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72" r:id="rId11"/>
    <p:sldId id="271" r:id="rId12"/>
    <p:sldId id="266" r:id="rId13"/>
    <p:sldId id="267" r:id="rId14"/>
    <p:sldId id="268" r:id="rId15"/>
    <p:sldId id="269" r:id="rId16"/>
    <p:sldId id="270" r:id="rId17"/>
    <p:sldId id="273"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FE81E1-646E-43DE-A3E9-D95A9C9BECC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83BA6D4-CB6A-420B-B49F-DB3CBFB56C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5A13F52-425E-44BE-8B5E-75C9F7FE974A}"/>
              </a:ext>
            </a:extLst>
          </p:cNvPr>
          <p:cNvSpPr>
            <a:spLocks noGrp="1"/>
          </p:cNvSpPr>
          <p:nvPr>
            <p:ph type="dt" sz="half" idx="10"/>
          </p:nvPr>
        </p:nvSpPr>
        <p:spPr/>
        <p:txBody>
          <a:bodyPr/>
          <a:lstStyle/>
          <a:p>
            <a:fld id="{E5887ED5-F76B-4EB7-AB7D-4C6D9F0A9D55}" type="datetimeFigureOut">
              <a:rPr lang="de-DE" smtClean="0"/>
              <a:t>21.01.2022</a:t>
            </a:fld>
            <a:endParaRPr lang="de-DE"/>
          </a:p>
        </p:txBody>
      </p:sp>
      <p:sp>
        <p:nvSpPr>
          <p:cNvPr id="5" name="Fußzeilenplatzhalter 4">
            <a:extLst>
              <a:ext uri="{FF2B5EF4-FFF2-40B4-BE49-F238E27FC236}">
                <a16:creationId xmlns:a16="http://schemas.microsoft.com/office/drawing/2014/main" id="{55438F10-913F-4D20-8DC8-E829A2794EB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B07B4F8-8F29-4E35-A5E8-C1F197AE2259}"/>
              </a:ext>
            </a:extLst>
          </p:cNvPr>
          <p:cNvSpPr>
            <a:spLocks noGrp="1"/>
          </p:cNvSpPr>
          <p:nvPr>
            <p:ph type="sldNum" sz="quarter" idx="12"/>
          </p:nvPr>
        </p:nvSpPr>
        <p:spPr/>
        <p:txBody>
          <a:bodyPr/>
          <a:lstStyle/>
          <a:p>
            <a:fld id="{E7977007-DC9C-426E-A063-21C85CD1AF05}" type="slidenum">
              <a:rPr lang="de-DE" smtClean="0"/>
              <a:t>‹Nr.›</a:t>
            </a:fld>
            <a:endParaRPr lang="de-DE"/>
          </a:p>
        </p:txBody>
      </p:sp>
    </p:spTree>
    <p:extLst>
      <p:ext uri="{BB962C8B-B14F-4D97-AF65-F5344CB8AC3E}">
        <p14:creationId xmlns:p14="http://schemas.microsoft.com/office/powerpoint/2010/main" val="61422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E63BDD-254C-481A-B369-7954D22E42D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DD58B87A-1FF0-40B5-9716-8766005233F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558A376-35D0-4A0B-8945-5DD05DEF59A5}"/>
              </a:ext>
            </a:extLst>
          </p:cNvPr>
          <p:cNvSpPr>
            <a:spLocks noGrp="1"/>
          </p:cNvSpPr>
          <p:nvPr>
            <p:ph type="dt" sz="half" idx="10"/>
          </p:nvPr>
        </p:nvSpPr>
        <p:spPr/>
        <p:txBody>
          <a:bodyPr/>
          <a:lstStyle/>
          <a:p>
            <a:fld id="{E5887ED5-F76B-4EB7-AB7D-4C6D9F0A9D55}" type="datetimeFigureOut">
              <a:rPr lang="de-DE" smtClean="0"/>
              <a:t>21.01.2022</a:t>
            </a:fld>
            <a:endParaRPr lang="de-DE"/>
          </a:p>
        </p:txBody>
      </p:sp>
      <p:sp>
        <p:nvSpPr>
          <p:cNvPr id="5" name="Fußzeilenplatzhalter 4">
            <a:extLst>
              <a:ext uri="{FF2B5EF4-FFF2-40B4-BE49-F238E27FC236}">
                <a16:creationId xmlns:a16="http://schemas.microsoft.com/office/drawing/2014/main" id="{CFC63B97-EA81-487F-A298-D49C895A599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D2D4B5-087C-4CD7-ACBA-EF80FD63530B}"/>
              </a:ext>
            </a:extLst>
          </p:cNvPr>
          <p:cNvSpPr>
            <a:spLocks noGrp="1"/>
          </p:cNvSpPr>
          <p:nvPr>
            <p:ph type="sldNum" sz="quarter" idx="12"/>
          </p:nvPr>
        </p:nvSpPr>
        <p:spPr/>
        <p:txBody>
          <a:bodyPr/>
          <a:lstStyle/>
          <a:p>
            <a:fld id="{E7977007-DC9C-426E-A063-21C85CD1AF05}" type="slidenum">
              <a:rPr lang="de-DE" smtClean="0"/>
              <a:t>‹Nr.›</a:t>
            </a:fld>
            <a:endParaRPr lang="de-DE"/>
          </a:p>
        </p:txBody>
      </p:sp>
    </p:spTree>
    <p:extLst>
      <p:ext uri="{BB962C8B-B14F-4D97-AF65-F5344CB8AC3E}">
        <p14:creationId xmlns:p14="http://schemas.microsoft.com/office/powerpoint/2010/main" val="381572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E26F1A3-DAD9-43BE-A883-119EB1ED00A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CAEEFF9-2675-41CA-9253-01ECD075B8A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4F66AE4-F3F5-446A-9708-55C2B83C53B8}"/>
              </a:ext>
            </a:extLst>
          </p:cNvPr>
          <p:cNvSpPr>
            <a:spLocks noGrp="1"/>
          </p:cNvSpPr>
          <p:nvPr>
            <p:ph type="dt" sz="half" idx="10"/>
          </p:nvPr>
        </p:nvSpPr>
        <p:spPr/>
        <p:txBody>
          <a:bodyPr/>
          <a:lstStyle/>
          <a:p>
            <a:fld id="{E5887ED5-F76B-4EB7-AB7D-4C6D9F0A9D55}" type="datetimeFigureOut">
              <a:rPr lang="de-DE" smtClean="0"/>
              <a:t>21.01.2022</a:t>
            </a:fld>
            <a:endParaRPr lang="de-DE"/>
          </a:p>
        </p:txBody>
      </p:sp>
      <p:sp>
        <p:nvSpPr>
          <p:cNvPr id="5" name="Fußzeilenplatzhalter 4">
            <a:extLst>
              <a:ext uri="{FF2B5EF4-FFF2-40B4-BE49-F238E27FC236}">
                <a16:creationId xmlns:a16="http://schemas.microsoft.com/office/drawing/2014/main" id="{C7AE9D16-83BF-4C41-ACC4-83BAD6EF083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2460548-3B1F-40BF-804C-DA8B6BF102A5}"/>
              </a:ext>
            </a:extLst>
          </p:cNvPr>
          <p:cNvSpPr>
            <a:spLocks noGrp="1"/>
          </p:cNvSpPr>
          <p:nvPr>
            <p:ph type="sldNum" sz="quarter" idx="12"/>
          </p:nvPr>
        </p:nvSpPr>
        <p:spPr/>
        <p:txBody>
          <a:bodyPr/>
          <a:lstStyle/>
          <a:p>
            <a:fld id="{E7977007-DC9C-426E-A063-21C85CD1AF05}" type="slidenum">
              <a:rPr lang="de-DE" smtClean="0"/>
              <a:t>‹Nr.›</a:t>
            </a:fld>
            <a:endParaRPr lang="de-DE"/>
          </a:p>
        </p:txBody>
      </p:sp>
    </p:spTree>
    <p:extLst>
      <p:ext uri="{BB962C8B-B14F-4D97-AF65-F5344CB8AC3E}">
        <p14:creationId xmlns:p14="http://schemas.microsoft.com/office/powerpoint/2010/main" val="261101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A96C9F-A9C9-4B6C-B042-3624B4A9664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8FC0EC8-94E8-41D9-80EC-128B88FDC3D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C2A2F79-A036-4000-B9F7-8D749B7C1D38}"/>
              </a:ext>
            </a:extLst>
          </p:cNvPr>
          <p:cNvSpPr>
            <a:spLocks noGrp="1"/>
          </p:cNvSpPr>
          <p:nvPr>
            <p:ph type="dt" sz="half" idx="10"/>
          </p:nvPr>
        </p:nvSpPr>
        <p:spPr/>
        <p:txBody>
          <a:bodyPr/>
          <a:lstStyle/>
          <a:p>
            <a:fld id="{E5887ED5-F76B-4EB7-AB7D-4C6D9F0A9D55}" type="datetimeFigureOut">
              <a:rPr lang="de-DE" smtClean="0"/>
              <a:t>21.01.2022</a:t>
            </a:fld>
            <a:endParaRPr lang="de-DE"/>
          </a:p>
        </p:txBody>
      </p:sp>
      <p:sp>
        <p:nvSpPr>
          <p:cNvPr id="5" name="Fußzeilenplatzhalter 4">
            <a:extLst>
              <a:ext uri="{FF2B5EF4-FFF2-40B4-BE49-F238E27FC236}">
                <a16:creationId xmlns:a16="http://schemas.microsoft.com/office/drawing/2014/main" id="{D0C4D0D1-64A2-4D8E-BDE0-997C89C25C3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0A1CE8A-06C8-47E9-9374-44B675F93311}"/>
              </a:ext>
            </a:extLst>
          </p:cNvPr>
          <p:cNvSpPr>
            <a:spLocks noGrp="1"/>
          </p:cNvSpPr>
          <p:nvPr>
            <p:ph type="sldNum" sz="quarter" idx="12"/>
          </p:nvPr>
        </p:nvSpPr>
        <p:spPr/>
        <p:txBody>
          <a:bodyPr/>
          <a:lstStyle/>
          <a:p>
            <a:fld id="{E7977007-DC9C-426E-A063-21C85CD1AF05}" type="slidenum">
              <a:rPr lang="de-DE" smtClean="0"/>
              <a:t>‹Nr.›</a:t>
            </a:fld>
            <a:endParaRPr lang="de-DE"/>
          </a:p>
        </p:txBody>
      </p:sp>
    </p:spTree>
    <p:extLst>
      <p:ext uri="{BB962C8B-B14F-4D97-AF65-F5344CB8AC3E}">
        <p14:creationId xmlns:p14="http://schemas.microsoft.com/office/powerpoint/2010/main" val="1852284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3CC735-FBE7-45C1-AE81-73693601C86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27C82FF-8171-4C9A-9D84-3B10737E31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0A3AB9A-205F-4F34-995B-589D3835914B}"/>
              </a:ext>
            </a:extLst>
          </p:cNvPr>
          <p:cNvSpPr>
            <a:spLocks noGrp="1"/>
          </p:cNvSpPr>
          <p:nvPr>
            <p:ph type="dt" sz="half" idx="10"/>
          </p:nvPr>
        </p:nvSpPr>
        <p:spPr/>
        <p:txBody>
          <a:bodyPr/>
          <a:lstStyle/>
          <a:p>
            <a:fld id="{E5887ED5-F76B-4EB7-AB7D-4C6D9F0A9D55}" type="datetimeFigureOut">
              <a:rPr lang="de-DE" smtClean="0"/>
              <a:t>21.01.2022</a:t>
            </a:fld>
            <a:endParaRPr lang="de-DE"/>
          </a:p>
        </p:txBody>
      </p:sp>
      <p:sp>
        <p:nvSpPr>
          <p:cNvPr id="5" name="Fußzeilenplatzhalter 4">
            <a:extLst>
              <a:ext uri="{FF2B5EF4-FFF2-40B4-BE49-F238E27FC236}">
                <a16:creationId xmlns:a16="http://schemas.microsoft.com/office/drawing/2014/main" id="{5048A640-C877-44BC-836C-8569BFFEB0D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BBB395D-11B0-490A-9743-187BBB82DF1B}"/>
              </a:ext>
            </a:extLst>
          </p:cNvPr>
          <p:cNvSpPr>
            <a:spLocks noGrp="1"/>
          </p:cNvSpPr>
          <p:nvPr>
            <p:ph type="sldNum" sz="quarter" idx="12"/>
          </p:nvPr>
        </p:nvSpPr>
        <p:spPr/>
        <p:txBody>
          <a:bodyPr/>
          <a:lstStyle/>
          <a:p>
            <a:fld id="{E7977007-DC9C-426E-A063-21C85CD1AF05}" type="slidenum">
              <a:rPr lang="de-DE" smtClean="0"/>
              <a:t>‹Nr.›</a:t>
            </a:fld>
            <a:endParaRPr lang="de-DE"/>
          </a:p>
        </p:txBody>
      </p:sp>
    </p:spTree>
    <p:extLst>
      <p:ext uri="{BB962C8B-B14F-4D97-AF65-F5344CB8AC3E}">
        <p14:creationId xmlns:p14="http://schemas.microsoft.com/office/powerpoint/2010/main" val="146136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ADB240-7C57-448C-A54E-4C48C132802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9A8FCC3-F54C-4AD6-BF06-6DDA268A7EF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AC56EA7-E2EE-4172-9B28-44045C1CA2F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FED5C73-6D90-4A32-9BFB-1631EFCA4677}"/>
              </a:ext>
            </a:extLst>
          </p:cNvPr>
          <p:cNvSpPr>
            <a:spLocks noGrp="1"/>
          </p:cNvSpPr>
          <p:nvPr>
            <p:ph type="dt" sz="half" idx="10"/>
          </p:nvPr>
        </p:nvSpPr>
        <p:spPr/>
        <p:txBody>
          <a:bodyPr/>
          <a:lstStyle/>
          <a:p>
            <a:fld id="{E5887ED5-F76B-4EB7-AB7D-4C6D9F0A9D55}" type="datetimeFigureOut">
              <a:rPr lang="de-DE" smtClean="0"/>
              <a:t>21.01.2022</a:t>
            </a:fld>
            <a:endParaRPr lang="de-DE"/>
          </a:p>
        </p:txBody>
      </p:sp>
      <p:sp>
        <p:nvSpPr>
          <p:cNvPr id="6" name="Fußzeilenplatzhalter 5">
            <a:extLst>
              <a:ext uri="{FF2B5EF4-FFF2-40B4-BE49-F238E27FC236}">
                <a16:creationId xmlns:a16="http://schemas.microsoft.com/office/drawing/2014/main" id="{3581E89D-9AB2-4BE2-9C86-459AE69D1F4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4521954-EC94-4987-8963-736F8EF2079A}"/>
              </a:ext>
            </a:extLst>
          </p:cNvPr>
          <p:cNvSpPr>
            <a:spLocks noGrp="1"/>
          </p:cNvSpPr>
          <p:nvPr>
            <p:ph type="sldNum" sz="quarter" idx="12"/>
          </p:nvPr>
        </p:nvSpPr>
        <p:spPr/>
        <p:txBody>
          <a:bodyPr/>
          <a:lstStyle/>
          <a:p>
            <a:fld id="{E7977007-DC9C-426E-A063-21C85CD1AF05}" type="slidenum">
              <a:rPr lang="de-DE" smtClean="0"/>
              <a:t>‹Nr.›</a:t>
            </a:fld>
            <a:endParaRPr lang="de-DE"/>
          </a:p>
        </p:txBody>
      </p:sp>
    </p:spTree>
    <p:extLst>
      <p:ext uri="{BB962C8B-B14F-4D97-AF65-F5344CB8AC3E}">
        <p14:creationId xmlns:p14="http://schemas.microsoft.com/office/powerpoint/2010/main" val="271719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D36DD8-4239-4DFB-AEEA-993E6E1964E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B26A4A7-A150-472A-A930-C6B5503042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A1FAC87-B07C-4542-81B1-86EE2E1A47E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5EE3C46-1ED6-4EAE-A1E7-0B3B17052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4CF340A-9FF8-497D-8C7A-89AC37121CF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DAF7677-300A-43D6-A47A-4DC127A0190B}"/>
              </a:ext>
            </a:extLst>
          </p:cNvPr>
          <p:cNvSpPr>
            <a:spLocks noGrp="1"/>
          </p:cNvSpPr>
          <p:nvPr>
            <p:ph type="dt" sz="half" idx="10"/>
          </p:nvPr>
        </p:nvSpPr>
        <p:spPr/>
        <p:txBody>
          <a:bodyPr/>
          <a:lstStyle/>
          <a:p>
            <a:fld id="{E5887ED5-F76B-4EB7-AB7D-4C6D9F0A9D55}" type="datetimeFigureOut">
              <a:rPr lang="de-DE" smtClean="0"/>
              <a:t>21.01.2022</a:t>
            </a:fld>
            <a:endParaRPr lang="de-DE"/>
          </a:p>
        </p:txBody>
      </p:sp>
      <p:sp>
        <p:nvSpPr>
          <p:cNvPr id="8" name="Fußzeilenplatzhalter 7">
            <a:extLst>
              <a:ext uri="{FF2B5EF4-FFF2-40B4-BE49-F238E27FC236}">
                <a16:creationId xmlns:a16="http://schemas.microsoft.com/office/drawing/2014/main" id="{36661983-D810-4CAA-A4FE-BB244D129EA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9316D25-13EC-4D9A-B3EC-24EF11788C3E}"/>
              </a:ext>
            </a:extLst>
          </p:cNvPr>
          <p:cNvSpPr>
            <a:spLocks noGrp="1"/>
          </p:cNvSpPr>
          <p:nvPr>
            <p:ph type="sldNum" sz="quarter" idx="12"/>
          </p:nvPr>
        </p:nvSpPr>
        <p:spPr/>
        <p:txBody>
          <a:bodyPr/>
          <a:lstStyle/>
          <a:p>
            <a:fld id="{E7977007-DC9C-426E-A063-21C85CD1AF05}" type="slidenum">
              <a:rPr lang="de-DE" smtClean="0"/>
              <a:t>‹Nr.›</a:t>
            </a:fld>
            <a:endParaRPr lang="de-DE"/>
          </a:p>
        </p:txBody>
      </p:sp>
    </p:spTree>
    <p:extLst>
      <p:ext uri="{BB962C8B-B14F-4D97-AF65-F5344CB8AC3E}">
        <p14:creationId xmlns:p14="http://schemas.microsoft.com/office/powerpoint/2010/main" val="404690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C4B4B-50BC-423F-ABB3-B8E5B3E1082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AFD116B-C9DD-4C74-AB99-0587B018722E}"/>
              </a:ext>
            </a:extLst>
          </p:cNvPr>
          <p:cNvSpPr>
            <a:spLocks noGrp="1"/>
          </p:cNvSpPr>
          <p:nvPr>
            <p:ph type="dt" sz="half" idx="10"/>
          </p:nvPr>
        </p:nvSpPr>
        <p:spPr/>
        <p:txBody>
          <a:bodyPr/>
          <a:lstStyle/>
          <a:p>
            <a:fld id="{E5887ED5-F76B-4EB7-AB7D-4C6D9F0A9D55}" type="datetimeFigureOut">
              <a:rPr lang="de-DE" smtClean="0"/>
              <a:t>21.01.2022</a:t>
            </a:fld>
            <a:endParaRPr lang="de-DE"/>
          </a:p>
        </p:txBody>
      </p:sp>
      <p:sp>
        <p:nvSpPr>
          <p:cNvPr id="4" name="Fußzeilenplatzhalter 3">
            <a:extLst>
              <a:ext uri="{FF2B5EF4-FFF2-40B4-BE49-F238E27FC236}">
                <a16:creationId xmlns:a16="http://schemas.microsoft.com/office/drawing/2014/main" id="{70E91E60-E439-4E7C-A5B8-5821277E1C6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B241B40-4560-4D1A-A54D-FED250064FB3}"/>
              </a:ext>
            </a:extLst>
          </p:cNvPr>
          <p:cNvSpPr>
            <a:spLocks noGrp="1"/>
          </p:cNvSpPr>
          <p:nvPr>
            <p:ph type="sldNum" sz="quarter" idx="12"/>
          </p:nvPr>
        </p:nvSpPr>
        <p:spPr/>
        <p:txBody>
          <a:bodyPr/>
          <a:lstStyle/>
          <a:p>
            <a:fld id="{E7977007-DC9C-426E-A063-21C85CD1AF05}" type="slidenum">
              <a:rPr lang="de-DE" smtClean="0"/>
              <a:t>‹Nr.›</a:t>
            </a:fld>
            <a:endParaRPr lang="de-DE"/>
          </a:p>
        </p:txBody>
      </p:sp>
    </p:spTree>
    <p:extLst>
      <p:ext uri="{BB962C8B-B14F-4D97-AF65-F5344CB8AC3E}">
        <p14:creationId xmlns:p14="http://schemas.microsoft.com/office/powerpoint/2010/main" val="3444887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C5586E9-6AC6-4A72-AF35-B058D02679CA}"/>
              </a:ext>
            </a:extLst>
          </p:cNvPr>
          <p:cNvSpPr>
            <a:spLocks noGrp="1"/>
          </p:cNvSpPr>
          <p:nvPr>
            <p:ph type="dt" sz="half" idx="10"/>
          </p:nvPr>
        </p:nvSpPr>
        <p:spPr/>
        <p:txBody>
          <a:bodyPr/>
          <a:lstStyle/>
          <a:p>
            <a:fld id="{E5887ED5-F76B-4EB7-AB7D-4C6D9F0A9D55}" type="datetimeFigureOut">
              <a:rPr lang="de-DE" smtClean="0"/>
              <a:t>21.01.2022</a:t>
            </a:fld>
            <a:endParaRPr lang="de-DE"/>
          </a:p>
        </p:txBody>
      </p:sp>
      <p:sp>
        <p:nvSpPr>
          <p:cNvPr id="3" name="Fußzeilenplatzhalter 2">
            <a:extLst>
              <a:ext uri="{FF2B5EF4-FFF2-40B4-BE49-F238E27FC236}">
                <a16:creationId xmlns:a16="http://schemas.microsoft.com/office/drawing/2014/main" id="{C36C51D5-933B-41AE-9C1B-AF4D48D3D06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7A69AF2-ECBA-4B23-8D5F-3EF72C27B609}"/>
              </a:ext>
            </a:extLst>
          </p:cNvPr>
          <p:cNvSpPr>
            <a:spLocks noGrp="1"/>
          </p:cNvSpPr>
          <p:nvPr>
            <p:ph type="sldNum" sz="quarter" idx="12"/>
          </p:nvPr>
        </p:nvSpPr>
        <p:spPr/>
        <p:txBody>
          <a:bodyPr/>
          <a:lstStyle/>
          <a:p>
            <a:fld id="{E7977007-DC9C-426E-A063-21C85CD1AF05}" type="slidenum">
              <a:rPr lang="de-DE" smtClean="0"/>
              <a:t>‹Nr.›</a:t>
            </a:fld>
            <a:endParaRPr lang="de-DE"/>
          </a:p>
        </p:txBody>
      </p:sp>
    </p:spTree>
    <p:extLst>
      <p:ext uri="{BB962C8B-B14F-4D97-AF65-F5344CB8AC3E}">
        <p14:creationId xmlns:p14="http://schemas.microsoft.com/office/powerpoint/2010/main" val="136054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FEF7D0-187C-4D07-9687-293B2AF11B2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620C4AD-075E-4B5E-80A8-F00E682BF3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B09AABF-D392-407D-849A-9B279A2DC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1F5C29A-3E6B-48D8-9322-D6FE520D7198}"/>
              </a:ext>
            </a:extLst>
          </p:cNvPr>
          <p:cNvSpPr>
            <a:spLocks noGrp="1"/>
          </p:cNvSpPr>
          <p:nvPr>
            <p:ph type="dt" sz="half" idx="10"/>
          </p:nvPr>
        </p:nvSpPr>
        <p:spPr/>
        <p:txBody>
          <a:bodyPr/>
          <a:lstStyle/>
          <a:p>
            <a:fld id="{E5887ED5-F76B-4EB7-AB7D-4C6D9F0A9D55}" type="datetimeFigureOut">
              <a:rPr lang="de-DE" smtClean="0"/>
              <a:t>21.01.2022</a:t>
            </a:fld>
            <a:endParaRPr lang="de-DE"/>
          </a:p>
        </p:txBody>
      </p:sp>
      <p:sp>
        <p:nvSpPr>
          <p:cNvPr id="6" name="Fußzeilenplatzhalter 5">
            <a:extLst>
              <a:ext uri="{FF2B5EF4-FFF2-40B4-BE49-F238E27FC236}">
                <a16:creationId xmlns:a16="http://schemas.microsoft.com/office/drawing/2014/main" id="{D4BA47C5-2F29-4F4E-8192-3E925C85741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BED2E04-6CF2-4C2E-9318-BCA5B6CA484B}"/>
              </a:ext>
            </a:extLst>
          </p:cNvPr>
          <p:cNvSpPr>
            <a:spLocks noGrp="1"/>
          </p:cNvSpPr>
          <p:nvPr>
            <p:ph type="sldNum" sz="quarter" idx="12"/>
          </p:nvPr>
        </p:nvSpPr>
        <p:spPr/>
        <p:txBody>
          <a:bodyPr/>
          <a:lstStyle/>
          <a:p>
            <a:fld id="{E7977007-DC9C-426E-A063-21C85CD1AF05}" type="slidenum">
              <a:rPr lang="de-DE" smtClean="0"/>
              <a:t>‹Nr.›</a:t>
            </a:fld>
            <a:endParaRPr lang="de-DE"/>
          </a:p>
        </p:txBody>
      </p:sp>
    </p:spTree>
    <p:extLst>
      <p:ext uri="{BB962C8B-B14F-4D97-AF65-F5344CB8AC3E}">
        <p14:creationId xmlns:p14="http://schemas.microsoft.com/office/powerpoint/2010/main" val="12871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32967D-4DD7-47CD-80FE-B3E72C2C91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1D8E349-6334-46DF-B908-A5B20E96BA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4F93094-4495-4A3A-B784-B51AE7038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9A464CB-4713-4599-B325-7C0CF1815CEB}"/>
              </a:ext>
            </a:extLst>
          </p:cNvPr>
          <p:cNvSpPr>
            <a:spLocks noGrp="1"/>
          </p:cNvSpPr>
          <p:nvPr>
            <p:ph type="dt" sz="half" idx="10"/>
          </p:nvPr>
        </p:nvSpPr>
        <p:spPr/>
        <p:txBody>
          <a:bodyPr/>
          <a:lstStyle/>
          <a:p>
            <a:fld id="{E5887ED5-F76B-4EB7-AB7D-4C6D9F0A9D55}" type="datetimeFigureOut">
              <a:rPr lang="de-DE" smtClean="0"/>
              <a:t>21.01.2022</a:t>
            </a:fld>
            <a:endParaRPr lang="de-DE"/>
          </a:p>
        </p:txBody>
      </p:sp>
      <p:sp>
        <p:nvSpPr>
          <p:cNvPr id="6" name="Fußzeilenplatzhalter 5">
            <a:extLst>
              <a:ext uri="{FF2B5EF4-FFF2-40B4-BE49-F238E27FC236}">
                <a16:creationId xmlns:a16="http://schemas.microsoft.com/office/drawing/2014/main" id="{FD3BA90D-D529-4B04-93F9-236C95FB7C6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3C3BFD2-6ADE-47D8-97B5-EB30E9E926CC}"/>
              </a:ext>
            </a:extLst>
          </p:cNvPr>
          <p:cNvSpPr>
            <a:spLocks noGrp="1"/>
          </p:cNvSpPr>
          <p:nvPr>
            <p:ph type="sldNum" sz="quarter" idx="12"/>
          </p:nvPr>
        </p:nvSpPr>
        <p:spPr/>
        <p:txBody>
          <a:bodyPr/>
          <a:lstStyle/>
          <a:p>
            <a:fld id="{E7977007-DC9C-426E-A063-21C85CD1AF05}" type="slidenum">
              <a:rPr lang="de-DE" smtClean="0"/>
              <a:t>‹Nr.›</a:t>
            </a:fld>
            <a:endParaRPr lang="de-DE"/>
          </a:p>
        </p:txBody>
      </p:sp>
    </p:spTree>
    <p:extLst>
      <p:ext uri="{BB962C8B-B14F-4D97-AF65-F5344CB8AC3E}">
        <p14:creationId xmlns:p14="http://schemas.microsoft.com/office/powerpoint/2010/main" val="1411977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F64FCBD-DD88-4487-AB20-2E0F8BD40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E52B504-68EB-4FDE-BA89-4FEA058600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457B744-8051-4222-8BDF-245F7C32E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87ED5-F76B-4EB7-AB7D-4C6D9F0A9D55}" type="datetimeFigureOut">
              <a:rPr lang="de-DE" smtClean="0"/>
              <a:t>21.01.2022</a:t>
            </a:fld>
            <a:endParaRPr lang="de-DE"/>
          </a:p>
        </p:txBody>
      </p:sp>
      <p:sp>
        <p:nvSpPr>
          <p:cNvPr id="5" name="Fußzeilenplatzhalter 4">
            <a:extLst>
              <a:ext uri="{FF2B5EF4-FFF2-40B4-BE49-F238E27FC236}">
                <a16:creationId xmlns:a16="http://schemas.microsoft.com/office/drawing/2014/main" id="{E91331D1-98B0-4047-8472-18DB86D7B8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023104-ED6B-46FF-BFE3-2AC48016CA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977007-DC9C-426E-A063-21C85CD1AF05}" type="slidenum">
              <a:rPr lang="de-DE" smtClean="0"/>
              <a:t>‹Nr.›</a:t>
            </a:fld>
            <a:endParaRPr lang="de-DE"/>
          </a:p>
        </p:txBody>
      </p:sp>
    </p:spTree>
    <p:extLst>
      <p:ext uri="{BB962C8B-B14F-4D97-AF65-F5344CB8AC3E}">
        <p14:creationId xmlns:p14="http://schemas.microsoft.com/office/powerpoint/2010/main" val="2632405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C9CD6B-057E-428A-9AF7-2EFA64626CC7}"/>
              </a:ext>
            </a:extLst>
          </p:cNvPr>
          <p:cNvSpPr>
            <a:spLocks noGrp="1"/>
          </p:cNvSpPr>
          <p:nvPr>
            <p:ph type="ctrTitle"/>
          </p:nvPr>
        </p:nvSpPr>
        <p:spPr/>
        <p:txBody>
          <a:bodyPr/>
          <a:lstStyle/>
          <a:p>
            <a:r>
              <a:rPr lang="de-DE" dirty="0"/>
              <a:t>Questions EPPN Project</a:t>
            </a:r>
          </a:p>
        </p:txBody>
      </p:sp>
      <p:sp>
        <p:nvSpPr>
          <p:cNvPr id="3" name="Untertitel 2">
            <a:extLst>
              <a:ext uri="{FF2B5EF4-FFF2-40B4-BE49-F238E27FC236}">
                <a16:creationId xmlns:a16="http://schemas.microsoft.com/office/drawing/2014/main" id="{CBE265E1-67AF-4678-B25B-C4C6B0A19F3D}"/>
              </a:ext>
            </a:extLst>
          </p:cNvPr>
          <p:cNvSpPr>
            <a:spLocks noGrp="1"/>
          </p:cNvSpPr>
          <p:nvPr>
            <p:ph type="subTitle" idx="1"/>
          </p:nvPr>
        </p:nvSpPr>
        <p:spPr>
          <a:xfrm>
            <a:off x="1430694" y="6083559"/>
            <a:ext cx="9144000" cy="461865"/>
          </a:xfrm>
        </p:spPr>
        <p:txBody>
          <a:bodyPr/>
          <a:lstStyle/>
          <a:p>
            <a:r>
              <a:rPr lang="de-DE" dirty="0"/>
              <a:t>21-01-22</a:t>
            </a:r>
          </a:p>
        </p:txBody>
      </p:sp>
    </p:spTree>
    <p:extLst>
      <p:ext uri="{BB962C8B-B14F-4D97-AF65-F5344CB8AC3E}">
        <p14:creationId xmlns:p14="http://schemas.microsoft.com/office/powerpoint/2010/main" val="4027700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C8FD494-8488-4CAA-888E-C82FE89BFA8C}"/>
              </a:ext>
            </a:extLst>
          </p:cNvPr>
          <p:cNvPicPr>
            <a:picLocks noChangeAspect="1"/>
          </p:cNvPicPr>
          <p:nvPr/>
        </p:nvPicPr>
        <p:blipFill>
          <a:blip r:embed="rId2"/>
          <a:stretch>
            <a:fillRect/>
          </a:stretch>
        </p:blipFill>
        <p:spPr>
          <a:xfrm>
            <a:off x="3281761" y="0"/>
            <a:ext cx="5628478" cy="6858000"/>
          </a:xfrm>
          <a:prstGeom prst="rect">
            <a:avLst/>
          </a:prstGeom>
        </p:spPr>
      </p:pic>
    </p:spTree>
    <p:extLst>
      <p:ext uri="{BB962C8B-B14F-4D97-AF65-F5344CB8AC3E}">
        <p14:creationId xmlns:p14="http://schemas.microsoft.com/office/powerpoint/2010/main" val="3995018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BBA22D0C-6CFA-4011-8402-282C2CF322B5}"/>
              </a:ext>
            </a:extLst>
          </p:cNvPr>
          <p:cNvPicPr>
            <a:picLocks noChangeAspect="1"/>
          </p:cNvPicPr>
          <p:nvPr/>
        </p:nvPicPr>
        <p:blipFill>
          <a:blip r:embed="rId2"/>
          <a:stretch>
            <a:fillRect/>
          </a:stretch>
        </p:blipFill>
        <p:spPr>
          <a:xfrm>
            <a:off x="2100262" y="1428750"/>
            <a:ext cx="7991475" cy="4000500"/>
          </a:xfrm>
          <a:prstGeom prst="rect">
            <a:avLst/>
          </a:prstGeom>
        </p:spPr>
      </p:pic>
    </p:spTree>
    <p:extLst>
      <p:ext uri="{BB962C8B-B14F-4D97-AF65-F5344CB8AC3E}">
        <p14:creationId xmlns:p14="http://schemas.microsoft.com/office/powerpoint/2010/main" val="2785833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9CCD52-86CC-43AE-9368-98113B2D59C1}"/>
              </a:ext>
            </a:extLst>
          </p:cNvPr>
          <p:cNvSpPr>
            <a:spLocks noGrp="1"/>
          </p:cNvSpPr>
          <p:nvPr>
            <p:ph type="title"/>
          </p:nvPr>
        </p:nvSpPr>
        <p:spPr/>
        <p:txBody>
          <a:bodyPr/>
          <a:lstStyle/>
          <a:p>
            <a:pPr algn="ctr"/>
            <a:r>
              <a:rPr lang="de-DE" dirty="0" err="1"/>
              <a:t>Preparing</a:t>
            </a:r>
            <a:r>
              <a:rPr lang="de-DE" dirty="0"/>
              <a:t> </a:t>
            </a:r>
            <a:r>
              <a:rPr lang="de-DE" dirty="0" err="1"/>
              <a:t>the</a:t>
            </a:r>
            <a:r>
              <a:rPr lang="de-DE" dirty="0"/>
              <a:t> </a:t>
            </a:r>
            <a:r>
              <a:rPr lang="de-DE" dirty="0" err="1"/>
              <a:t>data</a:t>
            </a:r>
            <a:r>
              <a:rPr lang="de-DE" dirty="0"/>
              <a:t> </a:t>
            </a:r>
            <a:r>
              <a:rPr lang="de-DE" dirty="0" err="1"/>
              <a:t>analysis</a:t>
            </a:r>
            <a:endParaRPr lang="de-DE" dirty="0"/>
          </a:p>
        </p:txBody>
      </p:sp>
      <p:sp>
        <p:nvSpPr>
          <p:cNvPr id="3" name="Textplatzhalter 2">
            <a:extLst>
              <a:ext uri="{FF2B5EF4-FFF2-40B4-BE49-F238E27FC236}">
                <a16:creationId xmlns:a16="http://schemas.microsoft.com/office/drawing/2014/main" id="{BED3E266-691D-42F0-8B1F-F6FD686ECA12}"/>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88216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84113B-B560-465C-A812-429C05C5AE40}"/>
              </a:ext>
            </a:extLst>
          </p:cNvPr>
          <p:cNvSpPr>
            <a:spLocks noGrp="1"/>
          </p:cNvSpPr>
          <p:nvPr>
            <p:ph type="title"/>
          </p:nvPr>
        </p:nvSpPr>
        <p:spPr/>
        <p:txBody>
          <a:bodyPr/>
          <a:lstStyle/>
          <a:p>
            <a:r>
              <a:rPr lang="de-DE" dirty="0"/>
              <a:t>Heute ganz konkret überlegen, wie Daten ausgewertet werden sollen </a:t>
            </a:r>
          </a:p>
        </p:txBody>
      </p:sp>
      <p:sp>
        <p:nvSpPr>
          <p:cNvPr id="3" name="Inhaltsplatzhalter 2">
            <a:extLst>
              <a:ext uri="{FF2B5EF4-FFF2-40B4-BE49-F238E27FC236}">
                <a16:creationId xmlns:a16="http://schemas.microsoft.com/office/drawing/2014/main" id="{895BA2F1-A56C-46DE-BD41-8495D765A64E}"/>
              </a:ext>
            </a:extLst>
          </p:cNvPr>
          <p:cNvSpPr>
            <a:spLocks noGrp="1"/>
          </p:cNvSpPr>
          <p:nvPr>
            <p:ph idx="1"/>
          </p:nvPr>
        </p:nvSpPr>
        <p:spPr/>
        <p:txBody>
          <a:bodyPr>
            <a:normAutofit/>
          </a:bodyPr>
          <a:lstStyle/>
          <a:p>
            <a:pPr marL="0" indent="0">
              <a:buNone/>
            </a:pPr>
            <a:endParaRPr lang="de-DE" sz="1600" dirty="0"/>
          </a:p>
          <a:p>
            <a:pPr marL="0" indent="0">
              <a:buNone/>
            </a:pPr>
            <a:r>
              <a:rPr lang="de-DE" sz="1600" dirty="0"/>
              <a:t>1.	Vergleichsgruppen: </a:t>
            </a:r>
            <a:r>
              <a:rPr lang="de-DE" sz="1600" dirty="0" err="1"/>
              <a:t>Ploidy</a:t>
            </a:r>
            <a:r>
              <a:rPr lang="de-DE" sz="1600" dirty="0"/>
              <a:t> Level, </a:t>
            </a:r>
            <a:r>
              <a:rPr lang="de-DE" sz="1600" dirty="0" err="1"/>
              <a:t>Number</a:t>
            </a:r>
            <a:r>
              <a:rPr lang="de-DE" sz="1600" dirty="0"/>
              <a:t> </a:t>
            </a:r>
            <a:r>
              <a:rPr lang="de-DE" sz="1600" dirty="0" err="1"/>
              <a:t>of</a:t>
            </a:r>
            <a:r>
              <a:rPr lang="de-DE" sz="1600" dirty="0"/>
              <a:t> </a:t>
            </a:r>
            <a:r>
              <a:rPr lang="de-DE" sz="1600" dirty="0" err="1"/>
              <a:t>genomes</a:t>
            </a:r>
            <a:r>
              <a:rPr lang="de-DE" sz="1600" dirty="0"/>
              <a:t> and </a:t>
            </a:r>
            <a:r>
              <a:rPr lang="de-DE" sz="1600" dirty="0" err="1"/>
              <a:t>heterozygosity</a:t>
            </a:r>
            <a:endParaRPr lang="de-DE" sz="1600" dirty="0"/>
          </a:p>
          <a:p>
            <a:pPr marL="0" indent="0">
              <a:buNone/>
            </a:pPr>
            <a:r>
              <a:rPr lang="de-DE" sz="1600" dirty="0"/>
              <a:t>2.	Codes in Data </a:t>
            </a:r>
            <a:r>
              <a:rPr lang="de-DE" sz="1600" dirty="0" err="1"/>
              <a:t>sheet</a:t>
            </a:r>
            <a:r>
              <a:rPr lang="de-DE" sz="1600" dirty="0"/>
              <a:t> zuordnen, Was ist was? </a:t>
            </a:r>
            <a:r>
              <a:rPr lang="de-DE" sz="1600" dirty="0">
                <a:solidFill>
                  <a:srgbClr val="00B0F0"/>
                </a:solidFill>
              </a:rPr>
              <a:t>Klappt! Siehe </a:t>
            </a:r>
            <a:r>
              <a:rPr lang="de-DE" sz="1600" dirty="0" err="1">
                <a:solidFill>
                  <a:srgbClr val="00B0F0"/>
                </a:solidFill>
              </a:rPr>
              <a:t>sheet</a:t>
            </a:r>
            <a:r>
              <a:rPr lang="de-DE" sz="1600" dirty="0">
                <a:solidFill>
                  <a:srgbClr val="00B0F0"/>
                </a:solidFill>
              </a:rPr>
              <a:t> ‚seed </a:t>
            </a:r>
            <a:r>
              <a:rPr lang="de-DE" sz="1600" dirty="0" err="1">
                <a:solidFill>
                  <a:srgbClr val="00B0F0"/>
                </a:solidFill>
              </a:rPr>
              <a:t>codes</a:t>
            </a:r>
            <a:r>
              <a:rPr lang="de-DE" sz="1600" dirty="0">
                <a:solidFill>
                  <a:srgbClr val="00B0F0"/>
                </a:solidFill>
              </a:rPr>
              <a:t>‘: PH01 – PH49</a:t>
            </a:r>
          </a:p>
          <a:p>
            <a:pPr marL="0" indent="0">
              <a:buNone/>
            </a:pPr>
            <a:r>
              <a:rPr lang="de-DE" sz="1600" dirty="0"/>
              <a:t>3.	</a:t>
            </a:r>
            <a:r>
              <a:rPr lang="de-DE" sz="1600" dirty="0" err="1"/>
              <a:t>Wachstumdparameter</a:t>
            </a:r>
            <a:r>
              <a:rPr lang="de-DE" sz="1600" dirty="0"/>
              <a:t> auflisten / Antrag und Data </a:t>
            </a:r>
            <a:r>
              <a:rPr lang="de-DE" sz="1600" dirty="0" err="1"/>
              <a:t>sheet</a:t>
            </a:r>
            <a:r>
              <a:rPr lang="de-DE" sz="1600" dirty="0"/>
              <a:t> zusammenbringen / Wie sind sie erhoben worden?/Welche werden zusammen ausgewertet?</a:t>
            </a:r>
          </a:p>
          <a:p>
            <a:pPr marL="0" indent="0">
              <a:buNone/>
            </a:pPr>
            <a:r>
              <a:rPr lang="de-DE" sz="1600" dirty="0"/>
              <a:t>4.	Fertilitätsparameter: s.o.</a:t>
            </a:r>
          </a:p>
          <a:p>
            <a:pPr marL="0" indent="0">
              <a:buNone/>
            </a:pPr>
            <a:r>
              <a:rPr lang="de-DE" sz="1600" dirty="0"/>
              <a:t>5.	Annalieses Kommentar zur Stabilität: welche genomischen Daten liegen vor?</a:t>
            </a:r>
          </a:p>
          <a:p>
            <a:pPr marL="0" indent="0">
              <a:buNone/>
            </a:pPr>
            <a:r>
              <a:rPr lang="de-DE" sz="1600" dirty="0"/>
              <a:t>6.	Welche genetischen Daten liegen vor?</a:t>
            </a:r>
          </a:p>
          <a:p>
            <a:pPr marL="0" indent="0">
              <a:buNone/>
            </a:pPr>
            <a:r>
              <a:rPr lang="de-DE" sz="1600" dirty="0"/>
              <a:t>7.	Hypothesen zuordnen (Antrag)</a:t>
            </a:r>
          </a:p>
          <a:p>
            <a:pPr marL="0" indent="0">
              <a:buNone/>
            </a:pPr>
            <a:r>
              <a:rPr lang="de-DE" sz="1600" dirty="0"/>
              <a:t>8.	Wie sollen die Parameter ausgewertet werden? Welche statistischen Tests? Welche Grafiken?</a:t>
            </a:r>
          </a:p>
          <a:p>
            <a:pPr marL="0" indent="0">
              <a:buNone/>
            </a:pPr>
            <a:r>
              <a:rPr lang="de-DE" sz="1600" dirty="0"/>
              <a:t>9.	Antrag: genannte Sequenzdaten nutzen?</a:t>
            </a:r>
          </a:p>
          <a:p>
            <a:pPr marL="0" indent="0">
              <a:buNone/>
            </a:pPr>
            <a:r>
              <a:rPr lang="de-DE" sz="1600" dirty="0"/>
              <a:t>10.	Story </a:t>
            </a:r>
            <a:r>
              <a:rPr lang="de-DE" sz="1600" dirty="0" err="1"/>
              <a:t>line</a:t>
            </a:r>
            <a:r>
              <a:rPr lang="de-DE" sz="1600" dirty="0"/>
              <a:t> Paper?</a:t>
            </a:r>
          </a:p>
          <a:p>
            <a:pPr marL="0" indent="0">
              <a:buNone/>
            </a:pPr>
            <a:endParaRPr lang="de-DE" sz="1600" dirty="0"/>
          </a:p>
        </p:txBody>
      </p:sp>
    </p:spTree>
    <p:extLst>
      <p:ext uri="{BB962C8B-B14F-4D97-AF65-F5344CB8AC3E}">
        <p14:creationId xmlns:p14="http://schemas.microsoft.com/office/powerpoint/2010/main" val="1465811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F06C05-FA8D-4349-A5C0-430E20202033}"/>
              </a:ext>
            </a:extLst>
          </p:cNvPr>
          <p:cNvSpPr>
            <a:spLocks noGrp="1"/>
          </p:cNvSpPr>
          <p:nvPr>
            <p:ph type="title"/>
          </p:nvPr>
        </p:nvSpPr>
        <p:spPr>
          <a:xfrm>
            <a:off x="410550" y="83361"/>
            <a:ext cx="6317604" cy="1325563"/>
          </a:xfrm>
        </p:spPr>
        <p:txBody>
          <a:bodyPr>
            <a:normAutofit/>
          </a:bodyPr>
          <a:lstStyle/>
          <a:p>
            <a:r>
              <a:rPr lang="en-US" sz="2800" dirty="0"/>
              <a:t>Sets of comparisons: ploidy level, number of genomes and heterozygosity</a:t>
            </a:r>
            <a:endParaRPr lang="de-DE" sz="2800" dirty="0"/>
          </a:p>
        </p:txBody>
      </p:sp>
      <p:sp>
        <p:nvSpPr>
          <p:cNvPr id="3" name="Inhaltsplatzhalter 2">
            <a:extLst>
              <a:ext uri="{FF2B5EF4-FFF2-40B4-BE49-F238E27FC236}">
                <a16:creationId xmlns:a16="http://schemas.microsoft.com/office/drawing/2014/main" id="{606C9C76-E1B4-47CA-BC0E-1FDB96EA195B}"/>
              </a:ext>
            </a:extLst>
          </p:cNvPr>
          <p:cNvSpPr txBox="1">
            <a:spLocks/>
          </p:cNvSpPr>
          <p:nvPr/>
        </p:nvSpPr>
        <p:spPr>
          <a:xfrm>
            <a:off x="410550" y="1595535"/>
            <a:ext cx="11644601" cy="5179104"/>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dirty="0"/>
              <a:t>comparison 1: </a:t>
            </a:r>
            <a:r>
              <a:rPr lang="en-US" i="1" dirty="0"/>
              <a:t>B. </a:t>
            </a:r>
            <a:r>
              <a:rPr lang="en-US" i="1" dirty="0" err="1"/>
              <a:t>rapa</a:t>
            </a:r>
            <a:r>
              <a:rPr lang="en-US" dirty="0"/>
              <a:t>, </a:t>
            </a:r>
            <a:r>
              <a:rPr lang="en-US" i="1" dirty="0"/>
              <a:t>B. oleracea</a:t>
            </a:r>
            <a:r>
              <a:rPr lang="en-US" dirty="0"/>
              <a:t>, synthetic </a:t>
            </a:r>
            <a:r>
              <a:rPr lang="en-US" i="1" dirty="0"/>
              <a:t>B. </a:t>
            </a:r>
            <a:r>
              <a:rPr lang="en-US" i="1" dirty="0" err="1"/>
              <a:t>napus</a:t>
            </a:r>
            <a:r>
              <a:rPr lang="en-US" i="1" dirty="0"/>
              <a:t> </a:t>
            </a:r>
            <a:r>
              <a:rPr lang="en-US" dirty="0"/>
              <a:t>from known parent genotype combinations</a:t>
            </a:r>
          </a:p>
          <a:p>
            <a:pPr>
              <a:lnSpc>
                <a:spcPct val="120000"/>
              </a:lnSpc>
              <a:spcBef>
                <a:spcPts val="0"/>
              </a:spcBef>
              <a:buFont typeface="Symbol" panose="05050102010706020507" pitchFamily="18" charset="2"/>
              <a:buChar char="Þ"/>
            </a:pPr>
            <a:r>
              <a:rPr lang="en-US" dirty="0"/>
              <a:t>AA (</a:t>
            </a:r>
            <a:r>
              <a:rPr lang="en-US" dirty="0" err="1"/>
              <a:t>diplod</a:t>
            </a:r>
            <a:r>
              <a:rPr lang="en-US" dirty="0"/>
              <a:t>, homozygous) x CC (diploid, homozygous) = AACC (tetraploid, 2 genomes, homozygous) </a:t>
            </a:r>
          </a:p>
          <a:p>
            <a:pPr>
              <a:lnSpc>
                <a:spcPct val="120000"/>
              </a:lnSpc>
              <a:spcBef>
                <a:spcPts val="0"/>
              </a:spcBef>
              <a:buFont typeface="Symbol" panose="05050102010706020507" pitchFamily="18" charset="2"/>
              <a:buChar char="Þ"/>
            </a:pPr>
            <a:r>
              <a:rPr lang="en-US" dirty="0"/>
              <a:t>Effects of ploidy level and number of genomes (=allopolyploids)</a:t>
            </a:r>
          </a:p>
          <a:p>
            <a:pPr marL="0" indent="0">
              <a:lnSpc>
                <a:spcPct val="120000"/>
              </a:lnSpc>
              <a:spcBef>
                <a:spcPts val="0"/>
              </a:spcBef>
              <a:buFont typeface="Arial" panose="020B0604020202020204" pitchFamily="34" charset="0"/>
              <a:buNone/>
            </a:pPr>
            <a:endParaRPr lang="en-US" dirty="0"/>
          </a:p>
          <a:p>
            <a:pPr marL="0" indent="0">
              <a:lnSpc>
                <a:spcPct val="120000"/>
              </a:lnSpc>
              <a:spcBef>
                <a:spcPts val="0"/>
              </a:spcBef>
              <a:buFont typeface="Arial" panose="020B0604020202020204" pitchFamily="34" charset="0"/>
              <a:buNone/>
            </a:pPr>
            <a:r>
              <a:rPr lang="en-US" dirty="0"/>
              <a:t>comparison 2: </a:t>
            </a:r>
            <a:r>
              <a:rPr lang="en-US" i="1" dirty="0"/>
              <a:t>B. </a:t>
            </a:r>
            <a:r>
              <a:rPr lang="en-US" i="1" dirty="0" err="1"/>
              <a:t>juncea</a:t>
            </a:r>
            <a:r>
              <a:rPr lang="en-US" i="1" dirty="0"/>
              <a:t> </a:t>
            </a:r>
            <a:r>
              <a:rPr lang="en-US" dirty="0"/>
              <a:t>J1, </a:t>
            </a:r>
            <a:r>
              <a:rPr lang="en-US" i="1" dirty="0"/>
              <a:t>B. </a:t>
            </a:r>
            <a:r>
              <a:rPr lang="en-US" i="1" dirty="0" err="1"/>
              <a:t>carinata</a:t>
            </a:r>
            <a:r>
              <a:rPr lang="en-US" i="1" dirty="0"/>
              <a:t> </a:t>
            </a:r>
            <a:r>
              <a:rPr lang="en-US" dirty="0"/>
              <a:t>C1 and C2, and the </a:t>
            </a:r>
            <a:r>
              <a:rPr lang="en-US" i="1" dirty="0"/>
              <a:t>B. </a:t>
            </a:r>
            <a:r>
              <a:rPr lang="en-US" i="1" dirty="0" err="1"/>
              <a:t>juncea</a:t>
            </a:r>
            <a:r>
              <a:rPr lang="en-US" i="1" dirty="0"/>
              <a:t> </a:t>
            </a:r>
            <a:r>
              <a:rPr lang="en-US" dirty="0"/>
              <a:t>x </a:t>
            </a:r>
            <a:r>
              <a:rPr lang="en-US" i="1" dirty="0"/>
              <a:t>B. </a:t>
            </a:r>
            <a:r>
              <a:rPr lang="en-US" i="1" dirty="0" err="1"/>
              <a:t>carinata</a:t>
            </a:r>
            <a:r>
              <a:rPr lang="en-US" i="1" dirty="0"/>
              <a:t> </a:t>
            </a:r>
            <a:r>
              <a:rPr lang="en-US" dirty="0"/>
              <a:t>tetraploids</a:t>
            </a:r>
          </a:p>
          <a:p>
            <a:pPr>
              <a:lnSpc>
                <a:spcPct val="120000"/>
              </a:lnSpc>
              <a:spcBef>
                <a:spcPts val="0"/>
              </a:spcBef>
              <a:buFont typeface="Symbol" panose="05050102010706020507" pitchFamily="18" charset="2"/>
              <a:buChar char="Þ"/>
            </a:pPr>
            <a:r>
              <a:rPr lang="en-US" dirty="0"/>
              <a:t>AABB (tetraploid, 2 genomes, homozygous</a:t>
            </a:r>
            <a:r>
              <a:rPr lang="en-US" b="1" dirty="0"/>
              <a:t>?</a:t>
            </a:r>
            <a:r>
              <a:rPr lang="en-US" dirty="0"/>
              <a:t>) x BBCC (tetraploid, 2 genomes, homozygous</a:t>
            </a:r>
            <a:r>
              <a:rPr lang="en-US" b="1" dirty="0"/>
              <a:t>?</a:t>
            </a:r>
            <a:r>
              <a:rPr lang="en-US" dirty="0"/>
              <a:t>) = BBAC</a:t>
            </a:r>
            <a:r>
              <a:rPr lang="en-US" b="1" u="sng" dirty="0"/>
              <a:t>?</a:t>
            </a:r>
            <a:r>
              <a:rPr lang="en-US" dirty="0"/>
              <a:t> (tetraploid, </a:t>
            </a:r>
            <a:r>
              <a:rPr lang="en-US" b="1" u="sng" dirty="0"/>
              <a:t>3</a:t>
            </a:r>
            <a:r>
              <a:rPr lang="en-US" dirty="0"/>
              <a:t> genomes, homozygous)</a:t>
            </a:r>
          </a:p>
          <a:p>
            <a:pPr>
              <a:lnSpc>
                <a:spcPct val="120000"/>
              </a:lnSpc>
              <a:spcBef>
                <a:spcPts val="0"/>
              </a:spcBef>
              <a:buFont typeface="Symbol" panose="05050102010706020507" pitchFamily="18" charset="2"/>
              <a:buChar char="Þ"/>
            </a:pPr>
            <a:r>
              <a:rPr lang="en-US" dirty="0"/>
              <a:t>Effects of number of genomes. Same ploidy level.</a:t>
            </a:r>
          </a:p>
          <a:p>
            <a:pPr marL="0" indent="0">
              <a:lnSpc>
                <a:spcPct val="120000"/>
              </a:lnSpc>
              <a:spcBef>
                <a:spcPts val="0"/>
              </a:spcBef>
              <a:buFont typeface="Arial" panose="020B0604020202020204" pitchFamily="34" charset="0"/>
              <a:buNone/>
            </a:pPr>
            <a:endParaRPr lang="en-US" dirty="0"/>
          </a:p>
          <a:p>
            <a:pPr marL="0" indent="0">
              <a:lnSpc>
                <a:spcPct val="120000"/>
              </a:lnSpc>
              <a:spcBef>
                <a:spcPts val="0"/>
              </a:spcBef>
              <a:buFont typeface="Arial" panose="020B0604020202020204" pitchFamily="34" charset="0"/>
              <a:buNone/>
            </a:pPr>
            <a:r>
              <a:rPr lang="en-US" dirty="0"/>
              <a:t>comparison 3: </a:t>
            </a:r>
            <a:r>
              <a:rPr lang="en-US" i="1" dirty="0"/>
              <a:t>B. oleracea </a:t>
            </a:r>
            <a:r>
              <a:rPr lang="en-US" dirty="0"/>
              <a:t>TO1000, </a:t>
            </a:r>
            <a:r>
              <a:rPr lang="en-US" i="1" dirty="0"/>
              <a:t>B. </a:t>
            </a:r>
            <a:r>
              <a:rPr lang="en-US" i="1" dirty="0" err="1"/>
              <a:t>juncea</a:t>
            </a:r>
            <a:r>
              <a:rPr lang="en-US" i="1" dirty="0"/>
              <a:t> </a:t>
            </a:r>
            <a:r>
              <a:rPr lang="en-US" dirty="0"/>
              <a:t>J3, and their allohexaploid O1J3</a:t>
            </a:r>
          </a:p>
          <a:p>
            <a:pPr>
              <a:lnSpc>
                <a:spcPct val="120000"/>
              </a:lnSpc>
              <a:spcBef>
                <a:spcPts val="0"/>
              </a:spcBef>
              <a:buFont typeface="Symbol" panose="05050102010706020507" pitchFamily="18" charset="2"/>
              <a:buChar char="Þ"/>
            </a:pPr>
            <a:r>
              <a:rPr lang="en-US" dirty="0"/>
              <a:t>CC (diploid, homozygous) x AABB (tetraploid, 2 genomes, homozygous</a:t>
            </a:r>
            <a:r>
              <a:rPr lang="en-US" b="1" dirty="0"/>
              <a:t>?</a:t>
            </a:r>
            <a:r>
              <a:rPr lang="en-US" dirty="0"/>
              <a:t>) = AABBCC (</a:t>
            </a:r>
            <a:r>
              <a:rPr lang="en-US" dirty="0" err="1"/>
              <a:t>hexaploid</a:t>
            </a:r>
            <a:r>
              <a:rPr lang="en-US" dirty="0"/>
              <a:t>, 3 genomes, homozygous</a:t>
            </a:r>
            <a:r>
              <a:rPr lang="en-US" b="1" dirty="0"/>
              <a:t>?</a:t>
            </a:r>
            <a:r>
              <a:rPr lang="en-US" dirty="0"/>
              <a:t>) </a:t>
            </a:r>
          </a:p>
          <a:p>
            <a:pPr>
              <a:lnSpc>
                <a:spcPct val="120000"/>
              </a:lnSpc>
              <a:spcBef>
                <a:spcPts val="0"/>
              </a:spcBef>
              <a:buFont typeface="Symbol" panose="05050102010706020507" pitchFamily="18" charset="2"/>
              <a:buChar char="Þ"/>
            </a:pPr>
            <a:r>
              <a:rPr lang="en-US" dirty="0"/>
              <a:t>Effects of ploidy level (= number of different genomes, in this case)</a:t>
            </a:r>
          </a:p>
          <a:p>
            <a:pPr>
              <a:lnSpc>
                <a:spcPct val="120000"/>
              </a:lnSpc>
              <a:spcBef>
                <a:spcPts val="0"/>
              </a:spcBef>
              <a:buFont typeface="Symbol" panose="05050102010706020507" pitchFamily="18" charset="2"/>
              <a:buChar char="Þ"/>
            </a:pPr>
            <a:endParaRPr lang="en-US" dirty="0"/>
          </a:p>
          <a:p>
            <a:pPr marL="0" indent="0">
              <a:lnSpc>
                <a:spcPct val="120000"/>
              </a:lnSpc>
              <a:spcBef>
                <a:spcPts val="0"/>
              </a:spcBef>
              <a:buFont typeface="Arial" panose="020B0604020202020204" pitchFamily="34" charset="0"/>
              <a:buNone/>
            </a:pPr>
            <a:r>
              <a:rPr lang="en-US" dirty="0"/>
              <a:t>comparison 4: the 7 allohexaploid lines from </a:t>
            </a:r>
            <a:r>
              <a:rPr lang="en-US" i="1" dirty="0"/>
              <a:t>B. </a:t>
            </a:r>
            <a:r>
              <a:rPr lang="en-US" i="1" dirty="0" err="1"/>
              <a:t>napus</a:t>
            </a:r>
            <a:r>
              <a:rPr lang="en-US" i="1" dirty="0"/>
              <a:t> </a:t>
            </a:r>
            <a:r>
              <a:rPr lang="en-US" dirty="0"/>
              <a:t>x </a:t>
            </a:r>
            <a:r>
              <a:rPr lang="en-US" i="1" dirty="0"/>
              <a:t>B. </a:t>
            </a:r>
            <a:r>
              <a:rPr lang="en-US" i="1" dirty="0" err="1"/>
              <a:t>carinata</a:t>
            </a:r>
            <a:r>
              <a:rPr lang="en-US" i="1" dirty="0"/>
              <a:t> </a:t>
            </a:r>
            <a:r>
              <a:rPr lang="en-US" dirty="0"/>
              <a:t>x </a:t>
            </a:r>
            <a:r>
              <a:rPr lang="en-US" i="1" dirty="0"/>
              <a:t>B. </a:t>
            </a:r>
            <a:r>
              <a:rPr lang="en-US" i="1" dirty="0" err="1"/>
              <a:t>juncea</a:t>
            </a:r>
            <a:r>
              <a:rPr lang="en-US" i="1" dirty="0"/>
              <a:t> </a:t>
            </a:r>
            <a:r>
              <a:rPr lang="en-US" dirty="0"/>
              <a:t>combinations, with their </a:t>
            </a:r>
            <a:r>
              <a:rPr lang="en-US" i="1" dirty="0"/>
              <a:t>B. </a:t>
            </a:r>
            <a:r>
              <a:rPr lang="en-US" i="1" dirty="0" err="1"/>
              <a:t>napus</a:t>
            </a:r>
            <a:r>
              <a:rPr lang="en-US" dirty="0"/>
              <a:t>, </a:t>
            </a:r>
            <a:r>
              <a:rPr lang="en-US" i="1" dirty="0"/>
              <a:t>B. </a:t>
            </a:r>
            <a:r>
              <a:rPr lang="en-US" i="1" dirty="0" err="1"/>
              <a:t>juncea</a:t>
            </a:r>
            <a:r>
              <a:rPr lang="en-US" i="1" dirty="0"/>
              <a:t> </a:t>
            </a:r>
            <a:r>
              <a:rPr lang="en-US" dirty="0"/>
              <a:t>and </a:t>
            </a:r>
            <a:r>
              <a:rPr lang="en-US" i="1" dirty="0"/>
              <a:t>B. </a:t>
            </a:r>
            <a:r>
              <a:rPr lang="en-US" i="1" dirty="0" err="1"/>
              <a:t>carinata</a:t>
            </a:r>
            <a:r>
              <a:rPr lang="en-US" i="1" dirty="0"/>
              <a:t> </a:t>
            </a:r>
            <a:r>
              <a:rPr lang="en-US" dirty="0"/>
              <a:t>parents</a:t>
            </a:r>
          </a:p>
          <a:p>
            <a:pPr>
              <a:lnSpc>
                <a:spcPct val="120000"/>
              </a:lnSpc>
              <a:spcBef>
                <a:spcPts val="0"/>
              </a:spcBef>
              <a:buFont typeface="Symbol" panose="05050102010706020507" pitchFamily="18" charset="2"/>
              <a:buChar char="Þ"/>
            </a:pPr>
            <a:r>
              <a:rPr lang="en-US" dirty="0"/>
              <a:t>Order of crossing?</a:t>
            </a:r>
          </a:p>
          <a:p>
            <a:pPr>
              <a:lnSpc>
                <a:spcPct val="120000"/>
              </a:lnSpc>
              <a:spcBef>
                <a:spcPts val="0"/>
              </a:spcBef>
              <a:buFont typeface="Symbol" panose="05050102010706020507" pitchFamily="18" charset="2"/>
              <a:buChar char="Þ"/>
            </a:pPr>
            <a:r>
              <a:rPr lang="en-US" dirty="0"/>
              <a:t>AACC x BBCC x AABB = AABBCC</a:t>
            </a:r>
          </a:p>
          <a:p>
            <a:pPr>
              <a:lnSpc>
                <a:spcPct val="120000"/>
              </a:lnSpc>
              <a:spcBef>
                <a:spcPts val="0"/>
              </a:spcBef>
              <a:buFont typeface="Symbol" panose="05050102010706020507" pitchFamily="18" charset="2"/>
              <a:buChar char="Þ"/>
            </a:pPr>
            <a:r>
              <a:rPr lang="en-US" dirty="0"/>
              <a:t>Effects of ploidy level (= number of different genomes, in this case)</a:t>
            </a:r>
          </a:p>
          <a:p>
            <a:pPr>
              <a:lnSpc>
                <a:spcPct val="120000"/>
              </a:lnSpc>
              <a:spcBef>
                <a:spcPts val="0"/>
              </a:spcBef>
              <a:buFont typeface="Symbol" panose="05050102010706020507" pitchFamily="18" charset="2"/>
              <a:buChar char="Þ"/>
            </a:pPr>
            <a:endParaRPr lang="en-US" dirty="0"/>
          </a:p>
          <a:p>
            <a:pPr marL="0" indent="0">
              <a:lnSpc>
                <a:spcPct val="120000"/>
              </a:lnSpc>
              <a:spcBef>
                <a:spcPts val="0"/>
              </a:spcBef>
              <a:buFont typeface="Arial" panose="020B0604020202020204" pitchFamily="34" charset="0"/>
              <a:buNone/>
            </a:pPr>
            <a:r>
              <a:rPr lang="en-US" dirty="0"/>
              <a:t>a complex set of comparisons: each of the heterozygous </a:t>
            </a:r>
            <a:r>
              <a:rPr lang="en-US" dirty="0" err="1"/>
              <a:t>hexaploids</a:t>
            </a:r>
            <a:r>
              <a:rPr lang="en-US" dirty="0"/>
              <a:t> to their two parent </a:t>
            </a:r>
            <a:r>
              <a:rPr lang="en-US" dirty="0" err="1"/>
              <a:t>hexaploid</a:t>
            </a:r>
            <a:r>
              <a:rPr lang="en-US" dirty="0"/>
              <a:t> lines (and maybe all of them to the species parents, but let's see first how reasonable this is)</a:t>
            </a:r>
          </a:p>
          <a:p>
            <a:pPr>
              <a:lnSpc>
                <a:spcPct val="120000"/>
              </a:lnSpc>
              <a:spcBef>
                <a:spcPts val="0"/>
              </a:spcBef>
              <a:buFont typeface="Symbol" panose="05050102010706020507" pitchFamily="18" charset="2"/>
              <a:buChar char="Þ"/>
            </a:pPr>
            <a:r>
              <a:rPr lang="en-US" dirty="0"/>
              <a:t>AABBCC (homozygous) x AABBCC (homozygous) = AABBCC (heterozygous)</a:t>
            </a:r>
          </a:p>
          <a:p>
            <a:pPr>
              <a:lnSpc>
                <a:spcPct val="120000"/>
              </a:lnSpc>
              <a:spcBef>
                <a:spcPts val="0"/>
              </a:spcBef>
              <a:buFont typeface="Symbol" panose="05050102010706020507" pitchFamily="18" charset="2"/>
              <a:buChar char="Þ"/>
            </a:pPr>
            <a:r>
              <a:rPr lang="en-US" dirty="0"/>
              <a:t>Effects of heterozygosity. Same ploidy level / number of different genomes. </a:t>
            </a:r>
          </a:p>
          <a:p>
            <a:pPr marL="0" indent="0">
              <a:lnSpc>
                <a:spcPct val="120000"/>
              </a:lnSpc>
              <a:spcBef>
                <a:spcPts val="0"/>
              </a:spcBef>
              <a:buFont typeface="Arial" panose="020B0604020202020204" pitchFamily="34" charset="0"/>
              <a:buNone/>
            </a:pPr>
            <a:endParaRPr lang="en-US" dirty="0"/>
          </a:p>
        </p:txBody>
      </p:sp>
      <p:sp>
        <p:nvSpPr>
          <p:cNvPr id="4" name="Textfeld 3">
            <a:extLst>
              <a:ext uri="{FF2B5EF4-FFF2-40B4-BE49-F238E27FC236}">
                <a16:creationId xmlns:a16="http://schemas.microsoft.com/office/drawing/2014/main" id="{452E3713-2BAD-4878-A952-73407DA3CA8E}"/>
              </a:ext>
            </a:extLst>
          </p:cNvPr>
          <p:cNvSpPr txBox="1"/>
          <p:nvPr/>
        </p:nvSpPr>
        <p:spPr>
          <a:xfrm>
            <a:off x="8276256" y="72041"/>
            <a:ext cx="3915744" cy="2631490"/>
          </a:xfrm>
          <a:prstGeom prst="rect">
            <a:avLst/>
          </a:prstGeom>
          <a:noFill/>
        </p:spPr>
        <p:txBody>
          <a:bodyPr wrap="square" rtlCol="0">
            <a:spAutoFit/>
          </a:bodyPr>
          <a:lstStyle/>
          <a:p>
            <a:r>
              <a:rPr lang="de-DE" sz="1500" dirty="0" err="1">
                <a:solidFill>
                  <a:srgbClr val="FF0000"/>
                </a:solidFill>
              </a:rPr>
              <a:t>We</a:t>
            </a:r>
            <a:r>
              <a:rPr lang="de-DE" sz="1500" dirty="0">
                <a:solidFill>
                  <a:srgbClr val="FF0000"/>
                </a:solidFill>
              </a:rPr>
              <a:t> </a:t>
            </a:r>
            <a:r>
              <a:rPr lang="de-DE" sz="1500" dirty="0" err="1">
                <a:solidFill>
                  <a:srgbClr val="FF0000"/>
                </a:solidFill>
              </a:rPr>
              <a:t>want</a:t>
            </a:r>
            <a:r>
              <a:rPr lang="de-DE" sz="1500" dirty="0">
                <a:solidFill>
                  <a:srgbClr val="FF0000"/>
                </a:solidFill>
              </a:rPr>
              <a:t> </a:t>
            </a:r>
            <a:r>
              <a:rPr lang="de-DE" sz="1500" dirty="0" err="1">
                <a:solidFill>
                  <a:srgbClr val="FF0000"/>
                </a:solidFill>
              </a:rPr>
              <a:t>to</a:t>
            </a:r>
            <a:r>
              <a:rPr lang="de-DE" sz="1500" dirty="0">
                <a:solidFill>
                  <a:srgbClr val="FF0000"/>
                </a:solidFill>
              </a:rPr>
              <a:t> separate </a:t>
            </a:r>
            <a:r>
              <a:rPr lang="de-DE" sz="1500" dirty="0" err="1">
                <a:solidFill>
                  <a:srgbClr val="FF0000"/>
                </a:solidFill>
              </a:rPr>
              <a:t>effects</a:t>
            </a:r>
            <a:r>
              <a:rPr lang="de-DE" sz="1500" dirty="0">
                <a:solidFill>
                  <a:srgbClr val="FF0000"/>
                </a:solidFill>
              </a:rPr>
              <a:t> </a:t>
            </a:r>
            <a:r>
              <a:rPr lang="de-DE" sz="1500" dirty="0" err="1">
                <a:solidFill>
                  <a:srgbClr val="FF0000"/>
                </a:solidFill>
              </a:rPr>
              <a:t>of</a:t>
            </a:r>
            <a:r>
              <a:rPr lang="de-DE" sz="1500" dirty="0">
                <a:solidFill>
                  <a:srgbClr val="FF0000"/>
                </a:solidFill>
              </a:rPr>
              <a:t> </a:t>
            </a:r>
            <a:r>
              <a:rPr lang="de-DE" sz="1500" dirty="0" err="1">
                <a:solidFill>
                  <a:srgbClr val="FF0000"/>
                </a:solidFill>
              </a:rPr>
              <a:t>ploidy</a:t>
            </a:r>
            <a:r>
              <a:rPr lang="de-DE" sz="1500" dirty="0">
                <a:solidFill>
                  <a:srgbClr val="FF0000"/>
                </a:solidFill>
              </a:rPr>
              <a:t> </a:t>
            </a:r>
            <a:r>
              <a:rPr lang="de-DE" sz="1500" dirty="0" err="1">
                <a:solidFill>
                  <a:srgbClr val="FF0000"/>
                </a:solidFill>
              </a:rPr>
              <a:t>level</a:t>
            </a:r>
            <a:r>
              <a:rPr lang="de-DE" sz="1500" dirty="0">
                <a:solidFill>
                  <a:srgbClr val="FF0000"/>
                </a:solidFill>
              </a:rPr>
              <a:t> and </a:t>
            </a:r>
            <a:r>
              <a:rPr lang="de-DE" sz="1500" dirty="0" err="1">
                <a:solidFill>
                  <a:srgbClr val="FF0000"/>
                </a:solidFill>
              </a:rPr>
              <a:t>heterozygosity</a:t>
            </a:r>
            <a:r>
              <a:rPr lang="de-DE" sz="1500" dirty="0">
                <a:solidFill>
                  <a:srgbClr val="FF0000"/>
                </a:solidFill>
              </a:rPr>
              <a:t> on </a:t>
            </a:r>
            <a:r>
              <a:rPr lang="de-DE" sz="1500" dirty="0" err="1">
                <a:solidFill>
                  <a:srgbClr val="FF0000"/>
                </a:solidFill>
              </a:rPr>
              <a:t>growth</a:t>
            </a:r>
            <a:r>
              <a:rPr lang="de-DE" sz="1500" dirty="0">
                <a:solidFill>
                  <a:srgbClr val="FF0000"/>
                </a:solidFill>
              </a:rPr>
              <a:t> and </a:t>
            </a:r>
            <a:r>
              <a:rPr lang="de-DE" sz="1500" dirty="0" err="1">
                <a:solidFill>
                  <a:srgbClr val="FF0000"/>
                </a:solidFill>
              </a:rPr>
              <a:t>fertility</a:t>
            </a:r>
            <a:r>
              <a:rPr lang="de-DE" sz="1500" dirty="0">
                <a:solidFill>
                  <a:srgbClr val="FF0000"/>
                </a:solidFill>
              </a:rPr>
              <a:t>. </a:t>
            </a:r>
          </a:p>
          <a:p>
            <a:pPr marL="285750" indent="-285750">
              <a:buFont typeface="Arial" panose="020B0604020202020204" pitchFamily="34" charset="0"/>
              <a:buChar char="•"/>
            </a:pPr>
            <a:r>
              <a:rPr lang="de-DE" sz="1500" dirty="0" err="1">
                <a:solidFill>
                  <a:srgbClr val="FF0000"/>
                </a:solidFill>
              </a:rPr>
              <a:t>Why</a:t>
            </a:r>
            <a:r>
              <a:rPr lang="de-DE" sz="1500" dirty="0">
                <a:solidFill>
                  <a:srgbClr val="FF0000"/>
                </a:solidFill>
              </a:rPr>
              <a:t> not </a:t>
            </a:r>
            <a:r>
              <a:rPr lang="de-DE" sz="1500" dirty="0" err="1">
                <a:solidFill>
                  <a:srgbClr val="FF0000"/>
                </a:solidFill>
              </a:rPr>
              <a:t>the</a:t>
            </a:r>
            <a:r>
              <a:rPr lang="de-DE" sz="1500" dirty="0">
                <a:solidFill>
                  <a:srgbClr val="FF0000"/>
                </a:solidFill>
              </a:rPr>
              <a:t> </a:t>
            </a:r>
            <a:r>
              <a:rPr lang="de-DE" sz="1500" dirty="0" err="1">
                <a:solidFill>
                  <a:srgbClr val="FF0000"/>
                </a:solidFill>
              </a:rPr>
              <a:t>effects</a:t>
            </a:r>
            <a:r>
              <a:rPr lang="de-DE" sz="1500" dirty="0">
                <a:solidFill>
                  <a:srgbClr val="FF0000"/>
                </a:solidFill>
              </a:rPr>
              <a:t> </a:t>
            </a:r>
            <a:r>
              <a:rPr lang="de-DE" sz="1500" dirty="0" err="1">
                <a:solidFill>
                  <a:srgbClr val="FF0000"/>
                </a:solidFill>
              </a:rPr>
              <a:t>of</a:t>
            </a:r>
            <a:r>
              <a:rPr lang="de-DE" sz="1500" dirty="0">
                <a:solidFill>
                  <a:srgbClr val="FF0000"/>
                </a:solidFill>
              </a:rPr>
              <a:t> </a:t>
            </a:r>
            <a:r>
              <a:rPr lang="de-DE" sz="1500" dirty="0" err="1">
                <a:solidFill>
                  <a:srgbClr val="FF0000"/>
                </a:solidFill>
              </a:rPr>
              <a:t>the</a:t>
            </a:r>
            <a:r>
              <a:rPr lang="de-DE" sz="1500" dirty="0">
                <a:solidFill>
                  <a:srgbClr val="FF0000"/>
                </a:solidFill>
              </a:rPr>
              <a:t> </a:t>
            </a:r>
            <a:r>
              <a:rPr lang="de-DE" sz="1500" dirty="0" err="1">
                <a:solidFill>
                  <a:srgbClr val="FF0000"/>
                </a:solidFill>
              </a:rPr>
              <a:t>number</a:t>
            </a:r>
            <a:r>
              <a:rPr lang="de-DE" sz="1500" dirty="0">
                <a:solidFill>
                  <a:srgbClr val="FF0000"/>
                </a:solidFill>
              </a:rPr>
              <a:t> </a:t>
            </a:r>
            <a:r>
              <a:rPr lang="de-DE" sz="1500" dirty="0" err="1">
                <a:solidFill>
                  <a:srgbClr val="FF0000"/>
                </a:solidFill>
              </a:rPr>
              <a:t>of</a:t>
            </a:r>
            <a:r>
              <a:rPr lang="de-DE" sz="1500" dirty="0">
                <a:solidFill>
                  <a:srgbClr val="FF0000"/>
                </a:solidFill>
              </a:rPr>
              <a:t> different </a:t>
            </a:r>
            <a:r>
              <a:rPr lang="de-DE" sz="1500" dirty="0" err="1">
                <a:solidFill>
                  <a:srgbClr val="FF0000"/>
                </a:solidFill>
              </a:rPr>
              <a:t>genomes</a:t>
            </a:r>
            <a:r>
              <a:rPr lang="de-DE" sz="1500" dirty="0">
                <a:solidFill>
                  <a:srgbClr val="FF0000"/>
                </a:solidFill>
              </a:rPr>
              <a:t>? E.g. </a:t>
            </a:r>
            <a:r>
              <a:rPr lang="de-DE" sz="1500" dirty="0" err="1">
                <a:solidFill>
                  <a:srgbClr val="FF0000"/>
                </a:solidFill>
              </a:rPr>
              <a:t>tetraploids</a:t>
            </a:r>
            <a:r>
              <a:rPr lang="de-DE" sz="1500" dirty="0">
                <a:solidFill>
                  <a:srgbClr val="FF0000"/>
                </a:solidFill>
              </a:rPr>
              <a:t> </a:t>
            </a:r>
            <a:r>
              <a:rPr lang="de-DE" sz="1500" dirty="0" err="1">
                <a:solidFill>
                  <a:srgbClr val="FF0000"/>
                </a:solidFill>
              </a:rPr>
              <a:t>with</a:t>
            </a:r>
            <a:r>
              <a:rPr lang="de-DE" sz="1500" dirty="0">
                <a:solidFill>
                  <a:srgbClr val="FF0000"/>
                </a:solidFill>
              </a:rPr>
              <a:t> 2 </a:t>
            </a:r>
            <a:r>
              <a:rPr lang="de-DE" sz="1500" dirty="0" err="1">
                <a:solidFill>
                  <a:srgbClr val="FF0000"/>
                </a:solidFill>
              </a:rPr>
              <a:t>or</a:t>
            </a:r>
            <a:r>
              <a:rPr lang="de-DE" sz="1500" dirty="0">
                <a:solidFill>
                  <a:srgbClr val="FF0000"/>
                </a:solidFill>
              </a:rPr>
              <a:t> 3 </a:t>
            </a:r>
            <a:r>
              <a:rPr lang="de-DE" sz="1500" dirty="0" err="1">
                <a:solidFill>
                  <a:srgbClr val="FF0000"/>
                </a:solidFill>
              </a:rPr>
              <a:t>genomes</a:t>
            </a:r>
            <a:r>
              <a:rPr lang="de-DE" sz="1500" dirty="0">
                <a:solidFill>
                  <a:srgbClr val="FF0000"/>
                </a:solidFill>
              </a:rPr>
              <a:t>.</a:t>
            </a:r>
          </a:p>
          <a:p>
            <a:pPr marL="285750" indent="-285750">
              <a:buFont typeface="Arial" panose="020B0604020202020204" pitchFamily="34" charset="0"/>
              <a:buChar char="•"/>
            </a:pPr>
            <a:r>
              <a:rPr lang="de-DE" sz="1500" dirty="0" err="1">
                <a:solidFill>
                  <a:srgbClr val="FF0000"/>
                </a:solidFill>
              </a:rPr>
              <a:t>Why</a:t>
            </a:r>
            <a:r>
              <a:rPr lang="de-DE" sz="1500" dirty="0">
                <a:solidFill>
                  <a:srgbClr val="FF0000"/>
                </a:solidFill>
              </a:rPr>
              <a:t> </a:t>
            </a:r>
            <a:r>
              <a:rPr lang="de-DE" sz="1500" dirty="0" err="1">
                <a:solidFill>
                  <a:srgbClr val="FF0000"/>
                </a:solidFill>
              </a:rPr>
              <a:t>are</a:t>
            </a:r>
            <a:r>
              <a:rPr lang="de-DE" sz="1500" dirty="0">
                <a:solidFill>
                  <a:srgbClr val="FF0000"/>
                </a:solidFill>
              </a:rPr>
              <a:t> </a:t>
            </a:r>
            <a:r>
              <a:rPr lang="de-DE" sz="1500" dirty="0" err="1">
                <a:solidFill>
                  <a:srgbClr val="FF0000"/>
                </a:solidFill>
              </a:rPr>
              <a:t>there</a:t>
            </a:r>
            <a:r>
              <a:rPr lang="de-DE" sz="1500" dirty="0">
                <a:solidFill>
                  <a:srgbClr val="FF0000"/>
                </a:solidFill>
              </a:rPr>
              <a:t> </a:t>
            </a:r>
            <a:r>
              <a:rPr lang="de-DE" sz="1500" dirty="0" err="1">
                <a:solidFill>
                  <a:srgbClr val="FF0000"/>
                </a:solidFill>
              </a:rPr>
              <a:t>no</a:t>
            </a:r>
            <a:r>
              <a:rPr lang="de-DE" sz="1500" dirty="0">
                <a:solidFill>
                  <a:srgbClr val="FF0000"/>
                </a:solidFill>
              </a:rPr>
              <a:t> </a:t>
            </a:r>
            <a:r>
              <a:rPr lang="de-DE" sz="1500" dirty="0" err="1">
                <a:solidFill>
                  <a:srgbClr val="FF0000"/>
                </a:solidFill>
              </a:rPr>
              <a:t>autopolyploids</a:t>
            </a:r>
            <a:r>
              <a:rPr lang="de-DE" sz="1500" dirty="0">
                <a:solidFill>
                  <a:srgbClr val="FF0000"/>
                </a:solidFill>
              </a:rPr>
              <a:t> </a:t>
            </a:r>
            <a:r>
              <a:rPr lang="de-DE" sz="1500" dirty="0" err="1">
                <a:solidFill>
                  <a:srgbClr val="FF0000"/>
                </a:solidFill>
              </a:rPr>
              <a:t>included</a:t>
            </a:r>
            <a:r>
              <a:rPr lang="de-DE" sz="1500" dirty="0">
                <a:solidFill>
                  <a:srgbClr val="FF0000"/>
                </a:solidFill>
              </a:rPr>
              <a:t>? </a:t>
            </a:r>
          </a:p>
          <a:p>
            <a:pPr marL="285750" indent="-285750">
              <a:buFont typeface="Arial" panose="020B0604020202020204" pitchFamily="34" charset="0"/>
              <a:buChar char="•"/>
            </a:pPr>
            <a:r>
              <a:rPr lang="de-DE" sz="1500" dirty="0" err="1">
                <a:solidFill>
                  <a:srgbClr val="FF0000"/>
                </a:solidFill>
              </a:rPr>
              <a:t>Autopolyploids</a:t>
            </a:r>
            <a:r>
              <a:rPr lang="de-DE" sz="1500" dirty="0">
                <a:solidFill>
                  <a:srgbClr val="FF0000"/>
                </a:solidFill>
              </a:rPr>
              <a:t> </a:t>
            </a:r>
            <a:r>
              <a:rPr lang="de-DE" sz="1500" dirty="0" err="1">
                <a:solidFill>
                  <a:srgbClr val="FF0000"/>
                </a:solidFill>
              </a:rPr>
              <a:t>can</a:t>
            </a:r>
            <a:r>
              <a:rPr lang="de-DE" sz="1500" dirty="0">
                <a:solidFill>
                  <a:srgbClr val="FF0000"/>
                </a:solidFill>
              </a:rPr>
              <a:t> </a:t>
            </a:r>
            <a:r>
              <a:rPr lang="de-DE" sz="1500" dirty="0" err="1">
                <a:solidFill>
                  <a:srgbClr val="FF0000"/>
                </a:solidFill>
              </a:rPr>
              <a:t>be</a:t>
            </a:r>
            <a:r>
              <a:rPr lang="de-DE" sz="1500" dirty="0">
                <a:solidFill>
                  <a:srgbClr val="FF0000"/>
                </a:solidFill>
              </a:rPr>
              <a:t> </a:t>
            </a:r>
            <a:r>
              <a:rPr lang="de-DE" sz="1500" dirty="0" err="1">
                <a:solidFill>
                  <a:srgbClr val="FF0000"/>
                </a:solidFill>
              </a:rPr>
              <a:t>produced</a:t>
            </a:r>
            <a:r>
              <a:rPr lang="de-DE" sz="1500" dirty="0">
                <a:solidFill>
                  <a:srgbClr val="FF0000"/>
                </a:solidFill>
              </a:rPr>
              <a:t> </a:t>
            </a:r>
            <a:r>
              <a:rPr lang="de-DE" sz="1500" dirty="0" err="1">
                <a:solidFill>
                  <a:srgbClr val="FF0000"/>
                </a:solidFill>
              </a:rPr>
              <a:t>from</a:t>
            </a:r>
            <a:r>
              <a:rPr lang="de-DE" sz="1500" dirty="0">
                <a:solidFill>
                  <a:srgbClr val="FF0000"/>
                </a:solidFill>
              </a:rPr>
              <a:t> </a:t>
            </a:r>
            <a:r>
              <a:rPr lang="de-DE" sz="1500" dirty="0" err="1">
                <a:solidFill>
                  <a:srgbClr val="FF0000"/>
                </a:solidFill>
              </a:rPr>
              <a:t>one</a:t>
            </a:r>
            <a:r>
              <a:rPr lang="de-DE" sz="1500" dirty="0">
                <a:solidFill>
                  <a:srgbClr val="FF0000"/>
                </a:solidFill>
              </a:rPr>
              <a:t> </a:t>
            </a:r>
            <a:r>
              <a:rPr lang="de-DE" sz="1500" dirty="0" err="1">
                <a:solidFill>
                  <a:srgbClr val="FF0000"/>
                </a:solidFill>
              </a:rPr>
              <a:t>or</a:t>
            </a:r>
            <a:r>
              <a:rPr lang="de-DE" sz="1500" dirty="0">
                <a:solidFill>
                  <a:srgbClr val="FF0000"/>
                </a:solidFill>
              </a:rPr>
              <a:t> </a:t>
            </a:r>
            <a:r>
              <a:rPr lang="de-DE" sz="1500" dirty="0" err="1">
                <a:solidFill>
                  <a:srgbClr val="FF0000"/>
                </a:solidFill>
              </a:rPr>
              <a:t>two</a:t>
            </a:r>
            <a:r>
              <a:rPr lang="de-DE" sz="1500" dirty="0">
                <a:solidFill>
                  <a:srgbClr val="FF0000"/>
                </a:solidFill>
              </a:rPr>
              <a:t> </a:t>
            </a:r>
            <a:r>
              <a:rPr lang="de-DE" sz="1500" dirty="0" err="1">
                <a:solidFill>
                  <a:srgbClr val="FF0000"/>
                </a:solidFill>
              </a:rPr>
              <a:t>parents</a:t>
            </a:r>
            <a:r>
              <a:rPr lang="de-DE" sz="1500" dirty="0">
                <a:solidFill>
                  <a:srgbClr val="FF0000"/>
                </a:solidFill>
              </a:rPr>
              <a:t>, </a:t>
            </a:r>
            <a:r>
              <a:rPr lang="de-DE" sz="1500" dirty="0" err="1">
                <a:solidFill>
                  <a:srgbClr val="FF0000"/>
                </a:solidFill>
              </a:rPr>
              <a:t>right</a:t>
            </a:r>
            <a:r>
              <a:rPr lang="de-DE" sz="1500" dirty="0">
                <a:solidFill>
                  <a:srgbClr val="FF0000"/>
                </a:solidFill>
              </a:rPr>
              <a:t>?</a:t>
            </a:r>
          </a:p>
          <a:p>
            <a:pPr marL="285750" indent="-285750">
              <a:buFont typeface="Arial" panose="020B0604020202020204" pitchFamily="34" charset="0"/>
              <a:buChar char="•"/>
            </a:pPr>
            <a:r>
              <a:rPr lang="it-IT" sz="1500" dirty="0" err="1">
                <a:solidFill>
                  <a:srgbClr val="FF0000"/>
                </a:solidFill>
              </a:rPr>
              <a:t>Genomic</a:t>
            </a:r>
            <a:r>
              <a:rPr lang="it-IT" sz="1500" dirty="0">
                <a:solidFill>
                  <a:srgbClr val="FF0000"/>
                </a:solidFill>
              </a:rPr>
              <a:t> </a:t>
            </a:r>
            <a:r>
              <a:rPr lang="it-IT" sz="1500" dirty="0" err="1">
                <a:solidFill>
                  <a:srgbClr val="FF0000"/>
                </a:solidFill>
              </a:rPr>
              <a:t>composition</a:t>
            </a:r>
            <a:r>
              <a:rPr lang="it-IT" sz="1500" dirty="0">
                <a:solidFill>
                  <a:srgbClr val="FF0000"/>
                </a:solidFill>
              </a:rPr>
              <a:t> of </a:t>
            </a:r>
            <a:r>
              <a:rPr lang="it-IT" sz="1500" i="1" dirty="0">
                <a:solidFill>
                  <a:srgbClr val="FF0000"/>
                </a:solidFill>
              </a:rPr>
              <a:t>B. </a:t>
            </a:r>
            <a:r>
              <a:rPr lang="it-IT" sz="1500" i="1" dirty="0" err="1">
                <a:solidFill>
                  <a:srgbClr val="FF0000"/>
                </a:solidFill>
              </a:rPr>
              <a:t>juncea</a:t>
            </a:r>
            <a:r>
              <a:rPr lang="it-IT" sz="1500" i="1" dirty="0">
                <a:solidFill>
                  <a:srgbClr val="FF0000"/>
                </a:solidFill>
              </a:rPr>
              <a:t> </a:t>
            </a:r>
            <a:r>
              <a:rPr lang="it-IT" sz="1500" dirty="0">
                <a:solidFill>
                  <a:srgbClr val="FF0000"/>
                </a:solidFill>
              </a:rPr>
              <a:t>x </a:t>
            </a:r>
            <a:r>
              <a:rPr lang="it-IT" sz="1500" i="1" dirty="0">
                <a:solidFill>
                  <a:srgbClr val="FF0000"/>
                </a:solidFill>
              </a:rPr>
              <a:t>B. </a:t>
            </a:r>
            <a:r>
              <a:rPr lang="it-IT" sz="1500" i="1" dirty="0" err="1">
                <a:solidFill>
                  <a:srgbClr val="FF0000"/>
                </a:solidFill>
              </a:rPr>
              <a:t>carinata</a:t>
            </a:r>
            <a:r>
              <a:rPr lang="it-IT" sz="1500" dirty="0">
                <a:solidFill>
                  <a:srgbClr val="FF0000"/>
                </a:solidFill>
              </a:rPr>
              <a:t> </a:t>
            </a:r>
            <a:r>
              <a:rPr lang="it-IT" sz="1500" dirty="0" err="1">
                <a:solidFill>
                  <a:srgbClr val="FF0000"/>
                </a:solidFill>
              </a:rPr>
              <a:t>tetraploids</a:t>
            </a:r>
            <a:r>
              <a:rPr lang="it-IT" sz="1500" dirty="0">
                <a:solidFill>
                  <a:srgbClr val="FF0000"/>
                </a:solidFill>
              </a:rPr>
              <a:t>: BBAC or d</a:t>
            </a:r>
            <a:r>
              <a:rPr lang="de-DE" sz="1500" dirty="0" err="1">
                <a:solidFill>
                  <a:srgbClr val="FF0000"/>
                </a:solidFill>
              </a:rPr>
              <a:t>ifferent</a:t>
            </a:r>
            <a:r>
              <a:rPr lang="de-DE" sz="1500" dirty="0">
                <a:solidFill>
                  <a:srgbClr val="FF0000"/>
                </a:solidFill>
              </a:rPr>
              <a:t> </a:t>
            </a:r>
            <a:r>
              <a:rPr lang="de-DE" sz="1500" dirty="0" err="1">
                <a:solidFill>
                  <a:srgbClr val="FF0000"/>
                </a:solidFill>
              </a:rPr>
              <a:t>combinations</a:t>
            </a:r>
            <a:r>
              <a:rPr lang="it-IT" sz="1500" dirty="0">
                <a:solidFill>
                  <a:srgbClr val="FF0000"/>
                </a:solidFill>
              </a:rPr>
              <a:t>? </a:t>
            </a:r>
            <a:endParaRPr lang="de-DE" sz="1500" dirty="0">
              <a:solidFill>
                <a:srgbClr val="FF0000"/>
              </a:solidFill>
            </a:endParaRPr>
          </a:p>
        </p:txBody>
      </p:sp>
    </p:spTree>
    <p:extLst>
      <p:ext uri="{BB962C8B-B14F-4D97-AF65-F5344CB8AC3E}">
        <p14:creationId xmlns:p14="http://schemas.microsoft.com/office/powerpoint/2010/main" val="2981576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EB3216-8480-4BAD-BE60-E6C626FC982F}"/>
              </a:ext>
            </a:extLst>
          </p:cNvPr>
          <p:cNvSpPr>
            <a:spLocks noGrp="1"/>
          </p:cNvSpPr>
          <p:nvPr>
            <p:ph type="title"/>
          </p:nvPr>
        </p:nvSpPr>
        <p:spPr/>
        <p:txBody>
          <a:bodyPr/>
          <a:lstStyle/>
          <a:p>
            <a:pPr algn="ctr"/>
            <a:r>
              <a:rPr lang="de-DE" dirty="0"/>
              <a:t>Summary </a:t>
            </a:r>
            <a:r>
              <a:rPr lang="de-DE" dirty="0" err="1"/>
              <a:t>of</a:t>
            </a:r>
            <a:r>
              <a:rPr lang="de-DE" dirty="0"/>
              <a:t> </a:t>
            </a:r>
            <a:r>
              <a:rPr lang="de-DE" dirty="0" err="1"/>
              <a:t>questions</a:t>
            </a:r>
            <a:endParaRPr lang="de-DE" dirty="0"/>
          </a:p>
        </p:txBody>
      </p:sp>
      <p:sp>
        <p:nvSpPr>
          <p:cNvPr id="3" name="Textplatzhalter 2">
            <a:extLst>
              <a:ext uri="{FF2B5EF4-FFF2-40B4-BE49-F238E27FC236}">
                <a16:creationId xmlns:a16="http://schemas.microsoft.com/office/drawing/2014/main" id="{32411A60-3336-4D0E-92C0-DC97C3965A0E}"/>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4177768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043D5AF-DBF9-4F6C-B752-C8B82CB65477}"/>
              </a:ext>
            </a:extLst>
          </p:cNvPr>
          <p:cNvSpPr>
            <a:spLocks noGrp="1"/>
          </p:cNvSpPr>
          <p:nvPr>
            <p:ph idx="1"/>
          </p:nvPr>
        </p:nvSpPr>
        <p:spPr>
          <a:xfrm>
            <a:off x="838200" y="503854"/>
            <a:ext cx="10515600" cy="6484776"/>
          </a:xfrm>
        </p:spPr>
        <p:txBody>
          <a:bodyPr>
            <a:normAutofit/>
          </a:bodyPr>
          <a:lstStyle/>
          <a:p>
            <a:pPr>
              <a:lnSpc>
                <a:spcPct val="120000"/>
              </a:lnSpc>
              <a:spcBef>
                <a:spcPts val="0"/>
              </a:spcBef>
              <a:spcAft>
                <a:spcPts val="600"/>
              </a:spcAft>
              <a:buFont typeface="+mj-lt"/>
              <a:buAutoNum type="arabicPeriod"/>
            </a:pPr>
            <a:r>
              <a:rPr lang="en-US" sz="1200" dirty="0"/>
              <a:t>Are all parents homozygous, if not otherwise stated? </a:t>
            </a:r>
            <a:r>
              <a:rPr lang="en-US" sz="1200" dirty="0">
                <a:solidFill>
                  <a:srgbClr val="00B0F0"/>
                </a:solidFill>
              </a:rPr>
              <a:t>Yes! Varieties like Boomer are homozygous. Exception: B578 is heterozygous. </a:t>
            </a:r>
            <a:r>
              <a:rPr lang="en-US" sz="1200" dirty="0" err="1">
                <a:solidFill>
                  <a:srgbClr val="00B0F0"/>
                </a:solidFill>
              </a:rPr>
              <a:t>Allohexaploids</a:t>
            </a:r>
            <a:r>
              <a:rPr lang="en-US" sz="1200" dirty="0">
                <a:solidFill>
                  <a:srgbClr val="00B0F0"/>
                </a:solidFill>
              </a:rPr>
              <a:t> are also heterozygous, except for </a:t>
            </a:r>
            <a:r>
              <a:rPr lang="en-US" sz="1200" dirty="0" err="1">
                <a:solidFill>
                  <a:srgbClr val="00B0F0"/>
                </a:solidFill>
              </a:rPr>
              <a:t>hexaploids</a:t>
            </a:r>
            <a:r>
              <a:rPr lang="en-US" sz="1200" dirty="0">
                <a:solidFill>
                  <a:srgbClr val="00B0F0"/>
                </a:solidFill>
              </a:rPr>
              <a:t> produced from a tetraploid and a diploid parent (</a:t>
            </a:r>
            <a:r>
              <a:rPr lang="en-US" sz="1200" dirty="0" err="1">
                <a:solidFill>
                  <a:srgbClr val="00B0F0"/>
                </a:solidFill>
              </a:rPr>
              <a:t>Mwathi</a:t>
            </a:r>
            <a:r>
              <a:rPr lang="en-US" sz="1200" dirty="0">
                <a:solidFill>
                  <a:srgbClr val="00B0F0"/>
                </a:solidFill>
              </a:rPr>
              <a:t>, 2020)</a:t>
            </a:r>
          </a:p>
          <a:p>
            <a:pPr>
              <a:lnSpc>
                <a:spcPct val="120000"/>
              </a:lnSpc>
              <a:spcBef>
                <a:spcPts val="0"/>
              </a:spcBef>
              <a:spcAft>
                <a:spcPts val="600"/>
              </a:spcAft>
              <a:buFont typeface="+mj-lt"/>
              <a:buAutoNum type="arabicPeriod"/>
            </a:pPr>
            <a:r>
              <a:rPr lang="en-US" sz="1200" dirty="0"/>
              <a:t>We want to separate effects of ploidy level and heterozygosity on growth and fertility. </a:t>
            </a:r>
          </a:p>
          <a:p>
            <a:pPr lvl="1">
              <a:lnSpc>
                <a:spcPct val="120000"/>
              </a:lnSpc>
              <a:spcBef>
                <a:spcPts val="0"/>
              </a:spcBef>
              <a:spcAft>
                <a:spcPts val="600"/>
              </a:spcAft>
              <a:buFont typeface="+mj-lt"/>
              <a:buAutoNum type="alphaLcPeriod"/>
            </a:pPr>
            <a:r>
              <a:rPr lang="en-US" sz="1200" dirty="0"/>
              <a:t>Do we also have to separate the effects of ploidy level and the number of different genomes? E.g. tetraploids with 2 or 3 genomes. =&gt; probably relevant for the proposed advantages of polyploidy (gene redundancy, heterosis, cell size). </a:t>
            </a:r>
            <a:r>
              <a:rPr lang="en-US" sz="1200" dirty="0">
                <a:solidFill>
                  <a:srgbClr val="00B0F0"/>
                </a:solidFill>
              </a:rPr>
              <a:t>No, we cannot clearly separate effects of ploidy level and heterozygosity. Think of this as comparing polyploids with their di-/tetraploid parents. See set of comparisons. In BBAC tetraploids the A and C genome behave as one set (see figure in pptx). BBAC can be thought of as having two genomes / two sets of chromosomes. </a:t>
            </a:r>
            <a:r>
              <a:rPr lang="en-US" sz="1200" dirty="0" err="1">
                <a:solidFill>
                  <a:srgbClr val="00B0F0"/>
                </a:solidFill>
              </a:rPr>
              <a:t>Wenn</a:t>
            </a:r>
            <a:r>
              <a:rPr lang="en-US" sz="1200" dirty="0">
                <a:solidFill>
                  <a:srgbClr val="00B0F0"/>
                </a:solidFill>
              </a:rPr>
              <a:t> es in der </a:t>
            </a:r>
            <a:r>
              <a:rPr lang="en-US" sz="1200" dirty="0" err="1">
                <a:solidFill>
                  <a:srgbClr val="00B0F0"/>
                </a:solidFill>
              </a:rPr>
              <a:t>Genexpression</a:t>
            </a:r>
            <a:r>
              <a:rPr lang="en-US" sz="1200" dirty="0">
                <a:solidFill>
                  <a:srgbClr val="00B0F0"/>
                </a:solidFill>
              </a:rPr>
              <a:t> </a:t>
            </a:r>
            <a:r>
              <a:rPr lang="en-US" sz="1200" dirty="0" err="1">
                <a:solidFill>
                  <a:srgbClr val="00B0F0"/>
                </a:solidFill>
              </a:rPr>
              <a:t>zwischen</a:t>
            </a:r>
            <a:r>
              <a:rPr lang="en-US" sz="1200" dirty="0">
                <a:solidFill>
                  <a:srgbClr val="00B0F0"/>
                </a:solidFill>
              </a:rPr>
              <a:t> A und C </a:t>
            </a:r>
            <a:r>
              <a:rPr lang="en-US" sz="1200" dirty="0" err="1">
                <a:solidFill>
                  <a:srgbClr val="00B0F0"/>
                </a:solidFill>
              </a:rPr>
              <a:t>Probleme</a:t>
            </a:r>
            <a:r>
              <a:rPr lang="en-US" sz="1200" dirty="0">
                <a:solidFill>
                  <a:srgbClr val="00B0F0"/>
                </a:solidFill>
              </a:rPr>
              <a:t> </a:t>
            </a:r>
            <a:r>
              <a:rPr lang="en-US" sz="1200" dirty="0" err="1">
                <a:solidFill>
                  <a:srgbClr val="00B0F0"/>
                </a:solidFill>
              </a:rPr>
              <a:t>gibt</a:t>
            </a:r>
            <a:r>
              <a:rPr lang="en-US" sz="1200" dirty="0">
                <a:solidFill>
                  <a:srgbClr val="00B0F0"/>
                </a:solidFill>
              </a:rPr>
              <a:t>, </a:t>
            </a:r>
            <a:r>
              <a:rPr lang="en-US" sz="1200" dirty="0" err="1">
                <a:solidFill>
                  <a:srgbClr val="00B0F0"/>
                </a:solidFill>
              </a:rPr>
              <a:t>sieht</a:t>
            </a:r>
            <a:r>
              <a:rPr lang="en-US" sz="1200" dirty="0">
                <a:solidFill>
                  <a:srgbClr val="00B0F0"/>
                </a:solidFill>
              </a:rPr>
              <a:t> man das an </a:t>
            </a:r>
            <a:r>
              <a:rPr lang="en-US" sz="1200" dirty="0" err="1">
                <a:solidFill>
                  <a:srgbClr val="00B0F0"/>
                </a:solidFill>
              </a:rPr>
              <a:t>einem</a:t>
            </a:r>
            <a:r>
              <a:rPr lang="en-US" sz="1200" dirty="0">
                <a:solidFill>
                  <a:srgbClr val="00B0F0"/>
                </a:solidFill>
              </a:rPr>
              <a:t> stark </a:t>
            </a:r>
            <a:r>
              <a:rPr lang="en-US" sz="1200" dirty="0" err="1">
                <a:solidFill>
                  <a:srgbClr val="00B0F0"/>
                </a:solidFill>
              </a:rPr>
              <a:t>verringerten</a:t>
            </a:r>
            <a:r>
              <a:rPr lang="en-US" sz="1200" dirty="0">
                <a:solidFill>
                  <a:srgbClr val="00B0F0"/>
                </a:solidFill>
              </a:rPr>
              <a:t> </a:t>
            </a:r>
            <a:r>
              <a:rPr lang="en-US" sz="1200" dirty="0" err="1">
                <a:solidFill>
                  <a:srgbClr val="00B0F0"/>
                </a:solidFill>
              </a:rPr>
              <a:t>Wachstum</a:t>
            </a:r>
            <a:r>
              <a:rPr lang="en-US" sz="1200" dirty="0">
                <a:solidFill>
                  <a:srgbClr val="00B0F0"/>
                </a:solidFill>
              </a:rPr>
              <a:t> dieses </a:t>
            </a:r>
            <a:r>
              <a:rPr lang="en-US" sz="1200" dirty="0" err="1">
                <a:solidFill>
                  <a:srgbClr val="00B0F0"/>
                </a:solidFill>
              </a:rPr>
              <a:t>Individuums</a:t>
            </a:r>
            <a:r>
              <a:rPr lang="en-US" sz="1200" dirty="0">
                <a:solidFill>
                  <a:srgbClr val="00B0F0"/>
                </a:solidFill>
              </a:rPr>
              <a:t>. </a:t>
            </a:r>
          </a:p>
          <a:p>
            <a:pPr lvl="1">
              <a:lnSpc>
                <a:spcPct val="120000"/>
              </a:lnSpc>
              <a:spcBef>
                <a:spcPts val="0"/>
              </a:spcBef>
              <a:spcAft>
                <a:spcPts val="600"/>
              </a:spcAft>
              <a:buFont typeface="+mj-lt"/>
              <a:buAutoNum type="alphaLcPeriod"/>
            </a:pPr>
            <a:r>
              <a:rPr lang="en-US" sz="1200" dirty="0"/>
              <a:t>Why are there no </a:t>
            </a:r>
            <a:r>
              <a:rPr lang="en-US" sz="1200" dirty="0" err="1"/>
              <a:t>autopolyploids</a:t>
            </a:r>
            <a:r>
              <a:rPr lang="en-US" sz="1200" dirty="0"/>
              <a:t> included? </a:t>
            </a:r>
            <a:r>
              <a:rPr lang="en-US" sz="1200" dirty="0" err="1"/>
              <a:t>Autopolyploids</a:t>
            </a:r>
            <a:r>
              <a:rPr lang="en-US" sz="1200" dirty="0"/>
              <a:t> can be produced from one or two parents, right? (=different degrees of heterozygosity) </a:t>
            </a:r>
            <a:r>
              <a:rPr lang="en-US" sz="1200" dirty="0">
                <a:solidFill>
                  <a:srgbClr val="00B0F0"/>
                </a:solidFill>
              </a:rPr>
              <a:t>No seeds. Recently </a:t>
            </a:r>
            <a:r>
              <a:rPr lang="en-US" sz="1200" dirty="0" err="1">
                <a:solidFill>
                  <a:srgbClr val="00B0F0"/>
                </a:solidFill>
              </a:rPr>
              <a:t>creted</a:t>
            </a:r>
            <a:r>
              <a:rPr lang="en-US" sz="1200" dirty="0">
                <a:solidFill>
                  <a:srgbClr val="00B0F0"/>
                </a:solidFill>
              </a:rPr>
              <a:t>. Unstable.</a:t>
            </a:r>
          </a:p>
          <a:p>
            <a:pPr>
              <a:lnSpc>
                <a:spcPct val="120000"/>
              </a:lnSpc>
              <a:spcBef>
                <a:spcPts val="0"/>
              </a:spcBef>
              <a:spcAft>
                <a:spcPts val="600"/>
              </a:spcAft>
              <a:buFont typeface="+mj-lt"/>
              <a:buAutoNum type="arabicPeriod"/>
            </a:pPr>
            <a:r>
              <a:rPr lang="en-US" sz="1200" dirty="0"/>
              <a:t>Attribution of traits to genomes: Is it possible to attribute the incorporated traits (growth and reproductive properties) to the A, B and C genome of the diploid or tetraploid parents? </a:t>
            </a:r>
            <a:r>
              <a:rPr lang="en-US" sz="1200" dirty="0">
                <a:solidFill>
                  <a:srgbClr val="00B0F0"/>
                </a:solidFill>
              </a:rPr>
              <a:t>Attribution theoretically possible for qualitative traits (like resistance in B. </a:t>
            </a:r>
            <a:r>
              <a:rPr lang="en-US" sz="1200" dirty="0" err="1">
                <a:solidFill>
                  <a:srgbClr val="00B0F0"/>
                </a:solidFill>
              </a:rPr>
              <a:t>nigra</a:t>
            </a:r>
            <a:r>
              <a:rPr lang="en-US" sz="1200" dirty="0">
                <a:solidFill>
                  <a:srgbClr val="00B0F0"/>
                </a:solidFill>
              </a:rPr>
              <a:t> or white flower </a:t>
            </a:r>
            <a:r>
              <a:rPr lang="en-US" sz="1200" dirty="0" err="1">
                <a:solidFill>
                  <a:srgbClr val="00B0F0"/>
                </a:solidFill>
              </a:rPr>
              <a:t>coloure</a:t>
            </a:r>
            <a:r>
              <a:rPr lang="en-US" sz="1200" dirty="0">
                <a:solidFill>
                  <a:srgbClr val="00B0F0"/>
                </a:solidFill>
              </a:rPr>
              <a:t> in B. oleracea) but not for quantitative traits such as fertility traits (number of siliques and seeds). </a:t>
            </a:r>
          </a:p>
          <a:p>
            <a:pPr>
              <a:lnSpc>
                <a:spcPct val="120000"/>
              </a:lnSpc>
              <a:spcBef>
                <a:spcPts val="0"/>
              </a:spcBef>
              <a:spcAft>
                <a:spcPts val="600"/>
              </a:spcAft>
              <a:buFont typeface="+mj-lt"/>
              <a:buAutoNum type="arabicPeriod"/>
            </a:pPr>
            <a:r>
              <a:rPr lang="en-US" sz="1200" dirty="0"/>
              <a:t>Do I have to know in more detail, how our genotypes were made (original papers)? </a:t>
            </a:r>
            <a:r>
              <a:rPr lang="en-US" sz="1200" dirty="0">
                <a:solidFill>
                  <a:srgbClr val="00B0F0"/>
                </a:solidFill>
              </a:rPr>
              <a:t>No! See figure in presentation. </a:t>
            </a:r>
            <a:r>
              <a:rPr lang="en-US" sz="1200" dirty="0" err="1">
                <a:solidFill>
                  <a:srgbClr val="00B0F0"/>
                </a:solidFill>
              </a:rPr>
              <a:t>Evtl</a:t>
            </a:r>
            <a:r>
              <a:rPr lang="en-US" sz="1200" dirty="0">
                <a:solidFill>
                  <a:srgbClr val="00B0F0"/>
                </a:solidFill>
              </a:rPr>
              <a:t>. </a:t>
            </a:r>
            <a:r>
              <a:rPr lang="en-US" sz="1200" dirty="0" err="1">
                <a:solidFill>
                  <a:srgbClr val="00B0F0"/>
                </a:solidFill>
              </a:rPr>
              <a:t>Mwathi</a:t>
            </a:r>
            <a:r>
              <a:rPr lang="en-US" sz="1200" dirty="0">
                <a:solidFill>
                  <a:srgbClr val="00B0F0"/>
                </a:solidFill>
              </a:rPr>
              <a:t> 2020 </a:t>
            </a:r>
            <a:r>
              <a:rPr lang="en-US" sz="1200" dirty="0" err="1">
                <a:solidFill>
                  <a:srgbClr val="00B0F0"/>
                </a:solidFill>
              </a:rPr>
              <a:t>lesen</a:t>
            </a:r>
            <a:r>
              <a:rPr lang="en-US" sz="1200" dirty="0">
                <a:solidFill>
                  <a:srgbClr val="00B0F0"/>
                </a:solidFill>
              </a:rPr>
              <a:t>.</a:t>
            </a:r>
          </a:p>
          <a:p>
            <a:pPr>
              <a:lnSpc>
                <a:spcPct val="120000"/>
              </a:lnSpc>
              <a:spcBef>
                <a:spcPts val="0"/>
              </a:spcBef>
              <a:spcAft>
                <a:spcPts val="600"/>
              </a:spcAft>
              <a:buFont typeface="+mj-lt"/>
              <a:buAutoNum type="arabicPeriod"/>
            </a:pPr>
            <a:r>
              <a:rPr lang="en-US" sz="1200" dirty="0"/>
              <a:t>Genomic composition of B. </a:t>
            </a:r>
            <a:r>
              <a:rPr lang="en-US" sz="1200" dirty="0" err="1"/>
              <a:t>juncea</a:t>
            </a:r>
            <a:r>
              <a:rPr lang="en-US" sz="1200" dirty="0"/>
              <a:t> x B. </a:t>
            </a:r>
            <a:r>
              <a:rPr lang="en-US" sz="1200" dirty="0" err="1"/>
              <a:t>carinata</a:t>
            </a:r>
            <a:r>
              <a:rPr lang="en-US" sz="1200" dirty="0"/>
              <a:t> tetraploids: BBAC or different combinations? </a:t>
            </a:r>
            <a:r>
              <a:rPr lang="en-US" sz="1200" dirty="0">
                <a:solidFill>
                  <a:srgbClr val="00B0F0"/>
                </a:solidFill>
              </a:rPr>
              <a:t>Different combinations (see </a:t>
            </a:r>
            <a:r>
              <a:rPr lang="en-US" sz="1200" dirty="0" err="1">
                <a:solidFill>
                  <a:srgbClr val="00B0F0"/>
                </a:solidFill>
              </a:rPr>
              <a:t>Katche</a:t>
            </a:r>
            <a:r>
              <a:rPr lang="en-US" sz="1200" dirty="0">
                <a:solidFill>
                  <a:srgbClr val="00B0F0"/>
                </a:solidFill>
              </a:rPr>
              <a:t>,  2019, New Phytol.)</a:t>
            </a:r>
          </a:p>
          <a:p>
            <a:pPr>
              <a:lnSpc>
                <a:spcPct val="120000"/>
              </a:lnSpc>
              <a:spcBef>
                <a:spcPts val="0"/>
              </a:spcBef>
              <a:spcAft>
                <a:spcPts val="600"/>
              </a:spcAft>
              <a:buFont typeface="+mj-lt"/>
              <a:buAutoNum type="arabicPeriod"/>
            </a:pPr>
            <a:r>
              <a:rPr lang="en-US" sz="1200" dirty="0"/>
              <a:t>comparison 4: the 7 allohexaploid lines from </a:t>
            </a:r>
            <a:r>
              <a:rPr lang="en-US" sz="1200" i="1" dirty="0"/>
              <a:t>B. </a:t>
            </a:r>
            <a:r>
              <a:rPr lang="en-US" sz="1200" i="1" dirty="0" err="1"/>
              <a:t>napus</a:t>
            </a:r>
            <a:r>
              <a:rPr lang="en-US" sz="1200" i="1" dirty="0"/>
              <a:t> </a:t>
            </a:r>
            <a:r>
              <a:rPr lang="en-US" sz="1200" dirty="0"/>
              <a:t>x </a:t>
            </a:r>
            <a:r>
              <a:rPr lang="en-US" sz="1200" i="1" dirty="0"/>
              <a:t>B. </a:t>
            </a:r>
            <a:r>
              <a:rPr lang="en-US" sz="1200" i="1" dirty="0" err="1"/>
              <a:t>carinata</a:t>
            </a:r>
            <a:r>
              <a:rPr lang="en-US" sz="1200" i="1" dirty="0"/>
              <a:t> </a:t>
            </a:r>
            <a:r>
              <a:rPr lang="en-US" sz="1200" dirty="0"/>
              <a:t>x </a:t>
            </a:r>
            <a:r>
              <a:rPr lang="en-US" sz="1200" i="1" dirty="0"/>
              <a:t>B. </a:t>
            </a:r>
            <a:r>
              <a:rPr lang="en-US" sz="1200" i="1" dirty="0" err="1"/>
              <a:t>juncea</a:t>
            </a:r>
            <a:r>
              <a:rPr lang="en-US" sz="1200" i="1" dirty="0"/>
              <a:t> </a:t>
            </a:r>
            <a:r>
              <a:rPr lang="en-US" sz="1200" dirty="0"/>
              <a:t>combinations =&gt; Are they produced from the natural or the synthetic </a:t>
            </a:r>
            <a:r>
              <a:rPr lang="en-US" sz="1200" i="1" dirty="0"/>
              <a:t>B. </a:t>
            </a:r>
            <a:r>
              <a:rPr lang="en-US" sz="1200" i="1" dirty="0" err="1"/>
              <a:t>napus</a:t>
            </a:r>
            <a:r>
              <a:rPr lang="en-US" sz="1200" dirty="0"/>
              <a:t>? I.e. do we have a pyramid in this case? </a:t>
            </a:r>
            <a:r>
              <a:rPr lang="en-US" sz="1200" dirty="0">
                <a:solidFill>
                  <a:srgbClr val="00B0F0"/>
                </a:solidFill>
              </a:rPr>
              <a:t>No, they are produced from natural </a:t>
            </a:r>
            <a:r>
              <a:rPr lang="en-US" sz="1200" i="1" dirty="0">
                <a:solidFill>
                  <a:srgbClr val="00B0F0"/>
                </a:solidFill>
              </a:rPr>
              <a:t>B. </a:t>
            </a:r>
            <a:r>
              <a:rPr lang="en-US" sz="1200" i="1" dirty="0" err="1">
                <a:solidFill>
                  <a:srgbClr val="00B0F0"/>
                </a:solidFill>
              </a:rPr>
              <a:t>napus</a:t>
            </a:r>
            <a:r>
              <a:rPr lang="en-US" sz="1200" i="1" dirty="0">
                <a:solidFill>
                  <a:srgbClr val="00B0F0"/>
                </a:solidFill>
              </a:rPr>
              <a:t>.</a:t>
            </a:r>
            <a:endParaRPr lang="en-US" sz="1200" dirty="0">
              <a:solidFill>
                <a:srgbClr val="00B0F0"/>
              </a:solidFill>
            </a:endParaRPr>
          </a:p>
          <a:p>
            <a:pPr>
              <a:lnSpc>
                <a:spcPct val="120000"/>
              </a:lnSpc>
              <a:spcBef>
                <a:spcPts val="0"/>
              </a:spcBef>
              <a:spcAft>
                <a:spcPts val="600"/>
              </a:spcAft>
              <a:buFont typeface="+mj-lt"/>
              <a:buAutoNum type="arabicPeriod"/>
            </a:pPr>
            <a:endParaRPr lang="en-US" sz="1200" dirty="0"/>
          </a:p>
          <a:p>
            <a:pPr marL="0" indent="0">
              <a:lnSpc>
                <a:spcPct val="120000"/>
              </a:lnSpc>
              <a:spcBef>
                <a:spcPts val="0"/>
              </a:spcBef>
              <a:spcAft>
                <a:spcPts val="600"/>
              </a:spcAft>
              <a:buNone/>
            </a:pPr>
            <a:r>
              <a:rPr lang="en-US" sz="1200" dirty="0"/>
              <a:t>How are parents made homozygous? </a:t>
            </a:r>
            <a:r>
              <a:rPr lang="en-US" sz="1200" dirty="0">
                <a:solidFill>
                  <a:srgbClr val="00B0F0"/>
                </a:solidFill>
              </a:rPr>
              <a:t>Inbreeding or microspore culture, which produces double haploid lines. Which is the common one in our work and which in commercial plant breeding?</a:t>
            </a:r>
          </a:p>
          <a:p>
            <a:pPr>
              <a:lnSpc>
                <a:spcPct val="120000"/>
              </a:lnSpc>
              <a:spcBef>
                <a:spcPts val="0"/>
              </a:spcBef>
              <a:spcAft>
                <a:spcPts val="600"/>
              </a:spcAft>
              <a:buFont typeface="+mj-lt"/>
              <a:buAutoNum type="arabicPeriod"/>
            </a:pPr>
            <a:endParaRPr lang="en-US" sz="1200" dirty="0"/>
          </a:p>
          <a:p>
            <a:pPr>
              <a:lnSpc>
                <a:spcPct val="120000"/>
              </a:lnSpc>
              <a:spcBef>
                <a:spcPts val="0"/>
              </a:spcBef>
              <a:spcAft>
                <a:spcPts val="600"/>
              </a:spcAft>
            </a:pPr>
            <a:endParaRPr lang="en-US" sz="1200" dirty="0"/>
          </a:p>
          <a:p>
            <a:pPr>
              <a:lnSpc>
                <a:spcPct val="120000"/>
              </a:lnSpc>
              <a:spcBef>
                <a:spcPts val="0"/>
              </a:spcBef>
              <a:spcAft>
                <a:spcPts val="600"/>
              </a:spcAft>
            </a:pPr>
            <a:endParaRPr lang="en-US" sz="1200" dirty="0"/>
          </a:p>
          <a:p>
            <a:pPr>
              <a:lnSpc>
                <a:spcPct val="120000"/>
              </a:lnSpc>
              <a:spcBef>
                <a:spcPts val="0"/>
              </a:spcBef>
              <a:spcAft>
                <a:spcPts val="600"/>
              </a:spcAft>
            </a:pPr>
            <a:endParaRPr lang="en-US" sz="1200" dirty="0"/>
          </a:p>
          <a:p>
            <a:pPr>
              <a:lnSpc>
                <a:spcPct val="120000"/>
              </a:lnSpc>
              <a:spcBef>
                <a:spcPts val="0"/>
              </a:spcBef>
              <a:spcAft>
                <a:spcPts val="600"/>
              </a:spcAft>
            </a:pPr>
            <a:endParaRPr lang="en-US" sz="1200" dirty="0"/>
          </a:p>
          <a:p>
            <a:pPr>
              <a:lnSpc>
                <a:spcPct val="120000"/>
              </a:lnSpc>
              <a:spcBef>
                <a:spcPts val="0"/>
              </a:spcBef>
              <a:spcAft>
                <a:spcPts val="600"/>
              </a:spcAft>
            </a:pPr>
            <a:endParaRPr lang="de-DE" sz="1200" dirty="0"/>
          </a:p>
        </p:txBody>
      </p:sp>
    </p:spTree>
    <p:extLst>
      <p:ext uri="{BB962C8B-B14F-4D97-AF65-F5344CB8AC3E}">
        <p14:creationId xmlns:p14="http://schemas.microsoft.com/office/powerpoint/2010/main" val="919608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043D5AF-DBF9-4F6C-B752-C8B82CB65477}"/>
              </a:ext>
            </a:extLst>
          </p:cNvPr>
          <p:cNvSpPr>
            <a:spLocks noGrp="1"/>
          </p:cNvSpPr>
          <p:nvPr>
            <p:ph idx="1"/>
          </p:nvPr>
        </p:nvSpPr>
        <p:spPr>
          <a:xfrm>
            <a:off x="838200" y="715521"/>
            <a:ext cx="10515600" cy="4347546"/>
          </a:xfrm>
        </p:spPr>
        <p:txBody>
          <a:bodyPr>
            <a:normAutofit/>
          </a:bodyPr>
          <a:lstStyle/>
          <a:p>
            <a:pPr marL="0" indent="0">
              <a:lnSpc>
                <a:spcPct val="120000"/>
              </a:lnSpc>
              <a:spcBef>
                <a:spcPts val="0"/>
              </a:spcBef>
              <a:spcAft>
                <a:spcPts val="600"/>
              </a:spcAft>
              <a:buNone/>
            </a:pPr>
            <a:r>
              <a:rPr lang="en-US" sz="1200" dirty="0"/>
              <a:t>7. Growth/yield measurements: Are the resulting tetraploids and </a:t>
            </a:r>
            <a:r>
              <a:rPr lang="en-US" sz="1200" dirty="0" err="1"/>
              <a:t>hexaploids</a:t>
            </a:r>
            <a:r>
              <a:rPr lang="en-US" sz="1200" dirty="0"/>
              <a:t> all oil crops? So, none of them are root or head forming vegetables? =&gt; Hybrid </a:t>
            </a:r>
            <a:r>
              <a:rPr lang="en-US" sz="1200" dirty="0" err="1"/>
              <a:t>vigour</a:t>
            </a:r>
            <a:r>
              <a:rPr lang="en-US" sz="1200" dirty="0"/>
              <a:t> in terms of larger organs. </a:t>
            </a:r>
            <a:r>
              <a:rPr lang="en-US" sz="1200" dirty="0">
                <a:solidFill>
                  <a:srgbClr val="00B0F0"/>
                </a:solidFill>
              </a:rPr>
              <a:t>None of them are root or head forming vegetables, as far as she knows. Some </a:t>
            </a:r>
            <a:r>
              <a:rPr lang="en-US" sz="1200" dirty="0" err="1">
                <a:solidFill>
                  <a:srgbClr val="00B0F0"/>
                </a:solidFill>
              </a:rPr>
              <a:t>napus</a:t>
            </a:r>
            <a:r>
              <a:rPr lang="en-US" sz="1200" dirty="0">
                <a:solidFill>
                  <a:srgbClr val="00B0F0"/>
                </a:solidFill>
              </a:rPr>
              <a:t> are canola, i.e. oil crops. </a:t>
            </a:r>
            <a:r>
              <a:rPr lang="en-US" sz="1200" dirty="0" err="1">
                <a:solidFill>
                  <a:srgbClr val="00B0F0"/>
                </a:solidFill>
              </a:rPr>
              <a:t>Carinata</a:t>
            </a:r>
            <a:r>
              <a:rPr lang="en-US" sz="1200" dirty="0">
                <a:solidFill>
                  <a:srgbClr val="00B0F0"/>
                </a:solidFill>
              </a:rPr>
              <a:t> and </a:t>
            </a:r>
            <a:r>
              <a:rPr lang="en-US" sz="1200" dirty="0" err="1">
                <a:solidFill>
                  <a:srgbClr val="00B0F0"/>
                </a:solidFill>
              </a:rPr>
              <a:t>juncea</a:t>
            </a:r>
            <a:r>
              <a:rPr lang="en-US" sz="1200" dirty="0">
                <a:solidFill>
                  <a:srgbClr val="00B0F0"/>
                </a:solidFill>
              </a:rPr>
              <a:t> are condiment crops. Oleracea is weedy.</a:t>
            </a:r>
          </a:p>
          <a:p>
            <a:pPr marL="0" indent="0">
              <a:lnSpc>
                <a:spcPct val="120000"/>
              </a:lnSpc>
              <a:spcBef>
                <a:spcPts val="0"/>
              </a:spcBef>
              <a:spcAft>
                <a:spcPts val="600"/>
              </a:spcAft>
              <a:buNone/>
            </a:pPr>
            <a:r>
              <a:rPr lang="en-US" sz="1200" dirty="0"/>
              <a:t>8. `Average of branch #´ = branch number/plant or branch length? </a:t>
            </a:r>
            <a:r>
              <a:rPr lang="en-US" sz="1200" dirty="0">
                <a:solidFill>
                  <a:srgbClr val="00B0F0"/>
                </a:solidFill>
              </a:rPr>
              <a:t>Probably number. Check for trade-off between seed formation and growth?</a:t>
            </a:r>
          </a:p>
          <a:p>
            <a:pPr marL="0" indent="0">
              <a:lnSpc>
                <a:spcPct val="120000"/>
              </a:lnSpc>
              <a:spcBef>
                <a:spcPts val="0"/>
              </a:spcBef>
              <a:spcAft>
                <a:spcPts val="600"/>
              </a:spcAft>
              <a:buNone/>
            </a:pPr>
            <a:r>
              <a:rPr lang="en-US" sz="1200" dirty="0"/>
              <a:t>9. `Average pod number´ = per plant? </a:t>
            </a:r>
            <a:r>
              <a:rPr lang="en-US" sz="1200" dirty="0">
                <a:solidFill>
                  <a:srgbClr val="00B0F0"/>
                </a:solidFill>
              </a:rPr>
              <a:t>Yes! Probably per plant</a:t>
            </a:r>
          </a:p>
          <a:p>
            <a:pPr marL="0" indent="0">
              <a:lnSpc>
                <a:spcPct val="120000"/>
              </a:lnSpc>
              <a:spcBef>
                <a:spcPts val="0"/>
              </a:spcBef>
              <a:spcAft>
                <a:spcPts val="600"/>
              </a:spcAft>
              <a:buNone/>
            </a:pPr>
            <a:r>
              <a:rPr lang="en-US" sz="1200" dirty="0"/>
              <a:t>10. Do the barcodes refer to individual plants? </a:t>
            </a:r>
            <a:r>
              <a:rPr lang="en-US" sz="1200" dirty="0">
                <a:solidFill>
                  <a:srgbClr val="00B0F0"/>
                </a:solidFill>
              </a:rPr>
              <a:t>Ask collaborators in meeting</a:t>
            </a:r>
          </a:p>
          <a:p>
            <a:pPr marL="0" indent="0">
              <a:lnSpc>
                <a:spcPct val="120000"/>
              </a:lnSpc>
              <a:spcBef>
                <a:spcPts val="0"/>
              </a:spcBef>
              <a:spcAft>
                <a:spcPts val="600"/>
              </a:spcAft>
              <a:buNone/>
            </a:pPr>
            <a:r>
              <a:rPr lang="en-US" sz="1200" dirty="0"/>
              <a:t>11. Are the fertility parameters assessed here directly related with the stability of meiosis in segregating progeny? </a:t>
            </a:r>
            <a:r>
              <a:rPr lang="en-US" sz="1200" dirty="0">
                <a:solidFill>
                  <a:srgbClr val="00B0F0"/>
                </a:solidFill>
              </a:rPr>
              <a:t>No direct relationship, but meiotic instability can cause reduced number of seeds and chromosome losses can lead to growth retardation. Keep bias in mind: Fertility as assessed here as a parameter/indicator of hybrid </a:t>
            </a:r>
            <a:r>
              <a:rPr lang="en-US" sz="1200" dirty="0" err="1">
                <a:solidFill>
                  <a:srgbClr val="00B0F0"/>
                </a:solidFill>
              </a:rPr>
              <a:t>vigour</a:t>
            </a:r>
            <a:r>
              <a:rPr lang="en-US" sz="1200" dirty="0">
                <a:solidFill>
                  <a:srgbClr val="00B0F0"/>
                </a:solidFill>
              </a:rPr>
              <a:t>, but fertility is also affected by meiotic instability in newly formed hybrids. </a:t>
            </a:r>
          </a:p>
          <a:p>
            <a:pPr marL="0" indent="0">
              <a:lnSpc>
                <a:spcPct val="120000"/>
              </a:lnSpc>
              <a:spcBef>
                <a:spcPts val="0"/>
              </a:spcBef>
              <a:spcAft>
                <a:spcPts val="600"/>
              </a:spcAft>
              <a:buNone/>
            </a:pPr>
            <a:r>
              <a:rPr lang="en-US" sz="1200" dirty="0"/>
              <a:t>12. Has the growth rate also been measured manually or by imaging? </a:t>
            </a:r>
            <a:r>
              <a:rPr lang="en-US" sz="1200" dirty="0">
                <a:solidFill>
                  <a:srgbClr val="00B0F0"/>
                </a:solidFill>
              </a:rPr>
              <a:t>Probably both, because they wanted to train the imaging system. </a:t>
            </a:r>
          </a:p>
          <a:p>
            <a:pPr marL="0" indent="0">
              <a:lnSpc>
                <a:spcPct val="120000"/>
              </a:lnSpc>
              <a:spcBef>
                <a:spcPts val="0"/>
              </a:spcBef>
              <a:spcAft>
                <a:spcPts val="600"/>
              </a:spcAft>
              <a:buNone/>
            </a:pPr>
            <a:r>
              <a:rPr lang="en-US" sz="1200" dirty="0"/>
              <a:t>13. Randomized block design: How many blocks? Figure of the design? Location 1 and 2? Comp 5 and 6? </a:t>
            </a:r>
            <a:r>
              <a:rPr lang="en-US" sz="1200" dirty="0">
                <a:solidFill>
                  <a:srgbClr val="00B0F0"/>
                </a:solidFill>
              </a:rPr>
              <a:t>Ask collaborators in meeting.</a:t>
            </a:r>
            <a:endParaRPr lang="en-US" sz="1200" dirty="0"/>
          </a:p>
          <a:p>
            <a:pPr marL="0" indent="0">
              <a:lnSpc>
                <a:spcPct val="120000"/>
              </a:lnSpc>
              <a:spcBef>
                <a:spcPts val="0"/>
              </a:spcBef>
              <a:spcAft>
                <a:spcPts val="600"/>
              </a:spcAft>
              <a:buNone/>
            </a:pPr>
            <a:r>
              <a:rPr lang="en-US" sz="1200" dirty="0"/>
              <a:t> 14. `Growth rate´, `Total biomass´ in terms of weight and `Time to flowering´ not found in table =&gt; assessed by automated phenotyping </a:t>
            </a:r>
            <a:r>
              <a:rPr lang="en-US" sz="1200" dirty="0" err="1"/>
              <a:t>plattform</a:t>
            </a:r>
            <a:r>
              <a:rPr lang="en-US" sz="1200" dirty="0"/>
              <a:t>? </a:t>
            </a:r>
            <a:r>
              <a:rPr lang="en-US" sz="1200" dirty="0">
                <a:solidFill>
                  <a:srgbClr val="00B0F0"/>
                </a:solidFill>
              </a:rPr>
              <a:t>Ask collaborators in meeting</a:t>
            </a:r>
            <a:endParaRPr lang="en-US" sz="1200" dirty="0"/>
          </a:p>
          <a:p>
            <a:pPr marL="0" indent="0">
              <a:lnSpc>
                <a:spcPct val="120000"/>
              </a:lnSpc>
              <a:spcBef>
                <a:spcPts val="0"/>
              </a:spcBef>
              <a:spcAft>
                <a:spcPts val="600"/>
              </a:spcAft>
              <a:buNone/>
            </a:pPr>
            <a:r>
              <a:rPr lang="en-US" sz="1200" dirty="0"/>
              <a:t>15. Genomic and genotyping data mentioned in proposal supposed to be used for further analyses? </a:t>
            </a:r>
            <a:r>
              <a:rPr lang="en-US" sz="1200" dirty="0">
                <a:solidFill>
                  <a:srgbClr val="00B0F0"/>
                </a:solidFill>
              </a:rPr>
              <a:t>No specific use, because genes responsible for growth, yield and </a:t>
            </a:r>
            <a:r>
              <a:rPr lang="en-US" sz="1200">
                <a:solidFill>
                  <a:srgbClr val="00B0F0"/>
                </a:solidFill>
              </a:rPr>
              <a:t>fertility (=hybrid </a:t>
            </a:r>
            <a:r>
              <a:rPr lang="en-US" sz="1200" dirty="0" err="1">
                <a:solidFill>
                  <a:srgbClr val="00B0F0"/>
                </a:solidFill>
              </a:rPr>
              <a:t>vigour</a:t>
            </a:r>
            <a:r>
              <a:rPr lang="en-US" sz="1200" dirty="0">
                <a:solidFill>
                  <a:srgbClr val="00B0F0"/>
                </a:solidFill>
              </a:rPr>
              <a:t>) of hybrids unknown. </a:t>
            </a:r>
          </a:p>
          <a:p>
            <a:pPr marL="0" indent="0">
              <a:lnSpc>
                <a:spcPct val="120000"/>
              </a:lnSpc>
              <a:spcBef>
                <a:spcPts val="0"/>
              </a:spcBef>
              <a:spcAft>
                <a:spcPts val="600"/>
              </a:spcAft>
              <a:buNone/>
            </a:pPr>
            <a:endParaRPr lang="en-US" sz="1200" dirty="0"/>
          </a:p>
          <a:p>
            <a:pPr marL="0" indent="0">
              <a:lnSpc>
                <a:spcPct val="120000"/>
              </a:lnSpc>
              <a:spcBef>
                <a:spcPts val="0"/>
              </a:spcBef>
              <a:spcAft>
                <a:spcPts val="600"/>
              </a:spcAft>
              <a:buNone/>
            </a:pPr>
            <a:endParaRPr lang="en-US" sz="1200" dirty="0"/>
          </a:p>
          <a:p>
            <a:pPr marL="0" indent="0">
              <a:lnSpc>
                <a:spcPct val="120000"/>
              </a:lnSpc>
              <a:spcBef>
                <a:spcPts val="0"/>
              </a:spcBef>
              <a:spcAft>
                <a:spcPts val="600"/>
              </a:spcAft>
              <a:buNone/>
            </a:pPr>
            <a:endParaRPr lang="en-US" sz="1200" dirty="0"/>
          </a:p>
          <a:p>
            <a:pPr>
              <a:lnSpc>
                <a:spcPct val="120000"/>
              </a:lnSpc>
              <a:spcBef>
                <a:spcPts val="0"/>
              </a:spcBef>
              <a:spcAft>
                <a:spcPts val="600"/>
              </a:spcAft>
            </a:pPr>
            <a:endParaRPr lang="en-US" sz="1200" dirty="0"/>
          </a:p>
          <a:p>
            <a:pPr>
              <a:lnSpc>
                <a:spcPct val="120000"/>
              </a:lnSpc>
              <a:spcBef>
                <a:spcPts val="0"/>
              </a:spcBef>
              <a:spcAft>
                <a:spcPts val="600"/>
              </a:spcAft>
            </a:pPr>
            <a:endParaRPr lang="en-US" sz="1200" dirty="0"/>
          </a:p>
          <a:p>
            <a:pPr>
              <a:lnSpc>
                <a:spcPct val="120000"/>
              </a:lnSpc>
              <a:spcBef>
                <a:spcPts val="0"/>
              </a:spcBef>
              <a:spcAft>
                <a:spcPts val="600"/>
              </a:spcAft>
            </a:pPr>
            <a:endParaRPr lang="de-DE" sz="1200" dirty="0"/>
          </a:p>
        </p:txBody>
      </p:sp>
    </p:spTree>
    <p:extLst>
      <p:ext uri="{BB962C8B-B14F-4D97-AF65-F5344CB8AC3E}">
        <p14:creationId xmlns:p14="http://schemas.microsoft.com/office/powerpoint/2010/main" val="949674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C5DAC1-56C8-478D-B292-348B530459BD}"/>
              </a:ext>
            </a:extLst>
          </p:cNvPr>
          <p:cNvSpPr>
            <a:spLocks noGrp="1"/>
          </p:cNvSpPr>
          <p:nvPr>
            <p:ph type="title"/>
          </p:nvPr>
        </p:nvSpPr>
        <p:spPr/>
        <p:txBody>
          <a:bodyPr/>
          <a:lstStyle/>
          <a:p>
            <a:r>
              <a:rPr lang="de-DE" dirty="0" err="1"/>
              <a:t>Homozygosity</a:t>
            </a:r>
            <a:endParaRPr lang="de-DE" dirty="0"/>
          </a:p>
        </p:txBody>
      </p:sp>
      <p:sp>
        <p:nvSpPr>
          <p:cNvPr id="3" name="Inhaltsplatzhalter 2">
            <a:extLst>
              <a:ext uri="{FF2B5EF4-FFF2-40B4-BE49-F238E27FC236}">
                <a16:creationId xmlns:a16="http://schemas.microsoft.com/office/drawing/2014/main" id="{7D730CAC-A6E5-45C7-9362-FA4B36B6E96A}"/>
              </a:ext>
            </a:extLst>
          </p:cNvPr>
          <p:cNvSpPr>
            <a:spLocks noGrp="1"/>
          </p:cNvSpPr>
          <p:nvPr>
            <p:ph idx="1"/>
          </p:nvPr>
        </p:nvSpPr>
        <p:spPr>
          <a:xfrm>
            <a:off x="838200" y="1690688"/>
            <a:ext cx="10515600" cy="4887394"/>
          </a:xfrm>
        </p:spPr>
        <p:txBody>
          <a:bodyPr>
            <a:normAutofit fontScale="85000" lnSpcReduction="20000"/>
          </a:bodyPr>
          <a:lstStyle/>
          <a:p>
            <a:pPr>
              <a:lnSpc>
                <a:spcPct val="120000"/>
              </a:lnSpc>
            </a:pPr>
            <a:r>
              <a:rPr lang="de-DE" dirty="0" err="1"/>
              <a:t>How</a:t>
            </a:r>
            <a:r>
              <a:rPr lang="de-DE" dirty="0"/>
              <a:t> </a:t>
            </a:r>
            <a:r>
              <a:rPr lang="de-DE" dirty="0" err="1"/>
              <a:t>were</a:t>
            </a:r>
            <a:r>
              <a:rPr lang="de-DE" dirty="0"/>
              <a:t> </a:t>
            </a:r>
            <a:r>
              <a:rPr lang="de-DE" dirty="0" err="1"/>
              <a:t>the</a:t>
            </a:r>
            <a:r>
              <a:rPr lang="de-DE" dirty="0"/>
              <a:t> </a:t>
            </a:r>
            <a:r>
              <a:rPr lang="de-DE" dirty="0" err="1"/>
              <a:t>parents</a:t>
            </a:r>
            <a:r>
              <a:rPr lang="de-DE" dirty="0"/>
              <a:t> </a:t>
            </a:r>
            <a:r>
              <a:rPr lang="de-DE" dirty="0" err="1"/>
              <a:t>made</a:t>
            </a:r>
            <a:r>
              <a:rPr lang="de-DE" dirty="0"/>
              <a:t> </a:t>
            </a:r>
            <a:r>
              <a:rPr lang="de-DE" dirty="0" err="1"/>
              <a:t>homozygous</a:t>
            </a:r>
            <a:r>
              <a:rPr lang="de-DE" dirty="0"/>
              <a:t>? By </a:t>
            </a:r>
            <a:r>
              <a:rPr lang="de-DE" dirty="0" err="1"/>
              <a:t>selfing</a:t>
            </a:r>
            <a:r>
              <a:rPr lang="de-DE" dirty="0"/>
              <a:t>?</a:t>
            </a:r>
          </a:p>
          <a:p>
            <a:pPr>
              <a:lnSpc>
                <a:spcPct val="120000"/>
              </a:lnSpc>
            </a:pPr>
            <a:r>
              <a:rPr lang="de-DE" dirty="0" err="1"/>
              <a:t>Selfing</a:t>
            </a:r>
            <a:r>
              <a:rPr lang="de-DE" dirty="0"/>
              <a:t> = </a:t>
            </a:r>
            <a:r>
              <a:rPr lang="de-DE" dirty="0" err="1"/>
              <a:t>inbreeding</a:t>
            </a:r>
            <a:r>
              <a:rPr lang="de-DE" dirty="0"/>
              <a:t>? </a:t>
            </a:r>
            <a:r>
              <a:rPr lang="de-DE" dirty="0" err="1"/>
              <a:t>What</a:t>
            </a:r>
            <a:r>
              <a:rPr lang="de-DE" dirty="0"/>
              <a:t> </a:t>
            </a:r>
            <a:r>
              <a:rPr lang="de-DE" dirty="0" err="1"/>
              <a:t>is</a:t>
            </a:r>
            <a:r>
              <a:rPr lang="de-DE" dirty="0"/>
              <a:t> a RIL?</a:t>
            </a:r>
          </a:p>
          <a:p>
            <a:pPr>
              <a:lnSpc>
                <a:spcPct val="120000"/>
              </a:lnSpc>
            </a:pPr>
            <a:r>
              <a:rPr lang="de-DE" dirty="0"/>
              <a:t> Definition: </a:t>
            </a:r>
          </a:p>
          <a:p>
            <a:pPr lvl="1">
              <a:lnSpc>
                <a:spcPct val="120000"/>
              </a:lnSpc>
            </a:pPr>
            <a:r>
              <a:rPr lang="en-US" dirty="0"/>
              <a:t>Inbreeding is a term in genetics, meaning the crossing (mating) of closely related animals or plants. </a:t>
            </a:r>
            <a:r>
              <a:rPr lang="en-US" b="1" dirty="0"/>
              <a:t>Self-</a:t>
            </a:r>
            <a:r>
              <a:rPr lang="en-US" b="1" dirty="0" err="1"/>
              <a:t>fertilisation</a:t>
            </a:r>
            <a:r>
              <a:rPr lang="en-US" b="1" dirty="0"/>
              <a:t> in plants is the most extreme kind of inbreeding. </a:t>
            </a:r>
            <a:r>
              <a:rPr lang="en-US" dirty="0"/>
              <a:t>It is quite widespread in plants which carry both male and female flowers on the same plant.[1] Inbreeding is the opposite of outcrossing, which is the mating of unrelated members of the same species. The combination of inbreeding and outcrossing is a standard method of artificial selection.</a:t>
            </a:r>
          </a:p>
          <a:p>
            <a:pPr lvl="1">
              <a:lnSpc>
                <a:spcPct val="120000"/>
              </a:lnSpc>
            </a:pPr>
            <a:r>
              <a:rPr lang="en-US" dirty="0"/>
              <a:t>Other terms are inbred strain, a group of organisms so inbred that they have little or no genetic variation, and inbreeding depression, which is the decreased fitness (usually lack of fertility and early illness and death) brought about by inbreeding. </a:t>
            </a:r>
          </a:p>
          <a:p>
            <a:pPr marL="457200" lvl="1" indent="0">
              <a:lnSpc>
                <a:spcPct val="120000"/>
              </a:lnSpc>
              <a:buNone/>
            </a:pPr>
            <a:r>
              <a:rPr lang="en-US" dirty="0"/>
              <a:t>	 https://simple.wikipedia.org/wiki/Inbreeding</a:t>
            </a:r>
            <a:endParaRPr lang="de-DE" dirty="0"/>
          </a:p>
        </p:txBody>
      </p:sp>
    </p:spTree>
    <p:extLst>
      <p:ext uri="{BB962C8B-B14F-4D97-AF65-F5344CB8AC3E}">
        <p14:creationId xmlns:p14="http://schemas.microsoft.com/office/powerpoint/2010/main" val="118239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B3A79-5676-499C-9145-F59AE691D555}"/>
              </a:ext>
            </a:extLst>
          </p:cNvPr>
          <p:cNvSpPr>
            <a:spLocks noGrp="1"/>
          </p:cNvSpPr>
          <p:nvPr>
            <p:ph type="title"/>
          </p:nvPr>
        </p:nvSpPr>
        <p:spPr/>
        <p:txBody>
          <a:bodyPr/>
          <a:lstStyle/>
          <a:p>
            <a:r>
              <a:rPr lang="en-US" dirty="0"/>
              <a:t>Design and construction of recombinant inbred lines</a:t>
            </a:r>
            <a:endParaRPr lang="de-DE" dirty="0"/>
          </a:p>
        </p:txBody>
      </p:sp>
      <p:pic>
        <p:nvPicPr>
          <p:cNvPr id="3" name="Grafik 2">
            <a:extLst>
              <a:ext uri="{FF2B5EF4-FFF2-40B4-BE49-F238E27FC236}">
                <a16:creationId xmlns:a16="http://schemas.microsoft.com/office/drawing/2014/main" id="{26B36CF5-CD42-4510-A156-0E93C6359FCB}"/>
              </a:ext>
            </a:extLst>
          </p:cNvPr>
          <p:cNvPicPr>
            <a:picLocks noChangeAspect="1"/>
          </p:cNvPicPr>
          <p:nvPr/>
        </p:nvPicPr>
        <p:blipFill>
          <a:blip r:embed="rId2"/>
          <a:stretch>
            <a:fillRect/>
          </a:stretch>
        </p:blipFill>
        <p:spPr>
          <a:xfrm>
            <a:off x="1273245" y="2127380"/>
            <a:ext cx="9958782" cy="4128990"/>
          </a:xfrm>
          <a:prstGeom prst="rect">
            <a:avLst/>
          </a:prstGeom>
        </p:spPr>
      </p:pic>
    </p:spTree>
    <p:extLst>
      <p:ext uri="{BB962C8B-B14F-4D97-AF65-F5344CB8AC3E}">
        <p14:creationId xmlns:p14="http://schemas.microsoft.com/office/powerpoint/2010/main" val="224799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F1DD116E-D95E-4278-A68B-DB1B0BBDF981}"/>
              </a:ext>
            </a:extLst>
          </p:cNvPr>
          <p:cNvPicPr>
            <a:picLocks noChangeAspect="1"/>
          </p:cNvPicPr>
          <p:nvPr/>
        </p:nvPicPr>
        <p:blipFill>
          <a:blip r:embed="rId2"/>
          <a:stretch>
            <a:fillRect/>
          </a:stretch>
        </p:blipFill>
        <p:spPr>
          <a:xfrm>
            <a:off x="942391" y="516405"/>
            <a:ext cx="10120651" cy="5974735"/>
          </a:xfrm>
          <a:prstGeom prst="rect">
            <a:avLst/>
          </a:prstGeom>
        </p:spPr>
      </p:pic>
      <p:sp>
        <p:nvSpPr>
          <p:cNvPr id="3" name="Rechteck 2">
            <a:extLst>
              <a:ext uri="{FF2B5EF4-FFF2-40B4-BE49-F238E27FC236}">
                <a16:creationId xmlns:a16="http://schemas.microsoft.com/office/drawing/2014/main" id="{D1381050-87B5-4B7B-BF0D-63E3D873F19F}"/>
              </a:ext>
            </a:extLst>
          </p:cNvPr>
          <p:cNvSpPr/>
          <p:nvPr/>
        </p:nvSpPr>
        <p:spPr>
          <a:xfrm rot="16200000">
            <a:off x="9201397" y="3458939"/>
            <a:ext cx="5303183" cy="369332"/>
          </a:xfrm>
          <a:prstGeom prst="rect">
            <a:avLst/>
          </a:prstGeom>
        </p:spPr>
        <p:txBody>
          <a:bodyPr wrap="none">
            <a:spAutoFit/>
          </a:bodyPr>
          <a:lstStyle/>
          <a:p>
            <a:r>
              <a:rPr lang="de-DE" dirty="0"/>
              <a:t>https://www.nature.com/articles/s42003-021-02782-y</a:t>
            </a:r>
          </a:p>
        </p:txBody>
      </p:sp>
    </p:spTree>
    <p:extLst>
      <p:ext uri="{BB962C8B-B14F-4D97-AF65-F5344CB8AC3E}">
        <p14:creationId xmlns:p14="http://schemas.microsoft.com/office/powerpoint/2010/main" val="45069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68B1DAE5-0011-4613-BBCA-8CA1F46C110B}"/>
              </a:ext>
            </a:extLst>
          </p:cNvPr>
          <p:cNvPicPr>
            <a:picLocks noChangeAspect="1"/>
          </p:cNvPicPr>
          <p:nvPr/>
        </p:nvPicPr>
        <p:blipFill>
          <a:blip r:embed="rId2"/>
          <a:stretch>
            <a:fillRect/>
          </a:stretch>
        </p:blipFill>
        <p:spPr>
          <a:xfrm>
            <a:off x="5710335" y="3255893"/>
            <a:ext cx="6088322" cy="3676752"/>
          </a:xfrm>
          <a:prstGeom prst="rect">
            <a:avLst/>
          </a:prstGeom>
        </p:spPr>
      </p:pic>
      <p:pic>
        <p:nvPicPr>
          <p:cNvPr id="2" name="Grafik 1">
            <a:extLst>
              <a:ext uri="{FF2B5EF4-FFF2-40B4-BE49-F238E27FC236}">
                <a16:creationId xmlns:a16="http://schemas.microsoft.com/office/drawing/2014/main" id="{7F486E4C-8152-4583-8EAD-10F933FCFB29}"/>
              </a:ext>
            </a:extLst>
          </p:cNvPr>
          <p:cNvPicPr>
            <a:picLocks noChangeAspect="1"/>
          </p:cNvPicPr>
          <p:nvPr/>
        </p:nvPicPr>
        <p:blipFill>
          <a:blip r:embed="rId3"/>
          <a:stretch>
            <a:fillRect/>
          </a:stretch>
        </p:blipFill>
        <p:spPr>
          <a:xfrm>
            <a:off x="203037" y="121104"/>
            <a:ext cx="7746259" cy="4245623"/>
          </a:xfrm>
          <a:prstGeom prst="rect">
            <a:avLst/>
          </a:prstGeom>
        </p:spPr>
      </p:pic>
      <p:sp>
        <p:nvSpPr>
          <p:cNvPr id="4" name="Rechteck 3">
            <a:extLst>
              <a:ext uri="{FF2B5EF4-FFF2-40B4-BE49-F238E27FC236}">
                <a16:creationId xmlns:a16="http://schemas.microsoft.com/office/drawing/2014/main" id="{9E7BE8B6-F9B3-442B-A6BA-4C4F044C8D98}"/>
              </a:ext>
            </a:extLst>
          </p:cNvPr>
          <p:cNvSpPr/>
          <p:nvPr/>
        </p:nvSpPr>
        <p:spPr>
          <a:xfrm>
            <a:off x="8224646" y="503592"/>
            <a:ext cx="3574011" cy="2677656"/>
          </a:xfrm>
          <a:prstGeom prst="rect">
            <a:avLst/>
          </a:prstGeom>
        </p:spPr>
        <p:txBody>
          <a:bodyPr wrap="square">
            <a:spAutoFit/>
          </a:bodyPr>
          <a:lstStyle/>
          <a:p>
            <a:r>
              <a:rPr lang="en-US" sz="2400" dirty="0"/>
              <a:t>What are the factors responsible for fertility and </a:t>
            </a:r>
            <a:r>
              <a:rPr lang="en-US" sz="2400" dirty="0" err="1"/>
              <a:t>vigour</a:t>
            </a:r>
            <a:r>
              <a:rPr lang="en-US" sz="2400" dirty="0"/>
              <a:t> of induced polyploidy breeding?</a:t>
            </a:r>
          </a:p>
          <a:p>
            <a:endParaRPr lang="en-US" sz="2400" dirty="0"/>
          </a:p>
          <a:p>
            <a:r>
              <a:rPr lang="en-US" sz="2400" dirty="0"/>
              <a:t>Potential for improved yield due to heterosis.</a:t>
            </a:r>
            <a:endParaRPr lang="de-DE" sz="2400" dirty="0"/>
          </a:p>
        </p:txBody>
      </p:sp>
    </p:spTree>
    <p:extLst>
      <p:ext uri="{BB962C8B-B14F-4D97-AF65-F5344CB8AC3E}">
        <p14:creationId xmlns:p14="http://schemas.microsoft.com/office/powerpoint/2010/main" val="3229336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3581F-1AE1-4CED-B8F1-3CF237D993CC}"/>
              </a:ext>
            </a:extLst>
          </p:cNvPr>
          <p:cNvSpPr>
            <a:spLocks noGrp="1"/>
          </p:cNvSpPr>
          <p:nvPr>
            <p:ph type="title"/>
          </p:nvPr>
        </p:nvSpPr>
        <p:spPr/>
        <p:txBody>
          <a:bodyPr/>
          <a:lstStyle/>
          <a:p>
            <a:r>
              <a:rPr lang="de-DE" dirty="0"/>
              <a:t>Was man anhand der DNA-Sequenzdaten sonst noch untersuchen könnte</a:t>
            </a:r>
          </a:p>
        </p:txBody>
      </p:sp>
      <p:sp>
        <p:nvSpPr>
          <p:cNvPr id="3" name="Inhaltsplatzhalter 2">
            <a:extLst>
              <a:ext uri="{FF2B5EF4-FFF2-40B4-BE49-F238E27FC236}">
                <a16:creationId xmlns:a16="http://schemas.microsoft.com/office/drawing/2014/main" id="{15519C70-FA7D-441E-AE4A-334643D5147A}"/>
              </a:ext>
            </a:extLst>
          </p:cNvPr>
          <p:cNvSpPr>
            <a:spLocks noGrp="1"/>
          </p:cNvSpPr>
          <p:nvPr>
            <p:ph idx="1"/>
          </p:nvPr>
        </p:nvSpPr>
        <p:spPr>
          <a:xfrm>
            <a:off x="838200" y="2071396"/>
            <a:ext cx="10515600" cy="4301411"/>
          </a:xfrm>
        </p:spPr>
        <p:txBody>
          <a:bodyPr>
            <a:normAutofit fontScale="77500" lnSpcReduction="20000"/>
          </a:bodyPr>
          <a:lstStyle/>
          <a:p>
            <a:pPr>
              <a:lnSpc>
                <a:spcPct val="130000"/>
              </a:lnSpc>
            </a:pPr>
            <a:r>
              <a:rPr lang="en-US" dirty="0"/>
              <a:t>Genetic/genomic analyses ↔ meiosis/fertility: Which genetic/genomic features affect / determine fertility (production of viable germ cells) in the newly formed hybrids?</a:t>
            </a:r>
          </a:p>
          <a:p>
            <a:pPr>
              <a:lnSpc>
                <a:spcPct val="130000"/>
              </a:lnSpc>
            </a:pPr>
            <a:r>
              <a:rPr lang="en-US" dirty="0"/>
              <a:t>Attribution of traits to genomes: Is it possible to attribute the incorporated traits (growth and reproductive properties) to the A, B and C genome of the diploid or tetraploid parents?</a:t>
            </a:r>
          </a:p>
          <a:p>
            <a:pPr>
              <a:lnSpc>
                <a:spcPct val="130000"/>
              </a:lnSpc>
            </a:pPr>
            <a:r>
              <a:rPr lang="en-US" dirty="0"/>
              <a:t>Role of aneuploidy in hybrid speciation? Tracking chromosome and allele inheritance in different populations of novel interspecific hybrids across generations</a:t>
            </a:r>
          </a:p>
          <a:p>
            <a:pPr>
              <a:lnSpc>
                <a:spcPct val="130000"/>
              </a:lnSpc>
            </a:pPr>
            <a:r>
              <a:rPr lang="en-US" dirty="0"/>
              <a:t>What are the mechanism/s of genomic stability in recreated </a:t>
            </a:r>
            <a:r>
              <a:rPr lang="en-US" i="1" dirty="0"/>
              <a:t>B. </a:t>
            </a:r>
            <a:r>
              <a:rPr lang="en-US" i="1" dirty="0" err="1"/>
              <a:t>napus</a:t>
            </a:r>
            <a:r>
              <a:rPr lang="en-US" dirty="0"/>
              <a:t>? =&gt; high-throughput marker genotyping, fertility phenotyping and cytogenetics</a:t>
            </a:r>
            <a:endParaRPr lang="de-DE" dirty="0"/>
          </a:p>
          <a:p>
            <a:pPr>
              <a:lnSpc>
                <a:spcPct val="130000"/>
              </a:lnSpc>
            </a:pPr>
            <a:endParaRPr lang="en-US" dirty="0"/>
          </a:p>
          <a:p>
            <a:pPr>
              <a:lnSpc>
                <a:spcPct val="130000"/>
              </a:lnSpc>
            </a:pPr>
            <a:endParaRPr lang="de-DE" dirty="0"/>
          </a:p>
        </p:txBody>
      </p:sp>
    </p:spTree>
    <p:extLst>
      <p:ext uri="{BB962C8B-B14F-4D97-AF65-F5344CB8AC3E}">
        <p14:creationId xmlns:p14="http://schemas.microsoft.com/office/powerpoint/2010/main" val="3872082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7A43CE-410C-4734-BC33-C9702E9598C8}"/>
              </a:ext>
            </a:extLst>
          </p:cNvPr>
          <p:cNvSpPr>
            <a:spLocks noGrp="1"/>
          </p:cNvSpPr>
          <p:nvPr>
            <p:ph type="title"/>
          </p:nvPr>
        </p:nvSpPr>
        <p:spPr/>
        <p:txBody>
          <a:bodyPr/>
          <a:lstStyle/>
          <a:p>
            <a:r>
              <a:rPr lang="de-DE" dirty="0"/>
              <a:t>Fragen zu den Daten</a:t>
            </a:r>
          </a:p>
        </p:txBody>
      </p:sp>
      <p:sp>
        <p:nvSpPr>
          <p:cNvPr id="3" name="Inhaltsplatzhalter 2">
            <a:extLst>
              <a:ext uri="{FF2B5EF4-FFF2-40B4-BE49-F238E27FC236}">
                <a16:creationId xmlns:a16="http://schemas.microsoft.com/office/drawing/2014/main" id="{EA90370B-EEE3-4C28-BD94-C14941430869}"/>
              </a:ext>
            </a:extLst>
          </p:cNvPr>
          <p:cNvSpPr>
            <a:spLocks noGrp="1"/>
          </p:cNvSpPr>
          <p:nvPr>
            <p:ph idx="1"/>
          </p:nvPr>
        </p:nvSpPr>
        <p:spPr/>
        <p:txBody>
          <a:bodyPr/>
          <a:lstStyle/>
          <a:p>
            <a:r>
              <a:rPr lang="de-DE" dirty="0">
                <a:solidFill>
                  <a:srgbClr val="FF0000"/>
                </a:solidFill>
              </a:rPr>
              <a:t>Codes für Genotypen verstehen</a:t>
            </a:r>
          </a:p>
          <a:p>
            <a:r>
              <a:rPr lang="de-DE" dirty="0">
                <a:solidFill>
                  <a:srgbClr val="FF0000"/>
                </a:solidFill>
              </a:rPr>
              <a:t>Zuordnung von Genotypen zu Gruppen / Was soll verglichen werden?</a:t>
            </a:r>
          </a:p>
          <a:p>
            <a:r>
              <a:rPr lang="de-DE" dirty="0">
                <a:solidFill>
                  <a:srgbClr val="FF0000"/>
                </a:solidFill>
              </a:rPr>
              <a:t>Codes für Treatments verstehen, checken!</a:t>
            </a:r>
          </a:p>
        </p:txBody>
      </p:sp>
    </p:spTree>
    <p:extLst>
      <p:ext uri="{BB962C8B-B14F-4D97-AF65-F5344CB8AC3E}">
        <p14:creationId xmlns:p14="http://schemas.microsoft.com/office/powerpoint/2010/main" val="21016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A1CE-B937-4195-A647-247D0A9C1660}"/>
              </a:ext>
            </a:extLst>
          </p:cNvPr>
          <p:cNvSpPr>
            <a:spLocks noGrp="1"/>
          </p:cNvSpPr>
          <p:nvPr>
            <p:ph type="title"/>
          </p:nvPr>
        </p:nvSpPr>
        <p:spPr/>
        <p:txBody>
          <a:bodyPr/>
          <a:lstStyle/>
          <a:p>
            <a:r>
              <a:rPr lang="en-US" dirty="0"/>
              <a:t>"Sets" of comparisons</a:t>
            </a:r>
            <a:br>
              <a:rPr lang="en-US" dirty="0"/>
            </a:br>
            <a:endParaRPr lang="de-DE" dirty="0"/>
          </a:p>
        </p:txBody>
      </p:sp>
      <p:sp>
        <p:nvSpPr>
          <p:cNvPr id="3" name="Inhaltsplatzhalter 2">
            <a:extLst>
              <a:ext uri="{FF2B5EF4-FFF2-40B4-BE49-F238E27FC236}">
                <a16:creationId xmlns:a16="http://schemas.microsoft.com/office/drawing/2014/main" id="{777A3861-4F96-45C3-BDCE-0C749C917553}"/>
              </a:ext>
            </a:extLst>
          </p:cNvPr>
          <p:cNvSpPr>
            <a:spLocks noGrp="1"/>
          </p:cNvSpPr>
          <p:nvPr>
            <p:ph idx="1"/>
          </p:nvPr>
        </p:nvSpPr>
        <p:spPr>
          <a:xfrm>
            <a:off x="578497" y="1231642"/>
            <a:ext cx="11084767" cy="5261234"/>
          </a:xfrm>
        </p:spPr>
        <p:txBody>
          <a:bodyPr>
            <a:normAutofit fontScale="55000" lnSpcReduction="20000"/>
          </a:bodyPr>
          <a:lstStyle/>
          <a:p>
            <a:pPr marL="0" indent="0">
              <a:lnSpc>
                <a:spcPct val="120000"/>
              </a:lnSpc>
              <a:buNone/>
            </a:pPr>
            <a:r>
              <a:rPr lang="en-US" dirty="0"/>
              <a:t>comparison 1: </a:t>
            </a:r>
            <a:r>
              <a:rPr lang="en-US" i="1" dirty="0"/>
              <a:t>B. </a:t>
            </a:r>
            <a:r>
              <a:rPr lang="en-US" i="1" dirty="0" err="1"/>
              <a:t>rapa</a:t>
            </a:r>
            <a:r>
              <a:rPr lang="en-US" dirty="0"/>
              <a:t>, </a:t>
            </a:r>
            <a:r>
              <a:rPr lang="en-US" i="1" dirty="0"/>
              <a:t>B. oleracea</a:t>
            </a:r>
            <a:r>
              <a:rPr lang="en-US" dirty="0"/>
              <a:t>, synthetic </a:t>
            </a:r>
            <a:r>
              <a:rPr lang="en-US" i="1" dirty="0"/>
              <a:t>B. </a:t>
            </a:r>
            <a:r>
              <a:rPr lang="en-US" i="1" dirty="0" err="1"/>
              <a:t>napus</a:t>
            </a:r>
            <a:r>
              <a:rPr lang="en-US" i="1" dirty="0"/>
              <a:t> </a:t>
            </a:r>
            <a:r>
              <a:rPr lang="en-US" dirty="0"/>
              <a:t>from known parent genotype combinations</a:t>
            </a:r>
          </a:p>
          <a:p>
            <a:pPr marL="0" indent="0">
              <a:lnSpc>
                <a:spcPct val="120000"/>
              </a:lnSpc>
              <a:buNone/>
            </a:pPr>
            <a:r>
              <a:rPr lang="en-US" dirty="0"/>
              <a:t>=&gt; AA (</a:t>
            </a:r>
            <a:r>
              <a:rPr lang="en-US" dirty="0" err="1"/>
              <a:t>diplod</a:t>
            </a:r>
            <a:r>
              <a:rPr lang="en-US" dirty="0"/>
              <a:t>, homozygous) + CC (diploid, homozygous) = AACC (tetraploid, homozygous)</a:t>
            </a:r>
          </a:p>
          <a:p>
            <a:pPr marL="0" indent="0">
              <a:lnSpc>
                <a:spcPct val="120000"/>
              </a:lnSpc>
              <a:buNone/>
            </a:pPr>
            <a:endParaRPr lang="en-US" dirty="0"/>
          </a:p>
          <a:p>
            <a:pPr marL="0" indent="0">
              <a:lnSpc>
                <a:spcPct val="120000"/>
              </a:lnSpc>
              <a:buNone/>
            </a:pPr>
            <a:r>
              <a:rPr lang="en-US" dirty="0"/>
              <a:t>comparison 2: </a:t>
            </a:r>
            <a:r>
              <a:rPr lang="en-US" i="1" dirty="0"/>
              <a:t>B. </a:t>
            </a:r>
            <a:r>
              <a:rPr lang="en-US" i="1" dirty="0" err="1"/>
              <a:t>juncea</a:t>
            </a:r>
            <a:r>
              <a:rPr lang="en-US" i="1" dirty="0"/>
              <a:t> </a:t>
            </a:r>
            <a:r>
              <a:rPr lang="en-US" dirty="0"/>
              <a:t>J1, </a:t>
            </a:r>
            <a:r>
              <a:rPr lang="en-US" i="1" dirty="0"/>
              <a:t>B. </a:t>
            </a:r>
            <a:r>
              <a:rPr lang="en-US" i="1" dirty="0" err="1"/>
              <a:t>carinata</a:t>
            </a:r>
            <a:r>
              <a:rPr lang="en-US" i="1" dirty="0"/>
              <a:t> </a:t>
            </a:r>
            <a:r>
              <a:rPr lang="en-US" dirty="0"/>
              <a:t>C1 and C2, and the </a:t>
            </a:r>
            <a:r>
              <a:rPr lang="en-US" i="1" dirty="0"/>
              <a:t>B. </a:t>
            </a:r>
            <a:r>
              <a:rPr lang="en-US" i="1" dirty="0" err="1"/>
              <a:t>juncea</a:t>
            </a:r>
            <a:r>
              <a:rPr lang="en-US" i="1" dirty="0"/>
              <a:t> </a:t>
            </a:r>
            <a:r>
              <a:rPr lang="en-US" dirty="0"/>
              <a:t>x </a:t>
            </a:r>
            <a:r>
              <a:rPr lang="en-US" i="1" dirty="0"/>
              <a:t>B. </a:t>
            </a:r>
            <a:r>
              <a:rPr lang="en-US" i="1" dirty="0" err="1"/>
              <a:t>carinata</a:t>
            </a:r>
            <a:r>
              <a:rPr lang="en-US" i="1" dirty="0"/>
              <a:t> </a:t>
            </a:r>
            <a:r>
              <a:rPr lang="en-US" dirty="0"/>
              <a:t>tetraploids</a:t>
            </a:r>
          </a:p>
          <a:p>
            <a:pPr marL="0" indent="0">
              <a:lnSpc>
                <a:spcPct val="120000"/>
              </a:lnSpc>
              <a:buNone/>
            </a:pPr>
            <a:r>
              <a:rPr lang="en-US" dirty="0"/>
              <a:t>=&gt; AABB (tetraploid, 2 genomes, homozygous</a:t>
            </a:r>
            <a:r>
              <a:rPr lang="en-US" b="1" dirty="0"/>
              <a:t>?</a:t>
            </a:r>
            <a:r>
              <a:rPr lang="en-US" dirty="0"/>
              <a:t>) + BBCC (tetraploid, 2 genomes, homozygous</a:t>
            </a:r>
            <a:r>
              <a:rPr lang="en-US" b="1" dirty="0"/>
              <a:t>?</a:t>
            </a:r>
            <a:r>
              <a:rPr lang="en-US" dirty="0"/>
              <a:t>) = BBAC</a:t>
            </a:r>
            <a:r>
              <a:rPr lang="en-US" b="1" u="sng" dirty="0"/>
              <a:t>?</a:t>
            </a:r>
            <a:r>
              <a:rPr lang="en-US" dirty="0"/>
              <a:t> (tetraploid, </a:t>
            </a:r>
            <a:r>
              <a:rPr lang="en-US" b="1" u="sng" dirty="0"/>
              <a:t>3</a:t>
            </a:r>
            <a:r>
              <a:rPr lang="en-US" dirty="0"/>
              <a:t> genomes, homozygous)</a:t>
            </a:r>
          </a:p>
          <a:p>
            <a:pPr marL="0" indent="0">
              <a:lnSpc>
                <a:spcPct val="120000"/>
              </a:lnSpc>
              <a:buNone/>
            </a:pPr>
            <a:endParaRPr lang="en-US" dirty="0"/>
          </a:p>
          <a:p>
            <a:pPr marL="0" indent="0">
              <a:lnSpc>
                <a:spcPct val="120000"/>
              </a:lnSpc>
              <a:buNone/>
            </a:pPr>
            <a:r>
              <a:rPr lang="en-US" dirty="0"/>
              <a:t>comparison 3: </a:t>
            </a:r>
            <a:r>
              <a:rPr lang="en-US" i="1" dirty="0"/>
              <a:t>B. oleracea </a:t>
            </a:r>
            <a:r>
              <a:rPr lang="en-US" dirty="0"/>
              <a:t>TO1000, </a:t>
            </a:r>
            <a:r>
              <a:rPr lang="en-US" i="1" dirty="0"/>
              <a:t>B. </a:t>
            </a:r>
            <a:r>
              <a:rPr lang="en-US" i="1" dirty="0" err="1"/>
              <a:t>juncea</a:t>
            </a:r>
            <a:r>
              <a:rPr lang="en-US" i="1" dirty="0"/>
              <a:t> </a:t>
            </a:r>
            <a:r>
              <a:rPr lang="en-US" dirty="0"/>
              <a:t>J3, and their allohexaploid O1J3</a:t>
            </a:r>
          </a:p>
          <a:p>
            <a:pPr marL="0" indent="0">
              <a:lnSpc>
                <a:spcPct val="120000"/>
              </a:lnSpc>
              <a:buNone/>
            </a:pPr>
            <a:r>
              <a:rPr lang="en-US" dirty="0"/>
              <a:t>=&gt; CC (diploid, homozygous) + AABB (tetraploid, 2 genomes, homozygous</a:t>
            </a:r>
            <a:r>
              <a:rPr lang="en-US" b="1" dirty="0"/>
              <a:t>?</a:t>
            </a:r>
            <a:r>
              <a:rPr lang="en-US" dirty="0"/>
              <a:t>) = AABBCC (</a:t>
            </a:r>
            <a:r>
              <a:rPr lang="en-US" dirty="0" err="1"/>
              <a:t>hexaploid</a:t>
            </a:r>
            <a:r>
              <a:rPr lang="en-US" dirty="0"/>
              <a:t>, 3 genomes, homozygous</a:t>
            </a:r>
            <a:r>
              <a:rPr lang="en-US" b="1" dirty="0"/>
              <a:t>?</a:t>
            </a:r>
            <a:r>
              <a:rPr lang="en-US" dirty="0"/>
              <a:t>) </a:t>
            </a:r>
          </a:p>
          <a:p>
            <a:pPr marL="0" indent="0">
              <a:lnSpc>
                <a:spcPct val="120000"/>
              </a:lnSpc>
              <a:buNone/>
            </a:pPr>
            <a:endParaRPr lang="en-US" dirty="0"/>
          </a:p>
          <a:p>
            <a:pPr marL="0" indent="0">
              <a:lnSpc>
                <a:spcPct val="120000"/>
              </a:lnSpc>
              <a:buNone/>
            </a:pPr>
            <a:r>
              <a:rPr lang="en-US" dirty="0"/>
              <a:t>comparison 4: the 7 allohexaploid lines from B. </a:t>
            </a:r>
            <a:r>
              <a:rPr lang="en-US" dirty="0" err="1"/>
              <a:t>napus</a:t>
            </a:r>
            <a:r>
              <a:rPr lang="en-US" dirty="0"/>
              <a:t> x B. </a:t>
            </a:r>
            <a:r>
              <a:rPr lang="en-US" dirty="0" err="1"/>
              <a:t>carinata</a:t>
            </a:r>
            <a:r>
              <a:rPr lang="en-US" dirty="0"/>
              <a:t> x B. </a:t>
            </a:r>
            <a:r>
              <a:rPr lang="en-US" dirty="0" err="1"/>
              <a:t>juncea</a:t>
            </a:r>
            <a:r>
              <a:rPr lang="en-US" dirty="0"/>
              <a:t> combinations, with their B. </a:t>
            </a:r>
            <a:r>
              <a:rPr lang="en-US" dirty="0" err="1"/>
              <a:t>napus</a:t>
            </a:r>
            <a:r>
              <a:rPr lang="en-US" dirty="0"/>
              <a:t>, B. </a:t>
            </a:r>
            <a:r>
              <a:rPr lang="en-US" dirty="0" err="1"/>
              <a:t>juncea</a:t>
            </a:r>
            <a:r>
              <a:rPr lang="en-US" dirty="0"/>
              <a:t> and B. </a:t>
            </a:r>
            <a:r>
              <a:rPr lang="en-US" dirty="0" err="1"/>
              <a:t>carinata</a:t>
            </a:r>
            <a:r>
              <a:rPr lang="en-US" dirty="0"/>
              <a:t> parents</a:t>
            </a:r>
          </a:p>
          <a:p>
            <a:pPr marL="0" indent="0">
              <a:lnSpc>
                <a:spcPct val="120000"/>
              </a:lnSpc>
              <a:buNone/>
            </a:pPr>
            <a:r>
              <a:rPr lang="en-US" dirty="0"/>
              <a:t>=&gt; Order of crossing?</a:t>
            </a:r>
          </a:p>
          <a:p>
            <a:pPr marL="0" indent="0">
              <a:lnSpc>
                <a:spcPct val="120000"/>
              </a:lnSpc>
              <a:buNone/>
            </a:pPr>
            <a:r>
              <a:rPr lang="en-US" dirty="0"/>
              <a:t>a complex set of comparisons: each of the heterozygous </a:t>
            </a:r>
            <a:r>
              <a:rPr lang="en-US" dirty="0" err="1"/>
              <a:t>hexaploids</a:t>
            </a:r>
            <a:r>
              <a:rPr lang="en-US" dirty="0"/>
              <a:t> to their two parent </a:t>
            </a:r>
            <a:r>
              <a:rPr lang="en-US" dirty="0" err="1"/>
              <a:t>hexaploid</a:t>
            </a:r>
            <a:r>
              <a:rPr lang="en-US" dirty="0"/>
              <a:t> lines (and maybe all of them to the species parents, but let's see first how reasonable this is)</a:t>
            </a:r>
          </a:p>
          <a:p>
            <a:pPr marL="0" indent="0">
              <a:lnSpc>
                <a:spcPct val="120000"/>
              </a:lnSpc>
              <a:buNone/>
            </a:pPr>
            <a:endParaRPr lang="de-DE" dirty="0"/>
          </a:p>
        </p:txBody>
      </p:sp>
      <p:sp>
        <p:nvSpPr>
          <p:cNvPr id="4" name="Textfeld 3">
            <a:extLst>
              <a:ext uri="{FF2B5EF4-FFF2-40B4-BE49-F238E27FC236}">
                <a16:creationId xmlns:a16="http://schemas.microsoft.com/office/drawing/2014/main" id="{32BE9E9C-3602-4282-958C-0F828120A6C3}"/>
              </a:ext>
            </a:extLst>
          </p:cNvPr>
          <p:cNvSpPr txBox="1"/>
          <p:nvPr/>
        </p:nvSpPr>
        <p:spPr>
          <a:xfrm>
            <a:off x="7595118" y="289249"/>
            <a:ext cx="4068147" cy="646331"/>
          </a:xfrm>
          <a:prstGeom prst="rect">
            <a:avLst/>
          </a:prstGeom>
          <a:noFill/>
        </p:spPr>
        <p:txBody>
          <a:bodyPr wrap="square" rtlCol="0">
            <a:spAutoFit/>
          </a:bodyPr>
          <a:lstStyle/>
          <a:p>
            <a:r>
              <a:rPr lang="de-DE" dirty="0">
                <a:solidFill>
                  <a:srgbClr val="FF0000"/>
                </a:solidFill>
              </a:rPr>
              <a:t>Was vergleicht man jeweils? </a:t>
            </a:r>
            <a:r>
              <a:rPr lang="de-DE" dirty="0" err="1">
                <a:solidFill>
                  <a:srgbClr val="FF0000"/>
                </a:solidFill>
              </a:rPr>
              <a:t>Ploidy</a:t>
            </a:r>
            <a:r>
              <a:rPr lang="de-DE" dirty="0">
                <a:solidFill>
                  <a:srgbClr val="FF0000"/>
                </a:solidFill>
              </a:rPr>
              <a:t> </a:t>
            </a:r>
            <a:r>
              <a:rPr lang="de-DE" dirty="0" err="1">
                <a:solidFill>
                  <a:srgbClr val="FF0000"/>
                </a:solidFill>
              </a:rPr>
              <a:t>level</a:t>
            </a:r>
            <a:r>
              <a:rPr lang="de-DE" dirty="0">
                <a:solidFill>
                  <a:srgbClr val="FF0000"/>
                </a:solidFill>
              </a:rPr>
              <a:t> oder </a:t>
            </a:r>
            <a:r>
              <a:rPr lang="de-DE" dirty="0" err="1">
                <a:solidFill>
                  <a:srgbClr val="FF0000"/>
                </a:solidFill>
              </a:rPr>
              <a:t>heterozygosity</a:t>
            </a:r>
            <a:r>
              <a:rPr lang="de-DE" dirty="0">
                <a:solidFill>
                  <a:srgbClr val="FF0000"/>
                </a:solidFill>
              </a:rPr>
              <a:t>?</a:t>
            </a:r>
          </a:p>
        </p:txBody>
      </p:sp>
    </p:spTree>
    <p:extLst>
      <p:ext uri="{BB962C8B-B14F-4D97-AF65-F5344CB8AC3E}">
        <p14:creationId xmlns:p14="http://schemas.microsoft.com/office/powerpoint/2010/main" val="62287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AE8C96-6ED3-4C95-8F92-84AD2CE2B2D1}"/>
              </a:ext>
            </a:extLst>
          </p:cNvPr>
          <p:cNvSpPr>
            <a:spLocks noGrp="1"/>
          </p:cNvSpPr>
          <p:nvPr>
            <p:ph type="title"/>
          </p:nvPr>
        </p:nvSpPr>
        <p:spPr/>
        <p:txBody>
          <a:bodyPr/>
          <a:lstStyle/>
          <a:p>
            <a:r>
              <a:rPr lang="de-DE" dirty="0"/>
              <a:t>Plant Material</a:t>
            </a:r>
          </a:p>
        </p:txBody>
      </p:sp>
      <p:pic>
        <p:nvPicPr>
          <p:cNvPr id="3" name="Grafik 2">
            <a:extLst>
              <a:ext uri="{FF2B5EF4-FFF2-40B4-BE49-F238E27FC236}">
                <a16:creationId xmlns:a16="http://schemas.microsoft.com/office/drawing/2014/main" id="{F6E5BA2D-7FED-438E-A975-A2CB5611186A}"/>
              </a:ext>
            </a:extLst>
          </p:cNvPr>
          <p:cNvPicPr>
            <a:picLocks noChangeAspect="1"/>
          </p:cNvPicPr>
          <p:nvPr/>
        </p:nvPicPr>
        <p:blipFill>
          <a:blip r:embed="rId2"/>
          <a:stretch>
            <a:fillRect/>
          </a:stretch>
        </p:blipFill>
        <p:spPr>
          <a:xfrm>
            <a:off x="4625845" y="76200"/>
            <a:ext cx="6915150" cy="6705600"/>
          </a:xfrm>
          <a:prstGeom prst="rect">
            <a:avLst/>
          </a:prstGeom>
        </p:spPr>
      </p:pic>
      <p:sp>
        <p:nvSpPr>
          <p:cNvPr id="4" name="Geschweifte Klammer links 3">
            <a:extLst>
              <a:ext uri="{FF2B5EF4-FFF2-40B4-BE49-F238E27FC236}">
                <a16:creationId xmlns:a16="http://schemas.microsoft.com/office/drawing/2014/main" id="{D9C01939-8F23-46F8-B9CB-102CA64BF2E7}"/>
              </a:ext>
            </a:extLst>
          </p:cNvPr>
          <p:cNvSpPr/>
          <p:nvPr/>
        </p:nvSpPr>
        <p:spPr>
          <a:xfrm>
            <a:off x="4338735" y="905069"/>
            <a:ext cx="354563" cy="33963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5" name="Rechteck 4">
            <a:extLst>
              <a:ext uri="{FF2B5EF4-FFF2-40B4-BE49-F238E27FC236}">
                <a16:creationId xmlns:a16="http://schemas.microsoft.com/office/drawing/2014/main" id="{467D20A2-677F-4AC0-9B73-BF216C01E997}"/>
              </a:ext>
            </a:extLst>
          </p:cNvPr>
          <p:cNvSpPr/>
          <p:nvPr/>
        </p:nvSpPr>
        <p:spPr>
          <a:xfrm>
            <a:off x="2336184" y="2418574"/>
            <a:ext cx="1641347" cy="369332"/>
          </a:xfrm>
          <a:prstGeom prst="rect">
            <a:avLst/>
          </a:prstGeom>
        </p:spPr>
        <p:txBody>
          <a:bodyPr wrap="non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natural species </a:t>
            </a:r>
            <a:endParaRPr lang="de-DE" dirty="0"/>
          </a:p>
        </p:txBody>
      </p:sp>
      <p:sp>
        <p:nvSpPr>
          <p:cNvPr id="6" name="Geschweifte Klammer links 5">
            <a:extLst>
              <a:ext uri="{FF2B5EF4-FFF2-40B4-BE49-F238E27FC236}">
                <a16:creationId xmlns:a16="http://schemas.microsoft.com/office/drawing/2014/main" id="{8DD02390-F007-4016-8A74-E2EEDF2B596F}"/>
              </a:ext>
            </a:extLst>
          </p:cNvPr>
          <p:cNvSpPr/>
          <p:nvPr/>
        </p:nvSpPr>
        <p:spPr>
          <a:xfrm>
            <a:off x="4338735" y="4384610"/>
            <a:ext cx="354563" cy="23139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 name="Rechteck 6">
            <a:extLst>
              <a:ext uri="{FF2B5EF4-FFF2-40B4-BE49-F238E27FC236}">
                <a16:creationId xmlns:a16="http://schemas.microsoft.com/office/drawing/2014/main" id="{9490647B-EBB7-41A0-98B1-DFB1AD52D9D9}"/>
              </a:ext>
            </a:extLst>
          </p:cNvPr>
          <p:cNvSpPr/>
          <p:nvPr/>
        </p:nvSpPr>
        <p:spPr>
          <a:xfrm>
            <a:off x="2336184" y="5356940"/>
            <a:ext cx="1034770" cy="369332"/>
          </a:xfrm>
          <a:prstGeom prst="rect">
            <a:avLst/>
          </a:prstGeom>
        </p:spPr>
        <p:txBody>
          <a:bodyPr wrap="non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synthetic</a:t>
            </a:r>
            <a:endParaRPr lang="de-DE" dirty="0"/>
          </a:p>
        </p:txBody>
      </p:sp>
    </p:spTree>
    <p:extLst>
      <p:ext uri="{BB962C8B-B14F-4D97-AF65-F5344CB8AC3E}">
        <p14:creationId xmlns:p14="http://schemas.microsoft.com/office/powerpoint/2010/main" val="222518161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1772</Words>
  <Application>Microsoft Office PowerPoint</Application>
  <PresentationFormat>Breitbild</PresentationFormat>
  <Paragraphs>107</Paragraphs>
  <Slides>17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Arial</vt:lpstr>
      <vt:lpstr>Calibri</vt:lpstr>
      <vt:lpstr>Calibri Light</vt:lpstr>
      <vt:lpstr>Symbol</vt:lpstr>
      <vt:lpstr>Times New Roman</vt:lpstr>
      <vt:lpstr>Office</vt:lpstr>
      <vt:lpstr>Questions EPPN Project</vt:lpstr>
      <vt:lpstr>Homozygosity</vt:lpstr>
      <vt:lpstr>Design and construction of recombinant inbred lines</vt:lpstr>
      <vt:lpstr>PowerPoint-Präsentation</vt:lpstr>
      <vt:lpstr>PowerPoint-Präsentation</vt:lpstr>
      <vt:lpstr>Was man anhand der DNA-Sequenzdaten sonst noch untersuchen könnte</vt:lpstr>
      <vt:lpstr>Fragen zu den Daten</vt:lpstr>
      <vt:lpstr>"Sets" of comparisons </vt:lpstr>
      <vt:lpstr>Plant Material</vt:lpstr>
      <vt:lpstr>PowerPoint-Präsentation</vt:lpstr>
      <vt:lpstr>PowerPoint-Präsentation</vt:lpstr>
      <vt:lpstr>Preparing the data analysis</vt:lpstr>
      <vt:lpstr>Heute ganz konkret überlegen, wie Daten ausgewertet werden sollen </vt:lpstr>
      <vt:lpstr>Sets of comparisons: ploidy level, number of genomes and heterozygosity</vt:lpstr>
      <vt:lpstr>Summary of questions</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 EPPN Project</dc:title>
  <dc:creator>Helen Behn</dc:creator>
  <cp:lastModifiedBy>Helen Behn</cp:lastModifiedBy>
  <cp:revision>35</cp:revision>
  <dcterms:created xsi:type="dcterms:W3CDTF">2022-01-20T10:43:33Z</dcterms:created>
  <dcterms:modified xsi:type="dcterms:W3CDTF">2022-01-21T14:45:08Z</dcterms:modified>
</cp:coreProperties>
</file>