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4" r:id="rId5"/>
    <p:sldId id="263"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615A2-4151-4338-B735-2C07070EA29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1D9728F6-658F-4C9C-ABED-3BA1C5F88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995A6511-D47E-4EFB-97E6-16B782A583F2}"/>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A835D7A2-C552-4AFC-9524-E21EB87F53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7AEAB4E-FF1D-4414-B294-5B30937CA679}"/>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875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54BD10-BD6D-4EBE-B42E-434D87B0237C}"/>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331A3053-8FCF-460F-AED6-7304C8632DF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DEADBAB-2E2A-4505-9621-3E38E1DD35A5}"/>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740B4D9F-FF37-4A98-8A67-4392D900B5FD}"/>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58A3A85-3EFD-4DCB-8067-C24183E0CDC7}"/>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178059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2A269C-BC01-47C2-AC5B-8433C3D8047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D74F76D7-6B27-44F4-ACFD-F69C383D0DF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9B041E1-2341-4391-A654-B56DB5008693}"/>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EBD0DF9B-6221-4174-9F44-C418A9F434A6}"/>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080F6C5-B739-4F34-9076-82BFA8C32421}"/>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209949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5A2DE-D028-4A76-9E67-0CA0D01771B3}"/>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808E3C12-1977-442D-A7C3-1311A33108F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D51F426-3545-48F8-A164-4E1C12C4053A}"/>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F25E270B-7843-40DF-86BC-E78D720984BF}"/>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0B45886-F841-4FAC-8C49-E31F1244C52A}"/>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50853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FF397-8E76-4449-8A2C-BA7F04D4F56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13E8CDB-35FC-4996-803C-0485EC04B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00C9153-2BDE-4724-B4B9-78764076AD22}"/>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1060664A-DAF4-4002-B8B6-FE42F528D896}"/>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99489FC-1295-4F76-B0D1-94AB1C751B8B}"/>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420945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53D7D8-0BC8-4577-8571-CAAD21B2444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B6A5CE9-B921-4C6D-B89B-6297D2F55B8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45D42AB0-24E2-4833-930A-9988CB66379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F2173287-8B82-4823-9B2B-D13938A364C7}"/>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6" name="Fußzeilenplatzhalter 5">
            <a:extLst>
              <a:ext uri="{FF2B5EF4-FFF2-40B4-BE49-F238E27FC236}">
                <a16:creationId xmlns:a16="http://schemas.microsoft.com/office/drawing/2014/main" id="{5D6FBE56-CC0B-4FF8-AC82-1C7922806A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1D78A881-79B2-440D-9219-993070A6B197}"/>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321425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72BCA5-44FB-414C-BA2F-86EA753E3AC9}"/>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DA1A3481-B7A1-4445-A762-C3CF73985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A759650-4428-4129-A803-93D82BDFAC3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5BE14C83-739F-4658-B1A4-F3F193D5A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2E32C4D-88DB-46E0-BA6C-A7F7098B7AF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3C035DC0-FBE4-4A2F-B9D0-EBA720776442}"/>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8" name="Fußzeilenplatzhalter 7">
            <a:extLst>
              <a:ext uri="{FF2B5EF4-FFF2-40B4-BE49-F238E27FC236}">
                <a16:creationId xmlns:a16="http://schemas.microsoft.com/office/drawing/2014/main" id="{3AC2E006-1BC1-4898-A76E-6EB9DF461CF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56BF8DE7-AAD3-473E-A650-40DE16BA54F0}"/>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337267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569BC-1DDD-42A4-9B39-328DF8F5058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54963558-F872-414E-8452-2D91FF595543}"/>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4" name="Fußzeilenplatzhalter 3">
            <a:extLst>
              <a:ext uri="{FF2B5EF4-FFF2-40B4-BE49-F238E27FC236}">
                <a16:creationId xmlns:a16="http://schemas.microsoft.com/office/drawing/2014/main" id="{B184241A-A080-4377-9BE4-5114173C8B52}"/>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FCDBCC9A-4A55-4E87-9EBF-C9151B8E7E10}"/>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422531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1D73221-3B27-4350-AC32-6ACF8F1AE243}"/>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3" name="Fußzeilenplatzhalter 2">
            <a:extLst>
              <a:ext uri="{FF2B5EF4-FFF2-40B4-BE49-F238E27FC236}">
                <a16:creationId xmlns:a16="http://schemas.microsoft.com/office/drawing/2014/main" id="{BBE33F94-FFE9-4C74-BCB6-5BF0FE0172C4}"/>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B43E7000-F8CB-426F-A66C-A213F4984FCF}"/>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17121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50F02-5F78-451B-BFA5-DC0B79E4379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316AA648-B1AD-4FD1-B2B9-7AB08EB4C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DC2740-3F8D-4E3C-8C90-5C9A97D44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BE0B591-564A-4C59-99AF-EC00C5512A13}"/>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6" name="Fußzeilenplatzhalter 5">
            <a:extLst>
              <a:ext uri="{FF2B5EF4-FFF2-40B4-BE49-F238E27FC236}">
                <a16:creationId xmlns:a16="http://schemas.microsoft.com/office/drawing/2014/main" id="{2DA9CA56-50F1-49FE-8D71-B699362BB86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1E7C4039-6104-4C16-BB35-145A40FA3A13}"/>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156110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ED3A9-4BFF-4A87-9C5D-7434C6C3D9A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13AE8666-7A82-4422-B5FB-5CD7819CF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CA226347-5B72-412D-9047-C928FDEF8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5ACDBB-E934-4128-AE09-C521F93B7876}"/>
              </a:ext>
            </a:extLst>
          </p:cNvPr>
          <p:cNvSpPr>
            <a:spLocks noGrp="1"/>
          </p:cNvSpPr>
          <p:nvPr>
            <p:ph type="dt" sz="half" idx="10"/>
          </p:nvPr>
        </p:nvSpPr>
        <p:spPr/>
        <p:txBody>
          <a:bodyPr/>
          <a:lstStyle/>
          <a:p>
            <a:fld id="{36771231-C69C-4EC7-9B4C-899901BB7B42}" type="datetimeFigureOut">
              <a:rPr lang="en-GB" smtClean="0"/>
              <a:t>01/03/2022</a:t>
            </a:fld>
            <a:endParaRPr lang="en-GB"/>
          </a:p>
        </p:txBody>
      </p:sp>
      <p:sp>
        <p:nvSpPr>
          <p:cNvPr id="6" name="Fußzeilenplatzhalter 5">
            <a:extLst>
              <a:ext uri="{FF2B5EF4-FFF2-40B4-BE49-F238E27FC236}">
                <a16:creationId xmlns:a16="http://schemas.microsoft.com/office/drawing/2014/main" id="{C2750B9F-B45A-4D30-8254-59C19673A9D5}"/>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69CB8D45-077D-44C7-AEF1-9EDEB1911619}"/>
              </a:ext>
            </a:extLst>
          </p:cNvPr>
          <p:cNvSpPr>
            <a:spLocks noGrp="1"/>
          </p:cNvSpPr>
          <p:nvPr>
            <p:ph type="sldNum" sz="quarter" idx="12"/>
          </p:nvPr>
        </p:nvSpPr>
        <p:spPr/>
        <p:txBody>
          <a:bodyPr/>
          <a:lstStyle/>
          <a:p>
            <a:fld id="{16674290-E5A7-4A49-8B7C-3B95F67EBD6D}" type="slidenum">
              <a:rPr lang="en-GB" smtClean="0"/>
              <a:t>‹Nr.›</a:t>
            </a:fld>
            <a:endParaRPr lang="en-GB"/>
          </a:p>
        </p:txBody>
      </p:sp>
    </p:spTree>
    <p:extLst>
      <p:ext uri="{BB962C8B-B14F-4D97-AF65-F5344CB8AC3E}">
        <p14:creationId xmlns:p14="http://schemas.microsoft.com/office/powerpoint/2010/main" val="391824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CCA079F-D326-447A-8028-EF9EB6EF8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941821DB-34F1-47EB-81CE-1CD3D456F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4B3F09E-1C77-4C63-AA45-A7E0012F1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71231-C69C-4EC7-9B4C-899901BB7B42}" type="datetimeFigureOut">
              <a:rPr lang="en-GB" smtClean="0"/>
              <a:t>01/03/2022</a:t>
            </a:fld>
            <a:endParaRPr lang="en-GB"/>
          </a:p>
        </p:txBody>
      </p:sp>
      <p:sp>
        <p:nvSpPr>
          <p:cNvPr id="5" name="Fußzeilenplatzhalter 4">
            <a:extLst>
              <a:ext uri="{FF2B5EF4-FFF2-40B4-BE49-F238E27FC236}">
                <a16:creationId xmlns:a16="http://schemas.microsoft.com/office/drawing/2014/main" id="{3D1D5599-41F0-466D-9F55-64546A318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8364B8F0-BBD3-4FD0-B63B-7E851CC8D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74290-E5A7-4A49-8B7C-3B95F67EBD6D}" type="slidenum">
              <a:rPr lang="en-GB" smtClean="0"/>
              <a:t>‹Nr.›</a:t>
            </a:fld>
            <a:endParaRPr lang="en-GB"/>
          </a:p>
        </p:txBody>
      </p:sp>
    </p:spTree>
    <p:extLst>
      <p:ext uri="{BB962C8B-B14F-4D97-AF65-F5344CB8AC3E}">
        <p14:creationId xmlns:p14="http://schemas.microsoft.com/office/powerpoint/2010/main" val="63014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13E01-34D3-494A-9D1F-F0FAF0254D80}"/>
              </a:ext>
            </a:extLst>
          </p:cNvPr>
          <p:cNvSpPr>
            <a:spLocks noGrp="1"/>
          </p:cNvSpPr>
          <p:nvPr>
            <p:ph type="title"/>
          </p:nvPr>
        </p:nvSpPr>
        <p:spPr/>
        <p:txBody>
          <a:bodyPr>
            <a:normAutofit/>
          </a:bodyPr>
          <a:lstStyle/>
          <a:p>
            <a:r>
              <a:rPr lang="en-GB" sz="3200" dirty="0"/>
              <a:t>Are progeny phenotypes intermediate between parent phenotypes, more similar to one parent, or do they show transgressive segregation (above or below both parent values) for each trait? Are progeny sets significantly different to each other?</a:t>
            </a:r>
          </a:p>
        </p:txBody>
      </p:sp>
      <p:sp>
        <p:nvSpPr>
          <p:cNvPr id="3" name="Textplatzhalter 2">
            <a:extLst>
              <a:ext uri="{FF2B5EF4-FFF2-40B4-BE49-F238E27FC236}">
                <a16:creationId xmlns:a16="http://schemas.microsoft.com/office/drawing/2014/main" id="{E4655620-0A47-4FB1-8537-AF2C30E5354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0027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05072-F3BB-42EA-BE34-D0EFAE916222}"/>
              </a:ext>
            </a:extLst>
          </p:cNvPr>
          <p:cNvSpPr>
            <a:spLocks noGrp="1"/>
          </p:cNvSpPr>
          <p:nvPr>
            <p:ph type="title"/>
          </p:nvPr>
        </p:nvSpPr>
        <p:spPr>
          <a:xfrm>
            <a:off x="838199" y="365125"/>
            <a:ext cx="10853057" cy="1325563"/>
          </a:xfrm>
        </p:spPr>
        <p:txBody>
          <a:bodyPr>
            <a:noAutofit/>
          </a:bodyPr>
          <a:lstStyle/>
          <a:p>
            <a:r>
              <a:rPr lang="en-GB" sz="4000" dirty="0"/>
              <a:t>Comparison group 1A: plant height</a:t>
            </a:r>
          </a:p>
        </p:txBody>
      </p:sp>
      <p:pic>
        <p:nvPicPr>
          <p:cNvPr id="4" name="Grafik 3">
            <a:extLst>
              <a:ext uri="{FF2B5EF4-FFF2-40B4-BE49-F238E27FC236}">
                <a16:creationId xmlns:a16="http://schemas.microsoft.com/office/drawing/2014/main" id="{14A5C3AE-EBF3-42F8-B31B-435045886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589" y="2238732"/>
            <a:ext cx="7744821" cy="3788228"/>
          </a:xfrm>
          <a:prstGeom prst="rect">
            <a:avLst/>
          </a:prstGeom>
        </p:spPr>
      </p:pic>
      <p:sp>
        <p:nvSpPr>
          <p:cNvPr id="6" name="Rechteck 5">
            <a:extLst>
              <a:ext uri="{FF2B5EF4-FFF2-40B4-BE49-F238E27FC236}">
                <a16:creationId xmlns:a16="http://schemas.microsoft.com/office/drawing/2014/main" id="{C86401C7-A822-4FFF-ABED-D7B6EE5866F3}"/>
              </a:ext>
            </a:extLst>
          </p:cNvPr>
          <p:cNvSpPr/>
          <p:nvPr/>
        </p:nvSpPr>
        <p:spPr>
          <a:xfrm>
            <a:off x="3567904" y="6202138"/>
            <a:ext cx="854721" cy="369332"/>
          </a:xfrm>
          <a:prstGeom prst="rect">
            <a:avLst/>
          </a:prstGeom>
        </p:spPr>
        <p:txBody>
          <a:bodyPr wrap="none">
            <a:spAutoFit/>
          </a:bodyPr>
          <a:lstStyle/>
          <a:p>
            <a:r>
              <a:rPr lang="en-GB" i="1" dirty="0"/>
              <a:t>B. </a:t>
            </a:r>
            <a:r>
              <a:rPr lang="en-GB" i="1" dirty="0" err="1"/>
              <a:t>rapa</a:t>
            </a:r>
            <a:endParaRPr lang="en-GB" i="1" dirty="0"/>
          </a:p>
        </p:txBody>
      </p:sp>
      <p:sp>
        <p:nvSpPr>
          <p:cNvPr id="7" name="Rechteck 6">
            <a:extLst>
              <a:ext uri="{FF2B5EF4-FFF2-40B4-BE49-F238E27FC236}">
                <a16:creationId xmlns:a16="http://schemas.microsoft.com/office/drawing/2014/main" id="{E31BC33E-58D0-47D6-93EA-B01C445ABEBC}"/>
              </a:ext>
            </a:extLst>
          </p:cNvPr>
          <p:cNvSpPr/>
          <p:nvPr/>
        </p:nvSpPr>
        <p:spPr>
          <a:xfrm>
            <a:off x="5626552" y="6202138"/>
            <a:ext cx="1276350" cy="368300"/>
          </a:xfrm>
          <a:prstGeom prst="rect">
            <a:avLst/>
          </a:prstGeom>
        </p:spPr>
        <p:txBody>
          <a:bodyPr wrap="none">
            <a:spAutoFit/>
          </a:bodyPr>
          <a:lstStyle/>
          <a:p>
            <a:r>
              <a:rPr lang="en-GB" i="1" dirty="0">
                <a:solidFill>
                  <a:srgbClr val="000000"/>
                </a:solidFill>
                <a:latin typeface="Calibri" panose="020F0502020204030204" pitchFamily="34" charset="0"/>
              </a:rPr>
              <a:t>B. oleracea</a:t>
            </a:r>
            <a:r>
              <a:rPr lang="en-GB" dirty="0"/>
              <a:t> </a:t>
            </a:r>
          </a:p>
        </p:txBody>
      </p:sp>
      <p:sp>
        <p:nvSpPr>
          <p:cNvPr id="8" name="Rechteck 7">
            <a:extLst>
              <a:ext uri="{FF2B5EF4-FFF2-40B4-BE49-F238E27FC236}">
                <a16:creationId xmlns:a16="http://schemas.microsoft.com/office/drawing/2014/main" id="{0960603D-4DE7-4590-AA5B-B3CEE613862F}"/>
              </a:ext>
            </a:extLst>
          </p:cNvPr>
          <p:cNvSpPr/>
          <p:nvPr/>
        </p:nvSpPr>
        <p:spPr>
          <a:xfrm>
            <a:off x="7599556" y="6201106"/>
            <a:ext cx="2368854" cy="369332"/>
          </a:xfrm>
          <a:prstGeom prst="rect">
            <a:avLst/>
          </a:prstGeom>
        </p:spPr>
        <p:txBody>
          <a:bodyPr wrap="none">
            <a:spAutoFit/>
          </a:bodyPr>
          <a:lstStyle/>
          <a:p>
            <a:r>
              <a:rPr lang="en-GB" dirty="0" err="1"/>
              <a:t>Resynthesised</a:t>
            </a:r>
            <a:r>
              <a:rPr lang="en-GB" dirty="0"/>
              <a:t> </a:t>
            </a:r>
            <a:r>
              <a:rPr lang="en-GB" i="1" dirty="0"/>
              <a:t>B. </a:t>
            </a:r>
            <a:r>
              <a:rPr lang="en-GB" i="1" dirty="0" err="1"/>
              <a:t>napus</a:t>
            </a:r>
            <a:endParaRPr lang="en-GB" i="1" dirty="0"/>
          </a:p>
        </p:txBody>
      </p:sp>
      <p:sp>
        <p:nvSpPr>
          <p:cNvPr id="9" name="Rechteck 8">
            <a:extLst>
              <a:ext uri="{FF2B5EF4-FFF2-40B4-BE49-F238E27FC236}">
                <a16:creationId xmlns:a16="http://schemas.microsoft.com/office/drawing/2014/main" id="{4E473594-EDA8-488B-91C3-1AF3700D939A}"/>
              </a:ext>
            </a:extLst>
          </p:cNvPr>
          <p:cNvSpPr/>
          <p:nvPr/>
        </p:nvSpPr>
        <p:spPr>
          <a:xfrm rot="16200000">
            <a:off x="1275766" y="3761231"/>
            <a:ext cx="1895647" cy="369332"/>
          </a:xfrm>
          <a:prstGeom prst="rect">
            <a:avLst/>
          </a:prstGeom>
          <a:solidFill>
            <a:schemeClr val="bg1"/>
          </a:solidFill>
        </p:spPr>
        <p:txBody>
          <a:bodyPr wrap="none">
            <a:spAutoFit/>
          </a:bodyPr>
          <a:lstStyle/>
          <a:p>
            <a:r>
              <a:rPr lang="de-DE" dirty="0"/>
              <a:t>P</a:t>
            </a:r>
            <a:r>
              <a:rPr lang="en-GB" dirty="0" err="1"/>
              <a:t>lant</a:t>
            </a:r>
            <a:r>
              <a:rPr lang="en-GB" dirty="0"/>
              <a:t> height (cm?)</a:t>
            </a:r>
          </a:p>
        </p:txBody>
      </p:sp>
    </p:spTree>
    <p:extLst>
      <p:ext uri="{BB962C8B-B14F-4D97-AF65-F5344CB8AC3E}">
        <p14:creationId xmlns:p14="http://schemas.microsoft.com/office/powerpoint/2010/main" val="121521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a:extLst>
              <a:ext uri="{FF2B5EF4-FFF2-40B4-BE49-F238E27FC236}">
                <a16:creationId xmlns:a16="http://schemas.microsoft.com/office/drawing/2014/main" id="{8CF64D27-1659-4929-BBFC-0B7A00245748}"/>
              </a:ext>
            </a:extLst>
          </p:cNvPr>
          <p:cNvPicPr>
            <a:picLocks noGrp="1" noChangeAspect="1"/>
          </p:cNvPicPr>
          <p:nvPr>
            <p:ph idx="1"/>
          </p:nvPr>
        </p:nvPicPr>
        <p:blipFill>
          <a:blip r:embed="rId2"/>
          <a:stretch>
            <a:fillRect/>
          </a:stretch>
        </p:blipFill>
        <p:spPr>
          <a:xfrm>
            <a:off x="1714500" y="1858169"/>
            <a:ext cx="8763000" cy="4286250"/>
          </a:xfrm>
          <a:prstGeom prst="rect">
            <a:avLst/>
          </a:prstGeom>
        </p:spPr>
      </p:pic>
      <p:sp>
        <p:nvSpPr>
          <p:cNvPr id="5" name="Rechteck 4">
            <a:extLst>
              <a:ext uri="{FF2B5EF4-FFF2-40B4-BE49-F238E27FC236}">
                <a16:creationId xmlns:a16="http://schemas.microsoft.com/office/drawing/2014/main" id="{C556F265-9DBA-425C-90FD-FB75CD438953}"/>
              </a:ext>
            </a:extLst>
          </p:cNvPr>
          <p:cNvSpPr/>
          <p:nvPr/>
        </p:nvSpPr>
        <p:spPr>
          <a:xfrm>
            <a:off x="3353895" y="6201106"/>
            <a:ext cx="854721" cy="369332"/>
          </a:xfrm>
          <a:prstGeom prst="rect">
            <a:avLst/>
          </a:prstGeom>
        </p:spPr>
        <p:txBody>
          <a:bodyPr wrap="none">
            <a:spAutoFit/>
          </a:bodyPr>
          <a:lstStyle/>
          <a:p>
            <a:r>
              <a:rPr lang="en-GB" i="1" dirty="0"/>
              <a:t>B. </a:t>
            </a:r>
            <a:r>
              <a:rPr lang="en-GB" i="1" dirty="0" err="1"/>
              <a:t>rapa</a:t>
            </a:r>
            <a:endParaRPr lang="en-GB" i="1" dirty="0"/>
          </a:p>
        </p:txBody>
      </p:sp>
      <p:sp>
        <p:nvSpPr>
          <p:cNvPr id="6" name="Rechteck 5">
            <a:extLst>
              <a:ext uri="{FF2B5EF4-FFF2-40B4-BE49-F238E27FC236}">
                <a16:creationId xmlns:a16="http://schemas.microsoft.com/office/drawing/2014/main" id="{06333F64-D8F9-4E4C-811C-5B82C821D0D6}"/>
              </a:ext>
            </a:extLst>
          </p:cNvPr>
          <p:cNvSpPr/>
          <p:nvPr/>
        </p:nvSpPr>
        <p:spPr>
          <a:xfrm>
            <a:off x="5626552" y="6202138"/>
            <a:ext cx="1276350" cy="368300"/>
          </a:xfrm>
          <a:prstGeom prst="rect">
            <a:avLst/>
          </a:prstGeom>
        </p:spPr>
        <p:txBody>
          <a:bodyPr wrap="none">
            <a:spAutoFit/>
          </a:bodyPr>
          <a:lstStyle/>
          <a:p>
            <a:r>
              <a:rPr lang="en-GB" i="1" dirty="0">
                <a:solidFill>
                  <a:srgbClr val="000000"/>
                </a:solidFill>
                <a:latin typeface="Calibri" panose="020F0502020204030204" pitchFamily="34" charset="0"/>
              </a:rPr>
              <a:t>B. oleracea</a:t>
            </a:r>
            <a:r>
              <a:rPr lang="en-GB" dirty="0"/>
              <a:t> </a:t>
            </a:r>
          </a:p>
        </p:txBody>
      </p:sp>
      <p:sp>
        <p:nvSpPr>
          <p:cNvPr id="7" name="Rechteck 6">
            <a:extLst>
              <a:ext uri="{FF2B5EF4-FFF2-40B4-BE49-F238E27FC236}">
                <a16:creationId xmlns:a16="http://schemas.microsoft.com/office/drawing/2014/main" id="{E8A33319-B007-4485-A186-BAF833A57651}"/>
              </a:ext>
            </a:extLst>
          </p:cNvPr>
          <p:cNvSpPr/>
          <p:nvPr/>
        </p:nvSpPr>
        <p:spPr>
          <a:xfrm>
            <a:off x="7931725" y="6201106"/>
            <a:ext cx="2368854" cy="369332"/>
          </a:xfrm>
          <a:prstGeom prst="rect">
            <a:avLst/>
          </a:prstGeom>
        </p:spPr>
        <p:txBody>
          <a:bodyPr wrap="none">
            <a:spAutoFit/>
          </a:bodyPr>
          <a:lstStyle/>
          <a:p>
            <a:r>
              <a:rPr lang="en-GB" dirty="0" err="1"/>
              <a:t>Resynthesised</a:t>
            </a:r>
            <a:r>
              <a:rPr lang="en-GB" dirty="0"/>
              <a:t> </a:t>
            </a:r>
            <a:r>
              <a:rPr lang="en-GB" i="1" dirty="0"/>
              <a:t>B. </a:t>
            </a:r>
            <a:r>
              <a:rPr lang="en-GB" i="1" dirty="0" err="1"/>
              <a:t>napus</a:t>
            </a:r>
            <a:endParaRPr lang="en-GB" i="1" dirty="0"/>
          </a:p>
        </p:txBody>
      </p:sp>
      <p:sp>
        <p:nvSpPr>
          <p:cNvPr id="8" name="Rechteck 7">
            <a:extLst>
              <a:ext uri="{FF2B5EF4-FFF2-40B4-BE49-F238E27FC236}">
                <a16:creationId xmlns:a16="http://schemas.microsoft.com/office/drawing/2014/main" id="{AF47A7DC-FD0C-47A4-B33D-9A696F71F257}"/>
              </a:ext>
            </a:extLst>
          </p:cNvPr>
          <p:cNvSpPr/>
          <p:nvPr/>
        </p:nvSpPr>
        <p:spPr>
          <a:xfrm rot="16200000">
            <a:off x="758309" y="3673682"/>
            <a:ext cx="1912383" cy="369332"/>
          </a:xfrm>
          <a:prstGeom prst="rect">
            <a:avLst/>
          </a:prstGeom>
          <a:solidFill>
            <a:schemeClr val="bg1"/>
          </a:solidFill>
        </p:spPr>
        <p:txBody>
          <a:bodyPr wrap="none">
            <a:spAutoFit/>
          </a:bodyPr>
          <a:lstStyle/>
          <a:p>
            <a:r>
              <a:rPr lang="de-DE" dirty="0" err="1"/>
              <a:t>Pod</a:t>
            </a:r>
            <a:r>
              <a:rPr lang="de-DE" dirty="0"/>
              <a:t> </a:t>
            </a:r>
            <a:r>
              <a:rPr lang="de-DE" dirty="0" err="1"/>
              <a:t>number</a:t>
            </a:r>
            <a:r>
              <a:rPr lang="de-DE" dirty="0"/>
              <a:t>/plant</a:t>
            </a:r>
            <a:endParaRPr lang="en-GB" dirty="0"/>
          </a:p>
        </p:txBody>
      </p:sp>
      <p:sp>
        <p:nvSpPr>
          <p:cNvPr id="11" name="Titel 1">
            <a:extLst>
              <a:ext uri="{FF2B5EF4-FFF2-40B4-BE49-F238E27FC236}">
                <a16:creationId xmlns:a16="http://schemas.microsoft.com/office/drawing/2014/main" id="{7C3299A6-E4D7-41B4-B2AE-DB29E0FFB155}"/>
              </a:ext>
            </a:extLst>
          </p:cNvPr>
          <p:cNvSpPr>
            <a:spLocks noGrp="1"/>
          </p:cNvSpPr>
          <p:nvPr>
            <p:ph type="title"/>
          </p:nvPr>
        </p:nvSpPr>
        <p:spPr>
          <a:xfrm>
            <a:off x="838199" y="365125"/>
            <a:ext cx="10853057" cy="1325563"/>
          </a:xfrm>
        </p:spPr>
        <p:txBody>
          <a:bodyPr>
            <a:noAutofit/>
          </a:bodyPr>
          <a:lstStyle/>
          <a:p>
            <a:r>
              <a:rPr lang="en-GB" sz="4000" dirty="0"/>
              <a:t>Comparison 1A: pods/plant</a:t>
            </a:r>
          </a:p>
        </p:txBody>
      </p:sp>
    </p:spTree>
    <p:extLst>
      <p:ext uri="{BB962C8B-B14F-4D97-AF65-F5344CB8AC3E}">
        <p14:creationId xmlns:p14="http://schemas.microsoft.com/office/powerpoint/2010/main" val="76980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0EBA8-3A9F-445E-B73A-746D72FF52BD}"/>
              </a:ext>
            </a:extLst>
          </p:cNvPr>
          <p:cNvSpPr>
            <a:spLocks noGrp="1"/>
          </p:cNvSpPr>
          <p:nvPr>
            <p:ph type="title"/>
          </p:nvPr>
        </p:nvSpPr>
        <p:spPr/>
        <p:txBody>
          <a:bodyPr/>
          <a:lstStyle/>
          <a:p>
            <a:r>
              <a:rPr lang="en-GB" dirty="0"/>
              <a:t>Comparison group 2B: plant height</a:t>
            </a:r>
          </a:p>
        </p:txBody>
      </p:sp>
      <p:pic>
        <p:nvPicPr>
          <p:cNvPr id="3" name="Grafik 2">
            <a:extLst>
              <a:ext uri="{FF2B5EF4-FFF2-40B4-BE49-F238E27FC236}">
                <a16:creationId xmlns:a16="http://schemas.microsoft.com/office/drawing/2014/main" id="{0A8F5DC8-E900-4978-8B2D-EF6185330260}"/>
              </a:ext>
            </a:extLst>
          </p:cNvPr>
          <p:cNvPicPr>
            <a:picLocks noChangeAspect="1"/>
          </p:cNvPicPr>
          <p:nvPr/>
        </p:nvPicPr>
        <p:blipFill>
          <a:blip r:embed="rId2"/>
          <a:stretch>
            <a:fillRect/>
          </a:stretch>
        </p:blipFill>
        <p:spPr>
          <a:xfrm>
            <a:off x="392274" y="1690688"/>
            <a:ext cx="11239500" cy="4286250"/>
          </a:xfrm>
          <a:prstGeom prst="rect">
            <a:avLst/>
          </a:prstGeom>
        </p:spPr>
      </p:pic>
      <p:sp>
        <p:nvSpPr>
          <p:cNvPr id="4" name="Rechteck 3">
            <a:extLst>
              <a:ext uri="{FF2B5EF4-FFF2-40B4-BE49-F238E27FC236}">
                <a16:creationId xmlns:a16="http://schemas.microsoft.com/office/drawing/2014/main" id="{3EB0A264-57A5-4D76-89E5-7BB99CB1DD54}"/>
              </a:ext>
            </a:extLst>
          </p:cNvPr>
          <p:cNvSpPr/>
          <p:nvPr/>
        </p:nvSpPr>
        <p:spPr>
          <a:xfrm>
            <a:off x="5894509" y="6187718"/>
            <a:ext cx="1037463" cy="369332"/>
          </a:xfrm>
          <a:prstGeom prst="rect">
            <a:avLst/>
          </a:prstGeom>
        </p:spPr>
        <p:txBody>
          <a:bodyPr wrap="none">
            <a:spAutoFit/>
          </a:bodyPr>
          <a:lstStyle/>
          <a:p>
            <a:r>
              <a:rPr lang="en-GB" i="1" dirty="0">
                <a:solidFill>
                  <a:srgbClr val="000000"/>
                </a:solidFill>
                <a:latin typeface="Calibri" panose="020F0502020204030204" pitchFamily="34" charset="0"/>
              </a:rPr>
              <a:t>B. </a:t>
            </a:r>
            <a:r>
              <a:rPr lang="en-GB" i="1" dirty="0" err="1">
                <a:solidFill>
                  <a:srgbClr val="000000"/>
                </a:solidFill>
                <a:latin typeface="Calibri" panose="020F0502020204030204" pitchFamily="34" charset="0"/>
              </a:rPr>
              <a:t>napus</a:t>
            </a:r>
            <a:r>
              <a:rPr lang="en-GB" dirty="0"/>
              <a:t> </a:t>
            </a:r>
          </a:p>
        </p:txBody>
      </p:sp>
      <p:sp>
        <p:nvSpPr>
          <p:cNvPr id="5" name="Rechteck 4">
            <a:extLst>
              <a:ext uri="{FF2B5EF4-FFF2-40B4-BE49-F238E27FC236}">
                <a16:creationId xmlns:a16="http://schemas.microsoft.com/office/drawing/2014/main" id="{D393D21F-7EF4-45EF-BC83-52667CC8836E}"/>
              </a:ext>
            </a:extLst>
          </p:cNvPr>
          <p:cNvSpPr/>
          <p:nvPr/>
        </p:nvSpPr>
        <p:spPr>
          <a:xfrm>
            <a:off x="1701673" y="6187718"/>
            <a:ext cx="1174873" cy="369332"/>
          </a:xfrm>
          <a:prstGeom prst="rect">
            <a:avLst/>
          </a:prstGeom>
        </p:spPr>
        <p:txBody>
          <a:bodyPr wrap="none">
            <a:spAutoFit/>
          </a:bodyPr>
          <a:lstStyle/>
          <a:p>
            <a:r>
              <a:rPr lang="en-GB" dirty="0"/>
              <a:t>B. </a:t>
            </a:r>
            <a:r>
              <a:rPr lang="en-GB" dirty="0" err="1"/>
              <a:t>carinata</a:t>
            </a:r>
            <a:endParaRPr lang="en-GB" dirty="0"/>
          </a:p>
        </p:txBody>
      </p:sp>
      <p:sp>
        <p:nvSpPr>
          <p:cNvPr id="6" name="Rechteck 5">
            <a:extLst>
              <a:ext uri="{FF2B5EF4-FFF2-40B4-BE49-F238E27FC236}">
                <a16:creationId xmlns:a16="http://schemas.microsoft.com/office/drawing/2014/main" id="{2EE03E13-2ACB-4431-B6DB-841C7D0CFA96}"/>
              </a:ext>
            </a:extLst>
          </p:cNvPr>
          <p:cNvSpPr/>
          <p:nvPr/>
        </p:nvSpPr>
        <p:spPr>
          <a:xfrm>
            <a:off x="3841083" y="6187718"/>
            <a:ext cx="1088888" cy="369332"/>
          </a:xfrm>
          <a:prstGeom prst="rect">
            <a:avLst/>
          </a:prstGeom>
        </p:spPr>
        <p:txBody>
          <a:bodyPr wrap="none">
            <a:spAutoFit/>
          </a:bodyPr>
          <a:lstStyle/>
          <a:p>
            <a:r>
              <a:rPr lang="en-GB" i="1" dirty="0">
                <a:solidFill>
                  <a:srgbClr val="000000"/>
                </a:solidFill>
                <a:latin typeface="Calibri" panose="020F0502020204030204" pitchFamily="34" charset="0"/>
              </a:rPr>
              <a:t>B. </a:t>
            </a:r>
            <a:r>
              <a:rPr lang="en-GB" i="1" dirty="0" err="1">
                <a:solidFill>
                  <a:srgbClr val="000000"/>
                </a:solidFill>
                <a:latin typeface="Calibri" panose="020F0502020204030204" pitchFamily="34" charset="0"/>
              </a:rPr>
              <a:t>juncea</a:t>
            </a:r>
            <a:r>
              <a:rPr lang="en-GB" dirty="0"/>
              <a:t> </a:t>
            </a:r>
          </a:p>
        </p:txBody>
      </p:sp>
      <p:sp>
        <p:nvSpPr>
          <p:cNvPr id="7" name="Rechteck 6">
            <a:extLst>
              <a:ext uri="{FF2B5EF4-FFF2-40B4-BE49-F238E27FC236}">
                <a16:creationId xmlns:a16="http://schemas.microsoft.com/office/drawing/2014/main" id="{56032E02-83BE-4FCC-9A62-26D6E5B165C1}"/>
              </a:ext>
            </a:extLst>
          </p:cNvPr>
          <p:cNvSpPr/>
          <p:nvPr/>
        </p:nvSpPr>
        <p:spPr>
          <a:xfrm>
            <a:off x="7853338" y="6187718"/>
            <a:ext cx="1309461" cy="369332"/>
          </a:xfrm>
          <a:prstGeom prst="rect">
            <a:avLst/>
          </a:prstGeom>
        </p:spPr>
        <p:txBody>
          <a:bodyPr wrap="none">
            <a:spAutoFit/>
          </a:bodyPr>
          <a:lstStyle/>
          <a:p>
            <a:r>
              <a:rPr lang="en-GB" dirty="0">
                <a:solidFill>
                  <a:srgbClr val="000000"/>
                </a:solidFill>
                <a:latin typeface="Calibri" panose="020F0502020204030204" pitchFamily="34" charset="0"/>
              </a:rPr>
              <a:t>NCJ </a:t>
            </a:r>
            <a:r>
              <a:rPr lang="en-GB" dirty="0" err="1">
                <a:solidFill>
                  <a:srgbClr val="000000"/>
                </a:solidFill>
                <a:latin typeface="Calibri" panose="020F0502020204030204" pitchFamily="34" charset="0"/>
              </a:rPr>
              <a:t>allohex</a:t>
            </a:r>
            <a:r>
              <a:rPr lang="en-GB" dirty="0"/>
              <a:t> </a:t>
            </a:r>
          </a:p>
        </p:txBody>
      </p:sp>
      <p:sp>
        <p:nvSpPr>
          <p:cNvPr id="8" name="Rechteck 7">
            <a:extLst>
              <a:ext uri="{FF2B5EF4-FFF2-40B4-BE49-F238E27FC236}">
                <a16:creationId xmlns:a16="http://schemas.microsoft.com/office/drawing/2014/main" id="{202521C6-D58F-40C3-8218-736409D6E294}"/>
              </a:ext>
            </a:extLst>
          </p:cNvPr>
          <p:cNvSpPr/>
          <p:nvPr/>
        </p:nvSpPr>
        <p:spPr>
          <a:xfrm>
            <a:off x="9855339" y="6187718"/>
            <a:ext cx="1309461" cy="369332"/>
          </a:xfrm>
          <a:prstGeom prst="rect">
            <a:avLst/>
          </a:prstGeom>
        </p:spPr>
        <p:txBody>
          <a:bodyPr wrap="none">
            <a:spAutoFit/>
          </a:bodyPr>
          <a:lstStyle/>
          <a:p>
            <a:r>
              <a:rPr lang="en-GB" dirty="0">
                <a:solidFill>
                  <a:srgbClr val="000000"/>
                </a:solidFill>
                <a:latin typeface="Calibri" panose="020F0502020204030204" pitchFamily="34" charset="0"/>
              </a:rPr>
              <a:t>NCJ </a:t>
            </a:r>
            <a:r>
              <a:rPr lang="en-GB" dirty="0" err="1">
                <a:solidFill>
                  <a:srgbClr val="000000"/>
                </a:solidFill>
                <a:latin typeface="Calibri" panose="020F0502020204030204" pitchFamily="34" charset="0"/>
              </a:rPr>
              <a:t>allohex</a:t>
            </a:r>
            <a:r>
              <a:rPr lang="en-GB" dirty="0"/>
              <a:t> </a:t>
            </a:r>
          </a:p>
        </p:txBody>
      </p:sp>
    </p:spTree>
    <p:extLst>
      <p:ext uri="{BB962C8B-B14F-4D97-AF65-F5344CB8AC3E}">
        <p14:creationId xmlns:p14="http://schemas.microsoft.com/office/powerpoint/2010/main" val="127619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31ED511-2DD6-4A78-9F38-43A22043C7B3}"/>
              </a:ext>
            </a:extLst>
          </p:cNvPr>
          <p:cNvPicPr>
            <a:picLocks noChangeAspect="1"/>
          </p:cNvPicPr>
          <p:nvPr/>
        </p:nvPicPr>
        <p:blipFill>
          <a:blip r:embed="rId2"/>
          <a:stretch>
            <a:fillRect/>
          </a:stretch>
        </p:blipFill>
        <p:spPr>
          <a:xfrm>
            <a:off x="476250" y="1796078"/>
            <a:ext cx="11239500" cy="4286250"/>
          </a:xfrm>
          <a:prstGeom prst="rect">
            <a:avLst/>
          </a:prstGeom>
        </p:spPr>
      </p:pic>
      <p:sp>
        <p:nvSpPr>
          <p:cNvPr id="4" name="Titel 1">
            <a:extLst>
              <a:ext uri="{FF2B5EF4-FFF2-40B4-BE49-F238E27FC236}">
                <a16:creationId xmlns:a16="http://schemas.microsoft.com/office/drawing/2014/main" id="{DF9DED75-2243-4879-AD0D-5B3F976E9B8D}"/>
              </a:ext>
            </a:extLst>
          </p:cNvPr>
          <p:cNvSpPr>
            <a:spLocks noGrp="1"/>
          </p:cNvSpPr>
          <p:nvPr>
            <p:ph type="title"/>
          </p:nvPr>
        </p:nvSpPr>
        <p:spPr>
          <a:xfrm>
            <a:off x="838199" y="365125"/>
            <a:ext cx="10853057" cy="1325563"/>
          </a:xfrm>
        </p:spPr>
        <p:txBody>
          <a:bodyPr>
            <a:noAutofit/>
          </a:bodyPr>
          <a:lstStyle/>
          <a:p>
            <a:r>
              <a:rPr lang="en-GB" sz="4000" dirty="0"/>
              <a:t>Comparison 2B: pods/plant</a:t>
            </a:r>
          </a:p>
        </p:txBody>
      </p:sp>
      <p:sp>
        <p:nvSpPr>
          <p:cNvPr id="5" name="Rechteck 4">
            <a:extLst>
              <a:ext uri="{FF2B5EF4-FFF2-40B4-BE49-F238E27FC236}">
                <a16:creationId xmlns:a16="http://schemas.microsoft.com/office/drawing/2014/main" id="{11E1420B-719E-4869-9CC0-37BEF4889049}"/>
              </a:ext>
            </a:extLst>
          </p:cNvPr>
          <p:cNvSpPr/>
          <p:nvPr/>
        </p:nvSpPr>
        <p:spPr>
          <a:xfrm>
            <a:off x="5894509" y="6187718"/>
            <a:ext cx="1037463" cy="369332"/>
          </a:xfrm>
          <a:prstGeom prst="rect">
            <a:avLst/>
          </a:prstGeom>
        </p:spPr>
        <p:txBody>
          <a:bodyPr wrap="none">
            <a:spAutoFit/>
          </a:bodyPr>
          <a:lstStyle/>
          <a:p>
            <a:r>
              <a:rPr lang="en-GB" i="1" dirty="0">
                <a:solidFill>
                  <a:srgbClr val="000000"/>
                </a:solidFill>
                <a:latin typeface="Calibri" panose="020F0502020204030204" pitchFamily="34" charset="0"/>
              </a:rPr>
              <a:t>B. </a:t>
            </a:r>
            <a:r>
              <a:rPr lang="en-GB" i="1" dirty="0" err="1">
                <a:solidFill>
                  <a:srgbClr val="000000"/>
                </a:solidFill>
                <a:latin typeface="Calibri" panose="020F0502020204030204" pitchFamily="34" charset="0"/>
              </a:rPr>
              <a:t>napus</a:t>
            </a:r>
            <a:r>
              <a:rPr lang="en-GB" dirty="0"/>
              <a:t> </a:t>
            </a:r>
          </a:p>
        </p:txBody>
      </p:sp>
      <p:sp>
        <p:nvSpPr>
          <p:cNvPr id="6" name="Rechteck 5">
            <a:extLst>
              <a:ext uri="{FF2B5EF4-FFF2-40B4-BE49-F238E27FC236}">
                <a16:creationId xmlns:a16="http://schemas.microsoft.com/office/drawing/2014/main" id="{E4F6E72A-DA07-42E0-ABAA-FD9C52163ACC}"/>
              </a:ext>
            </a:extLst>
          </p:cNvPr>
          <p:cNvSpPr/>
          <p:nvPr/>
        </p:nvSpPr>
        <p:spPr>
          <a:xfrm>
            <a:off x="1701673" y="6187718"/>
            <a:ext cx="1174873" cy="369332"/>
          </a:xfrm>
          <a:prstGeom prst="rect">
            <a:avLst/>
          </a:prstGeom>
        </p:spPr>
        <p:txBody>
          <a:bodyPr wrap="none">
            <a:spAutoFit/>
          </a:bodyPr>
          <a:lstStyle/>
          <a:p>
            <a:r>
              <a:rPr lang="en-GB" dirty="0"/>
              <a:t>B. </a:t>
            </a:r>
            <a:r>
              <a:rPr lang="en-GB" dirty="0" err="1"/>
              <a:t>carinata</a:t>
            </a:r>
            <a:endParaRPr lang="en-GB" dirty="0"/>
          </a:p>
        </p:txBody>
      </p:sp>
      <p:sp>
        <p:nvSpPr>
          <p:cNvPr id="7" name="Rechteck 6">
            <a:extLst>
              <a:ext uri="{FF2B5EF4-FFF2-40B4-BE49-F238E27FC236}">
                <a16:creationId xmlns:a16="http://schemas.microsoft.com/office/drawing/2014/main" id="{DF0EEE90-EBD7-4A38-9442-8B55BAAFFA90}"/>
              </a:ext>
            </a:extLst>
          </p:cNvPr>
          <p:cNvSpPr/>
          <p:nvPr/>
        </p:nvSpPr>
        <p:spPr>
          <a:xfrm>
            <a:off x="3841083" y="6187718"/>
            <a:ext cx="1088888" cy="369332"/>
          </a:xfrm>
          <a:prstGeom prst="rect">
            <a:avLst/>
          </a:prstGeom>
        </p:spPr>
        <p:txBody>
          <a:bodyPr wrap="none">
            <a:spAutoFit/>
          </a:bodyPr>
          <a:lstStyle/>
          <a:p>
            <a:r>
              <a:rPr lang="en-GB" i="1" dirty="0">
                <a:solidFill>
                  <a:srgbClr val="000000"/>
                </a:solidFill>
                <a:latin typeface="Calibri" panose="020F0502020204030204" pitchFamily="34" charset="0"/>
              </a:rPr>
              <a:t>B. </a:t>
            </a:r>
            <a:r>
              <a:rPr lang="en-GB" i="1" dirty="0" err="1">
                <a:solidFill>
                  <a:srgbClr val="000000"/>
                </a:solidFill>
                <a:latin typeface="Calibri" panose="020F0502020204030204" pitchFamily="34" charset="0"/>
              </a:rPr>
              <a:t>juncea</a:t>
            </a:r>
            <a:r>
              <a:rPr lang="en-GB" dirty="0"/>
              <a:t> </a:t>
            </a:r>
          </a:p>
        </p:txBody>
      </p:sp>
      <p:sp>
        <p:nvSpPr>
          <p:cNvPr id="8" name="Rechteck 7">
            <a:extLst>
              <a:ext uri="{FF2B5EF4-FFF2-40B4-BE49-F238E27FC236}">
                <a16:creationId xmlns:a16="http://schemas.microsoft.com/office/drawing/2014/main" id="{4B9F86B2-80D7-44D0-9652-C810D3DC4EB6}"/>
              </a:ext>
            </a:extLst>
          </p:cNvPr>
          <p:cNvSpPr/>
          <p:nvPr/>
        </p:nvSpPr>
        <p:spPr>
          <a:xfrm>
            <a:off x="7801914" y="6123543"/>
            <a:ext cx="1309461" cy="369332"/>
          </a:xfrm>
          <a:prstGeom prst="rect">
            <a:avLst/>
          </a:prstGeom>
        </p:spPr>
        <p:txBody>
          <a:bodyPr wrap="none">
            <a:spAutoFit/>
          </a:bodyPr>
          <a:lstStyle/>
          <a:p>
            <a:r>
              <a:rPr lang="en-GB" dirty="0">
                <a:solidFill>
                  <a:srgbClr val="000000"/>
                </a:solidFill>
                <a:latin typeface="Calibri" panose="020F0502020204030204" pitchFamily="34" charset="0"/>
              </a:rPr>
              <a:t>NCJ </a:t>
            </a:r>
            <a:r>
              <a:rPr lang="en-GB" dirty="0" err="1">
                <a:solidFill>
                  <a:srgbClr val="000000"/>
                </a:solidFill>
                <a:latin typeface="Calibri" panose="020F0502020204030204" pitchFamily="34" charset="0"/>
              </a:rPr>
              <a:t>allohex</a:t>
            </a:r>
            <a:r>
              <a:rPr lang="en-GB" dirty="0"/>
              <a:t> </a:t>
            </a:r>
          </a:p>
        </p:txBody>
      </p:sp>
      <p:sp>
        <p:nvSpPr>
          <p:cNvPr id="9" name="Rechteck 8">
            <a:extLst>
              <a:ext uri="{FF2B5EF4-FFF2-40B4-BE49-F238E27FC236}">
                <a16:creationId xmlns:a16="http://schemas.microsoft.com/office/drawing/2014/main" id="{1A2CEA40-CF36-4885-9E11-A68C10136BC7}"/>
              </a:ext>
            </a:extLst>
          </p:cNvPr>
          <p:cNvSpPr/>
          <p:nvPr/>
        </p:nvSpPr>
        <p:spPr>
          <a:xfrm>
            <a:off x="9855339" y="6082328"/>
            <a:ext cx="1309461" cy="369332"/>
          </a:xfrm>
          <a:prstGeom prst="rect">
            <a:avLst/>
          </a:prstGeom>
        </p:spPr>
        <p:txBody>
          <a:bodyPr wrap="none">
            <a:spAutoFit/>
          </a:bodyPr>
          <a:lstStyle/>
          <a:p>
            <a:r>
              <a:rPr lang="en-GB" dirty="0">
                <a:solidFill>
                  <a:srgbClr val="000000"/>
                </a:solidFill>
                <a:latin typeface="Calibri" panose="020F0502020204030204" pitchFamily="34" charset="0"/>
              </a:rPr>
              <a:t>NCJ </a:t>
            </a:r>
            <a:r>
              <a:rPr lang="en-GB" dirty="0" err="1">
                <a:solidFill>
                  <a:srgbClr val="000000"/>
                </a:solidFill>
                <a:latin typeface="Calibri" panose="020F0502020204030204" pitchFamily="34" charset="0"/>
              </a:rPr>
              <a:t>allohex</a:t>
            </a:r>
            <a:r>
              <a:rPr lang="en-GB" dirty="0"/>
              <a:t> </a:t>
            </a:r>
          </a:p>
        </p:txBody>
      </p:sp>
    </p:spTree>
    <p:extLst>
      <p:ext uri="{BB962C8B-B14F-4D97-AF65-F5344CB8AC3E}">
        <p14:creationId xmlns:p14="http://schemas.microsoft.com/office/powerpoint/2010/main" val="119337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14E6-DE6E-4869-BE24-57A907A40AA6}"/>
              </a:ext>
            </a:extLst>
          </p:cNvPr>
          <p:cNvSpPr>
            <a:spLocks noGrp="1"/>
          </p:cNvSpPr>
          <p:nvPr>
            <p:ph type="title"/>
          </p:nvPr>
        </p:nvSpPr>
        <p:spPr/>
        <p:txBody>
          <a:bodyPr/>
          <a:lstStyle/>
          <a:p>
            <a:r>
              <a:rPr lang="en-GB" dirty="0"/>
              <a:t>Comparison group 2A: pods/plant </a:t>
            </a:r>
          </a:p>
        </p:txBody>
      </p:sp>
      <p:pic>
        <p:nvPicPr>
          <p:cNvPr id="3" name="Grafik 2">
            <a:extLst>
              <a:ext uri="{FF2B5EF4-FFF2-40B4-BE49-F238E27FC236}">
                <a16:creationId xmlns:a16="http://schemas.microsoft.com/office/drawing/2014/main" id="{80B244E1-69E5-41E8-B83A-32C637457961}"/>
              </a:ext>
            </a:extLst>
          </p:cNvPr>
          <p:cNvPicPr>
            <a:picLocks noChangeAspect="1"/>
          </p:cNvPicPr>
          <p:nvPr/>
        </p:nvPicPr>
        <p:blipFill>
          <a:blip r:embed="rId2"/>
          <a:stretch>
            <a:fillRect/>
          </a:stretch>
        </p:blipFill>
        <p:spPr>
          <a:xfrm>
            <a:off x="1323975" y="1789728"/>
            <a:ext cx="9544050" cy="4286250"/>
          </a:xfrm>
          <a:prstGeom prst="rect">
            <a:avLst/>
          </a:prstGeom>
        </p:spPr>
      </p:pic>
      <p:sp>
        <p:nvSpPr>
          <p:cNvPr id="4" name="Rechteck 3">
            <a:extLst>
              <a:ext uri="{FF2B5EF4-FFF2-40B4-BE49-F238E27FC236}">
                <a16:creationId xmlns:a16="http://schemas.microsoft.com/office/drawing/2014/main" id="{DBC9C8A2-A122-4355-9F49-D256BDC6B28D}"/>
              </a:ext>
            </a:extLst>
          </p:cNvPr>
          <p:cNvSpPr/>
          <p:nvPr/>
        </p:nvSpPr>
        <p:spPr>
          <a:xfrm>
            <a:off x="4671527" y="5990352"/>
            <a:ext cx="1038808" cy="369332"/>
          </a:xfrm>
          <a:prstGeom prst="rect">
            <a:avLst/>
          </a:prstGeom>
        </p:spPr>
        <p:txBody>
          <a:bodyPr wrap="square">
            <a:spAutoFit/>
          </a:bodyPr>
          <a:lstStyle/>
          <a:p>
            <a:pPr algn="ctr"/>
            <a:r>
              <a:rPr lang="en-GB" dirty="0"/>
              <a:t>B. </a:t>
            </a:r>
            <a:r>
              <a:rPr lang="en-GB" dirty="0" err="1"/>
              <a:t>juncea</a:t>
            </a:r>
            <a:endParaRPr lang="en-GB" dirty="0"/>
          </a:p>
        </p:txBody>
      </p:sp>
      <p:sp>
        <p:nvSpPr>
          <p:cNvPr id="5" name="Rechteck 4">
            <a:extLst>
              <a:ext uri="{FF2B5EF4-FFF2-40B4-BE49-F238E27FC236}">
                <a16:creationId xmlns:a16="http://schemas.microsoft.com/office/drawing/2014/main" id="{5FABDAE2-A8EA-46E5-9190-FA7D30C353CA}"/>
              </a:ext>
            </a:extLst>
          </p:cNvPr>
          <p:cNvSpPr/>
          <p:nvPr/>
        </p:nvSpPr>
        <p:spPr>
          <a:xfrm>
            <a:off x="2537298" y="5990352"/>
            <a:ext cx="1276440" cy="369332"/>
          </a:xfrm>
          <a:prstGeom prst="rect">
            <a:avLst/>
          </a:prstGeom>
        </p:spPr>
        <p:txBody>
          <a:bodyPr wrap="none">
            <a:spAutoFit/>
          </a:bodyPr>
          <a:lstStyle/>
          <a:p>
            <a:r>
              <a:rPr lang="en-GB" i="1" dirty="0">
                <a:solidFill>
                  <a:srgbClr val="000000"/>
                </a:solidFill>
                <a:latin typeface="Calibri" panose="020F0502020204030204" pitchFamily="34" charset="0"/>
              </a:rPr>
              <a:t>B. oleracea</a:t>
            </a:r>
            <a:r>
              <a:rPr lang="en-GB" dirty="0"/>
              <a:t> </a:t>
            </a:r>
          </a:p>
        </p:txBody>
      </p:sp>
      <p:sp>
        <p:nvSpPr>
          <p:cNvPr id="6" name="Rechteck 5">
            <a:extLst>
              <a:ext uri="{FF2B5EF4-FFF2-40B4-BE49-F238E27FC236}">
                <a16:creationId xmlns:a16="http://schemas.microsoft.com/office/drawing/2014/main" id="{55D0A5C1-C197-4CC6-8467-08CFD2FE4F41}"/>
              </a:ext>
            </a:extLst>
          </p:cNvPr>
          <p:cNvSpPr/>
          <p:nvPr/>
        </p:nvSpPr>
        <p:spPr>
          <a:xfrm>
            <a:off x="6864325" y="5990352"/>
            <a:ext cx="1187889" cy="369332"/>
          </a:xfrm>
          <a:prstGeom prst="rect">
            <a:avLst/>
          </a:prstGeom>
        </p:spPr>
        <p:txBody>
          <a:bodyPr wrap="none">
            <a:spAutoFit/>
          </a:bodyPr>
          <a:lstStyle/>
          <a:p>
            <a:r>
              <a:rPr lang="en-GB"/>
              <a:t>JO allohex </a:t>
            </a:r>
            <a:endParaRPr lang="en-GB" dirty="0"/>
          </a:p>
        </p:txBody>
      </p:sp>
      <p:sp>
        <p:nvSpPr>
          <p:cNvPr id="7" name="Rechteck 6">
            <a:extLst>
              <a:ext uri="{FF2B5EF4-FFF2-40B4-BE49-F238E27FC236}">
                <a16:creationId xmlns:a16="http://schemas.microsoft.com/office/drawing/2014/main" id="{97E11EC0-2CA3-4388-8C59-8B41A291EBD8}"/>
              </a:ext>
            </a:extLst>
          </p:cNvPr>
          <p:cNvSpPr/>
          <p:nvPr/>
        </p:nvSpPr>
        <p:spPr>
          <a:xfrm>
            <a:off x="8963713" y="5990352"/>
            <a:ext cx="1187889" cy="369332"/>
          </a:xfrm>
          <a:prstGeom prst="rect">
            <a:avLst/>
          </a:prstGeom>
        </p:spPr>
        <p:txBody>
          <a:bodyPr wrap="none">
            <a:spAutoFit/>
          </a:bodyPr>
          <a:lstStyle/>
          <a:p>
            <a:r>
              <a:rPr lang="en-GB" dirty="0">
                <a:solidFill>
                  <a:srgbClr val="000000"/>
                </a:solidFill>
                <a:latin typeface="Calibri" panose="020F0502020204030204" pitchFamily="34" charset="0"/>
              </a:rPr>
              <a:t>JO </a:t>
            </a:r>
            <a:r>
              <a:rPr lang="en-GB" dirty="0" err="1">
                <a:solidFill>
                  <a:srgbClr val="000000"/>
                </a:solidFill>
                <a:latin typeface="Calibri" panose="020F0502020204030204" pitchFamily="34" charset="0"/>
              </a:rPr>
              <a:t>allohex</a:t>
            </a:r>
            <a:r>
              <a:rPr lang="en-GB" dirty="0"/>
              <a:t> </a:t>
            </a:r>
          </a:p>
        </p:txBody>
      </p:sp>
    </p:spTree>
    <p:extLst>
      <p:ext uri="{BB962C8B-B14F-4D97-AF65-F5344CB8AC3E}">
        <p14:creationId xmlns:p14="http://schemas.microsoft.com/office/powerpoint/2010/main" val="130942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8E69-4E90-45B8-BEDA-7C17BBD32C1E}"/>
              </a:ext>
            </a:extLst>
          </p:cNvPr>
          <p:cNvSpPr>
            <a:spLocks noGrp="1"/>
          </p:cNvSpPr>
          <p:nvPr>
            <p:ph type="title"/>
          </p:nvPr>
        </p:nvSpPr>
        <p:spPr>
          <a:xfrm>
            <a:off x="225359" y="209573"/>
            <a:ext cx="8325255" cy="390420"/>
          </a:xfrm>
        </p:spPr>
        <p:txBody>
          <a:bodyPr>
            <a:noAutofit/>
          </a:bodyPr>
          <a:lstStyle/>
          <a:p>
            <a:r>
              <a:rPr lang="de-DE" sz="2400" b="1" dirty="0" err="1"/>
              <a:t>Comparison</a:t>
            </a:r>
            <a:r>
              <a:rPr lang="de-DE" sz="2400" b="1" dirty="0"/>
              <a:t> </a:t>
            </a:r>
            <a:r>
              <a:rPr lang="de-DE" sz="2400" b="1" dirty="0" err="1"/>
              <a:t>group</a:t>
            </a:r>
            <a:r>
              <a:rPr lang="de-DE" sz="2400" b="1" dirty="0"/>
              <a:t> 2: plant </a:t>
            </a:r>
            <a:r>
              <a:rPr lang="de-DE" sz="2400" b="1" dirty="0" err="1"/>
              <a:t>height</a:t>
            </a:r>
            <a:endParaRPr lang="en-GB" sz="2400" b="1" dirty="0"/>
          </a:p>
        </p:txBody>
      </p:sp>
      <p:pic>
        <p:nvPicPr>
          <p:cNvPr id="5" name="Grafik 4">
            <a:extLst>
              <a:ext uri="{FF2B5EF4-FFF2-40B4-BE49-F238E27FC236}">
                <a16:creationId xmlns:a16="http://schemas.microsoft.com/office/drawing/2014/main" id="{BFE07B24-54D6-4967-8FE6-B0BFECCF6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99" y="702671"/>
            <a:ext cx="3860258" cy="1733649"/>
          </a:xfrm>
          <a:prstGeom prst="rect">
            <a:avLst/>
          </a:prstGeom>
        </p:spPr>
      </p:pic>
      <p:pic>
        <p:nvPicPr>
          <p:cNvPr id="8" name="Grafik 7">
            <a:extLst>
              <a:ext uri="{FF2B5EF4-FFF2-40B4-BE49-F238E27FC236}">
                <a16:creationId xmlns:a16="http://schemas.microsoft.com/office/drawing/2014/main" id="{49D10BD6-6028-4703-B19C-DA911C50C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99" y="2947161"/>
            <a:ext cx="3866518" cy="1474520"/>
          </a:xfrm>
          <a:prstGeom prst="rect">
            <a:avLst/>
          </a:prstGeom>
        </p:spPr>
      </p:pic>
      <p:pic>
        <p:nvPicPr>
          <p:cNvPr id="10" name="Grafik 9">
            <a:extLst>
              <a:ext uri="{FF2B5EF4-FFF2-40B4-BE49-F238E27FC236}">
                <a16:creationId xmlns:a16="http://schemas.microsoft.com/office/drawing/2014/main" id="{041AD94F-5D42-4E7C-919E-4E58EE5F5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9" y="4747099"/>
            <a:ext cx="3816040" cy="1840533"/>
          </a:xfrm>
          <a:prstGeom prst="rect">
            <a:avLst/>
          </a:prstGeom>
        </p:spPr>
      </p:pic>
      <p:pic>
        <p:nvPicPr>
          <p:cNvPr id="12" name="Grafik 11">
            <a:extLst>
              <a:ext uri="{FF2B5EF4-FFF2-40B4-BE49-F238E27FC236}">
                <a16:creationId xmlns:a16="http://schemas.microsoft.com/office/drawing/2014/main" id="{126194BD-6D3E-49BE-A6AF-A02036897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6841" y="702670"/>
            <a:ext cx="4076004" cy="1733650"/>
          </a:xfrm>
          <a:prstGeom prst="rect">
            <a:avLst/>
          </a:prstGeom>
        </p:spPr>
      </p:pic>
      <p:pic>
        <p:nvPicPr>
          <p:cNvPr id="14" name="Grafik 13">
            <a:extLst>
              <a:ext uri="{FF2B5EF4-FFF2-40B4-BE49-F238E27FC236}">
                <a16:creationId xmlns:a16="http://schemas.microsoft.com/office/drawing/2014/main" id="{6CCC6430-EA78-4099-853A-CAB3F5E10C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6841" y="2947161"/>
            <a:ext cx="4076004" cy="1554408"/>
          </a:xfrm>
          <a:prstGeom prst="rect">
            <a:avLst/>
          </a:prstGeom>
        </p:spPr>
      </p:pic>
      <p:pic>
        <p:nvPicPr>
          <p:cNvPr id="16" name="Grafik 15">
            <a:extLst>
              <a:ext uri="{FF2B5EF4-FFF2-40B4-BE49-F238E27FC236}">
                <a16:creationId xmlns:a16="http://schemas.microsoft.com/office/drawing/2014/main" id="{DE980E59-3818-4A1C-9D07-32DA1F1CFA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5345" y="4747099"/>
            <a:ext cx="3884581" cy="1883687"/>
          </a:xfrm>
          <a:prstGeom prst="rect">
            <a:avLst/>
          </a:prstGeom>
        </p:spPr>
      </p:pic>
      <p:pic>
        <p:nvPicPr>
          <p:cNvPr id="18" name="Grafik 17">
            <a:extLst>
              <a:ext uri="{FF2B5EF4-FFF2-40B4-BE49-F238E27FC236}">
                <a16:creationId xmlns:a16="http://schemas.microsoft.com/office/drawing/2014/main" id="{4E886F04-DFD5-49D5-9CDE-D97FE07E33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0529" y="702670"/>
            <a:ext cx="3562591" cy="1998960"/>
          </a:xfrm>
          <a:prstGeom prst="rect">
            <a:avLst/>
          </a:prstGeom>
        </p:spPr>
      </p:pic>
      <p:pic>
        <p:nvPicPr>
          <p:cNvPr id="20" name="Grafik 19">
            <a:extLst>
              <a:ext uri="{FF2B5EF4-FFF2-40B4-BE49-F238E27FC236}">
                <a16:creationId xmlns:a16="http://schemas.microsoft.com/office/drawing/2014/main" id="{933492FA-6251-4D7B-8C35-6476F14325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4269" y="2906985"/>
            <a:ext cx="3457172" cy="2284475"/>
          </a:xfrm>
          <a:prstGeom prst="rect">
            <a:avLst/>
          </a:prstGeom>
        </p:spPr>
      </p:pic>
    </p:spTree>
    <p:extLst>
      <p:ext uri="{BB962C8B-B14F-4D97-AF65-F5344CB8AC3E}">
        <p14:creationId xmlns:p14="http://schemas.microsoft.com/office/powerpoint/2010/main" val="192798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74918E8-F4EF-485D-9BA6-A2E784DAC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94" y="633823"/>
            <a:ext cx="4090394" cy="1837003"/>
          </a:xfrm>
          <a:prstGeom prst="rect">
            <a:avLst/>
          </a:prstGeom>
        </p:spPr>
      </p:pic>
      <p:pic>
        <p:nvPicPr>
          <p:cNvPr id="5" name="Grafik 4">
            <a:extLst>
              <a:ext uri="{FF2B5EF4-FFF2-40B4-BE49-F238E27FC236}">
                <a16:creationId xmlns:a16="http://schemas.microsoft.com/office/drawing/2014/main" id="{568B9A87-B702-42B2-81C7-690E2C0BE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92" y="2651549"/>
            <a:ext cx="4077296" cy="1554901"/>
          </a:xfrm>
          <a:prstGeom prst="rect">
            <a:avLst/>
          </a:prstGeom>
        </p:spPr>
      </p:pic>
      <p:sp>
        <p:nvSpPr>
          <p:cNvPr id="6" name="Titel 1">
            <a:extLst>
              <a:ext uri="{FF2B5EF4-FFF2-40B4-BE49-F238E27FC236}">
                <a16:creationId xmlns:a16="http://schemas.microsoft.com/office/drawing/2014/main" id="{9AB44F91-DA90-4F94-B64F-21DBFC7C0363}"/>
              </a:ext>
            </a:extLst>
          </p:cNvPr>
          <p:cNvSpPr txBox="1">
            <a:spLocks/>
          </p:cNvSpPr>
          <p:nvPr/>
        </p:nvSpPr>
        <p:spPr>
          <a:xfrm>
            <a:off x="225359" y="209573"/>
            <a:ext cx="8325255" cy="39042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400" b="1" dirty="0" err="1"/>
              <a:t>Comparison</a:t>
            </a:r>
            <a:r>
              <a:rPr lang="de-DE" sz="2400" b="1" dirty="0"/>
              <a:t> </a:t>
            </a:r>
            <a:r>
              <a:rPr lang="de-DE" sz="2400" b="1" dirty="0" err="1"/>
              <a:t>group</a:t>
            </a:r>
            <a:r>
              <a:rPr lang="de-DE" sz="2400" b="1" dirty="0"/>
              <a:t> 2: </a:t>
            </a:r>
            <a:r>
              <a:rPr lang="de-DE" sz="2400" b="1" dirty="0" err="1"/>
              <a:t>number</a:t>
            </a:r>
            <a:r>
              <a:rPr lang="de-DE" sz="2400" b="1" dirty="0"/>
              <a:t> </a:t>
            </a:r>
            <a:r>
              <a:rPr lang="de-DE" sz="2400" b="1" dirty="0" err="1"/>
              <a:t>of</a:t>
            </a:r>
            <a:r>
              <a:rPr lang="de-DE" sz="2400" b="1" dirty="0"/>
              <a:t> </a:t>
            </a:r>
            <a:r>
              <a:rPr lang="de-DE" sz="2400" b="1" dirty="0" err="1"/>
              <a:t>pods</a:t>
            </a:r>
            <a:r>
              <a:rPr lang="de-DE" sz="2400" b="1" dirty="0"/>
              <a:t>/plant</a:t>
            </a:r>
            <a:endParaRPr lang="en-GB" sz="2400" b="1" dirty="0"/>
          </a:p>
        </p:txBody>
      </p:sp>
      <p:pic>
        <p:nvPicPr>
          <p:cNvPr id="8" name="Grafik 7">
            <a:extLst>
              <a:ext uri="{FF2B5EF4-FFF2-40B4-BE49-F238E27FC236}">
                <a16:creationId xmlns:a16="http://schemas.microsoft.com/office/drawing/2014/main" id="{BB0B45B2-A1C7-40A2-B2E7-D741EA393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49" y="4387173"/>
            <a:ext cx="4143440" cy="1998444"/>
          </a:xfrm>
          <a:prstGeom prst="rect">
            <a:avLst/>
          </a:prstGeom>
        </p:spPr>
      </p:pic>
      <p:pic>
        <p:nvPicPr>
          <p:cNvPr id="10" name="Grafik 9">
            <a:extLst>
              <a:ext uri="{FF2B5EF4-FFF2-40B4-BE49-F238E27FC236}">
                <a16:creationId xmlns:a16="http://schemas.microsoft.com/office/drawing/2014/main" id="{0A3A4489-36F0-4F40-A4BC-66759C54D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173" y="633823"/>
            <a:ext cx="3998805" cy="1700815"/>
          </a:xfrm>
          <a:prstGeom prst="rect">
            <a:avLst/>
          </a:prstGeom>
        </p:spPr>
      </p:pic>
      <p:pic>
        <p:nvPicPr>
          <p:cNvPr id="12" name="Grafik 11">
            <a:extLst>
              <a:ext uri="{FF2B5EF4-FFF2-40B4-BE49-F238E27FC236}">
                <a16:creationId xmlns:a16="http://schemas.microsoft.com/office/drawing/2014/main" id="{54A006CC-5610-4338-82AC-BF0A9838BC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7173" y="2651549"/>
            <a:ext cx="3998805" cy="1524968"/>
          </a:xfrm>
          <a:prstGeom prst="rect">
            <a:avLst/>
          </a:prstGeom>
        </p:spPr>
      </p:pic>
      <p:pic>
        <p:nvPicPr>
          <p:cNvPr id="14" name="Grafik 13">
            <a:extLst>
              <a:ext uri="{FF2B5EF4-FFF2-40B4-BE49-F238E27FC236}">
                <a16:creationId xmlns:a16="http://schemas.microsoft.com/office/drawing/2014/main" id="{8FDD7180-ECC2-44B3-951C-EFF8DC6499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4036" y="4387174"/>
            <a:ext cx="3951941" cy="1916350"/>
          </a:xfrm>
          <a:prstGeom prst="rect">
            <a:avLst/>
          </a:prstGeom>
        </p:spPr>
      </p:pic>
      <p:pic>
        <p:nvPicPr>
          <p:cNvPr id="16" name="Grafik 15">
            <a:extLst>
              <a:ext uri="{FF2B5EF4-FFF2-40B4-BE49-F238E27FC236}">
                <a16:creationId xmlns:a16="http://schemas.microsoft.com/office/drawing/2014/main" id="{292EA363-D0D6-49CC-A27F-1A99DD293D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50614" y="656659"/>
            <a:ext cx="3074271" cy="1724965"/>
          </a:xfrm>
          <a:prstGeom prst="rect">
            <a:avLst/>
          </a:prstGeom>
        </p:spPr>
      </p:pic>
      <p:pic>
        <p:nvPicPr>
          <p:cNvPr id="18" name="Grafik 17">
            <a:extLst>
              <a:ext uri="{FF2B5EF4-FFF2-40B4-BE49-F238E27FC236}">
                <a16:creationId xmlns:a16="http://schemas.microsoft.com/office/drawing/2014/main" id="{601756F5-3CE4-4C42-A714-7B8158A2B5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50613" y="2651549"/>
            <a:ext cx="3074271" cy="2031457"/>
          </a:xfrm>
          <a:prstGeom prst="rect">
            <a:avLst/>
          </a:prstGeom>
        </p:spPr>
      </p:pic>
      <p:sp>
        <p:nvSpPr>
          <p:cNvPr id="19" name="Textfeld 18">
            <a:extLst>
              <a:ext uri="{FF2B5EF4-FFF2-40B4-BE49-F238E27FC236}">
                <a16:creationId xmlns:a16="http://schemas.microsoft.com/office/drawing/2014/main" id="{3A642D54-EA86-40F3-A4EE-4EF5FD96ED54}"/>
              </a:ext>
            </a:extLst>
          </p:cNvPr>
          <p:cNvSpPr txBox="1"/>
          <p:nvPr/>
        </p:nvSpPr>
        <p:spPr>
          <a:xfrm>
            <a:off x="1177047" y="6381674"/>
            <a:ext cx="1215397" cy="369332"/>
          </a:xfrm>
          <a:prstGeom prst="rect">
            <a:avLst/>
          </a:prstGeom>
          <a:noFill/>
        </p:spPr>
        <p:txBody>
          <a:bodyPr wrap="none" rtlCol="0">
            <a:spAutoFit/>
          </a:bodyPr>
          <a:lstStyle/>
          <a:p>
            <a:r>
              <a:rPr lang="de-DE" dirty="0"/>
              <a:t>P a r e n t s</a:t>
            </a:r>
            <a:endParaRPr lang="en-GB" dirty="0"/>
          </a:p>
        </p:txBody>
      </p:sp>
      <p:sp>
        <p:nvSpPr>
          <p:cNvPr id="20" name="Textfeld 19">
            <a:extLst>
              <a:ext uri="{FF2B5EF4-FFF2-40B4-BE49-F238E27FC236}">
                <a16:creationId xmlns:a16="http://schemas.microsoft.com/office/drawing/2014/main" id="{EDAF1F2B-19BD-4EB5-AB42-0E4CC69A0FBE}"/>
              </a:ext>
            </a:extLst>
          </p:cNvPr>
          <p:cNvSpPr txBox="1"/>
          <p:nvPr/>
        </p:nvSpPr>
        <p:spPr>
          <a:xfrm>
            <a:off x="3072398" y="6381674"/>
            <a:ext cx="945772" cy="369332"/>
          </a:xfrm>
          <a:prstGeom prst="rect">
            <a:avLst/>
          </a:prstGeom>
          <a:noFill/>
        </p:spPr>
        <p:txBody>
          <a:bodyPr wrap="none" rtlCol="0">
            <a:spAutoFit/>
          </a:bodyPr>
          <a:lstStyle/>
          <a:p>
            <a:r>
              <a:rPr lang="de-DE" dirty="0" err="1"/>
              <a:t>Progeny</a:t>
            </a:r>
            <a:endParaRPr lang="en-GB" dirty="0"/>
          </a:p>
        </p:txBody>
      </p:sp>
    </p:spTree>
    <p:extLst>
      <p:ext uri="{BB962C8B-B14F-4D97-AF65-F5344CB8AC3E}">
        <p14:creationId xmlns:p14="http://schemas.microsoft.com/office/powerpoint/2010/main" val="30360993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Breitbild</PresentationFormat>
  <Paragraphs>32</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Are progeny phenotypes intermediate between parent phenotypes, more similar to one parent, or do they show transgressive segregation (above or below both parent values) for each trait? Are progeny sets significantly different to each other?</vt:lpstr>
      <vt:lpstr>Comparison group 1A: plant height</vt:lpstr>
      <vt:lpstr>Comparison 1A: pods/plant</vt:lpstr>
      <vt:lpstr>Comparison group 2B: plant height</vt:lpstr>
      <vt:lpstr>Comparison 2B: pods/plant</vt:lpstr>
      <vt:lpstr>Comparison group 2A: pods/plant </vt:lpstr>
      <vt:lpstr>Comparison group 2: plant height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EPPN project</dc:title>
  <dc:creator>Helen Behn</dc:creator>
  <cp:lastModifiedBy>Helen Behn</cp:lastModifiedBy>
  <cp:revision>15</cp:revision>
  <dcterms:created xsi:type="dcterms:W3CDTF">2022-02-22T11:20:28Z</dcterms:created>
  <dcterms:modified xsi:type="dcterms:W3CDTF">2022-03-01T09:10:11Z</dcterms:modified>
</cp:coreProperties>
</file>