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8" r:id="rId10"/>
    <p:sldId id="269" r:id="rId11"/>
    <p:sldId id="270" r:id="rId12"/>
    <p:sldId id="271" r:id="rId13"/>
    <p:sldId id="262" r:id="rId14"/>
    <p:sldId id="26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FC85F5-3F3C-4B02-86CD-8610BC8D6E4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7A59F0-F2E6-40F8-A340-A728FB0E5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F0A1070-8400-41EC-95BC-DB9692A1F5BC}"/>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66163725-4473-420F-9F5E-70599A3110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0172B4-B65E-44A6-B98A-2F481519FAD9}"/>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408071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945FB-7A81-4823-A50A-35E0CBDFE93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62AEA0A-820A-49D0-82E3-17DDFC25753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269645-A6B7-48A3-ACDB-B5966E057456}"/>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5137521C-28B2-44A1-B815-7FE4E4DD9F2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A58574-3406-4C92-8677-25F5C244924E}"/>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256459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B070B13-F694-488B-A967-70EA52C02B0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E29FF50-DEF3-4D8D-9A5F-48CA46C4981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B1D7638-A6E7-4B84-AA77-272F2223EE10}"/>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D6446BEC-4199-4307-A80D-50A45BAD2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A054C70-CF85-4383-B673-53F21C3D1861}"/>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138521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D07-F8A0-4CC2-BAEB-C401F75B418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EFB7E4-D84A-4845-B7CD-1A3FF44F17C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347C14-08DC-493B-9B0E-06B628B7076B}"/>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90D64548-8649-4777-B30A-4CF94A8C13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1292D3-E4A7-4220-B060-D2282AE967A5}"/>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326733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83A3F0-E00F-4232-8EAB-450F28317C7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347ACF7-7F2A-4524-8261-356C9BB7F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20464EA-7421-423E-B6D6-2EAF248D4ABD}"/>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C95DF2EF-7D71-4DEF-866C-128DFE653AD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51A01-148E-4628-8175-175FFC34ECC4}"/>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159375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B3F45-A2D2-40DD-8D00-3BBDE9DC0FE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002A19B-BF4E-4F31-9670-3C7CB78289B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5BE9891-DED9-444D-BE53-26C474D8F1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3C4516F-8EA9-412B-8BB6-86F7FC949D6E}"/>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6" name="Fußzeilenplatzhalter 5">
            <a:extLst>
              <a:ext uri="{FF2B5EF4-FFF2-40B4-BE49-F238E27FC236}">
                <a16:creationId xmlns:a16="http://schemas.microsoft.com/office/drawing/2014/main" id="{3AEA88D9-06E1-4463-8657-94A6832045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FD2DD7-623D-43E8-95DE-A3E5BFC63564}"/>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233450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C3B31-995D-433C-B785-86CF88C6BC0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A892FF2-CFA7-4517-87C1-3FE52A48B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40B7708-793A-45B7-8C1E-518D6184D1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14980DB-3E31-4D54-99C8-0B5CC0597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15CC2D9-A382-4751-B97D-A84C7FFA7F2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C0C33F2-E502-4E03-8E0B-05F2EA6B6633}"/>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8" name="Fußzeilenplatzhalter 7">
            <a:extLst>
              <a:ext uri="{FF2B5EF4-FFF2-40B4-BE49-F238E27FC236}">
                <a16:creationId xmlns:a16="http://schemas.microsoft.com/office/drawing/2014/main" id="{5537403B-60A4-4774-9A4C-A9EBDAF6A04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3DFE1EF-BEFF-4E18-943A-CF38A5D393BC}"/>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96621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D0811-EDCE-424D-A04E-F6B72C246E0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BC010F2-D78E-4415-BA33-F2114FDDA9D9}"/>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4" name="Fußzeilenplatzhalter 3">
            <a:extLst>
              <a:ext uri="{FF2B5EF4-FFF2-40B4-BE49-F238E27FC236}">
                <a16:creationId xmlns:a16="http://schemas.microsoft.com/office/drawing/2014/main" id="{10383E85-16DE-408E-B414-6DD3650A2B4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1661FFF-1B13-4904-8728-EBDE7FEE3653}"/>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129571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0C4A181-F93E-461D-B463-71FA1F0E297D}"/>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3" name="Fußzeilenplatzhalter 2">
            <a:extLst>
              <a:ext uri="{FF2B5EF4-FFF2-40B4-BE49-F238E27FC236}">
                <a16:creationId xmlns:a16="http://schemas.microsoft.com/office/drawing/2014/main" id="{61786D3B-9630-429E-B07D-B7B93AE0743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84051C-1F34-4660-871F-132531543572}"/>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170151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D409B-5FBF-4339-ADC6-A8B1E96B58B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C9C8FF8-9217-45BE-A75A-AE748DE7E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8FE3F37-43E1-4AD3-97F6-B075DFC9A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88DF4A-7935-4B7B-AC25-B528017AE976}"/>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6" name="Fußzeilenplatzhalter 5">
            <a:extLst>
              <a:ext uri="{FF2B5EF4-FFF2-40B4-BE49-F238E27FC236}">
                <a16:creationId xmlns:a16="http://schemas.microsoft.com/office/drawing/2014/main" id="{D3DC059D-1F9C-4582-A430-9FC8696427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7CA8DA-5480-4126-B35D-06806648F5A3}"/>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42592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729F7-53B8-45F2-AE29-4EB3845171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6BDF483-6D39-4C22-A529-0A6285334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6FA91A2-B542-4C38-AC1A-5075D2BC9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70B997-5158-4BF8-B46E-DAB9EFAE1C45}"/>
              </a:ext>
            </a:extLst>
          </p:cNvPr>
          <p:cNvSpPr>
            <a:spLocks noGrp="1"/>
          </p:cNvSpPr>
          <p:nvPr>
            <p:ph type="dt" sz="half" idx="10"/>
          </p:nvPr>
        </p:nvSpPr>
        <p:spPr/>
        <p:txBody>
          <a:bodyPr/>
          <a:lstStyle/>
          <a:p>
            <a:fld id="{6965459F-1C35-43E0-961D-37C763E9923F}" type="datetimeFigureOut">
              <a:rPr lang="de-DE" smtClean="0"/>
              <a:t>31.08.2022</a:t>
            </a:fld>
            <a:endParaRPr lang="de-DE"/>
          </a:p>
        </p:txBody>
      </p:sp>
      <p:sp>
        <p:nvSpPr>
          <p:cNvPr id="6" name="Fußzeilenplatzhalter 5">
            <a:extLst>
              <a:ext uri="{FF2B5EF4-FFF2-40B4-BE49-F238E27FC236}">
                <a16:creationId xmlns:a16="http://schemas.microsoft.com/office/drawing/2014/main" id="{1C9BD39D-DE04-4E01-85DD-0A583CAEBBE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38726E8-F419-48F3-A2A0-94207148AF09}"/>
              </a:ext>
            </a:extLst>
          </p:cNvPr>
          <p:cNvSpPr>
            <a:spLocks noGrp="1"/>
          </p:cNvSpPr>
          <p:nvPr>
            <p:ph type="sldNum" sz="quarter" idx="12"/>
          </p:nvPr>
        </p:nvSpPr>
        <p:spPr/>
        <p:txBody>
          <a:bodyPr/>
          <a:lstStyle/>
          <a:p>
            <a:fld id="{6910C764-8F69-4F03-962F-F48B71C4E051}" type="slidenum">
              <a:rPr lang="de-DE" smtClean="0"/>
              <a:t>‹Nr.›</a:t>
            </a:fld>
            <a:endParaRPr lang="de-DE"/>
          </a:p>
        </p:txBody>
      </p:sp>
    </p:spTree>
    <p:extLst>
      <p:ext uri="{BB962C8B-B14F-4D97-AF65-F5344CB8AC3E}">
        <p14:creationId xmlns:p14="http://schemas.microsoft.com/office/powerpoint/2010/main" val="759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3B38384-3868-4004-9968-806CF4BC3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FB870B9-9267-465F-AAE5-C263B3E71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2480C7-D35B-4B37-AA1C-E2C622A5E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5459F-1C35-43E0-961D-37C763E9923F}" type="datetimeFigureOut">
              <a:rPr lang="de-DE" smtClean="0"/>
              <a:t>31.08.2022</a:t>
            </a:fld>
            <a:endParaRPr lang="de-DE"/>
          </a:p>
        </p:txBody>
      </p:sp>
      <p:sp>
        <p:nvSpPr>
          <p:cNvPr id="5" name="Fußzeilenplatzhalter 4">
            <a:extLst>
              <a:ext uri="{FF2B5EF4-FFF2-40B4-BE49-F238E27FC236}">
                <a16:creationId xmlns:a16="http://schemas.microsoft.com/office/drawing/2014/main" id="{DB61AADD-FDA8-4108-BE1F-19740E016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E63550F-BE49-4541-83BC-8B0DC6B31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C764-8F69-4F03-962F-F48B71C4E051}" type="slidenum">
              <a:rPr lang="de-DE" smtClean="0"/>
              <a:t>‹Nr.›</a:t>
            </a:fld>
            <a:endParaRPr lang="de-DE"/>
          </a:p>
        </p:txBody>
      </p:sp>
    </p:spTree>
    <p:extLst>
      <p:ext uri="{BB962C8B-B14F-4D97-AF65-F5344CB8AC3E}">
        <p14:creationId xmlns:p14="http://schemas.microsoft.com/office/powerpoint/2010/main" val="675590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B64185-5392-455B-A265-A8D20D68F2F6}"/>
              </a:ext>
            </a:extLst>
          </p:cNvPr>
          <p:cNvSpPr>
            <a:spLocks noGrp="1"/>
          </p:cNvSpPr>
          <p:nvPr>
            <p:ph type="ctrTitle"/>
          </p:nvPr>
        </p:nvSpPr>
        <p:spPr>
          <a:xfrm>
            <a:off x="1524000" y="767800"/>
            <a:ext cx="9144000" cy="2387600"/>
          </a:xfrm>
        </p:spPr>
        <p:txBody>
          <a:bodyPr/>
          <a:lstStyle/>
          <a:p>
            <a:r>
              <a:rPr lang="de-DE" dirty="0"/>
              <a:t>Summary </a:t>
            </a:r>
            <a:r>
              <a:rPr lang="de-DE" dirty="0" err="1"/>
              <a:t>Proposal</a:t>
            </a:r>
            <a:endParaRPr lang="de-DE" dirty="0"/>
          </a:p>
        </p:txBody>
      </p:sp>
      <p:sp>
        <p:nvSpPr>
          <p:cNvPr id="3" name="Untertitel 2">
            <a:extLst>
              <a:ext uri="{FF2B5EF4-FFF2-40B4-BE49-F238E27FC236}">
                <a16:creationId xmlns:a16="http://schemas.microsoft.com/office/drawing/2014/main" id="{50204BA4-6CB4-462A-ADA0-7D626FDEDC2E}"/>
              </a:ext>
            </a:extLst>
          </p:cNvPr>
          <p:cNvSpPr>
            <a:spLocks noGrp="1"/>
          </p:cNvSpPr>
          <p:nvPr>
            <p:ph type="subTitle" idx="1"/>
          </p:nvPr>
        </p:nvSpPr>
        <p:spPr>
          <a:xfrm>
            <a:off x="1524000" y="4357395"/>
            <a:ext cx="9144000" cy="1259633"/>
          </a:xfrm>
        </p:spPr>
        <p:txBody>
          <a:bodyPr>
            <a:normAutofit/>
          </a:bodyPr>
          <a:lstStyle/>
          <a:p>
            <a:r>
              <a:rPr lang="en-US" sz="3600" dirty="0"/>
              <a:t>EPPN Project: Bigger, better Brassica: does induced polyploidy increase yield?</a:t>
            </a:r>
            <a:endParaRPr lang="de-DE" sz="3600" dirty="0"/>
          </a:p>
        </p:txBody>
      </p:sp>
    </p:spTree>
    <p:extLst>
      <p:ext uri="{BB962C8B-B14F-4D97-AF65-F5344CB8AC3E}">
        <p14:creationId xmlns:p14="http://schemas.microsoft.com/office/powerpoint/2010/main" val="96716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50C8B2-F153-478B-B1D3-40B1E56B3EA9}"/>
              </a:ext>
            </a:extLst>
          </p:cNvPr>
          <p:cNvSpPr>
            <a:spLocks noGrp="1"/>
          </p:cNvSpPr>
          <p:nvPr>
            <p:ph type="title"/>
          </p:nvPr>
        </p:nvSpPr>
        <p:spPr/>
        <p:txBody>
          <a:bodyPr/>
          <a:lstStyle/>
          <a:p>
            <a:r>
              <a:rPr lang="de-DE" dirty="0" err="1"/>
              <a:t>Available</a:t>
            </a:r>
            <a:r>
              <a:rPr lang="de-DE" dirty="0"/>
              <a:t> </a:t>
            </a:r>
            <a:r>
              <a:rPr lang="en-US" dirty="0"/>
              <a:t>genomic and genotyping data </a:t>
            </a:r>
            <a:endParaRPr lang="de-DE" dirty="0"/>
          </a:p>
        </p:txBody>
      </p:sp>
      <p:sp>
        <p:nvSpPr>
          <p:cNvPr id="3" name="Inhaltsplatzhalter 2">
            <a:extLst>
              <a:ext uri="{FF2B5EF4-FFF2-40B4-BE49-F238E27FC236}">
                <a16:creationId xmlns:a16="http://schemas.microsoft.com/office/drawing/2014/main" id="{786B046C-11A2-4DD0-AC86-30FDBBAD33D6}"/>
              </a:ext>
            </a:extLst>
          </p:cNvPr>
          <p:cNvSpPr>
            <a:spLocks noGrp="1"/>
          </p:cNvSpPr>
          <p:nvPr>
            <p:ph idx="1"/>
          </p:nvPr>
        </p:nvSpPr>
        <p:spPr/>
        <p:txBody>
          <a:bodyPr/>
          <a:lstStyle/>
          <a:p>
            <a:r>
              <a:rPr lang="en-US" dirty="0"/>
              <a:t>whole genome sequencing data for the species parents </a:t>
            </a:r>
          </a:p>
          <a:p>
            <a:r>
              <a:rPr lang="en-US" dirty="0"/>
              <a:t>Illumina Infinium 90K SNP array data for each of the hybrid parents</a:t>
            </a:r>
          </a:p>
          <a:p>
            <a:r>
              <a:rPr lang="en-US" dirty="0"/>
              <a:t>Goals: </a:t>
            </a:r>
          </a:p>
          <a:p>
            <a:pPr lvl="1"/>
            <a:r>
              <a:rPr lang="en-US" dirty="0"/>
              <a:t>correlate particular allelic haplotypes or known variants with particular phenotypes</a:t>
            </a:r>
          </a:p>
          <a:p>
            <a:pPr lvl="1"/>
            <a:r>
              <a:rPr lang="en-US" dirty="0"/>
              <a:t>control for effects caused by genotype-specific structural variants (</a:t>
            </a:r>
            <a:r>
              <a:rPr lang="en-US" dirty="0" err="1"/>
              <a:t>eg</a:t>
            </a:r>
            <a:r>
              <a:rPr lang="en-US" dirty="0"/>
              <a:t> deletions, duplications and genomic rearrangements)</a:t>
            </a:r>
            <a:endParaRPr lang="de-DE" dirty="0"/>
          </a:p>
        </p:txBody>
      </p:sp>
      <p:pic>
        <p:nvPicPr>
          <p:cNvPr id="4" name="Grafik 3">
            <a:extLst>
              <a:ext uri="{FF2B5EF4-FFF2-40B4-BE49-F238E27FC236}">
                <a16:creationId xmlns:a16="http://schemas.microsoft.com/office/drawing/2014/main" id="{888F5B5F-A2CD-4597-B2DE-C8441E55DACB}"/>
              </a:ext>
            </a:extLst>
          </p:cNvPr>
          <p:cNvPicPr>
            <a:picLocks noChangeAspect="1"/>
          </p:cNvPicPr>
          <p:nvPr/>
        </p:nvPicPr>
        <p:blipFill>
          <a:blip r:embed="rId2"/>
          <a:stretch>
            <a:fillRect/>
          </a:stretch>
        </p:blipFill>
        <p:spPr>
          <a:xfrm>
            <a:off x="1427584" y="5481737"/>
            <a:ext cx="9784702" cy="1011138"/>
          </a:xfrm>
          <a:prstGeom prst="rect">
            <a:avLst/>
          </a:prstGeom>
        </p:spPr>
      </p:pic>
    </p:spTree>
    <p:extLst>
      <p:ext uri="{BB962C8B-B14F-4D97-AF65-F5344CB8AC3E}">
        <p14:creationId xmlns:p14="http://schemas.microsoft.com/office/powerpoint/2010/main" val="39512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69F09-C47E-4057-B9B2-CFF6A30C3148}"/>
              </a:ext>
            </a:extLst>
          </p:cNvPr>
          <p:cNvSpPr>
            <a:spLocks noGrp="1"/>
          </p:cNvSpPr>
          <p:nvPr>
            <p:ph type="title"/>
          </p:nvPr>
        </p:nvSpPr>
        <p:spPr/>
        <p:txBody>
          <a:bodyPr/>
          <a:lstStyle/>
          <a:p>
            <a:r>
              <a:rPr lang="en-US" dirty="0"/>
              <a:t>Deep learning pipeline </a:t>
            </a:r>
            <a:endParaRPr lang="de-DE" dirty="0"/>
          </a:p>
        </p:txBody>
      </p:sp>
      <p:sp>
        <p:nvSpPr>
          <p:cNvPr id="3" name="Inhaltsplatzhalter 2">
            <a:extLst>
              <a:ext uri="{FF2B5EF4-FFF2-40B4-BE49-F238E27FC236}">
                <a16:creationId xmlns:a16="http://schemas.microsoft.com/office/drawing/2014/main" id="{C7ED86F8-EFAC-44A2-8320-2874C7E21F34}"/>
              </a:ext>
            </a:extLst>
          </p:cNvPr>
          <p:cNvSpPr>
            <a:spLocks noGrp="1"/>
          </p:cNvSpPr>
          <p:nvPr>
            <p:ph idx="1"/>
          </p:nvPr>
        </p:nvSpPr>
        <p:spPr/>
        <p:txBody>
          <a:bodyPr/>
          <a:lstStyle/>
          <a:p>
            <a:r>
              <a:rPr lang="en-US" dirty="0"/>
              <a:t>designed for quantifying Arabidopsis pods </a:t>
            </a:r>
          </a:p>
          <a:p>
            <a:r>
              <a:rPr lang="en-US" dirty="0"/>
              <a:t>will be retrained on harvested Brassica stems and related to pre-harvest images of plants as well as hand-collected fertility data. </a:t>
            </a:r>
          </a:p>
          <a:p>
            <a:r>
              <a:rPr lang="en-US" dirty="0"/>
              <a:t>This data will allow </a:t>
            </a:r>
          </a:p>
          <a:p>
            <a:pPr lvl="1"/>
            <a:r>
              <a:rPr lang="en-US" dirty="0"/>
              <a:t>quantification of the effects of ploidy increase and heterozygosity at higher ploidy levels</a:t>
            </a:r>
          </a:p>
          <a:p>
            <a:pPr lvl="1"/>
            <a:r>
              <a:rPr lang="en-US" dirty="0"/>
              <a:t>interrogation of the trade-off between biomass production and seed yield in these Brassica oilseed crop types.</a:t>
            </a:r>
            <a:endParaRPr lang="de-DE" dirty="0"/>
          </a:p>
        </p:txBody>
      </p:sp>
    </p:spTree>
    <p:extLst>
      <p:ext uri="{BB962C8B-B14F-4D97-AF65-F5344CB8AC3E}">
        <p14:creationId xmlns:p14="http://schemas.microsoft.com/office/powerpoint/2010/main" val="150547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C1BE72-2779-43FE-97CE-2CDC9A83ABB1}"/>
              </a:ext>
            </a:extLst>
          </p:cNvPr>
          <p:cNvSpPr>
            <a:spLocks noGrp="1"/>
          </p:cNvSpPr>
          <p:nvPr>
            <p:ph type="ctrTitle"/>
          </p:nvPr>
        </p:nvSpPr>
        <p:spPr/>
        <p:txBody>
          <a:bodyPr/>
          <a:lstStyle/>
          <a:p>
            <a:r>
              <a:rPr lang="de-DE" dirty="0"/>
              <a:t>Summary Report</a:t>
            </a:r>
          </a:p>
        </p:txBody>
      </p:sp>
      <p:sp>
        <p:nvSpPr>
          <p:cNvPr id="3" name="Untertitel 2">
            <a:extLst>
              <a:ext uri="{FF2B5EF4-FFF2-40B4-BE49-F238E27FC236}">
                <a16:creationId xmlns:a16="http://schemas.microsoft.com/office/drawing/2014/main" id="{652FD875-DA8D-48E4-82A6-305D00B2B38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81276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endParaRPr lang="de-DE"/>
          </a:p>
        </p:txBody>
      </p:sp>
      <p:pic>
        <p:nvPicPr>
          <p:cNvPr id="3" name="Grafik 2">
            <a:extLst>
              <a:ext uri="{FF2B5EF4-FFF2-40B4-BE49-F238E27FC236}">
                <a16:creationId xmlns:a16="http://schemas.microsoft.com/office/drawing/2014/main" id="{E14E53D4-045F-494B-9B32-D10225C34783}"/>
              </a:ext>
            </a:extLst>
          </p:cNvPr>
          <p:cNvPicPr>
            <a:picLocks noChangeAspect="1"/>
          </p:cNvPicPr>
          <p:nvPr/>
        </p:nvPicPr>
        <p:blipFill>
          <a:blip r:embed="rId2"/>
          <a:stretch>
            <a:fillRect/>
          </a:stretch>
        </p:blipFill>
        <p:spPr>
          <a:xfrm>
            <a:off x="242887" y="323850"/>
            <a:ext cx="11706225" cy="6210300"/>
          </a:xfrm>
          <a:prstGeom prst="rect">
            <a:avLst/>
          </a:prstGeom>
        </p:spPr>
      </p:pic>
    </p:spTree>
    <p:extLst>
      <p:ext uri="{BB962C8B-B14F-4D97-AF65-F5344CB8AC3E}">
        <p14:creationId xmlns:p14="http://schemas.microsoft.com/office/powerpoint/2010/main" val="31062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err="1"/>
              <a:t>No</a:t>
            </a:r>
            <a:r>
              <a:rPr lang="de-DE" dirty="0"/>
              <a:t> </a:t>
            </a:r>
            <a:r>
              <a:rPr lang="de-DE" dirty="0" err="1"/>
              <a:t>publications</a:t>
            </a:r>
            <a:r>
              <a:rPr lang="de-DE" dirty="0"/>
              <a:t>?</a:t>
            </a:r>
          </a:p>
        </p:txBody>
      </p:sp>
    </p:spTree>
    <p:extLst>
      <p:ext uri="{BB962C8B-B14F-4D97-AF65-F5344CB8AC3E}">
        <p14:creationId xmlns:p14="http://schemas.microsoft.com/office/powerpoint/2010/main" val="67140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FBC15-EA55-4EEB-A80D-86566A3FBC95}"/>
              </a:ext>
            </a:extLst>
          </p:cNvPr>
          <p:cNvSpPr>
            <a:spLocks noGrp="1"/>
          </p:cNvSpPr>
          <p:nvPr>
            <p:ph type="title"/>
          </p:nvPr>
        </p:nvSpPr>
        <p:spPr>
          <a:xfrm>
            <a:off x="838200" y="47268"/>
            <a:ext cx="10515600" cy="1325563"/>
          </a:xfrm>
        </p:spPr>
        <p:txBody>
          <a:bodyPr/>
          <a:lstStyle/>
          <a:p>
            <a:r>
              <a:rPr lang="de-DE" dirty="0"/>
              <a:t>Research </a:t>
            </a:r>
            <a:r>
              <a:rPr lang="de-DE" dirty="0" err="1"/>
              <a:t>questions</a:t>
            </a:r>
            <a:endParaRPr lang="de-DE" dirty="0"/>
          </a:p>
        </p:txBody>
      </p:sp>
      <p:sp>
        <p:nvSpPr>
          <p:cNvPr id="3" name="Inhaltsplatzhalter 2">
            <a:extLst>
              <a:ext uri="{FF2B5EF4-FFF2-40B4-BE49-F238E27FC236}">
                <a16:creationId xmlns:a16="http://schemas.microsoft.com/office/drawing/2014/main" id="{22B8B870-750B-4667-95BB-179EE2EEFE1B}"/>
              </a:ext>
            </a:extLst>
          </p:cNvPr>
          <p:cNvSpPr>
            <a:spLocks noGrp="1"/>
          </p:cNvSpPr>
          <p:nvPr>
            <p:ph idx="1"/>
          </p:nvPr>
        </p:nvSpPr>
        <p:spPr>
          <a:xfrm>
            <a:off x="838200" y="1362269"/>
            <a:ext cx="10515600" cy="5130606"/>
          </a:xfrm>
        </p:spPr>
        <p:txBody>
          <a:bodyPr>
            <a:normAutofit fontScale="85000" lnSpcReduction="20000"/>
          </a:bodyPr>
          <a:lstStyle/>
          <a:p>
            <a:pPr>
              <a:lnSpc>
                <a:spcPct val="110000"/>
              </a:lnSpc>
            </a:pPr>
            <a:r>
              <a:rPr lang="en-US" dirty="0"/>
              <a:t>Test hypothesis that polyploids are larger, more vigorous and produce more biomass than their corresponding diploid progenitor species in a system which allows separation of the effects of </a:t>
            </a:r>
          </a:p>
          <a:p>
            <a:pPr lvl="1">
              <a:lnSpc>
                <a:spcPct val="110000"/>
              </a:lnSpc>
            </a:pPr>
            <a:r>
              <a:rPr lang="en-US" dirty="0"/>
              <a:t>heterozygosity, </a:t>
            </a:r>
          </a:p>
          <a:p>
            <a:pPr lvl="1">
              <a:lnSpc>
                <a:spcPct val="110000"/>
              </a:lnSpc>
            </a:pPr>
            <a:r>
              <a:rPr lang="en-US" dirty="0"/>
              <a:t>ploidy level increase and </a:t>
            </a:r>
          </a:p>
          <a:p>
            <a:pPr lvl="1">
              <a:lnSpc>
                <a:spcPct val="110000"/>
              </a:lnSpc>
            </a:pPr>
            <a:r>
              <a:rPr lang="en-US" dirty="0"/>
              <a:t>genomic instability.</a:t>
            </a:r>
          </a:p>
          <a:p>
            <a:pPr>
              <a:lnSpc>
                <a:spcPct val="110000"/>
              </a:lnSpc>
            </a:pPr>
            <a:r>
              <a:rPr lang="en-US" dirty="0"/>
              <a:t>How do polyploidy and hybridization affect </a:t>
            </a:r>
          </a:p>
          <a:p>
            <a:pPr lvl="1">
              <a:lnSpc>
                <a:spcPct val="110000"/>
              </a:lnSpc>
            </a:pPr>
            <a:r>
              <a:rPr lang="en-US" dirty="0"/>
              <a:t>biomass accumulation </a:t>
            </a:r>
          </a:p>
          <a:p>
            <a:pPr lvl="2">
              <a:lnSpc>
                <a:spcPct val="110000"/>
              </a:lnSpc>
            </a:pPr>
            <a:r>
              <a:rPr lang="en-US" dirty="0"/>
              <a:t>plant biomass at flowering, </a:t>
            </a:r>
          </a:p>
          <a:p>
            <a:pPr lvl="2">
              <a:lnSpc>
                <a:spcPct val="110000"/>
              </a:lnSpc>
            </a:pPr>
            <a:r>
              <a:rPr lang="en-US" dirty="0"/>
              <a:t>growth rate up until first flower</a:t>
            </a:r>
          </a:p>
          <a:p>
            <a:pPr lvl="1">
              <a:lnSpc>
                <a:spcPct val="110000"/>
              </a:lnSpc>
            </a:pPr>
            <a:r>
              <a:rPr lang="en-US" dirty="0"/>
              <a:t>Fertility </a:t>
            </a:r>
          </a:p>
          <a:p>
            <a:pPr lvl="2">
              <a:lnSpc>
                <a:spcPct val="110000"/>
              </a:lnSpc>
            </a:pPr>
            <a:r>
              <a:rPr lang="en-US" dirty="0"/>
              <a:t>number of siliques, </a:t>
            </a:r>
          </a:p>
          <a:p>
            <a:pPr lvl="2">
              <a:lnSpc>
                <a:spcPct val="110000"/>
              </a:lnSpc>
            </a:pPr>
            <a:r>
              <a:rPr lang="en-US" dirty="0"/>
              <a:t>number of filled siliques, </a:t>
            </a:r>
          </a:p>
          <a:p>
            <a:pPr lvl="2">
              <a:lnSpc>
                <a:spcPct val="110000"/>
              </a:lnSpc>
            </a:pPr>
            <a:r>
              <a:rPr lang="en-US" dirty="0"/>
              <a:t>number of seeds per silique and </a:t>
            </a:r>
          </a:p>
          <a:p>
            <a:pPr lvl="2">
              <a:lnSpc>
                <a:spcPct val="110000"/>
              </a:lnSpc>
            </a:pPr>
            <a:r>
              <a:rPr lang="en-US" dirty="0"/>
              <a:t>number of seeds produced under self-pollination conditions per plant</a:t>
            </a:r>
          </a:p>
        </p:txBody>
      </p:sp>
    </p:spTree>
    <p:extLst>
      <p:ext uri="{BB962C8B-B14F-4D97-AF65-F5344CB8AC3E}">
        <p14:creationId xmlns:p14="http://schemas.microsoft.com/office/powerpoint/2010/main" val="52750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7B9C9-5A27-4904-8994-1962F81B736D}"/>
              </a:ext>
            </a:extLst>
          </p:cNvPr>
          <p:cNvSpPr>
            <a:spLocks noGrp="1"/>
          </p:cNvSpPr>
          <p:nvPr>
            <p:ph type="title"/>
          </p:nvPr>
        </p:nvSpPr>
        <p:spPr>
          <a:xfrm>
            <a:off x="838200" y="241980"/>
            <a:ext cx="10515600" cy="1325563"/>
          </a:xfrm>
        </p:spPr>
        <p:txBody>
          <a:bodyPr/>
          <a:lstStyle/>
          <a:p>
            <a:r>
              <a:rPr lang="en-US" dirty="0"/>
              <a:t>Proposed advantages of Polyploidy </a:t>
            </a:r>
            <a:endParaRPr lang="de-DE" dirty="0"/>
          </a:p>
        </p:txBody>
      </p:sp>
      <p:sp>
        <p:nvSpPr>
          <p:cNvPr id="3" name="Inhaltsplatzhalter 2">
            <a:extLst>
              <a:ext uri="{FF2B5EF4-FFF2-40B4-BE49-F238E27FC236}">
                <a16:creationId xmlns:a16="http://schemas.microsoft.com/office/drawing/2014/main" id="{3C6D876F-6F2D-4E6F-BE61-FA3F7D8BA7B9}"/>
              </a:ext>
            </a:extLst>
          </p:cNvPr>
          <p:cNvSpPr>
            <a:spLocks noGrp="1"/>
          </p:cNvSpPr>
          <p:nvPr>
            <p:ph idx="1"/>
          </p:nvPr>
        </p:nvSpPr>
        <p:spPr>
          <a:xfrm>
            <a:off x="838200" y="1567543"/>
            <a:ext cx="10515600" cy="4814596"/>
          </a:xfrm>
        </p:spPr>
        <p:txBody>
          <a:bodyPr>
            <a:normAutofit fontScale="85000" lnSpcReduction="10000"/>
          </a:bodyPr>
          <a:lstStyle/>
          <a:p>
            <a:pPr>
              <a:lnSpc>
                <a:spcPct val="110000"/>
              </a:lnSpc>
            </a:pPr>
            <a:r>
              <a:rPr lang="en-US" dirty="0"/>
              <a:t>gene redundancy</a:t>
            </a:r>
          </a:p>
          <a:p>
            <a:pPr lvl="1">
              <a:lnSpc>
                <a:spcPct val="110000"/>
              </a:lnSpc>
            </a:pPr>
            <a:r>
              <a:rPr lang="en-US" dirty="0"/>
              <a:t>Increased tolerance for novel mutations</a:t>
            </a:r>
          </a:p>
          <a:p>
            <a:pPr lvl="1">
              <a:lnSpc>
                <a:spcPct val="110000"/>
              </a:lnSpc>
            </a:pPr>
            <a:r>
              <a:rPr lang="en-US" dirty="0"/>
              <a:t>Potential for diversification of gene functions</a:t>
            </a:r>
          </a:p>
          <a:p>
            <a:pPr>
              <a:lnSpc>
                <a:spcPct val="110000"/>
              </a:lnSpc>
            </a:pPr>
            <a:r>
              <a:rPr lang="en-US" dirty="0"/>
              <a:t>Heterosis or “hybrid </a:t>
            </a:r>
            <a:r>
              <a:rPr lang="en-US" dirty="0" err="1"/>
              <a:t>vigour</a:t>
            </a:r>
            <a:r>
              <a:rPr lang="en-US" dirty="0"/>
              <a:t>”</a:t>
            </a:r>
          </a:p>
          <a:p>
            <a:pPr lvl="1">
              <a:lnSpc>
                <a:spcPct val="110000"/>
              </a:lnSpc>
            </a:pPr>
            <a:r>
              <a:rPr lang="en-US" dirty="0"/>
              <a:t>hybrids between distant relatives: Presence of two different alleles at individual genomic loci, which is more likely in hybrids between distant relatives, can cause dominance or overdominance effects that result in increased biomass, stature, growth rate, fertility levels and/or stress tolerance of the hybrid.</a:t>
            </a:r>
          </a:p>
          <a:p>
            <a:pPr lvl="1">
              <a:lnSpc>
                <a:spcPct val="110000"/>
              </a:lnSpc>
            </a:pPr>
            <a:r>
              <a:rPr lang="en-US" dirty="0"/>
              <a:t>Polyploid species: Polyploid species can potentially benefit from so-called “fixed heterosis”, whereby alleles within different </a:t>
            </a:r>
            <a:r>
              <a:rPr lang="en-US" dirty="0" err="1"/>
              <a:t>subgenomes</a:t>
            </a:r>
            <a:r>
              <a:rPr lang="en-US" dirty="0"/>
              <a:t> can be homozygous, but differ to the corresponding allele copies at homoeologous gene loci, resulting in inter-</a:t>
            </a:r>
            <a:r>
              <a:rPr lang="en-US" dirty="0" err="1"/>
              <a:t>homoeologue</a:t>
            </a:r>
            <a:r>
              <a:rPr lang="en-US" dirty="0"/>
              <a:t> heterozygosity that persists across generations of self-pollination.</a:t>
            </a:r>
          </a:p>
          <a:p>
            <a:pPr>
              <a:lnSpc>
                <a:spcPct val="110000"/>
              </a:lnSpc>
            </a:pPr>
            <a:r>
              <a:rPr lang="en-US" dirty="0"/>
              <a:t>larger cell and organ size</a:t>
            </a:r>
            <a:endParaRPr lang="de-DE" dirty="0"/>
          </a:p>
        </p:txBody>
      </p:sp>
    </p:spTree>
    <p:extLst>
      <p:ext uri="{BB962C8B-B14F-4D97-AF65-F5344CB8AC3E}">
        <p14:creationId xmlns:p14="http://schemas.microsoft.com/office/powerpoint/2010/main" val="84765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err="1"/>
              <a:t>Hypotheses</a:t>
            </a:r>
            <a:endParaRPr lang="de-DE" dirty="0"/>
          </a:p>
        </p:txBody>
      </p:sp>
      <p:pic>
        <p:nvPicPr>
          <p:cNvPr id="3" name="Grafik 2">
            <a:extLst>
              <a:ext uri="{FF2B5EF4-FFF2-40B4-BE49-F238E27FC236}">
                <a16:creationId xmlns:a16="http://schemas.microsoft.com/office/drawing/2014/main" id="{0AED7444-BAFD-47FD-AB81-E914E3711CC0}"/>
              </a:ext>
            </a:extLst>
          </p:cNvPr>
          <p:cNvPicPr>
            <a:picLocks noChangeAspect="1"/>
          </p:cNvPicPr>
          <p:nvPr/>
        </p:nvPicPr>
        <p:blipFill>
          <a:blip r:embed="rId2"/>
          <a:stretch>
            <a:fillRect/>
          </a:stretch>
        </p:blipFill>
        <p:spPr>
          <a:xfrm>
            <a:off x="719137" y="2212423"/>
            <a:ext cx="10753725" cy="3552825"/>
          </a:xfrm>
          <a:prstGeom prst="rect">
            <a:avLst/>
          </a:prstGeom>
        </p:spPr>
      </p:pic>
    </p:spTree>
    <p:extLst>
      <p:ext uri="{BB962C8B-B14F-4D97-AF65-F5344CB8AC3E}">
        <p14:creationId xmlns:p14="http://schemas.microsoft.com/office/powerpoint/2010/main" val="413410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a:t>Traits </a:t>
            </a:r>
            <a:r>
              <a:rPr lang="de-DE" dirty="0" err="1"/>
              <a:t>to</a:t>
            </a:r>
            <a:r>
              <a:rPr lang="de-DE" dirty="0"/>
              <a:t> </a:t>
            </a:r>
            <a:r>
              <a:rPr lang="de-DE" dirty="0" err="1"/>
              <a:t>be</a:t>
            </a:r>
            <a:r>
              <a:rPr lang="de-DE" dirty="0"/>
              <a:t> </a:t>
            </a:r>
            <a:r>
              <a:rPr lang="de-DE" dirty="0" err="1"/>
              <a:t>measured</a:t>
            </a:r>
            <a:endParaRPr lang="de-DE" dirty="0"/>
          </a:p>
        </p:txBody>
      </p:sp>
      <p:pic>
        <p:nvPicPr>
          <p:cNvPr id="3" name="Grafik 2">
            <a:extLst>
              <a:ext uri="{FF2B5EF4-FFF2-40B4-BE49-F238E27FC236}">
                <a16:creationId xmlns:a16="http://schemas.microsoft.com/office/drawing/2014/main" id="{50268B6A-90F0-4F74-9177-0AB09E05FB93}"/>
              </a:ext>
            </a:extLst>
          </p:cNvPr>
          <p:cNvPicPr>
            <a:picLocks noChangeAspect="1"/>
          </p:cNvPicPr>
          <p:nvPr/>
        </p:nvPicPr>
        <p:blipFill>
          <a:blip r:embed="rId2"/>
          <a:stretch>
            <a:fillRect/>
          </a:stretch>
        </p:blipFill>
        <p:spPr>
          <a:xfrm>
            <a:off x="1219784" y="2082670"/>
            <a:ext cx="3295650" cy="3009900"/>
          </a:xfrm>
          <a:prstGeom prst="rect">
            <a:avLst/>
          </a:prstGeom>
        </p:spPr>
      </p:pic>
    </p:spTree>
    <p:extLst>
      <p:ext uri="{BB962C8B-B14F-4D97-AF65-F5344CB8AC3E}">
        <p14:creationId xmlns:p14="http://schemas.microsoft.com/office/powerpoint/2010/main" val="172490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normAutofit/>
          </a:bodyPr>
          <a:lstStyle/>
          <a:p>
            <a:r>
              <a:rPr lang="en-US" sz="4000" dirty="0"/>
              <a:t>Post-harvest estimated total seed set including</a:t>
            </a:r>
            <a:endParaRPr lang="de-DE" sz="4000" dirty="0"/>
          </a:p>
        </p:txBody>
      </p:sp>
      <p:pic>
        <p:nvPicPr>
          <p:cNvPr id="3" name="Grafik 2">
            <a:extLst>
              <a:ext uri="{FF2B5EF4-FFF2-40B4-BE49-F238E27FC236}">
                <a16:creationId xmlns:a16="http://schemas.microsoft.com/office/drawing/2014/main" id="{E194B1DA-AD1F-40A0-A6A0-C1F70F56377D}"/>
              </a:ext>
            </a:extLst>
          </p:cNvPr>
          <p:cNvPicPr>
            <a:picLocks noChangeAspect="1"/>
          </p:cNvPicPr>
          <p:nvPr/>
        </p:nvPicPr>
        <p:blipFill>
          <a:blip r:embed="rId2"/>
          <a:stretch>
            <a:fillRect/>
          </a:stretch>
        </p:blipFill>
        <p:spPr>
          <a:xfrm>
            <a:off x="1204912" y="2546576"/>
            <a:ext cx="6124575" cy="1895475"/>
          </a:xfrm>
          <a:prstGeom prst="rect">
            <a:avLst/>
          </a:prstGeom>
        </p:spPr>
      </p:pic>
    </p:spTree>
    <p:extLst>
      <p:ext uri="{BB962C8B-B14F-4D97-AF65-F5344CB8AC3E}">
        <p14:creationId xmlns:p14="http://schemas.microsoft.com/office/powerpoint/2010/main" val="2384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a:t>Plant Material</a:t>
            </a:r>
          </a:p>
        </p:txBody>
      </p:sp>
      <p:pic>
        <p:nvPicPr>
          <p:cNvPr id="3" name="Grafik 2">
            <a:extLst>
              <a:ext uri="{FF2B5EF4-FFF2-40B4-BE49-F238E27FC236}">
                <a16:creationId xmlns:a16="http://schemas.microsoft.com/office/drawing/2014/main" id="{F6E5BA2D-7FED-438E-A975-A2CB5611186A}"/>
              </a:ext>
            </a:extLst>
          </p:cNvPr>
          <p:cNvPicPr>
            <a:picLocks noChangeAspect="1"/>
          </p:cNvPicPr>
          <p:nvPr/>
        </p:nvPicPr>
        <p:blipFill>
          <a:blip r:embed="rId2"/>
          <a:stretch>
            <a:fillRect/>
          </a:stretch>
        </p:blipFill>
        <p:spPr>
          <a:xfrm>
            <a:off x="4625845" y="76200"/>
            <a:ext cx="6915150" cy="6705600"/>
          </a:xfrm>
          <a:prstGeom prst="rect">
            <a:avLst/>
          </a:prstGeom>
        </p:spPr>
      </p:pic>
    </p:spTree>
    <p:extLst>
      <p:ext uri="{BB962C8B-B14F-4D97-AF65-F5344CB8AC3E}">
        <p14:creationId xmlns:p14="http://schemas.microsoft.com/office/powerpoint/2010/main" val="222518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E8C96-6ED3-4C95-8F92-84AD2CE2B2D1}"/>
              </a:ext>
            </a:extLst>
          </p:cNvPr>
          <p:cNvSpPr>
            <a:spLocks noGrp="1"/>
          </p:cNvSpPr>
          <p:nvPr>
            <p:ph type="title"/>
          </p:nvPr>
        </p:nvSpPr>
        <p:spPr/>
        <p:txBody>
          <a:bodyPr/>
          <a:lstStyle/>
          <a:p>
            <a:r>
              <a:rPr lang="de-DE" dirty="0" err="1"/>
              <a:t>Allohexaploids</a:t>
            </a:r>
            <a:endParaRPr lang="de-DE" dirty="0"/>
          </a:p>
        </p:txBody>
      </p:sp>
      <p:pic>
        <p:nvPicPr>
          <p:cNvPr id="3" name="Grafik 2">
            <a:extLst>
              <a:ext uri="{FF2B5EF4-FFF2-40B4-BE49-F238E27FC236}">
                <a16:creationId xmlns:a16="http://schemas.microsoft.com/office/drawing/2014/main" id="{12EEB0BA-C95F-476D-92D1-B8959C74F3D0}"/>
              </a:ext>
            </a:extLst>
          </p:cNvPr>
          <p:cNvPicPr>
            <a:picLocks noChangeAspect="1"/>
          </p:cNvPicPr>
          <p:nvPr/>
        </p:nvPicPr>
        <p:blipFill>
          <a:blip r:embed="rId2"/>
          <a:stretch>
            <a:fillRect/>
          </a:stretch>
        </p:blipFill>
        <p:spPr>
          <a:xfrm>
            <a:off x="2662237" y="2155857"/>
            <a:ext cx="6867525" cy="3609975"/>
          </a:xfrm>
          <a:prstGeom prst="rect">
            <a:avLst/>
          </a:prstGeom>
        </p:spPr>
      </p:pic>
    </p:spTree>
    <p:extLst>
      <p:ext uri="{BB962C8B-B14F-4D97-AF65-F5344CB8AC3E}">
        <p14:creationId xmlns:p14="http://schemas.microsoft.com/office/powerpoint/2010/main" val="216667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6AAF2-2651-43FE-8352-91DA5B1B2416}"/>
              </a:ext>
            </a:extLst>
          </p:cNvPr>
          <p:cNvSpPr>
            <a:spLocks noGrp="1"/>
          </p:cNvSpPr>
          <p:nvPr>
            <p:ph type="title"/>
          </p:nvPr>
        </p:nvSpPr>
        <p:spPr/>
        <p:txBody>
          <a:bodyPr>
            <a:noAutofit/>
          </a:bodyPr>
          <a:lstStyle/>
          <a:p>
            <a:r>
              <a:rPr lang="en-US" sz="2800" b="1" dirty="0"/>
              <a:t>Is increased heterosis (= better performance of the hybrids relative to their parents) the primary factor in the observed “polyploidy advantage”?</a:t>
            </a:r>
            <a:endParaRPr lang="de-DE" sz="2800" b="1" dirty="0"/>
          </a:p>
        </p:txBody>
      </p:sp>
      <p:sp>
        <p:nvSpPr>
          <p:cNvPr id="3" name="Inhaltsplatzhalter 2">
            <a:extLst>
              <a:ext uri="{FF2B5EF4-FFF2-40B4-BE49-F238E27FC236}">
                <a16:creationId xmlns:a16="http://schemas.microsoft.com/office/drawing/2014/main" id="{3FFD1785-15A3-4B1E-AB58-9E8F28675A7F}"/>
              </a:ext>
            </a:extLst>
          </p:cNvPr>
          <p:cNvSpPr>
            <a:spLocks noGrp="1"/>
          </p:cNvSpPr>
          <p:nvPr>
            <p:ph idx="1"/>
          </p:nvPr>
        </p:nvSpPr>
        <p:spPr/>
        <p:txBody>
          <a:bodyPr>
            <a:normAutofit/>
          </a:bodyPr>
          <a:lstStyle/>
          <a:p>
            <a:pPr>
              <a:lnSpc>
                <a:spcPct val="110000"/>
              </a:lnSpc>
            </a:pPr>
            <a:r>
              <a:rPr lang="en-US" dirty="0"/>
              <a:t>Effects of heterozygosity and ploidy level need to be separated</a:t>
            </a:r>
          </a:p>
          <a:p>
            <a:r>
              <a:rPr lang="en-US" dirty="0"/>
              <a:t>We have produced interspecific hybrids at the allotetraploid and allohexaploid level from homozygous parental lines, thus avoiding confounding effects of allelic diversity.</a:t>
            </a:r>
          </a:p>
          <a:p>
            <a:r>
              <a:rPr lang="en-US" dirty="0"/>
              <a:t>In Allotetraploids two different sets of alleles contribute to phenotypic traits, while </a:t>
            </a:r>
            <a:r>
              <a:rPr lang="en-US" dirty="0" err="1"/>
              <a:t>allohexaploids</a:t>
            </a:r>
            <a:r>
              <a:rPr lang="en-US" dirty="0"/>
              <a:t> three different sets of alleles contribute.</a:t>
            </a:r>
            <a:endParaRPr lang="de-DE" dirty="0"/>
          </a:p>
        </p:txBody>
      </p:sp>
    </p:spTree>
    <p:extLst>
      <p:ext uri="{BB962C8B-B14F-4D97-AF65-F5344CB8AC3E}">
        <p14:creationId xmlns:p14="http://schemas.microsoft.com/office/powerpoint/2010/main" val="43477774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Breitbild</PresentationFormat>
  <Paragraphs>47</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Summary Proposal</vt:lpstr>
      <vt:lpstr>Research questions</vt:lpstr>
      <vt:lpstr>Proposed advantages of Polyploidy </vt:lpstr>
      <vt:lpstr>Hypotheses</vt:lpstr>
      <vt:lpstr>Traits to be measured</vt:lpstr>
      <vt:lpstr>Post-harvest estimated total seed set including</vt:lpstr>
      <vt:lpstr>Plant Material</vt:lpstr>
      <vt:lpstr>Allohexaploids</vt:lpstr>
      <vt:lpstr>Is increased heterosis (= better performance of the hybrids relative to their parents) the primary factor in the observed “polyploidy advantage”?</vt:lpstr>
      <vt:lpstr>Available genomic and genotyping data </vt:lpstr>
      <vt:lpstr>Deep learning pipeline </vt:lpstr>
      <vt:lpstr>Summary Report</vt:lpstr>
      <vt:lpstr>PowerPoint-Präsentation</vt:lpstr>
      <vt:lpstr>No publications?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Proposal &amp; Report</dc:title>
  <dc:creator>Helen Behn</dc:creator>
  <cp:lastModifiedBy>Helen Behn</cp:lastModifiedBy>
  <cp:revision>12</cp:revision>
  <dcterms:created xsi:type="dcterms:W3CDTF">2022-01-19T10:33:34Z</dcterms:created>
  <dcterms:modified xsi:type="dcterms:W3CDTF">2022-09-05T10:03:28Z</dcterms:modified>
</cp:coreProperties>
</file>