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7" r:id="rId6"/>
    <p:sldId id="291" r:id="rId7"/>
    <p:sldId id="292" r:id="rId8"/>
    <p:sldId id="293" r:id="rId9"/>
    <p:sldId id="260" r:id="rId10"/>
    <p:sldId id="258" r:id="rId11"/>
    <p:sldId id="294" r:id="rId12"/>
    <p:sldId id="261" r:id="rId13"/>
    <p:sldId id="270" r:id="rId14"/>
    <p:sldId id="278" r:id="rId15"/>
    <p:sldId id="271" r:id="rId16"/>
    <p:sldId id="272" r:id="rId17"/>
    <p:sldId id="280" r:id="rId18"/>
    <p:sldId id="281" r:id="rId19"/>
    <p:sldId id="282" r:id="rId20"/>
    <p:sldId id="284" r:id="rId21"/>
    <p:sldId id="285" r:id="rId22"/>
    <p:sldId id="287" r:id="rId23"/>
    <p:sldId id="288" r:id="rId24"/>
    <p:sldId id="289" r:id="rId25"/>
    <p:sldId id="295" r:id="rId26"/>
    <p:sldId id="290" r:id="rId27"/>
    <p:sldId id="297"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 Chow" initials="HC" lastIdx="1" clrIdx="0">
    <p:extLst>
      <p:ext uri="{19B8F6BF-5375-455C-9EA6-DF929625EA0E}">
        <p15:presenceInfo xmlns:p15="http://schemas.microsoft.com/office/powerpoint/2012/main" userId="Helen Chow"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6/12/2021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66950" y="3429000"/>
            <a:ext cx="8153399" cy="1243584"/>
          </a:xfrm>
        </p:spPr>
        <p:txBody>
          <a:bodyPr/>
          <a:lstStyle/>
          <a:p>
            <a:r>
              <a:rPr lang="en-SG" sz="5400" b="1" dirty="0"/>
              <a:t>DS106 </a:t>
            </a:r>
            <a:br>
              <a:rPr lang="en-SG" sz="5400" b="1" dirty="0"/>
            </a:br>
            <a:r>
              <a:rPr lang="en-SG" sz="5400" b="1" dirty="0"/>
              <a:t>Capstone Project:</a:t>
            </a:r>
            <a:br>
              <a:rPr lang="en-SG" sz="5400" b="1" dirty="0"/>
            </a:br>
            <a:br>
              <a:rPr lang="en-SG" sz="5400" b="1" dirty="0"/>
            </a:br>
            <a:r>
              <a:rPr lang="en-SG" sz="5400" dirty="0"/>
              <a:t>Loan Default</a:t>
            </a:r>
            <a:r>
              <a:rPr lang="en-SG" sz="5400" b="1" dirty="0"/>
              <a:t> Prediction</a:t>
            </a:r>
            <a:endParaRPr lang="en-US" sz="5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365743" y="5337464"/>
            <a:ext cx="9594028" cy="1243583"/>
          </a:xfrm>
        </p:spPr>
        <p:txBody>
          <a:bodyPr>
            <a:normAutofit/>
          </a:bodyPr>
          <a:lstStyle/>
          <a:p>
            <a:pPr marL="0" indent="0">
              <a:buNone/>
            </a:pPr>
            <a:r>
              <a:rPr lang="en-US" b="1" dirty="0"/>
              <a:t>Student name: Chow Hooi Koon</a:t>
            </a:r>
          </a:p>
          <a:p>
            <a:pPr marL="0" indent="0">
              <a:buNone/>
            </a:pPr>
            <a:r>
              <a:rPr lang="en-US" b="1" dirty="0"/>
              <a:t>https://github.com/HelenChow22/loan-default-prediction</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1: Read and Understand Data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562724" y="1409616"/>
            <a:ext cx="5095875" cy="4667997"/>
          </a:xfrm>
        </p:spPr>
        <p:txBody>
          <a:bodyPr>
            <a:normAutofit/>
          </a:bodyPr>
          <a:lstStyle/>
          <a:p>
            <a:pPr marL="0" indent="0">
              <a:buNone/>
            </a:pPr>
            <a:r>
              <a:rPr lang="en-US" sz="2000" dirty="0"/>
              <a:t>* Shows all the elements.</a:t>
            </a:r>
          </a:p>
          <a:p>
            <a:pPr marL="0" indent="0">
              <a:buNone/>
            </a:pPr>
            <a:endParaRPr lang="en-US" sz="2000" dirty="0"/>
          </a:p>
          <a:p>
            <a:pPr marL="0" indent="0">
              <a:buNone/>
            </a:pPr>
            <a:r>
              <a:rPr lang="en-US" sz="2000" dirty="0"/>
              <a:t>* Null value: </a:t>
            </a:r>
          </a:p>
          <a:p>
            <a:r>
              <a:rPr lang="en-US" sz="2000" dirty="0"/>
              <a:t>- Annual Income</a:t>
            </a:r>
          </a:p>
          <a:p>
            <a:r>
              <a:rPr lang="en-US" sz="2000" dirty="0"/>
              <a:t>- Years in current job</a:t>
            </a:r>
          </a:p>
          <a:p>
            <a:r>
              <a:rPr lang="en-US" sz="2000" dirty="0"/>
              <a:t>- Months since last delinquent </a:t>
            </a:r>
          </a:p>
          <a:p>
            <a:r>
              <a:rPr lang="en-US" sz="2000" dirty="0"/>
              <a:t>- Bankruptcies</a:t>
            </a:r>
          </a:p>
          <a:p>
            <a:r>
              <a:rPr lang="en-US" sz="2000" dirty="0"/>
              <a:t>- Credit Score</a:t>
            </a:r>
          </a:p>
        </p:txBody>
      </p:sp>
      <p:pic>
        <p:nvPicPr>
          <p:cNvPr id="5" name="Picture 4">
            <a:extLst>
              <a:ext uri="{FF2B5EF4-FFF2-40B4-BE49-F238E27FC236}">
                <a16:creationId xmlns:a16="http://schemas.microsoft.com/office/drawing/2014/main" id="{93CB4E9A-3B5C-46C5-8F0C-C2A3F493DD6E}"/>
              </a:ext>
            </a:extLst>
          </p:cNvPr>
          <p:cNvPicPr>
            <a:picLocks noChangeAspect="1"/>
          </p:cNvPicPr>
          <p:nvPr/>
        </p:nvPicPr>
        <p:blipFill>
          <a:blip r:embed="rId2"/>
          <a:stretch>
            <a:fillRect/>
          </a:stretch>
        </p:blipFill>
        <p:spPr>
          <a:xfrm>
            <a:off x="552351" y="1409616"/>
            <a:ext cx="5464303" cy="4667997"/>
          </a:xfrm>
          <a:prstGeom prst="rect">
            <a:avLst/>
          </a:prstGeom>
        </p:spPr>
      </p:pic>
    </p:spTree>
    <p:extLst>
      <p:ext uri="{BB962C8B-B14F-4D97-AF65-F5344CB8AC3E}">
        <p14:creationId xmlns:p14="http://schemas.microsoft.com/office/powerpoint/2010/main" val="2126864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1: Read and Understand Data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562724" y="4438649"/>
            <a:ext cx="5095875" cy="1638963"/>
          </a:xfrm>
        </p:spPr>
        <p:txBody>
          <a:bodyPr>
            <a:normAutofit/>
          </a:bodyPr>
          <a:lstStyle/>
          <a:p>
            <a:pPr marL="0" indent="0">
              <a:buNone/>
            </a:pPr>
            <a:r>
              <a:rPr lang="en-US" sz="2000" dirty="0"/>
              <a:t>* Check unique of all the elements.</a:t>
            </a:r>
          </a:p>
          <a:p>
            <a:pPr marL="0" indent="0">
              <a:buNone/>
            </a:pPr>
            <a:endParaRPr lang="en-US" sz="2000" dirty="0"/>
          </a:p>
        </p:txBody>
      </p:sp>
      <p:pic>
        <p:nvPicPr>
          <p:cNvPr id="6" name="Picture 5">
            <a:extLst>
              <a:ext uri="{FF2B5EF4-FFF2-40B4-BE49-F238E27FC236}">
                <a16:creationId xmlns:a16="http://schemas.microsoft.com/office/drawing/2014/main" id="{069B5CD4-B9AD-4659-8CFD-F402698156B4}"/>
              </a:ext>
            </a:extLst>
          </p:cNvPr>
          <p:cNvPicPr>
            <a:picLocks noChangeAspect="1"/>
          </p:cNvPicPr>
          <p:nvPr/>
        </p:nvPicPr>
        <p:blipFill>
          <a:blip r:embed="rId2"/>
          <a:stretch>
            <a:fillRect/>
          </a:stretch>
        </p:blipFill>
        <p:spPr>
          <a:xfrm>
            <a:off x="533401" y="1409616"/>
            <a:ext cx="5495043" cy="4152984"/>
          </a:xfrm>
          <a:prstGeom prst="rect">
            <a:avLst/>
          </a:prstGeom>
        </p:spPr>
      </p:pic>
    </p:spTree>
    <p:extLst>
      <p:ext uri="{BB962C8B-B14F-4D97-AF65-F5344CB8AC3E}">
        <p14:creationId xmlns:p14="http://schemas.microsoft.com/office/powerpoint/2010/main" val="217382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88950" y="304800"/>
            <a:ext cx="11214100" cy="535531"/>
          </a:xfrm>
        </p:spPr>
        <p:txBody>
          <a:bodyPr/>
          <a:lstStyle/>
          <a:p>
            <a:r>
              <a:rPr lang="en-US" dirty="0"/>
              <a:t>Steps 2: Data Cleaning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12</a:t>
            </a:fld>
            <a:endParaRPr lang="en-US" dirty="0"/>
          </a:p>
        </p:txBody>
      </p:sp>
      <p:graphicFrame>
        <p:nvGraphicFramePr>
          <p:cNvPr id="22" name="Table 21">
            <a:extLst>
              <a:ext uri="{FF2B5EF4-FFF2-40B4-BE49-F238E27FC236}">
                <a16:creationId xmlns:a16="http://schemas.microsoft.com/office/drawing/2014/main" id="{3AA1ED80-2974-450A-BA61-81061237F194}"/>
              </a:ext>
            </a:extLst>
          </p:cNvPr>
          <p:cNvGraphicFramePr>
            <a:graphicFrameLocks noGrp="1"/>
          </p:cNvGraphicFramePr>
          <p:nvPr>
            <p:extLst>
              <p:ext uri="{D42A27DB-BD31-4B8C-83A1-F6EECF244321}">
                <p14:modId xmlns:p14="http://schemas.microsoft.com/office/powerpoint/2010/main" val="789725375"/>
              </p:ext>
            </p:extLst>
          </p:nvPr>
        </p:nvGraphicFramePr>
        <p:xfrm>
          <a:off x="2524126" y="3009901"/>
          <a:ext cx="561974" cy="419099"/>
        </p:xfrm>
        <a:graphic>
          <a:graphicData uri="http://schemas.openxmlformats.org/drawingml/2006/table">
            <a:tbl>
              <a:tblPr/>
              <a:tblGrid>
                <a:gridCol w="561974">
                  <a:extLst>
                    <a:ext uri="{9D8B030D-6E8A-4147-A177-3AD203B41FA5}">
                      <a16:colId xmlns:a16="http://schemas.microsoft.com/office/drawing/2014/main" val="447624045"/>
                    </a:ext>
                  </a:extLst>
                </a:gridCol>
              </a:tblGrid>
              <a:tr h="419099">
                <a:tc>
                  <a:txBody>
                    <a:bodyPr/>
                    <a:lstStyle/>
                    <a:p>
                      <a:endParaRPr lang="en-SG" dirty="0"/>
                    </a:p>
                  </a:txBody>
                  <a:tcPr>
                    <a:lnL w="38100" cmpd="sng">
                      <a:solidFill>
                        <a:srgbClr val="00B050"/>
                      </a:solidFill>
                      <a:prstDash val="solid"/>
                    </a:lnL>
                    <a:lnR w="38100" cmpd="sng">
                      <a:solidFill>
                        <a:srgbClr val="00B050"/>
                      </a:solidFill>
                      <a:prstDash val="solid"/>
                    </a:lnR>
                    <a:lnT w="38100" cmpd="sng">
                      <a:solidFill>
                        <a:srgbClr val="00B050"/>
                      </a:solidFill>
                      <a:prstDash val="solid"/>
                    </a:lnT>
                    <a:lnB w="38100" cmpd="sng">
                      <a:solidFill>
                        <a:srgbClr val="00B050"/>
                      </a:solidFill>
                      <a:prstDash val="solid"/>
                    </a:lnB>
                  </a:tcPr>
                </a:tc>
                <a:extLst>
                  <a:ext uri="{0D108BD9-81ED-4DB2-BD59-A6C34878D82A}">
                    <a16:rowId xmlns:a16="http://schemas.microsoft.com/office/drawing/2014/main" val="3437398298"/>
                  </a:ext>
                </a:extLst>
              </a:tr>
            </a:tbl>
          </a:graphicData>
        </a:graphic>
      </p:graphicFrame>
      <p:grpSp>
        <p:nvGrpSpPr>
          <p:cNvPr id="29" name="Group 28">
            <a:extLst>
              <a:ext uri="{FF2B5EF4-FFF2-40B4-BE49-F238E27FC236}">
                <a16:creationId xmlns:a16="http://schemas.microsoft.com/office/drawing/2014/main" id="{AC728991-F84C-4877-9E8E-23DD460217D6}"/>
              </a:ext>
            </a:extLst>
          </p:cNvPr>
          <p:cNvGrpSpPr/>
          <p:nvPr/>
        </p:nvGrpSpPr>
        <p:grpSpPr>
          <a:xfrm>
            <a:off x="16640" y="840332"/>
            <a:ext cx="12183236" cy="3156238"/>
            <a:chOff x="16640" y="840332"/>
            <a:chExt cx="12183236" cy="3156238"/>
          </a:xfrm>
        </p:grpSpPr>
        <p:pic>
          <p:nvPicPr>
            <p:cNvPr id="6" name="Picture 5">
              <a:extLst>
                <a:ext uri="{FF2B5EF4-FFF2-40B4-BE49-F238E27FC236}">
                  <a16:creationId xmlns:a16="http://schemas.microsoft.com/office/drawing/2014/main" id="{0C9F8019-AF32-4553-A66F-F9FB6B06F18E}"/>
                </a:ext>
              </a:extLst>
            </p:cNvPr>
            <p:cNvPicPr>
              <a:picLocks noChangeAspect="1"/>
            </p:cNvPicPr>
            <p:nvPr/>
          </p:nvPicPr>
          <p:blipFill rotWithShape="1">
            <a:blip r:embed="rId2"/>
            <a:srcRect r="29387"/>
            <a:stretch/>
          </p:blipFill>
          <p:spPr>
            <a:xfrm>
              <a:off x="16640" y="840332"/>
              <a:ext cx="7670035" cy="3156238"/>
            </a:xfrm>
            <a:prstGeom prst="rect">
              <a:avLst/>
            </a:prstGeom>
          </p:spPr>
        </p:pic>
        <p:pic>
          <p:nvPicPr>
            <p:cNvPr id="28" name="Picture 27">
              <a:extLst>
                <a:ext uri="{FF2B5EF4-FFF2-40B4-BE49-F238E27FC236}">
                  <a16:creationId xmlns:a16="http://schemas.microsoft.com/office/drawing/2014/main" id="{AACFF931-CD1E-4534-97E1-9719D252CB4A}"/>
                </a:ext>
              </a:extLst>
            </p:cNvPr>
            <p:cNvPicPr>
              <a:picLocks noChangeAspect="1"/>
            </p:cNvPicPr>
            <p:nvPr/>
          </p:nvPicPr>
          <p:blipFill>
            <a:blip r:embed="rId3"/>
            <a:stretch>
              <a:fillRect/>
            </a:stretch>
          </p:blipFill>
          <p:spPr>
            <a:xfrm>
              <a:off x="7686675" y="844492"/>
              <a:ext cx="4513201" cy="3152077"/>
            </a:xfrm>
            <a:prstGeom prst="rect">
              <a:avLst/>
            </a:prstGeom>
          </p:spPr>
        </p:pic>
      </p:grpSp>
      <p:graphicFrame>
        <p:nvGraphicFramePr>
          <p:cNvPr id="30" name="Table 29">
            <a:extLst>
              <a:ext uri="{FF2B5EF4-FFF2-40B4-BE49-F238E27FC236}">
                <a16:creationId xmlns:a16="http://schemas.microsoft.com/office/drawing/2014/main" id="{43A6B769-4301-47DB-A29B-19C848583D79}"/>
              </a:ext>
            </a:extLst>
          </p:cNvPr>
          <p:cNvGraphicFramePr>
            <a:graphicFrameLocks noGrp="1"/>
          </p:cNvGraphicFramePr>
          <p:nvPr/>
        </p:nvGraphicFramePr>
        <p:xfrm>
          <a:off x="2143125" y="2066925"/>
          <a:ext cx="552450" cy="371475"/>
        </p:xfrm>
        <a:graphic>
          <a:graphicData uri="http://schemas.openxmlformats.org/drawingml/2006/table">
            <a:tbl>
              <a:tblPr/>
              <a:tblGrid>
                <a:gridCol w="552450">
                  <a:extLst>
                    <a:ext uri="{9D8B030D-6E8A-4147-A177-3AD203B41FA5}">
                      <a16:colId xmlns:a16="http://schemas.microsoft.com/office/drawing/2014/main" val="472333740"/>
                    </a:ext>
                  </a:extLst>
                </a:gridCol>
              </a:tblGrid>
              <a:tr h="371475">
                <a:tc>
                  <a:txBody>
                    <a:bodyPr/>
                    <a:lstStyle/>
                    <a:p>
                      <a:endParaRPr lang="en-SG" dirty="0"/>
                    </a:p>
                  </a:txBody>
                  <a:tcPr>
                    <a:lnL w="38100" cmpd="sng">
                      <a:solidFill>
                        <a:srgbClr val="00B050"/>
                      </a:solidFill>
                      <a:prstDash val="solid"/>
                    </a:lnL>
                    <a:lnR w="38100" cmpd="sng">
                      <a:solidFill>
                        <a:srgbClr val="00B050"/>
                      </a:solidFill>
                      <a:prstDash val="solid"/>
                    </a:lnR>
                    <a:lnT w="38100" cmpd="sng">
                      <a:solidFill>
                        <a:srgbClr val="00B050"/>
                      </a:solidFill>
                      <a:prstDash val="solid"/>
                    </a:lnT>
                    <a:lnB w="38100" cmpd="sng">
                      <a:solidFill>
                        <a:srgbClr val="00B050"/>
                      </a:solidFill>
                      <a:prstDash val="solid"/>
                    </a:lnB>
                  </a:tcPr>
                </a:tc>
                <a:extLst>
                  <a:ext uri="{0D108BD9-81ED-4DB2-BD59-A6C34878D82A}">
                    <a16:rowId xmlns:a16="http://schemas.microsoft.com/office/drawing/2014/main" val="3170566882"/>
                  </a:ext>
                </a:extLst>
              </a:tr>
            </a:tbl>
          </a:graphicData>
        </a:graphic>
      </p:graphicFrame>
      <p:graphicFrame>
        <p:nvGraphicFramePr>
          <p:cNvPr id="33" name="Table 32">
            <a:extLst>
              <a:ext uri="{FF2B5EF4-FFF2-40B4-BE49-F238E27FC236}">
                <a16:creationId xmlns:a16="http://schemas.microsoft.com/office/drawing/2014/main" id="{285FA98E-3F95-485B-AD96-5FCF5899252D}"/>
              </a:ext>
            </a:extLst>
          </p:cNvPr>
          <p:cNvGraphicFramePr>
            <a:graphicFrameLocks noGrp="1"/>
          </p:cNvGraphicFramePr>
          <p:nvPr/>
        </p:nvGraphicFramePr>
        <p:xfrm>
          <a:off x="6248400" y="1657350"/>
          <a:ext cx="504825" cy="365760"/>
        </p:xfrm>
        <a:graphic>
          <a:graphicData uri="http://schemas.openxmlformats.org/drawingml/2006/table">
            <a:tbl>
              <a:tblPr/>
              <a:tblGrid>
                <a:gridCol w="504825">
                  <a:extLst>
                    <a:ext uri="{9D8B030D-6E8A-4147-A177-3AD203B41FA5}">
                      <a16:colId xmlns:a16="http://schemas.microsoft.com/office/drawing/2014/main" val="1516067208"/>
                    </a:ext>
                  </a:extLst>
                </a:gridCol>
              </a:tblGrid>
              <a:tr h="323850">
                <a:tc>
                  <a:txBody>
                    <a:bodyPr/>
                    <a:lstStyle/>
                    <a:p>
                      <a:endParaRPr lang="en-SG" dirty="0"/>
                    </a:p>
                  </a:txBody>
                  <a:tcPr>
                    <a:lnL w="38100" cmpd="sng">
                      <a:solidFill>
                        <a:srgbClr val="00B050"/>
                      </a:solidFill>
                      <a:prstDash val="solid"/>
                    </a:lnL>
                    <a:lnR w="38100" cmpd="sng">
                      <a:solidFill>
                        <a:srgbClr val="00B050"/>
                      </a:solidFill>
                      <a:prstDash val="solid"/>
                    </a:lnR>
                    <a:lnT w="38100" cmpd="sng">
                      <a:solidFill>
                        <a:srgbClr val="00B050"/>
                      </a:solidFill>
                      <a:prstDash val="solid"/>
                    </a:lnT>
                    <a:lnB w="38100" cmpd="sng">
                      <a:solidFill>
                        <a:srgbClr val="00B050"/>
                      </a:solidFill>
                      <a:prstDash val="solid"/>
                    </a:lnB>
                  </a:tcPr>
                </a:tc>
                <a:extLst>
                  <a:ext uri="{0D108BD9-81ED-4DB2-BD59-A6C34878D82A}">
                    <a16:rowId xmlns:a16="http://schemas.microsoft.com/office/drawing/2014/main" val="3424230490"/>
                  </a:ext>
                </a:extLst>
              </a:tr>
            </a:tbl>
          </a:graphicData>
        </a:graphic>
      </p:graphicFrame>
      <p:graphicFrame>
        <p:nvGraphicFramePr>
          <p:cNvPr id="34" name="Table 33">
            <a:extLst>
              <a:ext uri="{FF2B5EF4-FFF2-40B4-BE49-F238E27FC236}">
                <a16:creationId xmlns:a16="http://schemas.microsoft.com/office/drawing/2014/main" id="{22A3C97E-1D73-4055-BB51-05A6E5F94EE9}"/>
              </a:ext>
            </a:extLst>
          </p:cNvPr>
          <p:cNvGraphicFramePr>
            <a:graphicFrameLocks noGrp="1"/>
          </p:cNvGraphicFramePr>
          <p:nvPr>
            <p:extLst>
              <p:ext uri="{D42A27DB-BD31-4B8C-83A1-F6EECF244321}">
                <p14:modId xmlns:p14="http://schemas.microsoft.com/office/powerpoint/2010/main" val="1232985704"/>
              </p:ext>
            </p:extLst>
          </p:nvPr>
        </p:nvGraphicFramePr>
        <p:xfrm>
          <a:off x="9010650" y="1666875"/>
          <a:ext cx="762000" cy="371475"/>
        </p:xfrm>
        <a:graphic>
          <a:graphicData uri="http://schemas.openxmlformats.org/drawingml/2006/table">
            <a:tbl>
              <a:tblPr/>
              <a:tblGrid>
                <a:gridCol w="762000">
                  <a:extLst>
                    <a:ext uri="{9D8B030D-6E8A-4147-A177-3AD203B41FA5}">
                      <a16:colId xmlns:a16="http://schemas.microsoft.com/office/drawing/2014/main" val="472333740"/>
                    </a:ext>
                  </a:extLst>
                </a:gridCol>
              </a:tblGrid>
              <a:tr h="371475">
                <a:tc>
                  <a:txBody>
                    <a:bodyPr/>
                    <a:lstStyle/>
                    <a:p>
                      <a:endParaRPr lang="en-SG" dirty="0"/>
                    </a:p>
                  </a:txBody>
                  <a:tcPr>
                    <a:lnL w="38100" cmpd="sng">
                      <a:solidFill>
                        <a:srgbClr val="00B050"/>
                      </a:solidFill>
                      <a:prstDash val="solid"/>
                    </a:lnL>
                    <a:lnR w="38100" cmpd="sng">
                      <a:solidFill>
                        <a:srgbClr val="00B050"/>
                      </a:solidFill>
                      <a:prstDash val="solid"/>
                    </a:lnR>
                    <a:lnT w="38100" cmpd="sng">
                      <a:solidFill>
                        <a:srgbClr val="00B050"/>
                      </a:solidFill>
                      <a:prstDash val="solid"/>
                    </a:lnT>
                    <a:lnB w="38100" cmpd="sng">
                      <a:solidFill>
                        <a:srgbClr val="00B050"/>
                      </a:solidFill>
                      <a:prstDash val="solid"/>
                    </a:lnB>
                  </a:tcPr>
                </a:tc>
                <a:extLst>
                  <a:ext uri="{0D108BD9-81ED-4DB2-BD59-A6C34878D82A}">
                    <a16:rowId xmlns:a16="http://schemas.microsoft.com/office/drawing/2014/main" val="3170566882"/>
                  </a:ext>
                </a:extLst>
              </a:tr>
            </a:tbl>
          </a:graphicData>
        </a:graphic>
      </p:graphicFrame>
      <p:graphicFrame>
        <p:nvGraphicFramePr>
          <p:cNvPr id="37" name="Table 36">
            <a:extLst>
              <a:ext uri="{FF2B5EF4-FFF2-40B4-BE49-F238E27FC236}">
                <a16:creationId xmlns:a16="http://schemas.microsoft.com/office/drawing/2014/main" id="{9AD69D44-EEC6-44BC-80E2-6EFE66BE1674}"/>
              </a:ext>
            </a:extLst>
          </p:cNvPr>
          <p:cNvGraphicFramePr>
            <a:graphicFrameLocks noGrp="1"/>
          </p:cNvGraphicFramePr>
          <p:nvPr>
            <p:extLst>
              <p:ext uri="{D42A27DB-BD31-4B8C-83A1-F6EECF244321}">
                <p14:modId xmlns:p14="http://schemas.microsoft.com/office/powerpoint/2010/main" val="931634094"/>
              </p:ext>
            </p:extLst>
          </p:nvPr>
        </p:nvGraphicFramePr>
        <p:xfrm>
          <a:off x="1514475" y="1028700"/>
          <a:ext cx="552450" cy="428625"/>
        </p:xfrm>
        <a:graphic>
          <a:graphicData uri="http://schemas.openxmlformats.org/drawingml/2006/table">
            <a:tbl>
              <a:tblPr/>
              <a:tblGrid>
                <a:gridCol w="552450">
                  <a:extLst>
                    <a:ext uri="{9D8B030D-6E8A-4147-A177-3AD203B41FA5}">
                      <a16:colId xmlns:a16="http://schemas.microsoft.com/office/drawing/2014/main" val="4165600007"/>
                    </a:ext>
                  </a:extLst>
                </a:gridCol>
              </a:tblGrid>
              <a:tr h="428625">
                <a:tc>
                  <a:txBody>
                    <a:bodyPr/>
                    <a:lstStyle/>
                    <a:p>
                      <a:endParaRPr lang="en-SG"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extLst>
                  <a:ext uri="{0D108BD9-81ED-4DB2-BD59-A6C34878D82A}">
                    <a16:rowId xmlns:a16="http://schemas.microsoft.com/office/drawing/2014/main" val="3965497972"/>
                  </a:ext>
                </a:extLst>
              </a:tr>
            </a:tbl>
          </a:graphicData>
        </a:graphic>
      </p:graphicFrame>
      <p:graphicFrame>
        <p:nvGraphicFramePr>
          <p:cNvPr id="38" name="Table 37">
            <a:extLst>
              <a:ext uri="{FF2B5EF4-FFF2-40B4-BE49-F238E27FC236}">
                <a16:creationId xmlns:a16="http://schemas.microsoft.com/office/drawing/2014/main" id="{A1E168CF-519E-4EBE-BA52-9740ACED9679}"/>
              </a:ext>
            </a:extLst>
          </p:cNvPr>
          <p:cNvGraphicFramePr>
            <a:graphicFrameLocks noGrp="1"/>
          </p:cNvGraphicFramePr>
          <p:nvPr>
            <p:extLst>
              <p:ext uri="{D42A27DB-BD31-4B8C-83A1-F6EECF244321}">
                <p14:modId xmlns:p14="http://schemas.microsoft.com/office/powerpoint/2010/main" val="1755229873"/>
              </p:ext>
            </p:extLst>
          </p:nvPr>
        </p:nvGraphicFramePr>
        <p:xfrm>
          <a:off x="2095500" y="895350"/>
          <a:ext cx="581025" cy="714375"/>
        </p:xfrm>
        <a:graphic>
          <a:graphicData uri="http://schemas.openxmlformats.org/drawingml/2006/table">
            <a:tbl>
              <a:tblPr/>
              <a:tblGrid>
                <a:gridCol w="581025">
                  <a:extLst>
                    <a:ext uri="{9D8B030D-6E8A-4147-A177-3AD203B41FA5}">
                      <a16:colId xmlns:a16="http://schemas.microsoft.com/office/drawing/2014/main" val="1710309090"/>
                    </a:ext>
                  </a:extLst>
                </a:gridCol>
              </a:tblGrid>
              <a:tr h="714375">
                <a:tc>
                  <a:txBody>
                    <a:bodyPr/>
                    <a:lstStyle/>
                    <a:p>
                      <a:endParaRPr lang="en-SG"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extLst>
                  <a:ext uri="{0D108BD9-81ED-4DB2-BD59-A6C34878D82A}">
                    <a16:rowId xmlns:a16="http://schemas.microsoft.com/office/drawing/2014/main" val="2792328784"/>
                  </a:ext>
                </a:extLst>
              </a:tr>
            </a:tbl>
          </a:graphicData>
        </a:graphic>
      </p:graphicFrame>
      <p:graphicFrame>
        <p:nvGraphicFramePr>
          <p:cNvPr id="39" name="Table 38">
            <a:extLst>
              <a:ext uri="{FF2B5EF4-FFF2-40B4-BE49-F238E27FC236}">
                <a16:creationId xmlns:a16="http://schemas.microsoft.com/office/drawing/2014/main" id="{78A25BF9-B599-403A-9509-6C5FC56CAFA7}"/>
              </a:ext>
            </a:extLst>
          </p:cNvPr>
          <p:cNvGraphicFramePr>
            <a:graphicFrameLocks noGrp="1"/>
          </p:cNvGraphicFramePr>
          <p:nvPr>
            <p:extLst>
              <p:ext uri="{D42A27DB-BD31-4B8C-83A1-F6EECF244321}">
                <p14:modId xmlns:p14="http://schemas.microsoft.com/office/powerpoint/2010/main" val="2948176712"/>
              </p:ext>
            </p:extLst>
          </p:nvPr>
        </p:nvGraphicFramePr>
        <p:xfrm>
          <a:off x="5895975" y="971550"/>
          <a:ext cx="781050" cy="542925"/>
        </p:xfrm>
        <a:graphic>
          <a:graphicData uri="http://schemas.openxmlformats.org/drawingml/2006/table">
            <a:tbl>
              <a:tblPr/>
              <a:tblGrid>
                <a:gridCol w="781050">
                  <a:extLst>
                    <a:ext uri="{9D8B030D-6E8A-4147-A177-3AD203B41FA5}">
                      <a16:colId xmlns:a16="http://schemas.microsoft.com/office/drawing/2014/main" val="4044970344"/>
                    </a:ext>
                  </a:extLst>
                </a:gridCol>
              </a:tblGrid>
              <a:tr h="542925">
                <a:tc>
                  <a:txBody>
                    <a:bodyPr/>
                    <a:lstStyle/>
                    <a:p>
                      <a:endParaRPr lang="en-SG"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extLst>
                  <a:ext uri="{0D108BD9-81ED-4DB2-BD59-A6C34878D82A}">
                    <a16:rowId xmlns:a16="http://schemas.microsoft.com/office/drawing/2014/main" val="491227570"/>
                  </a:ext>
                </a:extLst>
              </a:tr>
            </a:tbl>
          </a:graphicData>
        </a:graphic>
      </p:graphicFrame>
      <p:graphicFrame>
        <p:nvGraphicFramePr>
          <p:cNvPr id="40" name="Table 39">
            <a:extLst>
              <a:ext uri="{FF2B5EF4-FFF2-40B4-BE49-F238E27FC236}">
                <a16:creationId xmlns:a16="http://schemas.microsoft.com/office/drawing/2014/main" id="{37F25963-EF84-4398-8B58-CB6BF3A65E73}"/>
              </a:ext>
            </a:extLst>
          </p:cNvPr>
          <p:cNvGraphicFramePr>
            <a:graphicFrameLocks noGrp="1"/>
          </p:cNvGraphicFramePr>
          <p:nvPr/>
        </p:nvGraphicFramePr>
        <p:xfrm>
          <a:off x="9096375" y="1028700"/>
          <a:ext cx="714375" cy="476250"/>
        </p:xfrm>
        <a:graphic>
          <a:graphicData uri="http://schemas.openxmlformats.org/drawingml/2006/table">
            <a:tbl>
              <a:tblPr/>
              <a:tblGrid>
                <a:gridCol w="714375">
                  <a:extLst>
                    <a:ext uri="{9D8B030D-6E8A-4147-A177-3AD203B41FA5}">
                      <a16:colId xmlns:a16="http://schemas.microsoft.com/office/drawing/2014/main" val="2185444195"/>
                    </a:ext>
                  </a:extLst>
                </a:gridCol>
              </a:tblGrid>
              <a:tr h="476250">
                <a:tc>
                  <a:txBody>
                    <a:bodyPr/>
                    <a:lstStyle/>
                    <a:p>
                      <a:endParaRPr lang="en-SG" dirty="0"/>
                    </a:p>
                  </a:txBody>
                  <a:tcPr>
                    <a:lnL w="38100" cmpd="sng">
                      <a:solidFill>
                        <a:srgbClr val="FF0000"/>
                      </a:solidFill>
                      <a:prstDash val="solid"/>
                    </a:lnL>
                    <a:lnR w="38100" cmpd="sng">
                      <a:solidFill>
                        <a:srgbClr val="FF0000"/>
                      </a:solidFill>
                      <a:prstDash val="solid"/>
                    </a:lnR>
                    <a:lnT w="38100" cmpd="sng">
                      <a:solidFill>
                        <a:srgbClr val="FF0000"/>
                      </a:solidFill>
                      <a:prstDash val="solid"/>
                    </a:lnT>
                    <a:lnB w="38100" cmpd="sng">
                      <a:solidFill>
                        <a:srgbClr val="FF0000"/>
                      </a:solidFill>
                      <a:prstDash val="solid"/>
                    </a:lnB>
                  </a:tcPr>
                </a:tc>
                <a:extLst>
                  <a:ext uri="{0D108BD9-81ED-4DB2-BD59-A6C34878D82A}">
                    <a16:rowId xmlns:a16="http://schemas.microsoft.com/office/drawing/2014/main" val="2586392297"/>
                  </a:ext>
                </a:extLst>
              </a:tr>
            </a:tbl>
          </a:graphicData>
        </a:graphic>
      </p:graphicFrame>
      <p:sp>
        <p:nvSpPr>
          <p:cNvPr id="41" name="TextBox 40">
            <a:extLst>
              <a:ext uri="{FF2B5EF4-FFF2-40B4-BE49-F238E27FC236}">
                <a16:creationId xmlns:a16="http://schemas.microsoft.com/office/drawing/2014/main" id="{0BFC0623-B629-4C2B-864E-73BA186ECB3D}"/>
              </a:ext>
            </a:extLst>
          </p:cNvPr>
          <p:cNvSpPr txBox="1"/>
          <p:nvPr/>
        </p:nvSpPr>
        <p:spPr>
          <a:xfrm>
            <a:off x="488950" y="4235140"/>
            <a:ext cx="10639425" cy="2062103"/>
          </a:xfrm>
          <a:prstGeom prst="rect">
            <a:avLst/>
          </a:prstGeom>
          <a:noFill/>
        </p:spPr>
        <p:txBody>
          <a:bodyPr wrap="square" rtlCol="0">
            <a:spAutoFit/>
          </a:bodyPr>
          <a:lstStyle/>
          <a:p>
            <a:pPr marL="342900" lvl="0" indent="-342900">
              <a:buFont typeface="Calibri" panose="020F0502020204030204" pitchFamily="34" charset="0"/>
              <a:buChar char="-"/>
            </a:pPr>
            <a:r>
              <a:rPr lang="en-US" sz="1600" b="0" i="0" dirty="0">
                <a:solidFill>
                  <a:schemeClr val="bg1"/>
                </a:solidFill>
                <a:effectLst/>
                <a:latin typeface="Helvetica Neue"/>
              </a:rPr>
              <a:t>1) Change elements in column 'Current Loan Amount' of more than $10,000,000 (&gt;$10m) to nan value because I found they are not realistic with the 'Annual Income' and 'Monthly Debt Amount'. Replace nan value to mean.</a:t>
            </a:r>
            <a:br>
              <a:rPr lang="en-US" sz="1600" dirty="0">
                <a:solidFill>
                  <a:schemeClr val="bg1"/>
                </a:solidFill>
              </a:rPr>
            </a:br>
            <a:r>
              <a:rPr lang="en-US" sz="1600" b="0" i="0" dirty="0">
                <a:solidFill>
                  <a:schemeClr val="bg1"/>
                </a:solidFill>
                <a:effectLst/>
                <a:latin typeface="Helvetica Neue"/>
              </a:rPr>
              <a:t>2) Change all the 'Years in current job' to numeric and take away the string 'years' and plus '+' sign. Replace nan value to mean.</a:t>
            </a:r>
            <a:br>
              <a:rPr lang="en-US" sz="1600" dirty="0">
                <a:solidFill>
                  <a:schemeClr val="bg1"/>
                </a:solidFill>
              </a:rPr>
            </a:br>
            <a:r>
              <a:rPr lang="en-US" sz="1600" b="0" i="0" dirty="0">
                <a:solidFill>
                  <a:schemeClr val="bg1"/>
                </a:solidFill>
                <a:effectLst/>
                <a:latin typeface="Helvetica Neue"/>
              </a:rPr>
              <a:t>3) Convert 'Years in current job' and 'Annual Income' to numeric.</a:t>
            </a:r>
            <a:br>
              <a:rPr lang="en-US" sz="1600" dirty="0">
                <a:solidFill>
                  <a:schemeClr val="bg1"/>
                </a:solidFill>
              </a:rPr>
            </a:br>
            <a:r>
              <a:rPr lang="en-US" sz="1600" b="0" i="0" dirty="0">
                <a:solidFill>
                  <a:schemeClr val="bg1"/>
                </a:solidFill>
                <a:effectLst/>
                <a:latin typeface="Helvetica Neue"/>
              </a:rPr>
              <a:t>4) Replace nan value to mean for columns 'Credit Score', 'Annual Income', 'Bankruptcies'.</a:t>
            </a:r>
            <a:br>
              <a:rPr lang="en-US" sz="1600" dirty="0">
                <a:solidFill>
                  <a:schemeClr val="bg1"/>
                </a:solidFill>
              </a:rPr>
            </a:br>
            <a:r>
              <a:rPr lang="en-US" sz="1600" b="0" i="0" dirty="0">
                <a:solidFill>
                  <a:schemeClr val="bg1"/>
                </a:solidFill>
                <a:effectLst/>
                <a:latin typeface="Helvetica Neue"/>
              </a:rPr>
              <a:t>5) Fill nan value for the columns.</a:t>
            </a:r>
            <a:br>
              <a:rPr lang="en-US" sz="1600" dirty="0">
                <a:solidFill>
                  <a:schemeClr val="bg1"/>
                </a:solidFill>
              </a:rPr>
            </a:br>
            <a:r>
              <a:rPr lang="en-US" sz="1600" b="0" i="0" dirty="0">
                <a:solidFill>
                  <a:schemeClr val="bg1"/>
                </a:solidFill>
                <a:effectLst/>
                <a:latin typeface="Helvetica Neue"/>
              </a:rPr>
              <a:t>6) Drop column 'Id' because this is not necessary to be observe or study by ML.</a:t>
            </a:r>
            <a:endParaRPr lang="en-SG" sz="1600" dirty="0">
              <a:solidFill>
                <a:schemeClr val="bg1"/>
              </a:solidFill>
            </a:endParaRPr>
          </a:p>
        </p:txBody>
      </p:sp>
    </p:spTree>
    <p:extLst>
      <p:ext uri="{BB962C8B-B14F-4D97-AF65-F5344CB8AC3E}">
        <p14:creationId xmlns:p14="http://schemas.microsoft.com/office/powerpoint/2010/main" val="235541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3: Data Visualization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7439024" y="2124075"/>
            <a:ext cx="4455917" cy="3343938"/>
          </a:xfrm>
        </p:spPr>
        <p:txBody>
          <a:bodyPr>
            <a:normAutofit/>
          </a:bodyPr>
          <a:lstStyle/>
          <a:p>
            <a:r>
              <a:rPr lang="en-US" sz="2000" dirty="0"/>
              <a:t>Check the correlation-ship.</a:t>
            </a:r>
          </a:p>
          <a:p>
            <a:r>
              <a:rPr lang="en-US" sz="2000" b="0" i="0" dirty="0">
                <a:effectLst/>
                <a:latin typeface="Helvetica Neue"/>
              </a:rPr>
              <a:t>From the chart above it shows the low correlation-ship between the elements. Each element correlation-ship is lesser than 0.8. The elements of “Bankruptcies” and “Number of Credit Problems” is 0.73. Although it is closer to 0.8, but I will keep it to built machine learning models.</a:t>
            </a:r>
            <a:endParaRPr lang="en-US" sz="2000" dirty="0"/>
          </a:p>
        </p:txBody>
      </p:sp>
      <p:pic>
        <p:nvPicPr>
          <p:cNvPr id="5" name="Picture 4">
            <a:extLst>
              <a:ext uri="{FF2B5EF4-FFF2-40B4-BE49-F238E27FC236}">
                <a16:creationId xmlns:a16="http://schemas.microsoft.com/office/drawing/2014/main" id="{53533541-F05D-492D-A247-56D1493E5A5B}"/>
              </a:ext>
            </a:extLst>
          </p:cNvPr>
          <p:cNvPicPr>
            <a:picLocks noChangeAspect="1"/>
          </p:cNvPicPr>
          <p:nvPr/>
        </p:nvPicPr>
        <p:blipFill>
          <a:blip r:embed="rId2"/>
          <a:stretch>
            <a:fillRect/>
          </a:stretch>
        </p:blipFill>
        <p:spPr>
          <a:xfrm>
            <a:off x="101418" y="1558814"/>
            <a:ext cx="7074264" cy="4311872"/>
          </a:xfrm>
          <a:prstGeom prst="rect">
            <a:avLst/>
          </a:prstGeom>
        </p:spPr>
      </p:pic>
    </p:spTree>
    <p:extLst>
      <p:ext uri="{BB962C8B-B14F-4D97-AF65-F5344CB8AC3E}">
        <p14:creationId xmlns:p14="http://schemas.microsoft.com/office/powerpoint/2010/main" val="672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11150" y="268223"/>
            <a:ext cx="11214100" cy="535531"/>
          </a:xfrm>
        </p:spPr>
        <p:txBody>
          <a:bodyPr/>
          <a:lstStyle/>
          <a:p>
            <a:r>
              <a:rPr lang="en-US" dirty="0"/>
              <a:t>Steps 3: Exploratory Data Analysis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4634302"/>
            <a:ext cx="11214100" cy="1536845"/>
          </a:xfrm>
        </p:spPr>
        <p:txBody>
          <a:bodyPr>
            <a:noAutofit/>
          </a:bodyPr>
          <a:lstStyle/>
          <a:p>
            <a:pPr marL="0" indent="0">
              <a:buNone/>
            </a:pPr>
            <a:r>
              <a:rPr lang="en-US" sz="1600" b="1" i="0" dirty="0">
                <a:effectLst/>
                <a:latin typeface="Helvetica Neue"/>
              </a:rPr>
              <a:t>1) What is the relationship between Home Ownership and Credit Default?</a:t>
            </a:r>
          </a:p>
          <a:p>
            <a:pPr marL="0" indent="0" algn="l">
              <a:buNone/>
            </a:pPr>
            <a:r>
              <a:rPr lang="en-US" sz="1600" b="1" i="0" dirty="0">
                <a:effectLst/>
                <a:latin typeface="Helvetica Neue"/>
              </a:rPr>
              <a:t>Observation:</a:t>
            </a:r>
          </a:p>
          <a:p>
            <a:pPr marL="0" indent="0" algn="l">
              <a:buNone/>
            </a:pPr>
            <a:r>
              <a:rPr lang="en-US" sz="1600" b="0" i="0" dirty="0">
                <a:effectLst/>
                <a:latin typeface="Helvetica Neue"/>
              </a:rPr>
              <a:t>From the bar chart we can observe that 'Home Mortgage' and 'Rent' have high rate for credit default, whereby 'Rent' has the highest ratio as compared to other type of home ownership.</a:t>
            </a:r>
            <a:br>
              <a:rPr lang="en-US" sz="1600" b="0" i="0" dirty="0">
                <a:effectLst/>
                <a:latin typeface="Helvetica Neue"/>
              </a:rPr>
            </a:br>
            <a:r>
              <a:rPr lang="en-US" sz="1600" b="0" i="0" dirty="0">
                <a:effectLst/>
                <a:latin typeface="Helvetica Neue"/>
              </a:rPr>
              <a:t>Accommodation/lodging cost plays an important part of our living expenses. It is costly and cannot be ignore. Creditor/Bank can always send information to loan borrowers to advise them to check their financial status quarterly, provide information of refinance service, update loan’s term &amp; conditions like any adjustable-rate loan etc. These to alert borrower to well manage their financial with enough updated information.</a:t>
            </a:r>
          </a:p>
        </p:txBody>
      </p:sp>
      <p:pic>
        <p:nvPicPr>
          <p:cNvPr id="6" name="Picture 5">
            <a:extLst>
              <a:ext uri="{FF2B5EF4-FFF2-40B4-BE49-F238E27FC236}">
                <a16:creationId xmlns:a16="http://schemas.microsoft.com/office/drawing/2014/main" id="{6A13E526-F216-4353-BFFE-496F38D88D85}"/>
              </a:ext>
            </a:extLst>
          </p:cNvPr>
          <p:cNvPicPr>
            <a:picLocks noChangeAspect="1"/>
          </p:cNvPicPr>
          <p:nvPr/>
        </p:nvPicPr>
        <p:blipFill>
          <a:blip r:embed="rId2"/>
          <a:stretch>
            <a:fillRect/>
          </a:stretch>
        </p:blipFill>
        <p:spPr>
          <a:xfrm>
            <a:off x="1896594" y="948041"/>
            <a:ext cx="8398811" cy="3686261"/>
          </a:xfrm>
          <a:prstGeom prst="rect">
            <a:avLst/>
          </a:prstGeom>
        </p:spPr>
      </p:pic>
    </p:spTree>
    <p:extLst>
      <p:ext uri="{BB962C8B-B14F-4D97-AF65-F5344CB8AC3E}">
        <p14:creationId xmlns:p14="http://schemas.microsoft.com/office/powerpoint/2010/main" val="95835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58775" y="304165"/>
            <a:ext cx="11214100" cy="535531"/>
          </a:xfrm>
        </p:spPr>
        <p:txBody>
          <a:bodyPr/>
          <a:lstStyle/>
          <a:p>
            <a:r>
              <a:rPr lang="en-US" dirty="0"/>
              <a:t>Steps 3: Exploratory Data Analysis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15</a:t>
            </a:fld>
            <a:endParaRPr lang="en-US" dirty="0"/>
          </a:p>
        </p:txBody>
      </p:sp>
      <p:pic>
        <p:nvPicPr>
          <p:cNvPr id="6" name="Picture 5">
            <a:extLst>
              <a:ext uri="{FF2B5EF4-FFF2-40B4-BE49-F238E27FC236}">
                <a16:creationId xmlns:a16="http://schemas.microsoft.com/office/drawing/2014/main" id="{E09F5B82-EECE-4AE3-B5FF-7484DAFB6B22}"/>
              </a:ext>
            </a:extLst>
          </p:cNvPr>
          <p:cNvPicPr>
            <a:picLocks noChangeAspect="1"/>
          </p:cNvPicPr>
          <p:nvPr/>
        </p:nvPicPr>
        <p:blipFill>
          <a:blip r:embed="rId2"/>
          <a:stretch>
            <a:fillRect/>
          </a:stretch>
        </p:blipFill>
        <p:spPr>
          <a:xfrm>
            <a:off x="5162550" y="1433095"/>
            <a:ext cx="6964680" cy="3566849"/>
          </a:xfrm>
          <a:prstGeom prst="rect">
            <a:avLst/>
          </a:prstGeom>
        </p:spPr>
      </p:pic>
      <p:sp>
        <p:nvSpPr>
          <p:cNvPr id="7" name="TextBox 6">
            <a:extLst>
              <a:ext uri="{FF2B5EF4-FFF2-40B4-BE49-F238E27FC236}">
                <a16:creationId xmlns:a16="http://schemas.microsoft.com/office/drawing/2014/main" id="{73CC87D3-70F6-452B-873B-CA09E96D0921}"/>
              </a:ext>
            </a:extLst>
          </p:cNvPr>
          <p:cNvSpPr txBox="1"/>
          <p:nvPr/>
        </p:nvSpPr>
        <p:spPr>
          <a:xfrm>
            <a:off x="214629" y="1299745"/>
            <a:ext cx="4776471" cy="5509200"/>
          </a:xfrm>
          <a:prstGeom prst="rect">
            <a:avLst/>
          </a:prstGeom>
          <a:noFill/>
        </p:spPr>
        <p:txBody>
          <a:bodyPr wrap="square" rtlCol="0">
            <a:spAutoFit/>
          </a:bodyPr>
          <a:lstStyle/>
          <a:p>
            <a:r>
              <a:rPr lang="en-US" sz="1600" b="1" i="0" dirty="0">
                <a:solidFill>
                  <a:schemeClr val="bg1"/>
                </a:solidFill>
                <a:effectLst/>
                <a:latin typeface="Helvetica Neue"/>
              </a:rPr>
              <a:t>2) How the loan purpose affect the credit default?</a:t>
            </a:r>
          </a:p>
          <a:p>
            <a:pPr algn="l"/>
            <a:endParaRPr lang="en-US" sz="1600" b="1" i="0" dirty="0">
              <a:solidFill>
                <a:schemeClr val="bg1"/>
              </a:solidFill>
              <a:effectLst/>
              <a:latin typeface="Helvetica Neue"/>
            </a:endParaRPr>
          </a:p>
          <a:p>
            <a:pPr algn="l"/>
            <a:r>
              <a:rPr lang="en-US" sz="1600" b="1" i="0" dirty="0">
                <a:solidFill>
                  <a:schemeClr val="bg1"/>
                </a:solidFill>
                <a:effectLst/>
                <a:latin typeface="Helvetica Neue"/>
              </a:rPr>
              <a:t>Observation:</a:t>
            </a:r>
          </a:p>
          <a:p>
            <a:pPr algn="l"/>
            <a:r>
              <a:rPr lang="en-US" sz="1600" b="0" i="0" dirty="0">
                <a:solidFill>
                  <a:schemeClr val="bg1"/>
                </a:solidFill>
                <a:effectLst/>
                <a:latin typeface="Helvetica Neue"/>
              </a:rPr>
              <a:t>Debt consolidation has the highest rate of credit default.</a:t>
            </a:r>
            <a:br>
              <a:rPr lang="en-US" sz="1600" b="0" i="0" dirty="0">
                <a:solidFill>
                  <a:schemeClr val="bg1"/>
                </a:solidFill>
                <a:effectLst/>
                <a:latin typeface="Helvetica Neue"/>
              </a:rPr>
            </a:br>
            <a:r>
              <a:rPr lang="en-US" sz="1600" b="0" i="0" dirty="0">
                <a:solidFill>
                  <a:schemeClr val="bg1"/>
                </a:solidFill>
                <a:effectLst/>
                <a:latin typeface="Helvetica Neue"/>
              </a:rPr>
              <a:t>Debt consolidation means combining more that one debt obligation into a new loan with a favorable term structure such as lower interest rate structure, tenure/term etc. Debt consolidation is used by consumers to pay off a small debt in one go by taking one big loan. By doing this they save on interest as well as the finance cost of the small loan owed by them. The borrower would now have to make one payment instead of making multiple payments to other creditors.</a:t>
            </a:r>
            <a:br>
              <a:rPr lang="en-US" sz="1600" b="0" i="0" dirty="0">
                <a:solidFill>
                  <a:schemeClr val="bg1"/>
                </a:solidFill>
                <a:effectLst/>
                <a:latin typeface="Helvetica Neue"/>
              </a:rPr>
            </a:br>
            <a:r>
              <a:rPr lang="en-US" sz="1600" b="0" i="0" dirty="0">
                <a:solidFill>
                  <a:schemeClr val="bg1"/>
                </a:solidFill>
                <a:effectLst/>
                <a:latin typeface="Helvetica Neue"/>
              </a:rPr>
              <a:t>In another word, this group of borrowers spent a lot for different purposes. Creditor must monitor closely for this group of borrowers, and relook into the debt consolidation plan term &amp; conditions and charges.</a:t>
            </a:r>
          </a:p>
          <a:p>
            <a:endParaRPr lang="en-SG" sz="1600" dirty="0">
              <a:solidFill>
                <a:schemeClr val="bg1"/>
              </a:solidFill>
            </a:endParaRPr>
          </a:p>
        </p:txBody>
      </p:sp>
    </p:spTree>
    <p:extLst>
      <p:ext uri="{BB962C8B-B14F-4D97-AF65-F5344CB8AC3E}">
        <p14:creationId xmlns:p14="http://schemas.microsoft.com/office/powerpoint/2010/main" val="34465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3: Exploratory Data Analysis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057274" y="4722581"/>
            <a:ext cx="9715501" cy="1592494"/>
          </a:xfrm>
        </p:spPr>
        <p:txBody>
          <a:bodyPr>
            <a:noAutofit/>
          </a:bodyPr>
          <a:lstStyle/>
          <a:p>
            <a:pPr marL="0" indent="0">
              <a:buNone/>
            </a:pPr>
            <a:r>
              <a:rPr lang="en-US" sz="1600" b="1" i="0" dirty="0">
                <a:effectLst/>
                <a:latin typeface="Helvetica Neue"/>
              </a:rPr>
              <a:t>3) Does Years in current job will affect Credit Score in Loan Term?</a:t>
            </a:r>
          </a:p>
          <a:p>
            <a:pPr marL="0" indent="0" algn="l">
              <a:buNone/>
            </a:pPr>
            <a:r>
              <a:rPr lang="en-US" sz="1600" b="1" i="0" dirty="0">
                <a:effectLst/>
                <a:latin typeface="Helvetica Neue"/>
              </a:rPr>
              <a:t>Observation:</a:t>
            </a:r>
          </a:p>
          <a:p>
            <a:pPr marL="0" indent="0" algn="l">
              <a:buNone/>
            </a:pPr>
            <a:r>
              <a:rPr lang="en-US" sz="1600" b="0" i="0" dirty="0">
                <a:effectLst/>
                <a:latin typeface="Helvetica Neue"/>
              </a:rPr>
              <a:t>1 years &amp; 6 years in current job have the better credit score in both short term and long-term loan period. This is maybe because of those 1 year in current job are fresh graduated, they yet to have affordability to apply loan. Those 6 years in current job, their status are more stable in terms of income and commitment.</a:t>
            </a:r>
            <a:br>
              <a:rPr lang="en-US" sz="1600" b="0" i="0" dirty="0">
                <a:effectLst/>
                <a:latin typeface="Helvetica Neue"/>
              </a:rPr>
            </a:br>
            <a:r>
              <a:rPr lang="en-US" sz="1600" b="0" i="0" dirty="0">
                <a:effectLst/>
                <a:latin typeface="Helvetica Neue"/>
              </a:rPr>
              <a:t>I would recommend the creditor/bank to offer more products which suits these 2 groups of people to increase the chance of profitability.</a:t>
            </a:r>
          </a:p>
        </p:txBody>
      </p:sp>
      <p:pic>
        <p:nvPicPr>
          <p:cNvPr id="6" name="Picture 5">
            <a:extLst>
              <a:ext uri="{FF2B5EF4-FFF2-40B4-BE49-F238E27FC236}">
                <a16:creationId xmlns:a16="http://schemas.microsoft.com/office/drawing/2014/main" id="{3CD949D7-A574-4390-8AC8-72CDF172DE92}"/>
              </a:ext>
            </a:extLst>
          </p:cNvPr>
          <p:cNvPicPr>
            <a:picLocks noChangeAspect="1"/>
          </p:cNvPicPr>
          <p:nvPr/>
        </p:nvPicPr>
        <p:blipFill>
          <a:blip r:embed="rId2"/>
          <a:stretch>
            <a:fillRect/>
          </a:stretch>
        </p:blipFill>
        <p:spPr>
          <a:xfrm>
            <a:off x="2266755" y="1363258"/>
            <a:ext cx="7569589" cy="3359323"/>
          </a:xfrm>
          <a:prstGeom prst="rect">
            <a:avLst/>
          </a:prstGeom>
        </p:spPr>
      </p:pic>
    </p:spTree>
    <p:extLst>
      <p:ext uri="{BB962C8B-B14F-4D97-AF65-F5344CB8AC3E}">
        <p14:creationId xmlns:p14="http://schemas.microsoft.com/office/powerpoint/2010/main" val="376375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49250" y="309907"/>
            <a:ext cx="11214100" cy="535531"/>
          </a:xfrm>
        </p:spPr>
        <p:txBody>
          <a:bodyPr/>
          <a:lstStyle/>
          <a:p>
            <a:r>
              <a:rPr lang="en-US" dirty="0"/>
              <a:t>Steps 3: Exploratory Data Analysis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11523" y="1495425"/>
            <a:ext cx="4751827" cy="5052668"/>
          </a:xfrm>
        </p:spPr>
        <p:txBody>
          <a:bodyPr>
            <a:normAutofit/>
          </a:bodyPr>
          <a:lstStyle/>
          <a:p>
            <a:pPr marL="0" indent="0">
              <a:buNone/>
            </a:pPr>
            <a:r>
              <a:rPr lang="en-US" sz="1600" b="1" i="0" dirty="0">
                <a:effectLst/>
                <a:latin typeface="Helvetica Neue"/>
              </a:rPr>
              <a:t>4) How is the relationship among Years of Credit History, Annual Income and Credit Default?</a:t>
            </a:r>
          </a:p>
          <a:p>
            <a:pPr marL="0" indent="0" algn="l">
              <a:buNone/>
            </a:pPr>
            <a:endParaRPr lang="en-US" sz="1600" b="1" i="0" dirty="0">
              <a:effectLst/>
              <a:latin typeface="Helvetica Neue"/>
            </a:endParaRPr>
          </a:p>
          <a:p>
            <a:pPr marL="0" indent="0" algn="l">
              <a:buNone/>
            </a:pPr>
            <a:r>
              <a:rPr lang="en-US" sz="1600" b="1" i="0" dirty="0">
                <a:effectLst/>
                <a:latin typeface="Helvetica Neue"/>
              </a:rPr>
              <a:t>Observation:</a:t>
            </a:r>
          </a:p>
          <a:p>
            <a:pPr marL="0" indent="0" algn="l">
              <a:buNone/>
            </a:pPr>
            <a:r>
              <a:rPr lang="en-US" sz="1600" b="0" i="0" dirty="0">
                <a:effectLst/>
                <a:latin typeface="Helvetica Neue"/>
              </a:rPr>
              <a:t>The graph shows that people in 10 to 20 years of credit history and who have estimated annual income between 0 to 2 million, there got higher amount of loan default.</a:t>
            </a:r>
            <a:br>
              <a:rPr lang="en-US" sz="1600" b="0" i="0" dirty="0">
                <a:effectLst/>
                <a:latin typeface="Helvetica Neue"/>
              </a:rPr>
            </a:br>
            <a:r>
              <a:rPr lang="en-US" sz="1600" b="0" i="0" dirty="0">
                <a:effectLst/>
                <a:latin typeface="Helvetica Neue"/>
              </a:rPr>
              <a:t>The reasons of default loan during this period maybe because of various things that happened in life. Example marriage, buy house, travel, children education fee, parent &amp; children medical fee, increase standard of living etc. All these will affect the financial activities.</a:t>
            </a:r>
            <a:br>
              <a:rPr lang="en-US" sz="1600" b="0" i="0" dirty="0">
                <a:effectLst/>
                <a:latin typeface="Helvetica Neue"/>
              </a:rPr>
            </a:br>
            <a:r>
              <a:rPr lang="en-US" sz="1600" b="0" i="0" dirty="0">
                <a:effectLst/>
                <a:latin typeface="Helvetica Neue"/>
              </a:rPr>
              <a:t>I would suggest to build a special team to assist this targeted group of people to give professional way to rearrange their financial structure.</a:t>
            </a:r>
          </a:p>
        </p:txBody>
      </p:sp>
      <p:pic>
        <p:nvPicPr>
          <p:cNvPr id="5" name="Picture 4">
            <a:extLst>
              <a:ext uri="{FF2B5EF4-FFF2-40B4-BE49-F238E27FC236}">
                <a16:creationId xmlns:a16="http://schemas.microsoft.com/office/drawing/2014/main" id="{9715C74F-08A4-455C-B707-FD023DE6C927}"/>
              </a:ext>
            </a:extLst>
          </p:cNvPr>
          <p:cNvPicPr>
            <a:picLocks noChangeAspect="1"/>
          </p:cNvPicPr>
          <p:nvPr/>
        </p:nvPicPr>
        <p:blipFill>
          <a:blip r:embed="rId2"/>
          <a:stretch>
            <a:fillRect/>
          </a:stretch>
        </p:blipFill>
        <p:spPr>
          <a:xfrm>
            <a:off x="924560" y="1410412"/>
            <a:ext cx="5334000" cy="4771263"/>
          </a:xfrm>
          <a:prstGeom prst="rect">
            <a:avLst/>
          </a:prstGeom>
        </p:spPr>
      </p:pic>
    </p:spTree>
    <p:extLst>
      <p:ext uri="{BB962C8B-B14F-4D97-AF65-F5344CB8AC3E}">
        <p14:creationId xmlns:p14="http://schemas.microsoft.com/office/powerpoint/2010/main" val="426269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4: Machine Learning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666875" y="1928480"/>
            <a:ext cx="9105900" cy="3786519"/>
          </a:xfrm>
        </p:spPr>
        <p:txBody>
          <a:bodyPr>
            <a:noAutofit/>
          </a:bodyPr>
          <a:lstStyle/>
          <a:p>
            <a:pPr>
              <a:spcBef>
                <a:spcPts val="1200"/>
              </a:spcBef>
            </a:pPr>
            <a:r>
              <a:rPr lang="en-SG" sz="2000" dirty="0">
                <a:effectLst/>
                <a:latin typeface="Helvetica" panose="020B0604020202020204" pitchFamily="34" charset="0"/>
                <a:ea typeface="Times New Roman" panose="02020603050405020304" pitchFamily="18" charset="0"/>
                <a:cs typeface="Helvetica" panose="020B0604020202020204" pitchFamily="34" charset="0"/>
              </a:rPr>
              <a:t>Data preparation for machine learning.</a:t>
            </a:r>
          </a:p>
          <a:p>
            <a:pPr>
              <a:spcBef>
                <a:spcPts val="1200"/>
              </a:spcBef>
            </a:pPr>
            <a:r>
              <a:rPr lang="en-SG" sz="2000" dirty="0">
                <a:effectLst/>
                <a:latin typeface="Helvetica" panose="020B0604020202020204" pitchFamily="34" charset="0"/>
                <a:ea typeface="Times New Roman" panose="02020603050405020304" pitchFamily="18" charset="0"/>
                <a:cs typeface="Helvetica" panose="020B0604020202020204" pitchFamily="34" charset="0"/>
              </a:rPr>
              <a:t>I found that there are many outliers. But I will only replace outlier with quantile of the elements below instead of I drop the outlier. If I drop the outlier, I will not have good enough number of data to build the machine learning model. </a:t>
            </a:r>
          </a:p>
          <a:p>
            <a:pPr>
              <a:spcBef>
                <a:spcPts val="1200"/>
              </a:spcBef>
            </a:pPr>
            <a:r>
              <a:rPr lang="en-SG" sz="2000" dirty="0">
                <a:effectLst/>
                <a:latin typeface="Helvetica" panose="020B0604020202020204" pitchFamily="34" charset="0"/>
                <a:ea typeface="Times New Roman" panose="02020603050405020304" pitchFamily="18" charset="0"/>
                <a:cs typeface="Helvetica" panose="020B0604020202020204" pitchFamily="34" charset="0"/>
              </a:rPr>
              <a:t>Adjusted outlier: Annual Income, Current Loan Amount, Current Credit Balance, Monthly Debt, Credit Score.</a:t>
            </a:r>
            <a:endParaRPr lang="en-SG" sz="2000" dirty="0">
              <a:effectLst/>
              <a:latin typeface="Helvetica" panose="020B0604020202020204" pitchFamily="34" charset="0"/>
              <a:ea typeface="DengXian" panose="02010600030101010101" pitchFamily="2" charset="-122"/>
              <a:cs typeface="Helvetica" panose="020B0604020202020204" pitchFamily="34" charset="0"/>
            </a:endParaRPr>
          </a:p>
          <a:p>
            <a:pPr>
              <a:lnSpc>
                <a:spcPct val="107000"/>
              </a:lnSpc>
              <a:spcAft>
                <a:spcPts val="800"/>
              </a:spcAft>
            </a:pPr>
            <a:r>
              <a:rPr lang="en-SG" sz="2000" dirty="0">
                <a:effectLst/>
                <a:latin typeface="Helvetica" panose="020B0604020202020204" pitchFamily="34" charset="0"/>
                <a:ea typeface="DengXian" panose="02010600030101010101" pitchFamily="2" charset="-122"/>
                <a:cs typeface="Helvetica" panose="020B0604020202020204" pitchFamily="34" charset="0"/>
              </a:rPr>
              <a:t>Check imbalance dataset, prepare balance dataset.</a:t>
            </a: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630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4: Machine Learning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666875" y="1928480"/>
            <a:ext cx="9105900" cy="3281695"/>
          </a:xfrm>
        </p:spPr>
        <p:txBody>
          <a:bodyPr>
            <a:noAutofit/>
          </a:bodyPr>
          <a:lstStyle/>
          <a:p>
            <a:pPr marL="0" lvl="0" indent="0">
              <a:lnSpc>
                <a:spcPct val="107000"/>
              </a:lnSpc>
              <a:buNone/>
            </a:pPr>
            <a:r>
              <a:rPr lang="en-SG" sz="2400" dirty="0">
                <a:effectLst/>
                <a:latin typeface="Calibri" panose="020F0502020204030204" pitchFamily="34" charset="0"/>
                <a:ea typeface="DengXian" panose="02010600030101010101" pitchFamily="2" charset="-122"/>
                <a:cs typeface="Times New Roman" panose="02020603050405020304" pitchFamily="18" charset="0"/>
              </a:rPr>
              <a:t>Machine Learning</a:t>
            </a:r>
          </a:p>
          <a:p>
            <a:pPr marL="0" indent="0">
              <a:lnSpc>
                <a:spcPct val="107000"/>
              </a:lnSpc>
              <a:buNone/>
            </a:pPr>
            <a:r>
              <a:rPr lang="en-SG" sz="2400" dirty="0">
                <a:effectLst/>
                <a:latin typeface="Calibri" panose="020F0502020204030204" pitchFamily="34" charset="0"/>
                <a:ea typeface="DengXian" panose="02010600030101010101" pitchFamily="2" charset="-122"/>
                <a:cs typeface="Times New Roman" panose="02020603050405020304" pitchFamily="18" charset="0"/>
              </a:rPr>
              <a:t>         a) </a:t>
            </a:r>
            <a:r>
              <a:rPr lang="en-SG" sz="2400" dirty="0" err="1">
                <a:effectLst/>
                <a:latin typeface="Calibri" panose="020F0502020204030204" pitchFamily="34" charset="0"/>
                <a:ea typeface="DengXian" panose="02010600030101010101" pitchFamily="2" charset="-122"/>
                <a:cs typeface="Times New Roman" panose="02020603050405020304" pitchFamily="18" charset="0"/>
              </a:rPr>
              <a:t>KNeighborClassifier</a:t>
            </a:r>
            <a:endParaRPr lang="en-SG" sz="24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buNone/>
            </a:pPr>
            <a:r>
              <a:rPr lang="en-SG" sz="2400" dirty="0">
                <a:effectLst/>
                <a:latin typeface="Calibri" panose="020F0502020204030204" pitchFamily="34" charset="0"/>
                <a:ea typeface="DengXian" panose="02010600030101010101" pitchFamily="2" charset="-122"/>
                <a:cs typeface="Times New Roman" panose="02020603050405020304" pitchFamily="18" charset="0"/>
              </a:rPr>
              <a:t>         b) </a:t>
            </a:r>
            <a:r>
              <a:rPr lang="en-SG" sz="2400" dirty="0" err="1">
                <a:effectLst/>
                <a:latin typeface="Calibri" panose="020F0502020204030204" pitchFamily="34" charset="0"/>
                <a:ea typeface="DengXian" panose="02010600030101010101" pitchFamily="2" charset="-122"/>
                <a:cs typeface="Times New Roman" panose="02020603050405020304" pitchFamily="18" charset="0"/>
              </a:rPr>
              <a:t>RandomForest</a:t>
            </a:r>
            <a:r>
              <a:rPr lang="en-SG" sz="2400" dirty="0">
                <a:effectLst/>
                <a:latin typeface="Calibri" panose="020F0502020204030204" pitchFamily="34" charset="0"/>
                <a:ea typeface="DengXian" panose="02010600030101010101" pitchFamily="2" charset="-122"/>
                <a:cs typeface="Times New Roman" panose="02020603050405020304" pitchFamily="18" charset="0"/>
              </a:rPr>
              <a:t> Classifier</a:t>
            </a:r>
          </a:p>
          <a:p>
            <a:pPr marL="0" indent="0">
              <a:lnSpc>
                <a:spcPct val="107000"/>
              </a:lnSpc>
              <a:buNone/>
            </a:pPr>
            <a:r>
              <a:rPr lang="en-SG" sz="2400" dirty="0">
                <a:latin typeface="Calibri" panose="020F0502020204030204" pitchFamily="34" charset="0"/>
                <a:ea typeface="DengXian" panose="02010600030101010101" pitchFamily="2" charset="-122"/>
                <a:cs typeface="Times New Roman" panose="02020603050405020304" pitchFamily="18" charset="0"/>
              </a:rPr>
              <a:t>         c) </a:t>
            </a:r>
            <a:r>
              <a:rPr lang="en-SG" sz="2400" dirty="0" err="1">
                <a:latin typeface="Calibri" panose="020F0502020204030204" pitchFamily="34" charset="0"/>
                <a:ea typeface="DengXian" panose="02010600030101010101" pitchFamily="2" charset="-122"/>
                <a:cs typeface="Times New Roman" panose="02020603050405020304" pitchFamily="18" charset="0"/>
              </a:rPr>
              <a:t>LogisticRegression</a:t>
            </a:r>
            <a:endParaRPr lang="en-SG" sz="2400" dirty="0">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buNone/>
            </a:pPr>
            <a:r>
              <a:rPr lang="en-SG" sz="2400" dirty="0">
                <a:effectLst/>
                <a:latin typeface="Calibri" panose="020F0502020204030204" pitchFamily="34" charset="0"/>
                <a:ea typeface="DengXian" panose="02010600030101010101" pitchFamily="2" charset="-122"/>
                <a:cs typeface="Times New Roman" panose="02020603050405020304" pitchFamily="18" charset="0"/>
              </a:rPr>
              <a:t>         d) Gaussian Naïve Bayes</a:t>
            </a:r>
            <a:endParaRPr lang="en-US" sz="2400" dirty="0"/>
          </a:p>
          <a:p>
            <a:endParaRPr lang="en-US" sz="2400" dirty="0"/>
          </a:p>
        </p:txBody>
      </p:sp>
    </p:spTree>
    <p:extLst>
      <p:ext uri="{BB962C8B-B14F-4D97-AF65-F5344CB8AC3E}">
        <p14:creationId xmlns:p14="http://schemas.microsoft.com/office/powerpoint/2010/main" val="244098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28903" y="1070866"/>
            <a:ext cx="10229597" cy="859055"/>
          </a:xfrm>
        </p:spPr>
        <p:txBody>
          <a:bodyPr>
            <a:noAutofit/>
          </a:bodyPr>
          <a:lstStyle/>
          <a:p>
            <a:pPr>
              <a:lnSpc>
                <a:spcPct val="107000"/>
              </a:lnSpc>
              <a:spcAft>
                <a:spcPts val="800"/>
              </a:spcAft>
            </a:pPr>
            <a:r>
              <a:rPr lang="en-SG" sz="3200" b="1" dirty="0">
                <a:effectLst/>
                <a:latin typeface="Calibri" panose="020F0502020204030204" pitchFamily="34" charset="0"/>
                <a:ea typeface="DengXian" panose="02010600030101010101" pitchFamily="2" charset="-122"/>
                <a:cs typeface="Times New Roman" panose="02020603050405020304" pitchFamily="18" charset="0"/>
              </a:rPr>
              <a:t>Dataset:</a:t>
            </a:r>
            <a:endParaRPr lang="en-SG" sz="32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30477" y="3230105"/>
            <a:ext cx="9890429" cy="859055"/>
          </a:xfrm>
        </p:spPr>
        <p:txBody>
          <a:bodyPr>
            <a:normAutofit/>
          </a:bodyPr>
          <a:lstStyle/>
          <a:p>
            <a:pPr>
              <a:lnSpc>
                <a:spcPct val="107000"/>
              </a:lnSpc>
              <a:spcAft>
                <a:spcPts val="800"/>
              </a:spcAft>
            </a:pPr>
            <a:r>
              <a:rPr lang="en-SG" sz="1800" b="1" u="sng"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https://www.kaggle.com/c/credit-default-prediction-ai-big-data/data?select=train.csv</a:t>
            </a:r>
            <a:endParaRPr lang="en-SG" sz="1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itle 3">
            <a:extLst>
              <a:ext uri="{FF2B5EF4-FFF2-40B4-BE49-F238E27FC236}">
                <a16:creationId xmlns:a16="http://schemas.microsoft.com/office/drawing/2014/main" id="{BDBD2A13-BBBA-4F6F-A4CE-6E98B907E38A}"/>
              </a:ext>
            </a:extLst>
          </p:cNvPr>
          <p:cNvSpPr txBox="1">
            <a:spLocks/>
          </p:cNvSpPr>
          <p:nvPr/>
        </p:nvSpPr>
        <p:spPr>
          <a:xfrm>
            <a:off x="530477" y="2268983"/>
            <a:ext cx="9394702" cy="5553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pPr>
              <a:lnSpc>
                <a:spcPct val="107000"/>
              </a:lnSpc>
              <a:spcAft>
                <a:spcPts val="800"/>
              </a:spcAft>
            </a:pPr>
            <a:r>
              <a:rPr lang="en-US" sz="2400" b="0" i="0" dirty="0">
                <a:effectLst/>
                <a:latin typeface="Inter"/>
              </a:rPr>
              <a:t>This is a bank dataset.</a:t>
            </a:r>
            <a:endParaRPr lang="en-SG" sz="2400"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4: Machine Learning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5" name="Picture 4">
            <a:extLst>
              <a:ext uri="{FF2B5EF4-FFF2-40B4-BE49-F238E27FC236}">
                <a16:creationId xmlns:a16="http://schemas.microsoft.com/office/drawing/2014/main" id="{1D4D4C68-CCC2-4141-AD15-91E20B325E9F}"/>
              </a:ext>
            </a:extLst>
          </p:cNvPr>
          <p:cNvPicPr>
            <a:picLocks noChangeAspect="1"/>
          </p:cNvPicPr>
          <p:nvPr/>
        </p:nvPicPr>
        <p:blipFill>
          <a:blip r:embed="rId2"/>
          <a:stretch>
            <a:fillRect/>
          </a:stretch>
        </p:blipFill>
        <p:spPr>
          <a:xfrm>
            <a:off x="750586" y="2123440"/>
            <a:ext cx="4265185" cy="4052658"/>
          </a:xfrm>
          <a:prstGeom prst="rect">
            <a:avLst/>
          </a:prstGeom>
        </p:spPr>
      </p:pic>
      <p:pic>
        <p:nvPicPr>
          <p:cNvPr id="7" name="Picture 6">
            <a:extLst>
              <a:ext uri="{FF2B5EF4-FFF2-40B4-BE49-F238E27FC236}">
                <a16:creationId xmlns:a16="http://schemas.microsoft.com/office/drawing/2014/main" id="{2A5A6D86-CA0B-4DEC-AFD4-E4E859923FE8}"/>
              </a:ext>
            </a:extLst>
          </p:cNvPr>
          <p:cNvPicPr>
            <a:picLocks noChangeAspect="1"/>
          </p:cNvPicPr>
          <p:nvPr/>
        </p:nvPicPr>
        <p:blipFill>
          <a:blip r:embed="rId3"/>
          <a:stretch>
            <a:fillRect/>
          </a:stretch>
        </p:blipFill>
        <p:spPr>
          <a:xfrm>
            <a:off x="6987015" y="2103439"/>
            <a:ext cx="4265185" cy="4072659"/>
          </a:xfrm>
          <a:prstGeom prst="rect">
            <a:avLst/>
          </a:prstGeom>
        </p:spPr>
      </p:pic>
      <p:sp>
        <p:nvSpPr>
          <p:cNvPr id="11" name="Text Placeholder 7">
            <a:extLst>
              <a:ext uri="{FF2B5EF4-FFF2-40B4-BE49-F238E27FC236}">
                <a16:creationId xmlns:a16="http://schemas.microsoft.com/office/drawing/2014/main" id="{5CA4684C-2052-4560-9726-27B764F460B2}"/>
              </a:ext>
            </a:extLst>
          </p:cNvPr>
          <p:cNvSpPr txBox="1">
            <a:spLocks/>
          </p:cNvSpPr>
          <p:nvPr/>
        </p:nvSpPr>
        <p:spPr>
          <a:xfrm>
            <a:off x="688340" y="1504709"/>
            <a:ext cx="4380958" cy="618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t>KNeighborClassifier</a:t>
            </a:r>
            <a:r>
              <a:rPr lang="en-US" sz="2000" b="1" dirty="0"/>
              <a:t> </a:t>
            </a:r>
          </a:p>
        </p:txBody>
      </p:sp>
      <p:sp>
        <p:nvSpPr>
          <p:cNvPr id="12" name="Text Placeholder 7">
            <a:extLst>
              <a:ext uri="{FF2B5EF4-FFF2-40B4-BE49-F238E27FC236}">
                <a16:creationId xmlns:a16="http://schemas.microsoft.com/office/drawing/2014/main" id="{743BE0AE-CB8B-407E-ADDE-306AC457C21B}"/>
              </a:ext>
            </a:extLst>
          </p:cNvPr>
          <p:cNvSpPr txBox="1">
            <a:spLocks/>
          </p:cNvSpPr>
          <p:nvPr/>
        </p:nvSpPr>
        <p:spPr>
          <a:xfrm>
            <a:off x="7122704" y="1515898"/>
            <a:ext cx="4380958" cy="618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a:t>RandomForestClaccifier</a:t>
            </a:r>
            <a:r>
              <a:rPr lang="en-US" sz="2000" b="1" dirty="0"/>
              <a:t> </a:t>
            </a:r>
          </a:p>
        </p:txBody>
      </p:sp>
    </p:spTree>
    <p:extLst>
      <p:ext uri="{BB962C8B-B14F-4D97-AF65-F5344CB8AC3E}">
        <p14:creationId xmlns:p14="http://schemas.microsoft.com/office/powerpoint/2010/main" val="426028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4: Machine Learning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8340" y="1504709"/>
            <a:ext cx="4380958" cy="618731"/>
          </a:xfrm>
        </p:spPr>
        <p:txBody>
          <a:bodyPr>
            <a:noAutofit/>
          </a:bodyPr>
          <a:lstStyle/>
          <a:p>
            <a:r>
              <a:rPr lang="en-US" sz="2000" b="1" dirty="0" err="1"/>
              <a:t>LogisticRegression</a:t>
            </a:r>
            <a:r>
              <a:rPr lang="en-US" sz="2000" b="1" dirty="0"/>
              <a:t> </a:t>
            </a:r>
          </a:p>
        </p:txBody>
      </p:sp>
      <p:pic>
        <p:nvPicPr>
          <p:cNvPr id="5" name="Picture 4">
            <a:extLst>
              <a:ext uri="{FF2B5EF4-FFF2-40B4-BE49-F238E27FC236}">
                <a16:creationId xmlns:a16="http://schemas.microsoft.com/office/drawing/2014/main" id="{DBCEB0E1-FF70-44DF-B00C-94AD5DF051E5}"/>
              </a:ext>
            </a:extLst>
          </p:cNvPr>
          <p:cNvPicPr>
            <a:picLocks noChangeAspect="1"/>
          </p:cNvPicPr>
          <p:nvPr/>
        </p:nvPicPr>
        <p:blipFill>
          <a:blip r:embed="rId2"/>
          <a:stretch>
            <a:fillRect/>
          </a:stretch>
        </p:blipFill>
        <p:spPr>
          <a:xfrm>
            <a:off x="546100" y="2011680"/>
            <a:ext cx="4380958" cy="4249606"/>
          </a:xfrm>
          <a:prstGeom prst="rect">
            <a:avLst/>
          </a:prstGeom>
        </p:spPr>
      </p:pic>
      <p:sp>
        <p:nvSpPr>
          <p:cNvPr id="7" name="Text Placeholder 7">
            <a:extLst>
              <a:ext uri="{FF2B5EF4-FFF2-40B4-BE49-F238E27FC236}">
                <a16:creationId xmlns:a16="http://schemas.microsoft.com/office/drawing/2014/main" id="{21C20C92-780B-4108-93FA-D2D7B823A787}"/>
              </a:ext>
            </a:extLst>
          </p:cNvPr>
          <p:cNvSpPr txBox="1">
            <a:spLocks/>
          </p:cNvSpPr>
          <p:nvPr/>
        </p:nvSpPr>
        <p:spPr>
          <a:xfrm>
            <a:off x="6631940" y="1504709"/>
            <a:ext cx="4380958" cy="618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Gaussian Naïve Bayes </a:t>
            </a:r>
          </a:p>
        </p:txBody>
      </p:sp>
      <p:pic>
        <p:nvPicPr>
          <p:cNvPr id="9" name="Picture 8">
            <a:extLst>
              <a:ext uri="{FF2B5EF4-FFF2-40B4-BE49-F238E27FC236}">
                <a16:creationId xmlns:a16="http://schemas.microsoft.com/office/drawing/2014/main" id="{6270EA6E-49B9-477A-8C0F-AA1DBB9EA45B}"/>
              </a:ext>
            </a:extLst>
          </p:cNvPr>
          <p:cNvPicPr>
            <a:picLocks noChangeAspect="1"/>
          </p:cNvPicPr>
          <p:nvPr/>
        </p:nvPicPr>
        <p:blipFill>
          <a:blip r:embed="rId3"/>
          <a:stretch>
            <a:fillRect/>
          </a:stretch>
        </p:blipFill>
        <p:spPr>
          <a:xfrm>
            <a:off x="6363870" y="2111784"/>
            <a:ext cx="4570128" cy="4075656"/>
          </a:xfrm>
          <a:prstGeom prst="rect">
            <a:avLst/>
          </a:prstGeom>
        </p:spPr>
      </p:pic>
    </p:spTree>
    <p:extLst>
      <p:ext uri="{BB962C8B-B14F-4D97-AF65-F5344CB8AC3E}">
        <p14:creationId xmlns:p14="http://schemas.microsoft.com/office/powerpoint/2010/main" val="403554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 4: Machine Learning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688339" y="2600325"/>
            <a:ext cx="9493885" cy="2609850"/>
          </a:xfrm>
        </p:spPr>
        <p:txBody>
          <a:bodyPr>
            <a:noAutofit/>
          </a:bodyPr>
          <a:lstStyle/>
          <a:p>
            <a:r>
              <a:rPr lang="en-US" sz="2000" b="0" i="0" dirty="0">
                <a:effectLst/>
                <a:latin typeface="Helvetica Neue"/>
              </a:rPr>
              <a:t>After testing on the four models, </a:t>
            </a:r>
            <a:r>
              <a:rPr lang="en-US" sz="2000" dirty="0">
                <a:latin typeface="Helvetica Neue"/>
              </a:rPr>
              <a:t>I</a:t>
            </a:r>
            <a:r>
              <a:rPr lang="en-US" sz="2000" b="0" i="0" dirty="0">
                <a:effectLst/>
                <a:latin typeface="Helvetica Neue"/>
              </a:rPr>
              <a:t> found out that Random </a:t>
            </a:r>
            <a:r>
              <a:rPr lang="en-US" sz="2000" dirty="0">
                <a:latin typeface="Helvetica Neue"/>
              </a:rPr>
              <a:t>F</a:t>
            </a:r>
            <a:r>
              <a:rPr lang="en-US" sz="2000" b="0" i="0" dirty="0">
                <a:effectLst/>
                <a:latin typeface="Helvetica Neue"/>
              </a:rPr>
              <a:t>orest Classifier provides a better prediction in terms of the f1 score &amp; accuracy, hence </a:t>
            </a:r>
            <a:r>
              <a:rPr lang="en-US" sz="2000" dirty="0">
                <a:latin typeface="Helvetica Neue"/>
              </a:rPr>
              <a:t>I</a:t>
            </a:r>
            <a:r>
              <a:rPr lang="en-US" sz="2000" b="0" i="0" dirty="0">
                <a:effectLst/>
                <a:latin typeface="Helvetica Neue"/>
              </a:rPr>
              <a:t> will use random forest for hyperparameter tuning to find out the best model for this prediction.</a:t>
            </a:r>
            <a:endParaRPr lang="en-US" sz="2000" b="1" dirty="0"/>
          </a:p>
        </p:txBody>
      </p:sp>
    </p:spTree>
    <p:extLst>
      <p:ext uri="{BB962C8B-B14F-4D97-AF65-F5344CB8AC3E}">
        <p14:creationId xmlns:p14="http://schemas.microsoft.com/office/powerpoint/2010/main" val="88609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Hyperparameter Tuning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1599155" y="1528391"/>
            <a:ext cx="4380958" cy="618731"/>
          </a:xfrm>
        </p:spPr>
        <p:txBody>
          <a:bodyPr>
            <a:noAutofit/>
          </a:bodyPr>
          <a:lstStyle/>
          <a:p>
            <a:r>
              <a:rPr lang="en-US" sz="2000" b="1" dirty="0" err="1"/>
              <a:t>RandomForestClassifier</a:t>
            </a:r>
            <a:endParaRPr lang="en-US" sz="2000" b="1" dirty="0"/>
          </a:p>
        </p:txBody>
      </p:sp>
      <p:pic>
        <p:nvPicPr>
          <p:cNvPr id="6" name="Picture 5">
            <a:extLst>
              <a:ext uri="{FF2B5EF4-FFF2-40B4-BE49-F238E27FC236}">
                <a16:creationId xmlns:a16="http://schemas.microsoft.com/office/drawing/2014/main" id="{5A8B436B-2CA3-4426-BE4F-F1E5DE7007B8}"/>
              </a:ext>
            </a:extLst>
          </p:cNvPr>
          <p:cNvPicPr>
            <a:picLocks noChangeAspect="1"/>
          </p:cNvPicPr>
          <p:nvPr/>
        </p:nvPicPr>
        <p:blipFill>
          <a:blip r:embed="rId2"/>
          <a:stretch>
            <a:fillRect/>
          </a:stretch>
        </p:blipFill>
        <p:spPr>
          <a:xfrm>
            <a:off x="1216025" y="2147122"/>
            <a:ext cx="4286936" cy="4083142"/>
          </a:xfrm>
          <a:prstGeom prst="rect">
            <a:avLst/>
          </a:prstGeom>
        </p:spPr>
      </p:pic>
      <p:sp>
        <p:nvSpPr>
          <p:cNvPr id="12" name="TextBox 11">
            <a:extLst>
              <a:ext uri="{FF2B5EF4-FFF2-40B4-BE49-F238E27FC236}">
                <a16:creationId xmlns:a16="http://schemas.microsoft.com/office/drawing/2014/main" id="{40222357-85BB-484F-99EA-ADBEC767109D}"/>
              </a:ext>
            </a:extLst>
          </p:cNvPr>
          <p:cNvSpPr txBox="1"/>
          <p:nvPr/>
        </p:nvSpPr>
        <p:spPr>
          <a:xfrm>
            <a:off x="6096000" y="2896031"/>
            <a:ext cx="4346575" cy="2585323"/>
          </a:xfrm>
          <a:prstGeom prst="rect">
            <a:avLst/>
          </a:prstGeom>
          <a:noFill/>
        </p:spPr>
        <p:txBody>
          <a:bodyPr wrap="square" rtlCol="0">
            <a:spAutoFit/>
          </a:bodyPr>
          <a:lstStyle/>
          <a:p>
            <a:pPr algn="l"/>
            <a:r>
              <a:rPr lang="en-US" b="1" i="0" dirty="0">
                <a:solidFill>
                  <a:schemeClr val="bg1"/>
                </a:solidFill>
                <a:effectLst/>
                <a:latin typeface="Helvetica Neue"/>
              </a:rPr>
              <a:t>Summary:</a:t>
            </a:r>
          </a:p>
          <a:p>
            <a:pPr algn="l"/>
            <a:endParaRPr lang="en-US" b="1" i="0" dirty="0">
              <a:solidFill>
                <a:schemeClr val="bg1"/>
              </a:solidFill>
              <a:effectLst/>
              <a:latin typeface="Helvetica Neue"/>
            </a:endParaRPr>
          </a:p>
          <a:p>
            <a:pPr algn="l"/>
            <a:r>
              <a:rPr lang="en-US" b="0" i="0" dirty="0">
                <a:solidFill>
                  <a:schemeClr val="bg1"/>
                </a:solidFill>
                <a:effectLst/>
                <a:latin typeface="Helvetica Neue"/>
              </a:rPr>
              <a:t>Since we are predicting loan default. After hyperparameter tuning, the Random Forest Classifier performs better in predicting loan default (1), which f1 score increased together with micro average as compared to the previous result.</a:t>
            </a:r>
          </a:p>
        </p:txBody>
      </p:sp>
    </p:spTree>
    <p:extLst>
      <p:ext uri="{BB962C8B-B14F-4D97-AF65-F5344CB8AC3E}">
        <p14:creationId xmlns:p14="http://schemas.microsoft.com/office/powerpoint/2010/main" val="62343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Features Importance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12" name="TextBox 11">
            <a:extLst>
              <a:ext uri="{FF2B5EF4-FFF2-40B4-BE49-F238E27FC236}">
                <a16:creationId xmlns:a16="http://schemas.microsoft.com/office/drawing/2014/main" id="{40222357-85BB-484F-99EA-ADBEC767109D}"/>
              </a:ext>
            </a:extLst>
          </p:cNvPr>
          <p:cNvSpPr txBox="1"/>
          <p:nvPr/>
        </p:nvSpPr>
        <p:spPr>
          <a:xfrm>
            <a:off x="1047750" y="4272677"/>
            <a:ext cx="9953625" cy="1938992"/>
          </a:xfrm>
          <a:prstGeom prst="rect">
            <a:avLst/>
          </a:prstGeom>
          <a:noFill/>
        </p:spPr>
        <p:txBody>
          <a:bodyPr wrap="square" rtlCol="0">
            <a:spAutoFit/>
          </a:bodyPr>
          <a:lstStyle/>
          <a:p>
            <a:pPr algn="l"/>
            <a:r>
              <a:rPr lang="en-US" sz="2400" b="1" i="0" dirty="0">
                <a:solidFill>
                  <a:schemeClr val="bg1"/>
                </a:solidFill>
                <a:effectLst/>
                <a:latin typeface="Helvetica Neue"/>
              </a:rPr>
              <a:t>Conclusion:</a:t>
            </a:r>
          </a:p>
          <a:p>
            <a:pPr algn="l"/>
            <a:endParaRPr lang="en-US" sz="1600" b="1" i="0" dirty="0">
              <a:solidFill>
                <a:schemeClr val="bg1"/>
              </a:solidFill>
              <a:effectLst/>
              <a:latin typeface="Helvetica Neue"/>
            </a:endParaRPr>
          </a:p>
          <a:p>
            <a:pPr algn="l"/>
            <a:r>
              <a:rPr lang="en-US" sz="1600" b="0" i="0" dirty="0">
                <a:solidFill>
                  <a:schemeClr val="bg1"/>
                </a:solidFill>
                <a:effectLst/>
                <a:latin typeface="Helvetica Neue"/>
              </a:rPr>
              <a:t>From the graph of featured importance for the training, </a:t>
            </a:r>
            <a:r>
              <a:rPr lang="en-US" sz="1600" dirty="0">
                <a:solidFill>
                  <a:schemeClr val="bg1"/>
                </a:solidFill>
                <a:latin typeface="Helvetica Neue"/>
              </a:rPr>
              <a:t>I</a:t>
            </a:r>
            <a:r>
              <a:rPr lang="en-US" sz="1600" b="0" i="0" dirty="0">
                <a:solidFill>
                  <a:schemeClr val="bg1"/>
                </a:solidFill>
                <a:effectLst/>
                <a:latin typeface="Helvetica Neue"/>
              </a:rPr>
              <a:t> found that the most important is the Credit Score of the borrowers, follow by Annual Income and Current Loan Amount.</a:t>
            </a:r>
            <a:br>
              <a:rPr lang="en-US" sz="1600" b="0" i="0" dirty="0">
                <a:solidFill>
                  <a:schemeClr val="bg1"/>
                </a:solidFill>
                <a:effectLst/>
                <a:latin typeface="Helvetica Neue"/>
              </a:rPr>
            </a:br>
            <a:r>
              <a:rPr lang="en-US" sz="1600" b="0" i="0" dirty="0">
                <a:solidFill>
                  <a:schemeClr val="bg1"/>
                </a:solidFill>
                <a:effectLst/>
                <a:latin typeface="Helvetica Neue"/>
              </a:rPr>
              <a:t>Not important for this training is Bankruptcies, Number of Credit Problems and Tax Liens.</a:t>
            </a:r>
            <a:br>
              <a:rPr lang="en-US" sz="1600" b="0" i="0" dirty="0">
                <a:solidFill>
                  <a:schemeClr val="bg1"/>
                </a:solidFill>
                <a:effectLst/>
                <a:latin typeface="Helvetica Neue"/>
              </a:rPr>
            </a:br>
            <a:r>
              <a:rPr lang="en-US" sz="1600" b="0" i="0" dirty="0">
                <a:solidFill>
                  <a:schemeClr val="bg1"/>
                </a:solidFill>
                <a:effectLst/>
                <a:latin typeface="Helvetica Neue"/>
              </a:rPr>
              <a:t>Creditor/bank must guard the loan approval </a:t>
            </a:r>
            <a:r>
              <a:rPr lang="en-US" sz="1600" dirty="0">
                <a:solidFill>
                  <a:schemeClr val="bg1"/>
                </a:solidFill>
                <a:latin typeface="Helvetica Neue"/>
              </a:rPr>
              <a:t>closely</a:t>
            </a:r>
            <a:r>
              <a:rPr lang="en-US" sz="1600" b="0" i="0" dirty="0">
                <a:solidFill>
                  <a:schemeClr val="bg1"/>
                </a:solidFill>
                <a:effectLst/>
                <a:latin typeface="Helvetica Neue"/>
              </a:rPr>
              <a:t> accordingly credit score. This is to play a safe side that to reduce default loan rate.</a:t>
            </a:r>
          </a:p>
        </p:txBody>
      </p:sp>
      <p:pic>
        <p:nvPicPr>
          <p:cNvPr id="5" name="Picture 4">
            <a:extLst>
              <a:ext uri="{FF2B5EF4-FFF2-40B4-BE49-F238E27FC236}">
                <a16:creationId xmlns:a16="http://schemas.microsoft.com/office/drawing/2014/main" id="{539E68F2-CD9C-4519-A015-75552C46168D}"/>
              </a:ext>
            </a:extLst>
          </p:cNvPr>
          <p:cNvPicPr>
            <a:picLocks noChangeAspect="1"/>
          </p:cNvPicPr>
          <p:nvPr/>
        </p:nvPicPr>
        <p:blipFill>
          <a:blip r:embed="rId2"/>
          <a:stretch>
            <a:fillRect/>
          </a:stretch>
        </p:blipFill>
        <p:spPr>
          <a:xfrm>
            <a:off x="2921000" y="1354799"/>
            <a:ext cx="5765878" cy="2860728"/>
          </a:xfrm>
          <a:prstGeom prst="rect">
            <a:avLst/>
          </a:prstGeom>
        </p:spPr>
      </p:pic>
    </p:spTree>
    <p:extLst>
      <p:ext uri="{BB962C8B-B14F-4D97-AF65-F5344CB8AC3E}">
        <p14:creationId xmlns:p14="http://schemas.microsoft.com/office/powerpoint/2010/main" val="61260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
        <p:nvSpPr>
          <p:cNvPr id="3" name="TextBox 2">
            <a:extLst>
              <a:ext uri="{FF2B5EF4-FFF2-40B4-BE49-F238E27FC236}">
                <a16:creationId xmlns:a16="http://schemas.microsoft.com/office/drawing/2014/main" id="{B1D60FF5-E96E-4803-8224-A0BF9EECC924}"/>
              </a:ext>
            </a:extLst>
          </p:cNvPr>
          <p:cNvSpPr txBox="1"/>
          <p:nvPr/>
        </p:nvSpPr>
        <p:spPr>
          <a:xfrm>
            <a:off x="5876924" y="5886450"/>
            <a:ext cx="6448425" cy="369332"/>
          </a:xfrm>
          <a:prstGeom prst="rect">
            <a:avLst/>
          </a:prstGeom>
          <a:noFill/>
        </p:spPr>
        <p:txBody>
          <a:bodyPr wrap="square" rtlCol="0">
            <a:spAutoFit/>
          </a:bodyPr>
          <a:lstStyle/>
          <a:p>
            <a:r>
              <a:rPr lang="en-SG" dirty="0">
                <a:solidFill>
                  <a:schemeClr val="bg1"/>
                </a:solidFill>
              </a:rPr>
              <a:t>https://github.com/HelenChow22/loan-default-prediction</a:t>
            </a:r>
          </a:p>
        </p:txBody>
      </p:sp>
    </p:spTree>
    <p:extLst>
      <p:ext uri="{BB962C8B-B14F-4D97-AF65-F5344CB8AC3E}">
        <p14:creationId xmlns:p14="http://schemas.microsoft.com/office/powerpoint/2010/main" val="116371059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112962" y="1171574"/>
            <a:ext cx="7966075" cy="3962401"/>
          </a:xfrm>
        </p:spPr>
        <p:txBody>
          <a:bodyPr>
            <a:noAutofit/>
          </a:bodyPr>
          <a:lstStyle/>
          <a:p>
            <a:pPr algn="l"/>
            <a:r>
              <a:rPr lang="en-US" sz="2800" b="1" i="0" dirty="0">
                <a:effectLst/>
                <a:latin typeface="Helvetica Neue"/>
              </a:rPr>
              <a:t>Table of Contents</a:t>
            </a:r>
            <a:br>
              <a:rPr lang="en-US" sz="2400" b="1" i="0" dirty="0">
                <a:effectLst/>
                <a:latin typeface="Helvetica Neue"/>
              </a:rPr>
            </a:br>
            <a:br>
              <a:rPr lang="en-US" sz="2400" b="1" i="0" dirty="0">
                <a:effectLst/>
                <a:latin typeface="Helvetica Neue"/>
              </a:rPr>
            </a:br>
            <a:r>
              <a:rPr lang="en-US" sz="2400" b="1" i="0" dirty="0">
                <a:effectLst/>
                <a:latin typeface="Helvetica Neue"/>
              </a:rPr>
              <a:t> </a:t>
            </a:r>
            <a:r>
              <a:rPr lang="en-US" altLang="zh-CN" sz="2400" b="1" i="0" dirty="0">
                <a:effectLst/>
                <a:latin typeface="Helvetica Neue"/>
              </a:rPr>
              <a:t>· </a:t>
            </a:r>
            <a:r>
              <a:rPr lang="en-US" sz="2400" b="0" i="0" dirty="0">
                <a:effectLst/>
                <a:latin typeface="Helvetica Neue"/>
              </a:rPr>
              <a:t>Problem Statement</a:t>
            </a:r>
            <a:br>
              <a:rPr lang="en-US" sz="2400" b="0" i="0" dirty="0">
                <a:effectLst/>
                <a:latin typeface="Helvetica Neue"/>
              </a:rPr>
            </a:br>
            <a:r>
              <a:rPr lang="en-US" sz="2400" b="0" i="0" dirty="0">
                <a:effectLst/>
                <a:latin typeface="Helvetica Neue"/>
              </a:rPr>
              <a:t> </a:t>
            </a:r>
            <a:r>
              <a:rPr lang="en-US" altLang="zh-CN" sz="2400" b="0" i="0" dirty="0">
                <a:effectLst/>
                <a:latin typeface="Helvetica Neue"/>
              </a:rPr>
              <a:t>· </a:t>
            </a:r>
            <a:r>
              <a:rPr lang="en-US" sz="2400" b="0" i="0" dirty="0">
                <a:effectLst/>
                <a:latin typeface="Helvetica Neue"/>
              </a:rPr>
              <a:t>Question</a:t>
            </a:r>
            <a:br>
              <a:rPr lang="en-US" sz="2400" b="0" i="0" dirty="0">
                <a:effectLst/>
                <a:latin typeface="Helvetica Neue"/>
              </a:rPr>
            </a:br>
            <a:r>
              <a:rPr lang="en-US" sz="2400" b="0" dirty="0">
                <a:latin typeface="Helvetica Neue"/>
              </a:rPr>
              <a:t> </a:t>
            </a:r>
            <a:r>
              <a:rPr lang="en-US" altLang="zh-CN" sz="2400" b="0" dirty="0">
                <a:latin typeface="Helvetica Neue"/>
              </a:rPr>
              <a:t>· </a:t>
            </a:r>
            <a:r>
              <a:rPr lang="en-US" sz="2400" b="0" i="0" dirty="0">
                <a:effectLst/>
                <a:latin typeface="Helvetica Neue"/>
              </a:rPr>
              <a:t>Dataset Description</a:t>
            </a:r>
            <a:br>
              <a:rPr lang="en-US" sz="2400" b="0" i="0" dirty="0">
                <a:effectLst/>
                <a:latin typeface="Helvetica Neue"/>
              </a:rPr>
            </a:br>
            <a:r>
              <a:rPr lang="en-US" sz="2400" b="0" dirty="0">
                <a:latin typeface="Helvetica Neue"/>
              </a:rPr>
              <a:t> </a:t>
            </a:r>
            <a:r>
              <a:rPr lang="en-US" altLang="zh-CN" sz="2400" b="0" dirty="0">
                <a:latin typeface="Helvetica Neue"/>
              </a:rPr>
              <a:t>· </a:t>
            </a:r>
            <a:r>
              <a:rPr lang="en-US" sz="2400" b="0" i="0" dirty="0">
                <a:effectLst/>
                <a:latin typeface="Helvetica Neue"/>
              </a:rPr>
              <a:t>Read and understand Data</a:t>
            </a:r>
            <a:br>
              <a:rPr lang="en-US" sz="2400" b="0" i="0" dirty="0">
                <a:effectLst/>
                <a:latin typeface="Helvetica Neue"/>
              </a:rPr>
            </a:br>
            <a:r>
              <a:rPr lang="en-US" sz="2400" b="0" i="0" dirty="0">
                <a:effectLst/>
                <a:latin typeface="Helvetica Neue"/>
              </a:rPr>
              <a:t> </a:t>
            </a:r>
            <a:r>
              <a:rPr lang="en-US" altLang="zh-CN" sz="2400" b="0" i="0" dirty="0">
                <a:effectLst/>
                <a:latin typeface="Helvetica Neue"/>
              </a:rPr>
              <a:t>· </a:t>
            </a:r>
            <a:r>
              <a:rPr lang="en-US" sz="2400" b="0" i="0" dirty="0">
                <a:effectLst/>
                <a:latin typeface="Helvetica Neue"/>
              </a:rPr>
              <a:t>Data Cleaning</a:t>
            </a:r>
            <a:br>
              <a:rPr lang="en-US" sz="2400" b="0" i="0" dirty="0">
                <a:effectLst/>
                <a:latin typeface="Helvetica Neue"/>
              </a:rPr>
            </a:br>
            <a:r>
              <a:rPr lang="en-US" sz="2400" b="0" i="0" dirty="0">
                <a:effectLst/>
                <a:latin typeface="Helvetica Neue"/>
              </a:rPr>
              <a:t> </a:t>
            </a:r>
            <a:r>
              <a:rPr lang="en-US" altLang="zh-CN" sz="2400" b="0" i="0" dirty="0">
                <a:effectLst/>
                <a:latin typeface="Helvetica Neue"/>
              </a:rPr>
              <a:t>· </a:t>
            </a:r>
            <a:r>
              <a:rPr lang="en-US" sz="2400" b="0" i="0" dirty="0">
                <a:effectLst/>
                <a:latin typeface="Helvetica Neue"/>
              </a:rPr>
              <a:t>Exploratory Data Analysis</a:t>
            </a:r>
            <a:br>
              <a:rPr lang="en-US" sz="2400" b="0" i="0" dirty="0">
                <a:effectLst/>
                <a:latin typeface="Helvetica Neue"/>
              </a:rPr>
            </a:br>
            <a:r>
              <a:rPr lang="en-US" sz="2400" b="0" i="0" dirty="0">
                <a:effectLst/>
                <a:latin typeface="Helvetica Neue"/>
              </a:rPr>
              <a:t> </a:t>
            </a:r>
            <a:r>
              <a:rPr lang="en-US" altLang="zh-CN" sz="2400" b="0" i="0" dirty="0">
                <a:effectLst/>
                <a:latin typeface="Helvetica Neue"/>
              </a:rPr>
              <a:t>· </a:t>
            </a:r>
            <a:r>
              <a:rPr lang="en-US" sz="2400" b="0" i="0" dirty="0">
                <a:effectLst/>
                <a:latin typeface="Helvetica Neue"/>
              </a:rPr>
              <a:t>Model Building</a:t>
            </a:r>
            <a:br>
              <a:rPr lang="en-US" sz="2400" b="0" i="0" dirty="0">
                <a:effectLst/>
                <a:latin typeface="Helvetica Neue"/>
              </a:rPr>
            </a:br>
            <a:r>
              <a:rPr lang="en-US" sz="2400" b="0" i="0" dirty="0">
                <a:effectLst/>
                <a:latin typeface="Helvetica Neue"/>
              </a:rPr>
              <a:t> </a:t>
            </a:r>
            <a:r>
              <a:rPr lang="en-US" altLang="zh-CN" sz="2400" b="0" i="0" dirty="0">
                <a:effectLst/>
                <a:latin typeface="Helvetica Neue"/>
              </a:rPr>
              <a:t>· </a:t>
            </a:r>
            <a:r>
              <a:rPr lang="en-US" sz="2400" b="0" i="0" dirty="0">
                <a:effectLst/>
                <a:latin typeface="Helvetica Neue"/>
              </a:rPr>
              <a:t>Conclusion</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56964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722312" y="609599"/>
            <a:ext cx="7966075" cy="4400551"/>
          </a:xfrm>
        </p:spPr>
        <p:txBody>
          <a:bodyPr>
            <a:noAutofit/>
          </a:bodyPr>
          <a:lstStyle/>
          <a:p>
            <a:pPr algn="l"/>
            <a:r>
              <a:rPr lang="en-US" sz="2800" b="1" i="0" dirty="0">
                <a:effectLst/>
                <a:latin typeface="Helvetica Neue"/>
              </a:rPr>
              <a:t>Problem Statement</a:t>
            </a:r>
            <a:br>
              <a:rPr lang="en-US" sz="2000" b="1" i="0" dirty="0">
                <a:effectLst/>
                <a:latin typeface="Helvetica Neue"/>
              </a:rPr>
            </a:br>
            <a:br>
              <a:rPr lang="en-US" sz="2000" b="1" i="0" dirty="0">
                <a:effectLst/>
                <a:latin typeface="Helvetica Neue"/>
              </a:rPr>
            </a:br>
            <a:r>
              <a:rPr lang="en-US" sz="2000" b="0" i="0" dirty="0">
                <a:effectLst/>
                <a:latin typeface="Helvetica Neue"/>
              </a:rPr>
              <a:t>Borrowers apply for loans for various reason. Individuals may apply for loans to buy a house, pay for a purchase etc. Organizations might take a loan to grow their business. But not everybody able to repay the loan because of somebody might experience financial distress.</a:t>
            </a:r>
            <a:br>
              <a:rPr lang="en-US" sz="2000" b="0" i="0" dirty="0">
                <a:effectLst/>
                <a:latin typeface="Helvetica Neue"/>
              </a:rPr>
            </a:br>
            <a:br>
              <a:rPr lang="en-US" sz="2000" b="0" i="0" dirty="0">
                <a:effectLst/>
                <a:latin typeface="Helvetica Neue"/>
              </a:rPr>
            </a:br>
            <a:r>
              <a:rPr lang="en-US" sz="2000" b="0" i="0" dirty="0">
                <a:effectLst/>
                <a:latin typeface="Helvetica Neue"/>
              </a:rPr>
              <a:t>We have to </a:t>
            </a:r>
            <a:r>
              <a:rPr lang="en-US" sz="2000" u="sng" dirty="0">
                <a:effectLst/>
                <a:latin typeface="Helvetica Neue"/>
              </a:rPr>
              <a:t>predict who will default loan.</a:t>
            </a:r>
            <a:br>
              <a:rPr lang="en-US" sz="2000" b="0" i="0" dirty="0">
                <a:effectLst/>
                <a:latin typeface="Helvetica Neue"/>
              </a:rPr>
            </a:br>
            <a:br>
              <a:rPr lang="en-US" sz="2000" b="0" i="0" dirty="0">
                <a:effectLst/>
                <a:latin typeface="Helvetica Neue"/>
              </a:rPr>
            </a:br>
            <a:r>
              <a:rPr lang="en-US" sz="2000" b="0" i="0" dirty="0">
                <a:effectLst/>
                <a:latin typeface="Helvetica Neue"/>
              </a:rPr>
              <a:t>The goal of this project is using Machine Learning to predict the probability that somebody will default loan. So that the bank could predict and try to reduce the probability of loan default, so that creditor/bank able to manage the lost.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9357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93762" y="1247774"/>
            <a:ext cx="7966075" cy="3962401"/>
          </a:xfrm>
        </p:spPr>
        <p:txBody>
          <a:bodyPr>
            <a:noAutofit/>
          </a:bodyPr>
          <a:lstStyle/>
          <a:p>
            <a:pPr algn="l"/>
            <a:r>
              <a:rPr lang="en-US" sz="2800" b="1" i="0" dirty="0">
                <a:effectLst/>
                <a:latin typeface="Helvetica Neue"/>
              </a:rPr>
              <a:t>Question:</a:t>
            </a:r>
            <a:br>
              <a:rPr lang="en-US" sz="2800" b="1" i="0" dirty="0">
                <a:effectLst/>
                <a:latin typeface="Helvetica Neue"/>
              </a:rPr>
            </a:br>
            <a:br>
              <a:rPr lang="en-US" sz="2000" b="1" i="0" dirty="0">
                <a:effectLst/>
                <a:latin typeface="Helvetica Neue"/>
              </a:rPr>
            </a:br>
            <a:r>
              <a:rPr lang="en-US" sz="2000" b="0" i="0" dirty="0">
                <a:effectLst/>
                <a:latin typeface="Helvetica Neue"/>
              </a:rPr>
              <a:t>1) What is the relationship between Home Ownership and Credit Default?</a:t>
            </a:r>
            <a:br>
              <a:rPr lang="en-US" sz="2000" b="0" i="0" dirty="0">
                <a:effectLst/>
                <a:latin typeface="Helvetica Neue"/>
              </a:rPr>
            </a:br>
            <a:br>
              <a:rPr lang="en-US" sz="2000" b="0" i="0" dirty="0">
                <a:effectLst/>
                <a:latin typeface="Helvetica Neue"/>
              </a:rPr>
            </a:br>
            <a:r>
              <a:rPr lang="en-US" sz="2000" b="0" i="0" dirty="0">
                <a:effectLst/>
                <a:latin typeface="Helvetica Neue"/>
              </a:rPr>
              <a:t>2) How the loan purposes affect the Credit Default?</a:t>
            </a:r>
            <a:br>
              <a:rPr lang="en-US" sz="2000" b="0" i="0" dirty="0">
                <a:effectLst/>
                <a:latin typeface="Helvetica Neue"/>
              </a:rPr>
            </a:br>
            <a:br>
              <a:rPr lang="en-US" sz="2000" b="0" i="0" dirty="0">
                <a:effectLst/>
                <a:latin typeface="Helvetica Neue"/>
              </a:rPr>
            </a:br>
            <a:r>
              <a:rPr lang="en-US" sz="2000" b="0" i="0" dirty="0">
                <a:effectLst/>
                <a:latin typeface="Helvetica Neue"/>
              </a:rPr>
              <a:t>3) Does Years in current job will affect the Credit Score in loan of Term?</a:t>
            </a:r>
            <a:br>
              <a:rPr lang="en-US" sz="2000" b="0" i="0" dirty="0">
                <a:effectLst/>
                <a:latin typeface="Helvetica Neue"/>
              </a:rPr>
            </a:br>
            <a:br>
              <a:rPr lang="en-US" sz="2000" b="0" i="0" dirty="0">
                <a:effectLst/>
                <a:latin typeface="Helvetica Neue"/>
              </a:rPr>
            </a:br>
            <a:r>
              <a:rPr lang="en-US" sz="2000" b="0" i="0" dirty="0">
                <a:effectLst/>
                <a:latin typeface="Helvetica Neue"/>
              </a:rPr>
              <a:t>4) How is the relationship among Years of Credit history, Annual Income and Credit Default?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52914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06798" y="547366"/>
            <a:ext cx="7781544" cy="859055"/>
          </a:xfrm>
        </p:spPr>
        <p:txBody>
          <a:bodyPr>
            <a:normAutofit/>
          </a:bodyPr>
          <a:lstStyle/>
          <a:p>
            <a:r>
              <a:rPr lang="en-US" sz="3200" dirty="0"/>
              <a:t>Sample dataset: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 name="Picture 4">
            <a:extLst>
              <a:ext uri="{FF2B5EF4-FFF2-40B4-BE49-F238E27FC236}">
                <a16:creationId xmlns:a16="http://schemas.microsoft.com/office/drawing/2014/main" id="{7B54F5B1-E766-4D1E-9038-964E8835157D}"/>
              </a:ext>
            </a:extLst>
          </p:cNvPr>
          <p:cNvPicPr>
            <a:picLocks noChangeAspect="1"/>
          </p:cNvPicPr>
          <p:nvPr/>
        </p:nvPicPr>
        <p:blipFill>
          <a:blip r:embed="rId2"/>
          <a:stretch>
            <a:fillRect/>
          </a:stretch>
        </p:blipFill>
        <p:spPr>
          <a:xfrm>
            <a:off x="233621" y="1724025"/>
            <a:ext cx="11643971" cy="3386455"/>
          </a:xfrm>
          <a:prstGeom prst="rect">
            <a:avLst/>
          </a:prstGeom>
        </p:spPr>
      </p:pic>
      <p:sp>
        <p:nvSpPr>
          <p:cNvPr id="6" name="TextBox 5">
            <a:extLst>
              <a:ext uri="{FF2B5EF4-FFF2-40B4-BE49-F238E27FC236}">
                <a16:creationId xmlns:a16="http://schemas.microsoft.com/office/drawing/2014/main" id="{DBCFB130-44A9-4049-B240-71C9931B32EE}"/>
              </a:ext>
            </a:extLst>
          </p:cNvPr>
          <p:cNvSpPr txBox="1"/>
          <p:nvPr/>
        </p:nvSpPr>
        <p:spPr>
          <a:xfrm>
            <a:off x="1343025" y="5505450"/>
            <a:ext cx="5495925" cy="461665"/>
          </a:xfrm>
          <a:prstGeom prst="rect">
            <a:avLst/>
          </a:prstGeom>
          <a:noFill/>
        </p:spPr>
        <p:txBody>
          <a:bodyPr wrap="square" rtlCol="0">
            <a:spAutoFit/>
          </a:bodyPr>
          <a:lstStyle/>
          <a:p>
            <a:r>
              <a:rPr lang="en-SG" sz="2400" b="1" dirty="0">
                <a:solidFill>
                  <a:schemeClr val="bg1"/>
                </a:solidFill>
              </a:rPr>
              <a:t>Total: 7500 rows x 18 features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45332" y="209550"/>
            <a:ext cx="9013043" cy="4061826"/>
          </a:xfrm>
        </p:spPr>
        <p:txBody>
          <a:bodyPr/>
          <a:lstStyle/>
          <a:p>
            <a:pPr marL="0" indent="0" algn="l">
              <a:buNone/>
            </a:pPr>
            <a:r>
              <a:rPr lang="en-US" sz="2800" b="1" i="0" dirty="0">
                <a:effectLst/>
                <a:latin typeface="Helvetica Neue"/>
              </a:rPr>
              <a:t>Dataset Description:</a:t>
            </a:r>
          </a:p>
          <a:p>
            <a:pPr marL="0" indent="0" algn="l">
              <a:lnSpc>
                <a:spcPct val="150000"/>
              </a:lnSpc>
              <a:buNone/>
            </a:pPr>
            <a:r>
              <a:rPr lang="en-US" sz="1800" b="0" i="0" dirty="0">
                <a:effectLst/>
                <a:latin typeface="Helvetica Neue"/>
              </a:rPr>
              <a:t>1) </a:t>
            </a:r>
            <a:r>
              <a:rPr lang="en-US" sz="1800" b="1" i="1" dirty="0">
                <a:effectLst/>
                <a:latin typeface="Helvetica Neue"/>
              </a:rPr>
              <a:t>Id</a:t>
            </a:r>
            <a:r>
              <a:rPr lang="en-US" sz="1800" b="0" i="0" dirty="0">
                <a:effectLst/>
                <a:latin typeface="Helvetica Neue"/>
              </a:rPr>
              <a:t>: The number to identification a customer.</a:t>
            </a:r>
            <a:br>
              <a:rPr lang="en-US" sz="1800" b="0" i="0" dirty="0">
                <a:effectLst/>
                <a:latin typeface="Helvetica Neue"/>
              </a:rPr>
            </a:br>
            <a:r>
              <a:rPr lang="en-US" sz="1800" b="0" i="0" dirty="0">
                <a:effectLst/>
                <a:latin typeface="Helvetica Neue"/>
              </a:rPr>
              <a:t>2) </a:t>
            </a:r>
            <a:r>
              <a:rPr lang="en-US" sz="1800" b="1" i="1" dirty="0">
                <a:effectLst/>
                <a:latin typeface="Helvetica Neue"/>
              </a:rPr>
              <a:t>Home Ownership</a:t>
            </a:r>
            <a:r>
              <a:rPr lang="en-US" sz="1800" b="0" i="0" dirty="0">
                <a:effectLst/>
                <a:latin typeface="Helvetica Neue"/>
              </a:rPr>
              <a:t>: The status of owning a house, e.g. own home, rent, home mortgage.</a:t>
            </a:r>
            <a:br>
              <a:rPr lang="en-US" sz="1800" b="0" i="0" dirty="0">
                <a:effectLst/>
                <a:latin typeface="Helvetica Neue"/>
              </a:rPr>
            </a:br>
            <a:r>
              <a:rPr lang="en-US" sz="1800" b="0" i="0" dirty="0">
                <a:effectLst/>
                <a:latin typeface="Helvetica Neue"/>
              </a:rPr>
              <a:t>3) </a:t>
            </a:r>
            <a:r>
              <a:rPr lang="en-US" sz="1800" b="1" i="1" dirty="0">
                <a:effectLst/>
                <a:latin typeface="Helvetica Neue"/>
              </a:rPr>
              <a:t>Annual Income</a:t>
            </a:r>
            <a:r>
              <a:rPr lang="en-US" sz="1800" b="0" i="0" dirty="0">
                <a:effectLst/>
                <a:latin typeface="Helvetica Neue"/>
              </a:rPr>
              <a:t>: The total income that you earn over one year. (Disclaimer: this dataset did not declare that the annual income is before or after tax.)</a:t>
            </a:r>
            <a:br>
              <a:rPr lang="en-US" sz="1800" b="0" i="0" dirty="0">
                <a:effectLst/>
                <a:latin typeface="Helvetica Neue"/>
              </a:rPr>
            </a:br>
            <a:r>
              <a:rPr lang="en-US" sz="1800" b="0" i="0" dirty="0">
                <a:effectLst/>
                <a:latin typeface="Helvetica Neue"/>
              </a:rPr>
              <a:t>4) </a:t>
            </a:r>
            <a:r>
              <a:rPr lang="en-US" sz="1800" b="1" i="1" dirty="0">
                <a:effectLst/>
                <a:latin typeface="Helvetica Neue"/>
              </a:rPr>
              <a:t>Years in current job</a:t>
            </a:r>
            <a:r>
              <a:rPr lang="en-US" sz="1800" b="0" i="0" dirty="0">
                <a:effectLst/>
                <a:latin typeface="Helvetica Neue"/>
              </a:rPr>
              <a:t>: The total years that you are working in current job.</a:t>
            </a:r>
            <a:br>
              <a:rPr lang="en-US" sz="1800" b="0" i="0" dirty="0">
                <a:effectLst/>
                <a:latin typeface="Helvetica Neue"/>
              </a:rPr>
            </a:br>
            <a:r>
              <a:rPr lang="en-US" sz="1800" b="0" i="0" dirty="0">
                <a:effectLst/>
                <a:latin typeface="Helvetica Neue"/>
              </a:rPr>
              <a:t>5) </a:t>
            </a:r>
            <a:r>
              <a:rPr lang="en-US" sz="1800" b="1" i="1" dirty="0">
                <a:effectLst/>
                <a:latin typeface="Helvetica Neue"/>
              </a:rPr>
              <a:t>Tax Liens</a:t>
            </a:r>
            <a:r>
              <a:rPr lang="en-US" sz="1800" b="0" i="0" dirty="0">
                <a:effectLst/>
                <a:latin typeface="Helvetica Neue"/>
              </a:rPr>
              <a:t>: A legal claim against the assets of an individual or business that fails to pay taxes owed to the government.</a:t>
            </a:r>
            <a:br>
              <a:rPr lang="en-US" sz="1800" b="0" i="0" dirty="0">
                <a:effectLst/>
                <a:latin typeface="Helvetica Neue"/>
              </a:rPr>
            </a:br>
            <a:r>
              <a:rPr lang="en-US" sz="1800" b="0" i="0" dirty="0">
                <a:effectLst/>
                <a:latin typeface="Helvetica Neue"/>
              </a:rPr>
              <a:t>6) </a:t>
            </a:r>
            <a:r>
              <a:rPr lang="en-US" sz="1800" b="1" i="1" dirty="0">
                <a:effectLst/>
                <a:latin typeface="Helvetica Neue"/>
              </a:rPr>
              <a:t>Number of Open Accounts</a:t>
            </a:r>
            <a:r>
              <a:rPr lang="en-US" sz="1800" b="0" i="0" dirty="0">
                <a:effectLst/>
                <a:latin typeface="Helvetica Neue"/>
              </a:rPr>
              <a:t>: How many accounts is reported open.</a:t>
            </a:r>
            <a:br>
              <a:rPr lang="en-US" sz="1800" b="0" i="0" dirty="0">
                <a:effectLst/>
                <a:latin typeface="Helvetica Neue"/>
              </a:rPr>
            </a:br>
            <a:r>
              <a:rPr lang="en-US" sz="1800" b="0" i="0" dirty="0">
                <a:effectLst/>
                <a:latin typeface="Helvetica Neue"/>
              </a:rPr>
              <a:t>7) </a:t>
            </a:r>
            <a:r>
              <a:rPr lang="en-US" sz="1800" b="1" i="1" dirty="0">
                <a:effectLst/>
                <a:latin typeface="Helvetica Neue"/>
              </a:rPr>
              <a:t>Years of Credit History</a:t>
            </a:r>
            <a:r>
              <a:rPr lang="en-US" sz="1800" b="0" i="0" dirty="0">
                <a:effectLst/>
                <a:latin typeface="Helvetica Neue"/>
              </a:rPr>
              <a:t>: The record of your ability to repay debts and demonstrated responsibility in repaying them.</a:t>
            </a:r>
            <a:br>
              <a:rPr lang="en-US" sz="1800" b="0" i="0" dirty="0">
                <a:effectLst/>
                <a:latin typeface="Helvetica Neue"/>
              </a:rPr>
            </a:br>
            <a:r>
              <a:rPr lang="en-US" sz="1800" b="0" i="0" dirty="0">
                <a:effectLst/>
                <a:latin typeface="Helvetica Neue"/>
              </a:rPr>
              <a:t>8) </a:t>
            </a:r>
            <a:r>
              <a:rPr lang="en-US" sz="1800" b="1" i="1" dirty="0">
                <a:effectLst/>
                <a:latin typeface="Helvetica Neue"/>
              </a:rPr>
              <a:t>Maximum Open Credit</a:t>
            </a:r>
            <a:r>
              <a:rPr lang="en-US" sz="1800" b="0" i="0" dirty="0">
                <a:effectLst/>
                <a:latin typeface="Helvetica Neue"/>
              </a:rPr>
              <a:t>: An open credit is a financial arrangement between a lender and a borrower that allows the latter to access credit repeatedly up to a specific maximum limit.</a:t>
            </a:r>
            <a:br>
              <a:rPr lang="en-US" sz="1800" b="0" i="0" dirty="0">
                <a:effectLst/>
                <a:latin typeface="Helvetica Neue"/>
              </a:rPr>
            </a:br>
            <a:endParaRPr lang="en-US" sz="18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66750" y="314325"/>
            <a:ext cx="11125200" cy="6365875"/>
          </a:xfrm>
        </p:spPr>
        <p:txBody>
          <a:bodyPr/>
          <a:lstStyle/>
          <a:p>
            <a:pPr marL="0" indent="0">
              <a:lnSpc>
                <a:spcPct val="150000"/>
              </a:lnSpc>
              <a:buNone/>
            </a:pPr>
            <a:r>
              <a:rPr lang="en-US" sz="1800" b="0" i="0" dirty="0">
                <a:effectLst/>
                <a:latin typeface="Helvetica Neue"/>
              </a:rPr>
              <a:t>9) </a:t>
            </a:r>
            <a:r>
              <a:rPr lang="en-US" sz="1800" b="1" i="1" dirty="0">
                <a:effectLst/>
                <a:latin typeface="Helvetica Neue"/>
              </a:rPr>
              <a:t>Number of Credit Problems</a:t>
            </a:r>
            <a:r>
              <a:rPr lang="en-US" sz="1800" b="0" i="0" dirty="0">
                <a:effectLst/>
                <a:latin typeface="Helvetica Neue"/>
              </a:rPr>
              <a:t>: The borrower cannot or is unwilling to repay according to the original loan agreement. It is also referred to as a nonperforming asset.</a:t>
            </a:r>
            <a:br>
              <a:rPr lang="en-US" sz="1800" b="0" i="0" dirty="0">
                <a:effectLst/>
                <a:latin typeface="Helvetica Neue"/>
              </a:rPr>
            </a:br>
            <a:r>
              <a:rPr lang="en-US" sz="1800" b="0" i="0" dirty="0">
                <a:effectLst/>
                <a:latin typeface="Helvetica Neue"/>
              </a:rPr>
              <a:t>10) </a:t>
            </a:r>
            <a:r>
              <a:rPr lang="en-US" sz="1800" b="1" i="1" dirty="0">
                <a:effectLst/>
                <a:latin typeface="Helvetica Neue"/>
              </a:rPr>
              <a:t>Months since last delinquent</a:t>
            </a:r>
            <a:r>
              <a:rPr lang="en-US" sz="1800" b="0" i="0" dirty="0">
                <a:effectLst/>
                <a:latin typeface="Helvetica Neue"/>
              </a:rPr>
              <a:t>: How many months that you are behind on payments. Once you are delinquent for a certain period, your lender will declare the loan to be in default. The entire loan balance will become due at the time.</a:t>
            </a:r>
            <a:br>
              <a:rPr lang="en-US" sz="1800" b="0" i="0" dirty="0">
                <a:effectLst/>
                <a:latin typeface="Helvetica Neue"/>
              </a:rPr>
            </a:br>
            <a:r>
              <a:rPr lang="en-US" sz="1800" b="0" i="0" dirty="0">
                <a:effectLst/>
                <a:latin typeface="Helvetica Neue"/>
              </a:rPr>
              <a:t>11) </a:t>
            </a:r>
            <a:r>
              <a:rPr lang="en-US" sz="1800" b="1" i="1" dirty="0">
                <a:effectLst/>
                <a:latin typeface="Helvetica Neue"/>
              </a:rPr>
              <a:t>Bankruptcies</a:t>
            </a:r>
            <a:r>
              <a:rPr lang="en-US" sz="1800" b="0" i="0" dirty="0">
                <a:effectLst/>
                <a:latin typeface="Helvetica Neue"/>
              </a:rPr>
              <a:t>: A legal proceeding involving a person or business that is unable to repay their outstanding debts.</a:t>
            </a:r>
            <a:br>
              <a:rPr lang="en-US" sz="1800" b="0" i="0" dirty="0">
                <a:effectLst/>
                <a:latin typeface="Helvetica Neue"/>
              </a:rPr>
            </a:br>
            <a:r>
              <a:rPr lang="en-US" sz="1800" b="0" i="0" dirty="0">
                <a:effectLst/>
                <a:latin typeface="Helvetica Neue"/>
              </a:rPr>
              <a:t>12) </a:t>
            </a:r>
            <a:r>
              <a:rPr lang="en-US" sz="1800" b="1" i="1" dirty="0">
                <a:effectLst/>
                <a:latin typeface="Helvetica Neue"/>
              </a:rPr>
              <a:t>Purpose</a:t>
            </a:r>
            <a:r>
              <a:rPr lang="en-US" sz="1800" b="0" i="0" dirty="0">
                <a:effectLst/>
                <a:latin typeface="Helvetica Neue"/>
              </a:rPr>
              <a:t>: The reason of a borrower to apply a loan.</a:t>
            </a:r>
            <a:br>
              <a:rPr lang="en-US" sz="1800" b="0" i="0" dirty="0">
                <a:effectLst/>
                <a:latin typeface="Helvetica Neue"/>
              </a:rPr>
            </a:br>
            <a:r>
              <a:rPr lang="en-US" sz="1800" b="0" i="0" dirty="0">
                <a:effectLst/>
                <a:latin typeface="Helvetica Neue"/>
              </a:rPr>
              <a:t>13) </a:t>
            </a:r>
            <a:r>
              <a:rPr lang="en-US" sz="1800" b="1" i="1" dirty="0">
                <a:effectLst/>
                <a:latin typeface="Helvetica Neue"/>
              </a:rPr>
              <a:t>Term</a:t>
            </a:r>
            <a:r>
              <a:rPr lang="en-US" sz="1800" b="0" i="0" dirty="0">
                <a:effectLst/>
                <a:latin typeface="Helvetica Neue"/>
              </a:rPr>
              <a:t>: The period to repay the loan. E.g., short term or long term.</a:t>
            </a:r>
            <a:br>
              <a:rPr lang="en-US" sz="1800" b="0" i="0" dirty="0">
                <a:effectLst/>
                <a:latin typeface="Helvetica Neue"/>
              </a:rPr>
            </a:br>
            <a:r>
              <a:rPr lang="en-US" sz="1800" b="0" i="0" dirty="0">
                <a:effectLst/>
                <a:latin typeface="Helvetica Neue"/>
              </a:rPr>
              <a:t>14</a:t>
            </a:r>
            <a:r>
              <a:rPr lang="en-US" sz="1800" b="1" i="1" dirty="0">
                <a:effectLst/>
                <a:latin typeface="Helvetica Neue"/>
              </a:rPr>
              <a:t>) Current Loan Amount</a:t>
            </a:r>
            <a:r>
              <a:rPr lang="en-US" sz="1800" b="0" i="0" dirty="0">
                <a:effectLst/>
                <a:latin typeface="Helvetica Neue"/>
              </a:rPr>
              <a:t>: The amount the borrower promises to repay, as set forth in the loan contract.</a:t>
            </a:r>
            <a:br>
              <a:rPr lang="en-US" sz="1800" b="0" i="0" dirty="0">
                <a:effectLst/>
                <a:latin typeface="Helvetica Neue"/>
              </a:rPr>
            </a:br>
            <a:r>
              <a:rPr lang="en-US" sz="1800" b="0" i="0" dirty="0">
                <a:effectLst/>
                <a:latin typeface="Helvetica Neue"/>
              </a:rPr>
              <a:t>15) </a:t>
            </a:r>
            <a:r>
              <a:rPr lang="en-US" sz="1800" b="1" i="1" dirty="0">
                <a:effectLst/>
                <a:latin typeface="Helvetica Neue"/>
              </a:rPr>
              <a:t>Current credit balance</a:t>
            </a:r>
            <a:r>
              <a:rPr lang="en-US" sz="1800" b="0" i="0" dirty="0">
                <a:effectLst/>
                <a:latin typeface="Helvetica Neue"/>
              </a:rPr>
              <a:t>: A credit balance on your billing statement is an amount that the card issuer/bank owes you.</a:t>
            </a:r>
            <a:br>
              <a:rPr lang="en-US" sz="1800" b="0" i="0" dirty="0">
                <a:effectLst/>
                <a:latin typeface="Helvetica Neue"/>
              </a:rPr>
            </a:br>
            <a:r>
              <a:rPr lang="en-US" sz="1800" b="0" i="0" dirty="0">
                <a:effectLst/>
                <a:latin typeface="Helvetica Neue"/>
              </a:rPr>
              <a:t>16) </a:t>
            </a:r>
            <a:r>
              <a:rPr lang="en-US" sz="1800" b="1" i="1" dirty="0">
                <a:effectLst/>
                <a:latin typeface="Helvetica Neue"/>
              </a:rPr>
              <a:t>Monthly Debt</a:t>
            </a:r>
            <a:r>
              <a:rPr lang="en-US" sz="1800" b="0" i="0" dirty="0">
                <a:effectLst/>
                <a:latin typeface="Helvetica Neue"/>
              </a:rPr>
              <a:t>: Recurring monthly payments, such as credit card payments, loan payment, etc.</a:t>
            </a:r>
            <a:br>
              <a:rPr lang="en-US" sz="1800" b="0" i="0" dirty="0">
                <a:effectLst/>
                <a:latin typeface="Helvetica Neue"/>
              </a:rPr>
            </a:br>
            <a:r>
              <a:rPr lang="en-US" sz="1800" b="0" i="0" dirty="0">
                <a:effectLst/>
                <a:latin typeface="Helvetica Neue"/>
              </a:rPr>
              <a:t>17) </a:t>
            </a:r>
            <a:r>
              <a:rPr lang="en-US" sz="1800" b="1" i="1" dirty="0">
                <a:effectLst/>
                <a:latin typeface="Helvetica Neue"/>
              </a:rPr>
              <a:t>Credit Score</a:t>
            </a:r>
            <a:r>
              <a:rPr lang="en-US" sz="1800" b="0" i="0" dirty="0">
                <a:effectLst/>
                <a:latin typeface="Helvetica Neue"/>
              </a:rPr>
              <a:t>: Is a number between 300-850 that depicts a consumer’s creditworthiness.</a:t>
            </a:r>
            <a:br>
              <a:rPr lang="en-US" sz="1800" b="0" i="0" dirty="0">
                <a:effectLst/>
                <a:latin typeface="Helvetica Neue"/>
              </a:rPr>
            </a:br>
            <a:r>
              <a:rPr lang="en-US" sz="1800" b="0" i="0" dirty="0">
                <a:effectLst/>
                <a:latin typeface="Helvetica Neue"/>
              </a:rPr>
              <a:t>18) </a:t>
            </a:r>
            <a:r>
              <a:rPr lang="en-US" sz="1800" b="1" i="1" dirty="0">
                <a:effectLst/>
                <a:latin typeface="Helvetica Neue"/>
              </a:rPr>
              <a:t>Credit Default</a:t>
            </a:r>
            <a:r>
              <a:rPr lang="en-US" sz="1800" b="0" i="0" dirty="0">
                <a:effectLst/>
                <a:latin typeface="Helvetica Neue"/>
              </a:rPr>
              <a:t>: The failure to repay a debt, including interest or principal, on a loan or security.</a:t>
            </a:r>
          </a:p>
          <a:p>
            <a:pPr marL="0" indent="0" algn="l">
              <a:lnSpc>
                <a:spcPct val="150000"/>
              </a:lnSpc>
              <a:buNone/>
            </a:pPr>
            <a:br>
              <a:rPr lang="en-US" sz="1800" b="0" i="0" dirty="0">
                <a:effectLst/>
                <a:latin typeface="Helvetica Neue"/>
              </a:rPr>
            </a:br>
            <a:endParaRPr lang="en-US" sz="1800" b="1"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297551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Steps: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44292" y="1315917"/>
            <a:ext cx="10807700" cy="4761696"/>
          </a:xfrm>
        </p:spPr>
        <p:txBody>
          <a:bodyPr>
            <a:normAutofit lnSpcReduction="10000"/>
          </a:bodyPr>
          <a:lstStyle/>
          <a:p>
            <a:pPr marL="457200" lvl="0" indent="-457200">
              <a:lnSpc>
                <a:spcPct val="107000"/>
              </a:lnSpc>
              <a:buAutoNum type="arabicPeriod"/>
            </a:pPr>
            <a:r>
              <a:rPr lang="en-US" altLang="zh-CN" sz="2000" dirty="0">
                <a:latin typeface="Calibri" panose="020F0502020204030204" pitchFamily="34" charset="0"/>
                <a:ea typeface="DengXian" panose="02010600030101010101" pitchFamily="2" charset="-122"/>
                <a:cs typeface="Times New Roman" panose="02020603050405020304" pitchFamily="18" charset="0"/>
              </a:rPr>
              <a:t>Read and Understand Data</a:t>
            </a:r>
            <a:r>
              <a:rPr lang="en-SG" sz="2000" dirty="0">
                <a:effectLst/>
                <a:latin typeface="Calibri" panose="020F0502020204030204" pitchFamily="34" charset="0"/>
                <a:ea typeface="DengXian" panose="02010600030101010101" pitchFamily="2" charset="-122"/>
                <a:cs typeface="Times New Roman" panose="02020603050405020304" pitchFamily="18" charset="0"/>
              </a:rPr>
              <a:t>.</a:t>
            </a:r>
          </a:p>
          <a:p>
            <a:pPr marL="457200" lvl="0" indent="-457200">
              <a:lnSpc>
                <a:spcPct val="107000"/>
              </a:lnSpc>
              <a:buAutoNum type="arabicPeriod"/>
            </a:pPr>
            <a:endParaRPr lang="en-SG" sz="2000" dirty="0">
              <a:effectLst/>
              <a:latin typeface="Calibri" panose="020F0502020204030204" pitchFamily="34" charset="0"/>
              <a:ea typeface="DengXian" panose="02010600030101010101" pitchFamily="2" charset="-122"/>
              <a:cs typeface="Times New Roman" panose="02020603050405020304" pitchFamily="18" charset="0"/>
            </a:endParaRPr>
          </a:p>
          <a:p>
            <a:pPr marL="457200" lvl="0" indent="-457200">
              <a:lnSpc>
                <a:spcPct val="107000"/>
              </a:lnSpc>
              <a:buAutoNum type="arabicPeriod" startAt="2"/>
            </a:pPr>
            <a:r>
              <a:rPr lang="en-SG" sz="2000" dirty="0">
                <a:effectLst/>
                <a:latin typeface="Calibri" panose="020F0502020204030204" pitchFamily="34" charset="0"/>
                <a:ea typeface="DengXian" panose="02010600030101010101" pitchFamily="2" charset="-122"/>
                <a:cs typeface="Times New Roman" panose="02020603050405020304" pitchFamily="18" charset="0"/>
              </a:rPr>
              <a:t>Data Cleaning.</a:t>
            </a:r>
          </a:p>
          <a:p>
            <a:pPr marL="457200" lvl="0" indent="-457200">
              <a:lnSpc>
                <a:spcPct val="107000"/>
              </a:lnSpc>
              <a:buAutoNum type="arabicPeriod" startAt="2"/>
            </a:pPr>
            <a:endParaRPr lang="en-SG" sz="2000" dirty="0">
              <a:effectLst/>
              <a:latin typeface="Calibri" panose="020F0502020204030204" pitchFamily="34" charset="0"/>
              <a:ea typeface="DengXian" panose="02010600030101010101" pitchFamily="2" charset="-122"/>
              <a:cs typeface="Times New Roman" panose="02020603050405020304" pitchFamily="18" charset="0"/>
            </a:endParaRPr>
          </a:p>
          <a:p>
            <a:pPr marL="457200" lvl="0" indent="-457200">
              <a:lnSpc>
                <a:spcPct val="107000"/>
              </a:lnSpc>
              <a:buAutoNum type="arabicPeriod" startAt="2"/>
            </a:pPr>
            <a:r>
              <a:rPr lang="en-SG" sz="2000" dirty="0">
                <a:latin typeface="Calibri" panose="020F0502020204030204" pitchFamily="34" charset="0"/>
                <a:ea typeface="DengXian" panose="02010600030101010101" pitchFamily="2" charset="-122"/>
                <a:cs typeface="Times New Roman" panose="02020603050405020304" pitchFamily="18" charset="0"/>
              </a:rPr>
              <a:t>Exploratory Data Analysis</a:t>
            </a:r>
          </a:p>
          <a:p>
            <a:pPr marL="457200" lvl="0" indent="-457200">
              <a:lnSpc>
                <a:spcPct val="107000"/>
              </a:lnSpc>
              <a:buAutoNum type="arabicPeriod" startAt="2"/>
            </a:pPr>
            <a:endParaRPr lang="en-SG" sz="2000" dirty="0">
              <a:latin typeface="Calibri" panose="020F0502020204030204" pitchFamily="34" charset="0"/>
              <a:ea typeface="DengXian" panose="02010600030101010101" pitchFamily="2" charset="-122"/>
              <a:cs typeface="Times New Roman" panose="02020603050405020304" pitchFamily="18" charset="0"/>
            </a:endParaRPr>
          </a:p>
          <a:p>
            <a:pPr marL="457200" lvl="0" indent="-457200">
              <a:lnSpc>
                <a:spcPct val="107000"/>
              </a:lnSpc>
              <a:buAutoNum type="arabicPeriod" startAt="2"/>
            </a:pPr>
            <a:r>
              <a:rPr lang="en-SG" sz="2000" dirty="0">
                <a:effectLst/>
                <a:latin typeface="Calibri" panose="020F0502020204030204" pitchFamily="34" charset="0"/>
                <a:ea typeface="DengXian" panose="02010600030101010101" pitchFamily="2" charset="-122"/>
                <a:cs typeface="Times New Roman" panose="02020603050405020304" pitchFamily="18" charset="0"/>
              </a:rPr>
              <a:t>Model Building</a:t>
            </a:r>
          </a:p>
          <a:p>
            <a:pPr marL="0" indent="0">
              <a:lnSpc>
                <a:spcPct val="107000"/>
              </a:lnSpc>
              <a:buNone/>
            </a:pPr>
            <a:r>
              <a:rPr lang="en-SG" sz="2000" dirty="0">
                <a:effectLst/>
                <a:latin typeface="Calibri" panose="020F0502020204030204" pitchFamily="34" charset="0"/>
                <a:ea typeface="DengXian" panose="02010600030101010101" pitchFamily="2" charset="-122"/>
                <a:cs typeface="Times New Roman" panose="02020603050405020304" pitchFamily="18" charset="0"/>
              </a:rPr>
              <a:t>         a) </a:t>
            </a:r>
            <a:r>
              <a:rPr lang="en-SG" sz="2000" dirty="0" err="1">
                <a:effectLst/>
                <a:latin typeface="Calibri" panose="020F0502020204030204" pitchFamily="34" charset="0"/>
                <a:ea typeface="DengXian" panose="02010600030101010101" pitchFamily="2" charset="-122"/>
                <a:cs typeface="Times New Roman" panose="02020603050405020304" pitchFamily="18" charset="0"/>
              </a:rPr>
              <a:t>KNeighborClassifier</a:t>
            </a:r>
            <a:endParaRPr lang="en-SG" sz="20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buNone/>
            </a:pPr>
            <a:r>
              <a:rPr lang="en-SG" sz="2000" dirty="0">
                <a:effectLst/>
                <a:latin typeface="Calibri" panose="020F0502020204030204" pitchFamily="34" charset="0"/>
                <a:ea typeface="DengXian" panose="02010600030101010101" pitchFamily="2" charset="-122"/>
                <a:cs typeface="Times New Roman" panose="02020603050405020304" pitchFamily="18" charset="0"/>
              </a:rPr>
              <a:t>         b) </a:t>
            </a:r>
            <a:r>
              <a:rPr lang="en-SG" sz="2000" dirty="0" err="1">
                <a:effectLst/>
                <a:latin typeface="Calibri" panose="020F0502020204030204" pitchFamily="34" charset="0"/>
                <a:ea typeface="DengXian" panose="02010600030101010101" pitchFamily="2" charset="-122"/>
                <a:cs typeface="Times New Roman" panose="02020603050405020304" pitchFamily="18" charset="0"/>
              </a:rPr>
              <a:t>RandomForest</a:t>
            </a:r>
            <a:r>
              <a:rPr lang="en-SG" sz="2000" dirty="0">
                <a:effectLst/>
                <a:latin typeface="Calibri" panose="020F0502020204030204" pitchFamily="34" charset="0"/>
                <a:ea typeface="DengXian" panose="02010600030101010101" pitchFamily="2" charset="-122"/>
                <a:cs typeface="Times New Roman" panose="02020603050405020304" pitchFamily="18" charset="0"/>
              </a:rPr>
              <a:t> Classifier</a:t>
            </a:r>
          </a:p>
          <a:p>
            <a:pPr marL="0" indent="0">
              <a:lnSpc>
                <a:spcPct val="107000"/>
              </a:lnSpc>
              <a:buNone/>
            </a:pPr>
            <a:r>
              <a:rPr lang="en-SG" sz="2000" dirty="0">
                <a:latin typeface="Calibri" panose="020F0502020204030204" pitchFamily="34" charset="0"/>
                <a:ea typeface="DengXian" panose="02010600030101010101" pitchFamily="2" charset="-122"/>
                <a:cs typeface="Times New Roman" panose="02020603050405020304" pitchFamily="18" charset="0"/>
              </a:rPr>
              <a:t>         c) </a:t>
            </a:r>
            <a:r>
              <a:rPr lang="en-SG" sz="2000" dirty="0" err="1">
                <a:latin typeface="Calibri" panose="020F0502020204030204" pitchFamily="34" charset="0"/>
                <a:ea typeface="DengXian" panose="02010600030101010101" pitchFamily="2" charset="-122"/>
                <a:cs typeface="Times New Roman" panose="02020603050405020304" pitchFamily="18" charset="0"/>
              </a:rPr>
              <a:t>LogisticRegression</a:t>
            </a:r>
            <a:endParaRPr lang="en-SG" sz="2000" dirty="0">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buNone/>
            </a:pPr>
            <a:r>
              <a:rPr lang="en-SG" sz="2000" dirty="0">
                <a:effectLst/>
                <a:latin typeface="Calibri" panose="020F0502020204030204" pitchFamily="34" charset="0"/>
                <a:ea typeface="DengXian" panose="02010600030101010101" pitchFamily="2" charset="-122"/>
                <a:cs typeface="Times New Roman" panose="02020603050405020304" pitchFamily="18" charset="0"/>
              </a:rPr>
              <a:t>         d) Gaussian Naïve Bayes</a:t>
            </a:r>
            <a:endParaRPr lang="en-US" sz="2000" dirty="0"/>
          </a:p>
          <a:p>
            <a:endParaRPr lang="en-US" sz="2000"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1549</TotalTime>
  <Words>1907</Words>
  <Application>Microsoft Office PowerPoint</Application>
  <PresentationFormat>Widescreen</PresentationFormat>
  <Paragraphs>114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Helvetica Neue</vt:lpstr>
      <vt:lpstr>Inter</vt:lpstr>
      <vt:lpstr>Trade Gothic LT Pro</vt:lpstr>
      <vt:lpstr>Arial</vt:lpstr>
      <vt:lpstr>Calibri</vt:lpstr>
      <vt:lpstr>Helvetica</vt:lpstr>
      <vt:lpstr>Trebuchet MS</vt:lpstr>
      <vt:lpstr>Office Theme</vt:lpstr>
      <vt:lpstr>DS106  Capstone Project:  Loan Default Prediction</vt:lpstr>
      <vt:lpstr>Dataset:</vt:lpstr>
      <vt:lpstr>Table of Contents   · Problem Statement  · Question  · Dataset Description  · Read and understand Data  · Data Cleaning  · Exploratory Data Analysis  · Model Building  · Conclusion</vt:lpstr>
      <vt:lpstr>Problem Statement  Borrowers apply for loans for various reason. Individuals may apply for loans to buy a house, pay for a purchase etc. Organizations might take a loan to grow their business. But not everybody able to repay the loan because of somebody might experience financial distress.  We have to predict who will default loan.  The goal of this project is using Machine Learning to predict the probability that somebody will default loan. So that the bank could predict and try to reduce the probability of loan default, so that creditor/bank able to manage the lost.</vt:lpstr>
      <vt:lpstr>Question:  1) What is the relationship between Home Ownership and Credit Default?  2) How the loan purposes affect the Credit Default?  3) Does Years in current job will affect the Credit Score in loan of Term?  4) How is the relationship among Years of Credit history, Annual Income and Credit Default?</vt:lpstr>
      <vt:lpstr>Sample dataset:</vt:lpstr>
      <vt:lpstr>PowerPoint Presentation</vt:lpstr>
      <vt:lpstr>PowerPoint Presentation</vt:lpstr>
      <vt:lpstr>Steps:</vt:lpstr>
      <vt:lpstr>Steps 1: Read and Understand Data </vt:lpstr>
      <vt:lpstr>Steps 1: Read and Understand Data </vt:lpstr>
      <vt:lpstr>Steps 2: Data Cleaning </vt:lpstr>
      <vt:lpstr>Steps 3: Data Visualization </vt:lpstr>
      <vt:lpstr>Steps 3: Exploratory Data Analysis </vt:lpstr>
      <vt:lpstr>Steps 3: Exploratory Data Analysis </vt:lpstr>
      <vt:lpstr>Steps 3: Exploratory Data Analysis </vt:lpstr>
      <vt:lpstr>Steps 3: Exploratory Data Analysis </vt:lpstr>
      <vt:lpstr>Steps 4: Machine Learning </vt:lpstr>
      <vt:lpstr>Steps 4: Machine Learning </vt:lpstr>
      <vt:lpstr>Steps 4: Machine Learning </vt:lpstr>
      <vt:lpstr>Steps 4: Machine Learning </vt:lpstr>
      <vt:lpstr>Steps 4: Machine Learning </vt:lpstr>
      <vt:lpstr>Hyperparameter Tuning </vt:lpstr>
      <vt:lpstr>Features Importance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DS106  Capstone Project Proposal: Machine Learning for Sales Prediction</dc:title>
  <dc:creator>Helen Chow</dc:creator>
  <cp:lastModifiedBy>Helen Chow</cp:lastModifiedBy>
  <cp:revision>29</cp:revision>
  <dcterms:created xsi:type="dcterms:W3CDTF">2021-05-24T10:41:24Z</dcterms:created>
  <dcterms:modified xsi:type="dcterms:W3CDTF">2021-06-12T05:03:57Z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