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Title Text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5" name="Body Level One…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/>
          <p:nvPr>
            <p:ph type="sldNum" sz="quarter" idx="2"/>
          </p:nvPr>
        </p:nvSpPr>
        <p:spPr>
          <a:xfrm>
            <a:off x="6324599" y="9258300"/>
            <a:ext cx="342901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erspectives on ML"/>
          <p:cNvSpPr/>
          <p:nvPr>
            <p:ph type="ctrTitle"/>
          </p:nvPr>
        </p:nvSpPr>
        <p:spPr>
          <a:xfrm>
            <a:off x="1270000" y="-16510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</a:lstStyle>
          <a:p>
            <a:pPr/>
            <a:r>
              <a:t>Perspectives on ML</a:t>
            </a:r>
          </a:p>
        </p:txBody>
      </p:sp>
      <p:sp>
        <p:nvSpPr>
          <p:cNvPr id="156" name="Doina Precup…"/>
          <p:cNvSpPr/>
          <p:nvPr>
            <p:ph type="subTitle" sz="quarter" idx="1"/>
          </p:nvPr>
        </p:nvSpPr>
        <p:spPr>
          <a:xfrm>
            <a:off x="1168400" y="19177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Doina Precup</a:t>
            </a:r>
          </a:p>
          <a:p>
            <a:pPr/>
            <a:r>
              <a:t>McGill University</a:t>
            </a:r>
          </a:p>
        </p:txBody>
      </p:sp>
      <p:pic>
        <p:nvPicPr>
          <p:cNvPr id="157" name="rllab2015_thumb.jpg" descr="rllab2015_thum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3327400"/>
            <a:ext cx="8440708" cy="561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xample: Health ca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Health care</a:t>
            </a:r>
          </a:p>
        </p:txBody>
      </p:sp>
      <p:sp>
        <p:nvSpPr>
          <p:cNvPr id="194" name="Very large, disorganized data sets…"/>
          <p:cNvSpPr/>
          <p:nvPr>
            <p:ph type="body" idx="1"/>
          </p:nvPr>
        </p:nvSpPr>
        <p:spPr>
          <a:xfrm>
            <a:off x="1270000" y="2768600"/>
            <a:ext cx="10464800" cy="6413500"/>
          </a:xfrm>
          <a:prstGeom prst="rect">
            <a:avLst/>
          </a:prstGeom>
        </p:spPr>
        <p:txBody>
          <a:bodyPr/>
          <a:lstStyle/>
          <a:p>
            <a:pPr/>
            <a:r>
              <a:t>Very large, disorganized data sets</a:t>
            </a:r>
          </a:p>
          <a:p>
            <a:pPr/>
            <a:r>
              <a:t>All kinds of noise and missing information!</a:t>
            </a:r>
          </a:p>
          <a:p>
            <a:pPr/>
            <a:r>
              <a:t>Privacy concerns</a:t>
            </a:r>
          </a:p>
          <a:p>
            <a:pPr/>
            <a:r>
              <a:t>The need for ``p-value” guarantees</a:t>
            </a:r>
          </a:p>
          <a:p>
            <a:pPr/>
            <a:r>
              <a:t>The need for explanatory / causal models that can be picked apart and analyzed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lectronic health records, HBHL initiative, new push to mine and integrate ``unstructured” medical data (images, physiological recordings, text, ...) create a unique opportunity to make a large practical impact, while pushing the boundaries of existing computational methods…"/>
          <p:cNvSpPr/>
          <p:nvPr>
            <p:ph type="body" idx="1"/>
          </p:nvPr>
        </p:nvSpPr>
        <p:spPr>
          <a:xfrm>
            <a:off x="889000" y="2019300"/>
            <a:ext cx="11506200" cy="6794500"/>
          </a:xfrm>
          <a:prstGeom prst="rect">
            <a:avLst/>
          </a:prstGeom>
        </p:spPr>
        <p:txBody>
          <a:bodyPr/>
          <a:lstStyle/>
          <a:p>
            <a:pPr/>
            <a:r>
              <a:t>Electronic health records, HBHL initiative, new push to mine and integrate ``unstructured” medical data (images, physiological recordings, text, ...) create a unique opportunity to </a:t>
            </a:r>
            <a:r>
              <a:rPr>
                <a:solidFill>
                  <a:srgbClr val="FF2600"/>
                </a:solidFill>
              </a:rPr>
              <a:t>make a large practical impact, while pushing the boundaries of existing computational methods</a:t>
            </a:r>
            <a:endParaRPr>
              <a:solidFill>
                <a:srgbClr val="FF2600"/>
              </a:solidFill>
            </a:endParaRPr>
          </a:p>
          <a:p>
            <a:pPr/>
            <a:r>
              <a:t>Applications with very different flavour: real-time monitoring vs patient care vs population studies</a:t>
            </a:r>
          </a:p>
        </p:txBody>
      </p:sp>
      <p:sp>
        <p:nvSpPr>
          <p:cNvPr id="197" name="A unique opportunity"/>
          <p:cNvSpPr/>
          <p:nvPr>
            <p:ph type="title"/>
          </p:nvPr>
        </p:nvSpPr>
        <p:spPr>
          <a:xfrm>
            <a:off x="1270000" y="-3175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 unique opportunity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linical monitoring"/>
          <p:cNvSpPr/>
          <p:nvPr>
            <p:ph type="title"/>
          </p:nvPr>
        </p:nvSpPr>
        <p:spPr>
          <a:xfrm>
            <a:off x="1270000" y="-3175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Clinical monitoring</a:t>
            </a:r>
          </a:p>
        </p:txBody>
      </p:sp>
      <p:sp>
        <p:nvSpPr>
          <p:cNvPr id="200" name="Monitors of vital signs are routinely used in clinical practice (eg. Perigen)…"/>
          <p:cNvSpPr/>
          <p:nvPr>
            <p:ph type="body" idx="1"/>
          </p:nvPr>
        </p:nvSpPr>
        <p:spPr>
          <a:xfrm>
            <a:off x="838200" y="1384300"/>
            <a:ext cx="6845300" cy="8369300"/>
          </a:xfrm>
          <a:prstGeom prst="rect">
            <a:avLst/>
          </a:prstGeom>
        </p:spPr>
        <p:txBody>
          <a:bodyPr/>
          <a:lstStyle/>
          <a:p>
            <a:pPr marL="807357" indent="-489857"/>
            <a:r>
              <a:rPr sz="3600"/>
              <a:t>Monitors of vital signs are routinely used in clinical practice (eg. Perigen)</a:t>
            </a:r>
            <a:endParaRPr sz="3600"/>
          </a:p>
          <a:p>
            <a:pPr marL="807357" indent="-489857"/>
            <a:r>
              <a:rPr sz="3600"/>
              <a:t>They record a wealth of signals: heart rate, respiration, blood oxygenation, temperature, brain activity, ...</a:t>
            </a:r>
            <a:endParaRPr sz="3600"/>
          </a:p>
          <a:p>
            <a:pPr marL="807357" indent="-489857"/>
            <a:r>
              <a:rPr sz="3600"/>
              <a:t>All are sampled at high speed and digitally processed through on-board computing</a:t>
            </a:r>
            <a:endParaRPr sz="3600"/>
          </a:p>
          <a:p>
            <a:pPr marL="807357" indent="-489857"/>
            <a:r>
              <a:rPr sz="3600"/>
              <a:t>But physicians and nurses cannot be there all the time to look at the data!</a:t>
            </a:r>
            <a:endParaRPr sz="3600"/>
          </a:p>
        </p:txBody>
      </p:sp>
      <p:pic>
        <p:nvPicPr>
          <p:cNvPr id="201" name="BT350n.jpg" descr="BT350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600" y="1320800"/>
            <a:ext cx="4114800" cy="411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fhr-traces1.pdf" descr="fhr-traces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8400" y="5600700"/>
            <a:ext cx="5257800" cy="234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xample: Cardio-respiratory monitoring in NICU"/>
          <p:cNvSpPr/>
          <p:nvPr>
            <p:ph type="title"/>
          </p:nvPr>
        </p:nvSpPr>
        <p:spPr>
          <a:xfrm>
            <a:off x="901700" y="-279400"/>
            <a:ext cx="11620500" cy="24384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Example: Cardio-respiratory monitoring in NICU</a:t>
            </a:r>
          </a:p>
        </p:txBody>
      </p:sp>
      <p:pic>
        <p:nvPicPr>
          <p:cNvPr id="205" name="nicu.pdf" descr="nicu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7200" y="2514600"/>
            <a:ext cx="6997700" cy="585126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Courtesy of Lara Kanbar, part of APEX project at MUHC"/>
          <p:cNvSpPr/>
          <p:nvPr/>
        </p:nvSpPr>
        <p:spPr>
          <a:xfrm>
            <a:off x="812800" y="8451850"/>
            <a:ext cx="109728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Courtesy of Lara Kanbar, part of APEX project at MUHC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ensors have become much more sensitive…"/>
          <p:cNvSpPr/>
          <p:nvPr>
            <p:ph type="body" idx="1"/>
          </p:nvPr>
        </p:nvSpPr>
        <p:spPr>
          <a:xfrm>
            <a:off x="647700" y="1943100"/>
            <a:ext cx="11709400" cy="6858000"/>
          </a:xfrm>
          <a:prstGeom prst="rect">
            <a:avLst/>
          </a:prstGeom>
        </p:spPr>
        <p:txBody>
          <a:bodyPr/>
          <a:lstStyle/>
          <a:p>
            <a:pPr/>
            <a:r>
              <a:t>Sensors have become much more sensitive</a:t>
            </a:r>
          </a:p>
          <a:p>
            <a:pPr/>
            <a:r>
              <a:t>On-board computing power and memory are continuously increasing</a:t>
            </a:r>
          </a:p>
          <a:p>
            <a:pPr/>
            <a:r>
              <a:t>Yet clinical practice still relies on nurses’ notes and doctors’ instincts to predict risks and patient outcomes!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Can we bring truly continual monitoring to life?</a:t>
            </a:r>
          </a:p>
        </p:txBody>
      </p:sp>
      <p:sp>
        <p:nvSpPr>
          <p:cNvPr id="209" name="The paradox of physiological clinical monitoring"/>
          <p:cNvSpPr/>
          <p:nvPr>
            <p:ph type="title"/>
          </p:nvPr>
        </p:nvSpPr>
        <p:spPr>
          <a:xfrm>
            <a:off x="1270000" y="-3175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The paradox of physiological clinical monitoring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ystem for deciding if a premature baby is ready to be taken off a ventilator (Precup et al, 2013); funded by CIHR"/>
          <p:cNvSpPr/>
          <p:nvPr>
            <p:ph type="body" idx="1"/>
          </p:nvPr>
        </p:nvSpPr>
        <p:spPr>
          <a:xfrm>
            <a:off x="850900" y="-139700"/>
            <a:ext cx="10464800" cy="5715000"/>
          </a:xfrm>
          <a:prstGeom prst="rect">
            <a:avLst/>
          </a:prstGeom>
        </p:spPr>
        <p:txBody>
          <a:bodyPr/>
          <a:lstStyle>
            <a:lvl1pPr marL="820964" indent="-503464">
              <a:defRPr sz="3700"/>
            </a:lvl1pPr>
          </a:lstStyle>
          <a:p>
            <a:pPr/>
            <a:r>
              <a:t>System for deciding if a premature baby is ready to be taken off a ventilator (Precup et al, 2013); funded by CIHR</a:t>
            </a:r>
          </a:p>
        </p:txBody>
      </p:sp>
      <p:sp>
        <p:nvSpPr>
          <p:cNvPr id="212" name="Example: APEX"/>
          <p:cNvSpPr/>
          <p:nvPr>
            <p:ph type="title"/>
          </p:nvPr>
        </p:nvSpPr>
        <p:spPr>
          <a:xfrm>
            <a:off x="0" y="-381000"/>
            <a:ext cx="11620500" cy="24384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Example: APEX</a:t>
            </a:r>
          </a:p>
        </p:txBody>
      </p:sp>
      <p:pic>
        <p:nvPicPr>
          <p:cNvPr id="213" name="apex.pdf" descr="apex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4089400"/>
            <a:ext cx="12420600" cy="4992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ather than feature extraction + classification, can we model the timing of problematic events?…"/>
          <p:cNvSpPr/>
          <p:nvPr>
            <p:ph type="body" idx="1"/>
          </p:nvPr>
        </p:nvSpPr>
        <p:spPr>
          <a:xfrm>
            <a:off x="787400" y="2438400"/>
            <a:ext cx="11417300" cy="5715000"/>
          </a:xfrm>
          <a:prstGeom prst="rect">
            <a:avLst/>
          </a:prstGeom>
        </p:spPr>
        <p:txBody>
          <a:bodyPr/>
          <a:lstStyle/>
          <a:p>
            <a:pPr/>
            <a:r>
              <a:t>Rather than feature extraction + classification, can we model the </a:t>
            </a:r>
            <a:r>
              <a:rPr>
                <a:solidFill>
                  <a:srgbClr val="FF2600"/>
                </a:solidFill>
              </a:rPr>
              <a:t>timing of problematic events</a:t>
            </a:r>
            <a:r>
              <a:t>?</a:t>
            </a:r>
          </a:p>
          <a:p>
            <a:pPr/>
            <a:r>
              <a:t>Mix of spectral learning methods and reinforcement learning</a:t>
            </a:r>
          </a:p>
          <a:p>
            <a:pPr/>
            <a:r>
              <a:rPr>
                <a:solidFill>
                  <a:srgbClr val="FF2600"/>
                </a:solidFill>
              </a:rPr>
              <a:t>Temporal credit assignment</a:t>
            </a:r>
            <a:r>
              <a:t>: propagate the outcome information back through the time series, to decide when patient ``state” has changed </a:t>
            </a:r>
          </a:p>
        </p:txBody>
      </p:sp>
      <p:sp>
        <p:nvSpPr>
          <p:cNvPr id="216" name="APEX: Timing predictions"/>
          <p:cNvSpPr/>
          <p:nvPr>
            <p:ph type="title"/>
          </p:nvPr>
        </p:nvSpPr>
        <p:spPr>
          <a:xfrm>
            <a:off x="0" y="-381000"/>
            <a:ext cx="11620500" cy="24384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APEX: Timing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tumor.pdf" descr="tumo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120900"/>
            <a:ext cx="9410700" cy="579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Example: Brain imaging"/>
          <p:cNvSpPr/>
          <p:nvPr/>
        </p:nvSpPr>
        <p:spPr>
          <a:xfrm>
            <a:off x="0" y="330200"/>
            <a:ext cx="11963400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Example: Brain imaging</a:t>
            </a:r>
          </a:p>
        </p:txBody>
      </p:sp>
      <p:sp>
        <p:nvSpPr>
          <p:cNvPr id="220" name="Collaboration with Tal Arbel, NeuroRX"/>
          <p:cNvSpPr/>
          <p:nvPr/>
        </p:nvSpPr>
        <p:spPr>
          <a:xfrm>
            <a:off x="1423702" y="8178800"/>
            <a:ext cx="852134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Collaboration with Tal Arbel, NeuroRX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an we predict disease progression, based on brain scans and other patient features?…"/>
          <p:cNvSpPr/>
          <p:nvPr>
            <p:ph type="body" idx="1"/>
          </p:nvPr>
        </p:nvSpPr>
        <p:spPr>
          <a:xfrm>
            <a:off x="1130300" y="1866900"/>
            <a:ext cx="10464800" cy="6883400"/>
          </a:xfrm>
          <a:prstGeom prst="rect">
            <a:avLst/>
          </a:prstGeom>
        </p:spPr>
        <p:txBody>
          <a:bodyPr/>
          <a:lstStyle/>
          <a:p>
            <a:pPr/>
            <a:r>
              <a:t>Can we predict disease progression, based on brain scans and other patient features?</a:t>
            </a:r>
          </a:p>
          <a:p>
            <a:pPr/>
            <a:r>
              <a:t>Can we predict disease burden on the patient?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Adaptive treatment design: develop a sequence of drugs best suited to treat a patient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Cf. Reinforcement learning methods</a:t>
            </a:r>
          </a:p>
        </p:txBody>
      </p:sp>
      <p:sp>
        <p:nvSpPr>
          <p:cNvPr id="223" name="Moving from imaging to patient care"/>
          <p:cNvSpPr/>
          <p:nvPr/>
        </p:nvSpPr>
        <p:spPr>
          <a:xfrm>
            <a:off x="0" y="330200"/>
            <a:ext cx="119634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Moving from imaging to patient care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Health care / precision medicine…"/>
          <p:cNvSpPr/>
          <p:nvPr>
            <p:ph type="body" idx="1"/>
          </p:nvPr>
        </p:nvSpPr>
        <p:spPr>
          <a:xfrm>
            <a:off x="317500" y="1181100"/>
            <a:ext cx="12369800" cy="8242300"/>
          </a:xfrm>
          <a:prstGeom prst="rect">
            <a:avLst/>
          </a:prstGeom>
        </p:spPr>
        <p:txBody>
          <a:bodyPr/>
          <a:lstStyle/>
          <a:p>
            <a:pPr/>
            <a:r>
              <a:t>Health care / precision medicine</a:t>
            </a:r>
          </a:p>
          <a:p>
            <a:pPr/>
            <a:r>
              <a:t>Basic science</a:t>
            </a:r>
          </a:p>
          <a:p>
            <a:pPr lvl="1" marL="1211035" indent="-449035">
              <a:defRPr sz="3300"/>
            </a:pPr>
            <a:r>
              <a:t>Bioinformatics</a:t>
            </a:r>
          </a:p>
          <a:p>
            <a:pPr lvl="1" marL="1211035" indent="-449035">
              <a:defRPr sz="3300"/>
            </a:pPr>
            <a:r>
              <a:t>Astrophysics, large particle datasets</a:t>
            </a:r>
          </a:p>
          <a:p>
            <a:pPr lvl="1" marL="1211035" indent="-449035">
              <a:defRPr sz="3300"/>
            </a:pPr>
            <a:r>
              <a:t>Remote sensing</a:t>
            </a:r>
          </a:p>
          <a:p>
            <a:pPr lvl="1" marL="1211035" indent="-449035">
              <a:defRPr sz="3300"/>
            </a:pPr>
            <a:r>
              <a:t>Social science and education</a:t>
            </a:r>
          </a:p>
          <a:p>
            <a:pPr/>
            <a:r>
              <a:t>Commercial entities: e-commerce, web analytics, </a:t>
            </a:r>
          </a:p>
          <a:p>
            <a:pPr/>
            <a:r>
              <a:t>Individual users: self-quantification</a:t>
            </a:r>
          </a:p>
          <a:p>
            <a:pPr/>
            <a:r>
              <a:t>Intelligent devices: cars, smart grid, smart homes...</a:t>
            </a:r>
          </a:p>
        </p:txBody>
      </p:sp>
      <p:sp>
        <p:nvSpPr>
          <p:cNvPr id="226" name="Hottest areas"/>
          <p:cNvSpPr/>
          <p:nvPr/>
        </p:nvSpPr>
        <p:spPr>
          <a:xfrm>
            <a:off x="520700" y="355600"/>
            <a:ext cx="11963400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Hottest areas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y now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/>
            <a:r>
              <a:t>Why now?</a:t>
            </a:r>
          </a:p>
        </p:txBody>
      </p:sp>
      <p:pic>
        <p:nvPicPr>
          <p:cNvPr id="160" name="Transistor_Count_and_Moores_Law_-_2011.svg-copy.jpg" descr="Transistor_Count_and_Moores_Law_-_2011.svg-cop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027" y="2336800"/>
            <a:ext cx="6197601" cy="5568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nternet-bandwidth-nielsens-law-1983-2914.png" descr="internet-bandwidth-nielsens-law-1983-29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7800" y="2374900"/>
            <a:ext cx="5219700" cy="3759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mmercial perspectiv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900"/>
            </a:lvl1pPr>
          </a:lstStyle>
          <a:p>
            <a:pPr/>
            <a:r>
              <a:t>Commercial perspective</a:t>
            </a:r>
          </a:p>
        </p:txBody>
      </p:sp>
      <p:sp>
        <p:nvSpPr>
          <p:cNvPr id="229" name="Data itself is viewed as a produc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itself is viewed as a product</a:t>
            </a:r>
          </a:p>
          <a:p>
            <a:pPr/>
            <a:r>
              <a:t>Deliver a package of data + tools to process it</a:t>
            </a:r>
          </a:p>
          <a:p>
            <a:pPr/>
            <a:r>
              <a:t>Scalability both in data size, and in terms of user population</a:t>
            </a:r>
          </a:p>
          <a:p>
            <a:pPr/>
            <a:r>
              <a:t>Need people with the expertise on-site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mputation speed is increasing exponentially…"/>
          <p:cNvSpPr/>
          <p:nvPr>
            <p:ph type="body" idx="1"/>
          </p:nvPr>
        </p:nvSpPr>
        <p:spPr>
          <a:xfrm>
            <a:off x="495300" y="1905000"/>
            <a:ext cx="11976100" cy="7899400"/>
          </a:xfrm>
          <a:prstGeom prst="rect">
            <a:avLst/>
          </a:prstGeom>
        </p:spPr>
        <p:txBody>
          <a:bodyPr/>
          <a:lstStyle/>
          <a:p>
            <a:pPr/>
            <a:r>
              <a:t>Computation speed is increasing exponentially</a:t>
            </a:r>
          </a:p>
          <a:p>
            <a:pPr/>
            <a:r>
              <a:t>Internet size and speed of access is increasing exponentially</a:t>
            </a:r>
          </a:p>
          <a:p>
            <a:pPr/>
            <a:r>
              <a:t>Cost per computation and memory unit is rapidly decreasing</a:t>
            </a:r>
          </a:p>
          <a:p>
            <a:pPr/>
            <a:r>
              <a:t>Amounts of data generated through new measuring devices (ChipSeq, MRI/fMRI, telescopes, cameras etc) is exploding</a:t>
            </a:r>
          </a:p>
          <a:p>
            <a:pPr/>
            <a:r>
              <a:t>Eg. IBM estimates that 90% of all data available today was created in the last 2-3 years</a:t>
            </a:r>
          </a:p>
        </p:txBody>
      </p:sp>
      <p:sp>
        <p:nvSpPr>
          <p:cNvPr id="164" name="A perfect stor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/>
            <a:r>
              <a:t>A perfect storm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magic of dat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/>
            <a:r>
              <a:t>The magic of data</a:t>
            </a:r>
          </a:p>
        </p:txBody>
      </p:sp>
      <p:pic>
        <p:nvPicPr>
          <p:cNvPr id="167" name="cartoon3.jpg" descr="cartoon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7100" y="2108200"/>
            <a:ext cx="4115644" cy="302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NYTimes: This hot new field promises to revolutionize industries from business to government, from health care to academia…"/>
          <p:cNvSpPr/>
          <p:nvPr/>
        </p:nvSpPr>
        <p:spPr>
          <a:xfrm>
            <a:off x="228600" y="5397500"/>
            <a:ext cx="12534900" cy="386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89000" indent="-571500" algn="l">
              <a:spcBef>
                <a:spcPts val="2400"/>
              </a:spcBef>
              <a:buSzPct val="171000"/>
              <a:buChar char="•"/>
              <a:defRPr sz="3800"/>
            </a:pPr>
            <a:r>
              <a:rPr sz="3300"/>
              <a:t>NYTimes: This hot new field promises to revolutionize industries from business to government, from health care to academia</a:t>
            </a:r>
            <a:endParaRPr sz="3300"/>
          </a:p>
          <a:p>
            <a:pPr lvl="1" marL="889000" indent="-571500" algn="l">
              <a:spcBef>
                <a:spcPts val="2400"/>
              </a:spcBef>
              <a:buSzPct val="171000"/>
              <a:buChar char="•"/>
              <a:defRPr sz="3800"/>
            </a:pPr>
            <a:r>
              <a:rPr sz="3300"/>
              <a:t>Eg.  billion-dollar line item at GE</a:t>
            </a:r>
            <a:endParaRPr sz="3300"/>
          </a:p>
          <a:p>
            <a:pPr lvl="1" marL="889000" indent="-571500" algn="l">
              <a:spcBef>
                <a:spcPts val="2400"/>
              </a:spcBef>
              <a:buSzPct val="171000"/>
              <a:buChar char="•"/>
              <a:defRPr sz="3800"/>
            </a:pPr>
            <a:r>
              <a:rPr sz="3300"/>
              <a:t>Eg. More than 100000 datasets available from the US government</a:t>
            </a:r>
            <a:endParaRPr sz="3300"/>
          </a:p>
          <a:p>
            <a:pPr lvl="1" marL="889000" indent="-571500" algn="l">
              <a:spcBef>
                <a:spcPts val="2400"/>
              </a:spcBef>
              <a:buSzPct val="171000"/>
              <a:buChar char="•"/>
              <a:defRPr sz="3600">
                <a:solidFill>
                  <a:srgbClr val="FF2600"/>
                </a:solidFill>
              </a:defRPr>
            </a:pPr>
            <a:r>
              <a:rPr i="1" sz="3100"/>
              <a:t>Goal:  methods that allow understanding the data and using it</a:t>
            </a:r>
            <a:r>
              <a:rPr sz="3100"/>
              <a:t> </a:t>
            </a:r>
            <a:r>
              <a:rPr i="1" sz="3200"/>
              <a:t>to make predictions or decisions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ai.pdf" descr="a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133" y="704433"/>
            <a:ext cx="11040534" cy="8531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upervised Lear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Supervised Learning</a:t>
            </a:r>
          </a:p>
        </p:txBody>
      </p:sp>
      <p:pic>
        <p:nvPicPr>
          <p:cNvPr id="173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16" y="2353030"/>
            <a:ext cx="11764167" cy="6546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Unsupervised learning"/>
          <p:cNvSpPr/>
          <p:nvPr>
            <p:ph type="title"/>
          </p:nvPr>
        </p:nvSpPr>
        <p:spPr>
          <a:xfrm>
            <a:off x="9652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Unsupervised learning</a:t>
            </a:r>
          </a:p>
        </p:txBody>
      </p:sp>
      <p:pic>
        <p:nvPicPr>
          <p:cNvPr id="176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79" y="2526825"/>
            <a:ext cx="12720043" cy="3541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inforcement Lear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Reinforcement Learning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-12700" y="2057400"/>
            <a:ext cx="13310723" cy="5848350"/>
            <a:chOff x="0" y="0"/>
            <a:chExt cx="13310722" cy="5848350"/>
          </a:xfrm>
        </p:grpSpPr>
        <p:pic>
          <p:nvPicPr>
            <p:cNvPr id="179" name="mouse.jpg" descr="mous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03200"/>
              <a:ext cx="4775200" cy="3964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rl-agent.jpg" descr="rl-agent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35500" y="0"/>
              <a:ext cx="8585200" cy="43564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Reward:  Food or electric shock"/>
            <p:cNvSpPr/>
            <p:nvPr/>
          </p:nvSpPr>
          <p:spPr>
            <a:xfrm>
              <a:off x="102722" y="4502150"/>
              <a:ext cx="4724401" cy="1346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algn="l"/>
              <a:r>
                <a:t>Reward:  Food or electric shock</a:t>
              </a:r>
            </a:p>
          </p:txBody>
        </p:sp>
        <p:sp>
          <p:nvSpPr>
            <p:cNvPr id="182" name="Reward: Positive and negative numbers"/>
            <p:cNvSpPr/>
            <p:nvPr/>
          </p:nvSpPr>
          <p:spPr>
            <a:xfrm>
              <a:off x="5843122" y="4502150"/>
              <a:ext cx="7467601" cy="1346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Reward: Positive and negative numbers</a:t>
              </a:r>
            </a:p>
          </p:txBody>
        </p:sp>
      </p:grpSp>
      <p:sp>
        <p:nvSpPr>
          <p:cNvPr id="184" name="Learning by trial-and-error…"/>
          <p:cNvSpPr/>
          <p:nvPr/>
        </p:nvSpPr>
        <p:spPr>
          <a:xfrm>
            <a:off x="3297442" y="8134350"/>
            <a:ext cx="6250289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buSzPct val="125000"/>
              <a:buChar char="•"/>
            </a:pPr>
            <a:r>
              <a:t>Learning by </a:t>
            </a:r>
            <a:r>
              <a:rPr>
                <a:solidFill>
                  <a:srgbClr val="FF2C3F"/>
                </a:solidFill>
              </a:rPr>
              <a:t>trial-and-error</a:t>
            </a:r>
          </a:p>
          <a:p>
            <a:pPr algn="l">
              <a:buSzPct val="125000"/>
              <a:buChar char="•"/>
            </a:pPr>
            <a:r>
              <a:t>Reward is often </a:t>
            </a:r>
            <a:r>
              <a:rPr>
                <a:solidFill>
                  <a:srgbClr val="F82516"/>
                </a:solidFill>
              </a:rPr>
              <a:t>delayed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n example:  AlphaGo"/>
          <p:cNvSpPr/>
          <p:nvPr>
            <p:ph type="title"/>
          </p:nvPr>
        </p:nvSpPr>
        <p:spPr>
          <a:xfrm>
            <a:off x="1270000" y="-381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An example:  AlphaGo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495300" y="1522217"/>
            <a:ext cx="12023437" cy="8212333"/>
            <a:chOff x="63500" y="0"/>
            <a:chExt cx="12023436" cy="8212332"/>
          </a:xfrm>
        </p:grpSpPr>
        <p:pic>
          <p:nvPicPr>
            <p:cNvPr id="187" name="AlphaGo-Lee-Sedol-game-5-Aja-Huang-Lee-Sedol-2.jpg" descr="AlphaGo-Lee-Sedol-game-5-Aja-Huang-Lee-Sedol-2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2678" b="0"/>
            <a:stretch>
              <a:fillRect/>
            </a:stretch>
          </p:blipFill>
          <p:spPr>
            <a:xfrm>
              <a:off x="152400" y="0"/>
              <a:ext cx="5537200" cy="4067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AlphaGo-Lee-Sedol-game-5-David-Silver-AlphaGo-9-dan-certificate.jpg" descr="AlphaGo-Lee-Sedol-game-5-David-Silver-AlphaGo-9-dan-certificat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880100" y="14482"/>
              <a:ext cx="6206837" cy="403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alphago-canada.jpg" descr="alphago-canada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4377771"/>
              <a:ext cx="8331200" cy="29011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The first AI…"/>
            <p:cNvSpPr/>
            <p:nvPr/>
          </p:nvSpPr>
          <p:spPr>
            <a:xfrm>
              <a:off x="8509000" y="4376932"/>
              <a:ext cx="3492500" cy="383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The first AI</a:t>
              </a:r>
            </a:p>
            <a:p>
              <a:pPr/>
              <a:r>
                <a:t>Go player to defeat a human (9 dan) champion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