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5" r:id="rId6"/>
    <p:sldId id="263" r:id="rId7"/>
    <p:sldId id="260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FE"/>
    <a:srgbClr val="FBFDFE"/>
    <a:srgbClr val="FBFBFE"/>
    <a:srgbClr val="FCFEFF"/>
    <a:srgbClr val="929292"/>
    <a:srgbClr val="AAAAAA"/>
    <a:srgbClr val="C1C1C1"/>
    <a:srgbClr val="EBEBEB"/>
    <a:srgbClr val="D6D6D6"/>
    <a:srgbClr val="397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63"/>
  </p:normalViewPr>
  <p:slideViewPr>
    <p:cSldViewPr snapToGrid="0" snapToObjects="1">
      <p:cViewPr>
        <p:scale>
          <a:sx n="106" d="100"/>
          <a:sy n="106" d="100"/>
        </p:scale>
        <p:origin x="6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1FAAF4-1771-FF44-9AFB-5F007E80B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GB" sz="3000" dirty="0">
                <a:solidFill>
                  <a:srgbClr val="FFFFFF"/>
                </a:solidFill>
              </a:rPr>
              <a:t>Insight from Reinforcement Learning: A study of risky choices decision-Making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D192B-AF44-A44A-83F9-12CF3731F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61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824CDFD-A34D-254E-939B-8B127CB03009}"/>
              </a:ext>
            </a:extLst>
          </p:cNvPr>
          <p:cNvSpPr/>
          <p:nvPr/>
        </p:nvSpPr>
        <p:spPr>
          <a:xfrm>
            <a:off x="1936295" y="1928813"/>
            <a:ext cx="3979172" cy="1941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93981F-B472-4E49-A865-78E2FC2C46EE}"/>
              </a:ext>
            </a:extLst>
          </p:cNvPr>
          <p:cNvCxnSpPr>
            <a:stCxn id="4" idx="0"/>
          </p:cNvCxnSpPr>
          <p:nvPr/>
        </p:nvCxnSpPr>
        <p:spPr>
          <a:xfrm>
            <a:off x="3925881" y="1928813"/>
            <a:ext cx="0" cy="1079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360EB0-8F1D-EC43-B60E-1B1FFCBDD7F6}"/>
              </a:ext>
            </a:extLst>
          </p:cNvPr>
          <p:cNvCxnSpPr/>
          <p:nvPr/>
        </p:nvCxnSpPr>
        <p:spPr>
          <a:xfrm flipH="1">
            <a:off x="3324420" y="3008466"/>
            <a:ext cx="601461" cy="8619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98E864-EFAB-904E-9F4D-D0FD2399D8BF}"/>
              </a:ext>
            </a:extLst>
          </p:cNvPr>
          <p:cNvCxnSpPr>
            <a:cxnSpLocks/>
          </p:cNvCxnSpPr>
          <p:nvPr/>
        </p:nvCxnSpPr>
        <p:spPr>
          <a:xfrm>
            <a:off x="3941291" y="3012607"/>
            <a:ext cx="601461" cy="8619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alf-frame 10">
            <a:extLst>
              <a:ext uri="{FF2B5EF4-FFF2-40B4-BE49-F238E27FC236}">
                <a16:creationId xmlns:a16="http://schemas.microsoft.com/office/drawing/2014/main" id="{909A1A07-4797-C34D-BC40-37299EC02A5D}"/>
              </a:ext>
            </a:extLst>
          </p:cNvPr>
          <p:cNvSpPr/>
          <p:nvPr/>
        </p:nvSpPr>
        <p:spPr>
          <a:xfrm rot="10800000">
            <a:off x="2708629" y="2468639"/>
            <a:ext cx="594911" cy="636627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4" name="Half-frame 53">
            <a:extLst>
              <a:ext uri="{FF2B5EF4-FFF2-40B4-BE49-F238E27FC236}">
                <a16:creationId xmlns:a16="http://schemas.microsoft.com/office/drawing/2014/main" id="{D2014792-32AC-B945-A6E3-10BF24DF70BA}"/>
              </a:ext>
            </a:extLst>
          </p:cNvPr>
          <p:cNvSpPr/>
          <p:nvPr/>
        </p:nvSpPr>
        <p:spPr>
          <a:xfrm rot="10800000" flipH="1">
            <a:off x="4562553" y="2471081"/>
            <a:ext cx="594911" cy="636627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948D294-91B5-A541-9268-A9A3F70FBDC7}"/>
              </a:ext>
            </a:extLst>
          </p:cNvPr>
          <p:cNvSpPr/>
          <p:nvPr/>
        </p:nvSpPr>
        <p:spPr>
          <a:xfrm>
            <a:off x="3010799" y="2544716"/>
            <a:ext cx="244800" cy="244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6D7BCA7-0D70-EB48-A53A-6616B423EE7E}"/>
              </a:ext>
            </a:extLst>
          </p:cNvPr>
          <p:cNvSpPr/>
          <p:nvPr/>
        </p:nvSpPr>
        <p:spPr>
          <a:xfrm>
            <a:off x="3010799" y="2824953"/>
            <a:ext cx="244800" cy="244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8A6CDC5-CFB0-0D4E-85FB-FD4CEE5B472E}"/>
              </a:ext>
            </a:extLst>
          </p:cNvPr>
          <p:cNvSpPr/>
          <p:nvPr/>
        </p:nvSpPr>
        <p:spPr>
          <a:xfrm>
            <a:off x="2736014" y="2824991"/>
            <a:ext cx="244800" cy="244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2C9B03E-5F9D-1541-B5CD-5A623C46B8EF}"/>
              </a:ext>
            </a:extLst>
          </p:cNvPr>
          <p:cNvSpPr/>
          <p:nvPr/>
        </p:nvSpPr>
        <p:spPr>
          <a:xfrm>
            <a:off x="4615208" y="2545147"/>
            <a:ext cx="244800" cy="244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578BF0A-42FB-B94A-AB3C-14D707BC63D6}"/>
              </a:ext>
            </a:extLst>
          </p:cNvPr>
          <p:cNvSpPr/>
          <p:nvPr/>
        </p:nvSpPr>
        <p:spPr>
          <a:xfrm>
            <a:off x="4838878" y="2824953"/>
            <a:ext cx="244800" cy="244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88DC2A-727E-A64E-B9D5-244A107F793F}"/>
              </a:ext>
            </a:extLst>
          </p:cNvPr>
          <p:cNvSpPr/>
          <p:nvPr/>
        </p:nvSpPr>
        <p:spPr>
          <a:xfrm>
            <a:off x="3437232" y="3885481"/>
            <a:ext cx="1008117" cy="13022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C7FB45A-470B-E24C-A1E8-656CB18C8795}"/>
              </a:ext>
            </a:extLst>
          </p:cNvPr>
          <p:cNvCxnSpPr>
            <a:cxnSpLocks/>
          </p:cNvCxnSpPr>
          <p:nvPr/>
        </p:nvCxnSpPr>
        <p:spPr>
          <a:xfrm>
            <a:off x="3625150" y="3870441"/>
            <a:ext cx="61687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0E3D8D-9766-9D4F-A8F2-0231F8CC1EA8}"/>
              </a:ext>
            </a:extLst>
          </p:cNvPr>
          <p:cNvCxnSpPr>
            <a:cxnSpLocks/>
          </p:cNvCxnSpPr>
          <p:nvPr/>
        </p:nvCxnSpPr>
        <p:spPr>
          <a:xfrm>
            <a:off x="3645956" y="3870441"/>
            <a:ext cx="590667" cy="0"/>
          </a:xfrm>
          <a:prstGeom prst="line">
            <a:avLst/>
          </a:prstGeom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A0936F0-EB0F-C347-9BB9-D469D2F5F50F}"/>
              </a:ext>
            </a:extLst>
          </p:cNvPr>
          <p:cNvCxnSpPr>
            <a:cxnSpLocks/>
          </p:cNvCxnSpPr>
          <p:nvPr/>
        </p:nvCxnSpPr>
        <p:spPr>
          <a:xfrm flipH="1">
            <a:off x="3437230" y="3870441"/>
            <a:ext cx="2" cy="13242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F7DFAFE-0629-6F4A-A982-ED565B5C2E97}"/>
              </a:ext>
            </a:extLst>
          </p:cNvPr>
          <p:cNvCxnSpPr>
            <a:cxnSpLocks/>
          </p:cNvCxnSpPr>
          <p:nvPr/>
        </p:nvCxnSpPr>
        <p:spPr>
          <a:xfrm>
            <a:off x="4445349" y="3877345"/>
            <a:ext cx="0" cy="1317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763A41-F5F2-BF4D-B6F4-1B25539BFA9F}"/>
              </a:ext>
            </a:extLst>
          </p:cNvPr>
          <p:cNvCxnSpPr>
            <a:cxnSpLocks/>
          </p:cNvCxnSpPr>
          <p:nvPr/>
        </p:nvCxnSpPr>
        <p:spPr>
          <a:xfrm flipH="1">
            <a:off x="3437231" y="5185323"/>
            <a:ext cx="10081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03B2032-D25A-CD4C-82C7-96F9AB90019C}"/>
              </a:ext>
            </a:extLst>
          </p:cNvPr>
          <p:cNvCxnSpPr>
            <a:cxnSpLocks/>
          </p:cNvCxnSpPr>
          <p:nvPr/>
        </p:nvCxnSpPr>
        <p:spPr>
          <a:xfrm>
            <a:off x="3437230" y="3879093"/>
            <a:ext cx="1879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72B3FE7-12A0-B144-BD29-D36E41870DE5}"/>
              </a:ext>
            </a:extLst>
          </p:cNvPr>
          <p:cNvCxnSpPr>
            <a:cxnSpLocks/>
          </p:cNvCxnSpPr>
          <p:nvPr/>
        </p:nvCxnSpPr>
        <p:spPr>
          <a:xfrm>
            <a:off x="4257429" y="3877345"/>
            <a:ext cx="1879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5054659-9BC5-EA49-BA93-765075789D99}"/>
              </a:ext>
            </a:extLst>
          </p:cNvPr>
          <p:cNvCxnSpPr>
            <a:cxnSpLocks/>
          </p:cNvCxnSpPr>
          <p:nvPr/>
        </p:nvCxnSpPr>
        <p:spPr>
          <a:xfrm>
            <a:off x="6819015" y="2272022"/>
            <a:ext cx="8490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5E2CB3A-8CD9-1A46-A04C-81E23C39C7FD}"/>
              </a:ext>
            </a:extLst>
          </p:cNvPr>
          <p:cNvSpPr txBox="1"/>
          <p:nvPr/>
        </p:nvSpPr>
        <p:spPr>
          <a:xfrm>
            <a:off x="7859255" y="2087356"/>
            <a:ext cx="55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wall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CC65F95-DCC5-7B44-8A53-ED5CA471E6D2}"/>
              </a:ext>
            </a:extLst>
          </p:cNvPr>
          <p:cNvCxnSpPr>
            <a:cxnSpLocks/>
          </p:cNvCxnSpPr>
          <p:nvPr/>
        </p:nvCxnSpPr>
        <p:spPr>
          <a:xfrm>
            <a:off x="6819015" y="2667116"/>
            <a:ext cx="849086" cy="0"/>
          </a:xfrm>
          <a:prstGeom prst="line">
            <a:avLst/>
          </a:prstGeom>
          <a:ln w="127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CC97F6-55F2-C741-84AD-29700A09983B}"/>
              </a:ext>
            </a:extLst>
          </p:cNvPr>
          <p:cNvCxnSpPr>
            <a:cxnSpLocks/>
          </p:cNvCxnSpPr>
          <p:nvPr/>
        </p:nvCxnSpPr>
        <p:spPr>
          <a:xfrm>
            <a:off x="6819015" y="3105266"/>
            <a:ext cx="84908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806ADC0-D2BD-874E-A7D4-82483513236D}"/>
              </a:ext>
            </a:extLst>
          </p:cNvPr>
          <p:cNvCxnSpPr>
            <a:cxnSpLocks/>
          </p:cNvCxnSpPr>
          <p:nvPr/>
        </p:nvCxnSpPr>
        <p:spPr>
          <a:xfrm>
            <a:off x="6819015" y="3200516"/>
            <a:ext cx="84908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C69294A4-1C79-5342-934F-8F823A3E4840}"/>
              </a:ext>
            </a:extLst>
          </p:cNvPr>
          <p:cNvSpPr/>
          <p:nvPr/>
        </p:nvSpPr>
        <p:spPr>
          <a:xfrm>
            <a:off x="7165205" y="3503517"/>
            <a:ext cx="244800" cy="244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2D27F54-6060-4647-8CF1-F830EDB733CF}"/>
              </a:ext>
            </a:extLst>
          </p:cNvPr>
          <p:cNvSpPr txBox="1"/>
          <p:nvPr/>
        </p:nvSpPr>
        <p:spPr>
          <a:xfrm>
            <a:off x="7853179" y="248245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guillotine door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D87AEB-DD42-4844-924D-27815091992D}"/>
              </a:ext>
            </a:extLst>
          </p:cNvPr>
          <p:cNvSpPr txBox="1"/>
          <p:nvPr/>
        </p:nvSpPr>
        <p:spPr>
          <a:xfrm>
            <a:off x="7859254" y="294814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6652A7F-7907-9D4B-8BF6-B7722544EBCF}"/>
              </a:ext>
            </a:extLst>
          </p:cNvPr>
          <p:cNvSpPr txBox="1"/>
          <p:nvPr/>
        </p:nvSpPr>
        <p:spPr>
          <a:xfrm>
            <a:off x="7859255" y="3400818"/>
            <a:ext cx="84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reward</a:t>
            </a:r>
          </a:p>
        </p:txBody>
      </p:sp>
      <p:sp>
        <p:nvSpPr>
          <p:cNvPr id="93" name="Title 1">
            <a:extLst>
              <a:ext uri="{FF2B5EF4-FFF2-40B4-BE49-F238E27FC236}">
                <a16:creationId xmlns:a16="http://schemas.microsoft.com/office/drawing/2014/main" id="{98AE9F47-E813-FE41-9698-2104947CC352}"/>
              </a:ext>
            </a:extLst>
          </p:cNvPr>
          <p:cNvSpPr txBox="1">
            <a:spLocks/>
          </p:cNvSpPr>
          <p:nvPr/>
        </p:nvSpPr>
        <p:spPr>
          <a:xfrm>
            <a:off x="1258887" y="217718"/>
            <a:ext cx="9906000" cy="917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cap="none" dirty="0"/>
              <a:t>Original Task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F5A653-F871-2740-ABB0-E8F5D226C39C}"/>
              </a:ext>
            </a:extLst>
          </p:cNvPr>
          <p:cNvSpPr txBox="1"/>
          <p:nvPr/>
        </p:nvSpPr>
        <p:spPr>
          <a:xfrm>
            <a:off x="10828337" y="642755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66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543A41F0-75AD-7947-A76B-9492AC760745}"/>
              </a:ext>
            </a:extLst>
          </p:cNvPr>
          <p:cNvSpPr/>
          <p:nvPr/>
        </p:nvSpPr>
        <p:spPr>
          <a:xfrm>
            <a:off x="6209381" y="1453193"/>
            <a:ext cx="3444937" cy="2535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D9DCC0F9-EE13-0042-933D-2EF704795EF9}"/>
              </a:ext>
            </a:extLst>
          </p:cNvPr>
          <p:cNvSpPr/>
          <p:nvPr/>
        </p:nvSpPr>
        <p:spPr>
          <a:xfrm>
            <a:off x="2559433" y="1447647"/>
            <a:ext cx="3444937" cy="25350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6D7C659-1775-4946-A013-59CC84C1FBCE}"/>
              </a:ext>
            </a:extLst>
          </p:cNvPr>
          <p:cNvSpPr/>
          <p:nvPr/>
        </p:nvSpPr>
        <p:spPr>
          <a:xfrm>
            <a:off x="2780095" y="2171427"/>
            <a:ext cx="1169581" cy="1698773"/>
          </a:xfrm>
          <a:prstGeom prst="roundRect">
            <a:avLst/>
          </a:prstGeom>
          <a:solidFill>
            <a:srgbClr val="FBED7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D5A5236-B8D9-7F4F-AD73-5B5DD7FA78DC}"/>
              </a:ext>
            </a:extLst>
          </p:cNvPr>
          <p:cNvSpPr/>
          <p:nvPr/>
        </p:nvSpPr>
        <p:spPr>
          <a:xfrm>
            <a:off x="4592944" y="2171426"/>
            <a:ext cx="1169581" cy="1698773"/>
          </a:xfrm>
          <a:prstGeom prst="roundRect">
            <a:avLst/>
          </a:prstGeom>
          <a:solidFill>
            <a:srgbClr val="D5FC79"/>
          </a:solidFill>
          <a:ln>
            <a:solidFill>
              <a:srgbClr val="A3E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9AF3881-B515-A849-91FA-4C025D21D8FD}"/>
              </a:ext>
            </a:extLst>
          </p:cNvPr>
          <p:cNvSpPr/>
          <p:nvPr/>
        </p:nvSpPr>
        <p:spPr>
          <a:xfrm>
            <a:off x="6408644" y="2171426"/>
            <a:ext cx="1169581" cy="1698773"/>
          </a:xfrm>
          <a:prstGeom prst="roundRect">
            <a:avLst/>
          </a:prstGeom>
          <a:solidFill>
            <a:srgbClr val="FF7E79"/>
          </a:solidFill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86521736-BEC2-8F43-BF97-4AD0EAB4A315}"/>
              </a:ext>
            </a:extLst>
          </p:cNvPr>
          <p:cNvSpPr/>
          <p:nvPr/>
        </p:nvSpPr>
        <p:spPr>
          <a:xfrm>
            <a:off x="8223728" y="2171426"/>
            <a:ext cx="1169581" cy="16987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2C340-D3F5-8847-B57F-492DE226CCDD}"/>
              </a:ext>
            </a:extLst>
          </p:cNvPr>
          <p:cNvSpPr txBox="1"/>
          <p:nvPr/>
        </p:nvSpPr>
        <p:spPr>
          <a:xfrm>
            <a:off x="2986416" y="149069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+20</a:t>
            </a:r>
          </a:p>
          <a:p>
            <a:r>
              <a:rPr lang="en-US" altLang="zh-CN" dirty="0"/>
              <a:t>100%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70AD4D-BAB5-9948-B164-89E09EBB82A9}"/>
              </a:ext>
            </a:extLst>
          </p:cNvPr>
          <p:cNvSpPr txBox="1"/>
          <p:nvPr/>
        </p:nvSpPr>
        <p:spPr>
          <a:xfrm>
            <a:off x="4436893" y="1490050"/>
            <a:ext cx="148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0</a:t>
            </a:r>
            <a:r>
              <a:rPr lang="zh-CN" altLang="en-US" dirty="0"/>
              <a:t>         </a:t>
            </a:r>
            <a:r>
              <a:rPr lang="en-US" altLang="zh-CN" dirty="0"/>
              <a:t>+40</a:t>
            </a:r>
          </a:p>
          <a:p>
            <a:r>
              <a:rPr lang="en-US" altLang="zh-CN" dirty="0"/>
              <a:t>50%</a:t>
            </a:r>
            <a:r>
              <a:rPr lang="zh-CN" altLang="en-US" dirty="0"/>
              <a:t>      </a:t>
            </a:r>
            <a:r>
              <a:rPr lang="en-US" altLang="zh-CN" dirty="0"/>
              <a:t>50%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21BFD-CB65-3246-AD32-BEFC394E1B1D}"/>
              </a:ext>
            </a:extLst>
          </p:cNvPr>
          <p:cNvSpPr txBox="1"/>
          <p:nvPr/>
        </p:nvSpPr>
        <p:spPr>
          <a:xfrm>
            <a:off x="6614965" y="1472331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+60</a:t>
            </a:r>
          </a:p>
          <a:p>
            <a:r>
              <a:rPr lang="en-US" altLang="zh-CN" dirty="0"/>
              <a:t>100%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30F864-B000-0F44-A91F-A34AECB7BC87}"/>
              </a:ext>
            </a:extLst>
          </p:cNvPr>
          <p:cNvSpPr txBox="1"/>
          <p:nvPr/>
        </p:nvSpPr>
        <p:spPr>
          <a:xfrm>
            <a:off x="8067962" y="1472330"/>
            <a:ext cx="148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+40</a:t>
            </a:r>
            <a:r>
              <a:rPr lang="zh-CN" altLang="en-US" dirty="0"/>
              <a:t>      </a:t>
            </a:r>
            <a:r>
              <a:rPr lang="en-US" altLang="zh-CN" dirty="0"/>
              <a:t>+80</a:t>
            </a:r>
          </a:p>
          <a:p>
            <a:r>
              <a:rPr lang="en-US" altLang="zh-CN" dirty="0"/>
              <a:t>50%</a:t>
            </a:r>
            <a:r>
              <a:rPr lang="zh-CN" altLang="en-US" dirty="0"/>
              <a:t>      </a:t>
            </a:r>
            <a:r>
              <a:rPr lang="en-US" altLang="zh-CN" dirty="0"/>
              <a:t>50%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05018-C76D-4F41-B51A-AEEC6D186AC5}"/>
              </a:ext>
            </a:extLst>
          </p:cNvPr>
          <p:cNvSpPr txBox="1"/>
          <p:nvPr/>
        </p:nvSpPr>
        <p:spPr>
          <a:xfrm>
            <a:off x="5020935" y="16311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FACC7D-9074-8A4E-8315-BD47C0AC65DD}"/>
              </a:ext>
            </a:extLst>
          </p:cNvPr>
          <p:cNvSpPr txBox="1"/>
          <p:nvPr/>
        </p:nvSpPr>
        <p:spPr>
          <a:xfrm>
            <a:off x="8592623" y="160413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5AE2314-7B55-504C-8EE2-F7B066B7EBD3}"/>
              </a:ext>
            </a:extLst>
          </p:cNvPr>
          <p:cNvSpPr/>
          <p:nvPr/>
        </p:nvSpPr>
        <p:spPr>
          <a:xfrm>
            <a:off x="1922378" y="5034703"/>
            <a:ext cx="1158949" cy="750002"/>
          </a:xfrm>
          <a:prstGeom prst="roundRect">
            <a:avLst>
              <a:gd name="adj" fmla="val 32630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CA16D-E226-8440-9085-6AFAF9AECDE0}"/>
              </a:ext>
            </a:extLst>
          </p:cNvPr>
          <p:cNvSpPr/>
          <p:nvPr/>
        </p:nvSpPr>
        <p:spPr>
          <a:xfrm>
            <a:off x="2539532" y="5175704"/>
            <a:ext cx="468000" cy="468000"/>
          </a:xfrm>
          <a:prstGeom prst="ellipse">
            <a:avLst/>
          </a:prstGeom>
          <a:solidFill>
            <a:srgbClr val="D5FC79"/>
          </a:solidFill>
          <a:ln>
            <a:solidFill>
              <a:srgbClr val="A3E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F7A558D-2155-264C-B67F-D3BEE4F49AF2}"/>
              </a:ext>
            </a:extLst>
          </p:cNvPr>
          <p:cNvSpPr/>
          <p:nvPr/>
        </p:nvSpPr>
        <p:spPr>
          <a:xfrm>
            <a:off x="1997737" y="5175704"/>
            <a:ext cx="468000" cy="468000"/>
          </a:xfrm>
          <a:prstGeom prst="ellipse">
            <a:avLst/>
          </a:prstGeom>
          <a:solidFill>
            <a:srgbClr val="FBED73"/>
          </a:solidFill>
          <a:ln>
            <a:solidFill>
              <a:srgbClr val="FFD5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AD4B5EB-0FFA-0A49-BB2A-C3229E9CA559}"/>
              </a:ext>
            </a:extLst>
          </p:cNvPr>
          <p:cNvSpPr/>
          <p:nvPr/>
        </p:nvSpPr>
        <p:spPr>
          <a:xfrm>
            <a:off x="3373903" y="5035970"/>
            <a:ext cx="1158949" cy="750002"/>
          </a:xfrm>
          <a:prstGeom prst="roundRect">
            <a:avLst>
              <a:gd name="adj" fmla="val 3263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39997F1-C39D-E549-A8F3-5D71C19BC2A7}"/>
              </a:ext>
            </a:extLst>
          </p:cNvPr>
          <p:cNvSpPr/>
          <p:nvPr/>
        </p:nvSpPr>
        <p:spPr>
          <a:xfrm>
            <a:off x="3991057" y="5176971"/>
            <a:ext cx="468000" cy="468000"/>
          </a:xfrm>
          <a:prstGeom prst="ellipse">
            <a:avLst/>
          </a:prstGeom>
          <a:solidFill>
            <a:srgbClr val="FF7E79"/>
          </a:solidFill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631D646-A11D-1040-AF43-5058F2907CA1}"/>
              </a:ext>
            </a:extLst>
          </p:cNvPr>
          <p:cNvSpPr/>
          <p:nvPr/>
        </p:nvSpPr>
        <p:spPr>
          <a:xfrm>
            <a:off x="3449262" y="5176971"/>
            <a:ext cx="468000" cy="468000"/>
          </a:xfrm>
          <a:prstGeom prst="ellipse">
            <a:avLst/>
          </a:prstGeom>
          <a:solidFill>
            <a:srgbClr val="FBED73"/>
          </a:solidFill>
          <a:ln>
            <a:solidFill>
              <a:srgbClr val="FFD5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23C5F0AF-D97E-ED4C-BF6E-D97406005F1E}"/>
              </a:ext>
            </a:extLst>
          </p:cNvPr>
          <p:cNvSpPr/>
          <p:nvPr/>
        </p:nvSpPr>
        <p:spPr>
          <a:xfrm>
            <a:off x="4824756" y="5034703"/>
            <a:ext cx="1158949" cy="750002"/>
          </a:xfrm>
          <a:prstGeom prst="roundRect">
            <a:avLst>
              <a:gd name="adj" fmla="val 3263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AEF32FB-E791-D141-8DA2-45A895113101}"/>
              </a:ext>
            </a:extLst>
          </p:cNvPr>
          <p:cNvSpPr/>
          <p:nvPr/>
        </p:nvSpPr>
        <p:spPr>
          <a:xfrm>
            <a:off x="5441910" y="5175704"/>
            <a:ext cx="468000" cy="468000"/>
          </a:xfrm>
          <a:prstGeom prst="ellipse">
            <a:avLst/>
          </a:prstGeom>
          <a:solidFill>
            <a:srgbClr val="A0C6E0"/>
          </a:solidFill>
          <a:ln>
            <a:solidFill>
              <a:srgbClr val="397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F960F79-32CB-C34F-B5F7-F627EE04D22B}"/>
              </a:ext>
            </a:extLst>
          </p:cNvPr>
          <p:cNvSpPr/>
          <p:nvPr/>
        </p:nvSpPr>
        <p:spPr>
          <a:xfrm>
            <a:off x="4900115" y="5175704"/>
            <a:ext cx="468000" cy="468000"/>
          </a:xfrm>
          <a:prstGeom prst="ellipse">
            <a:avLst/>
          </a:prstGeom>
          <a:solidFill>
            <a:srgbClr val="FBED73"/>
          </a:solidFill>
          <a:ln>
            <a:solidFill>
              <a:srgbClr val="FFD5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A12EFD3F-CBB5-ED42-A449-D45C26E22993}"/>
              </a:ext>
            </a:extLst>
          </p:cNvPr>
          <p:cNvSpPr/>
          <p:nvPr/>
        </p:nvSpPr>
        <p:spPr>
          <a:xfrm>
            <a:off x="6269495" y="5041192"/>
            <a:ext cx="1158949" cy="750002"/>
          </a:xfrm>
          <a:prstGeom prst="roundRect">
            <a:avLst>
              <a:gd name="adj" fmla="val 3263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EF70279-03B5-D04B-BC67-67DD38C61E0E}"/>
              </a:ext>
            </a:extLst>
          </p:cNvPr>
          <p:cNvSpPr/>
          <p:nvPr/>
        </p:nvSpPr>
        <p:spPr>
          <a:xfrm>
            <a:off x="6886649" y="5182193"/>
            <a:ext cx="468000" cy="468000"/>
          </a:xfrm>
          <a:prstGeom prst="ellipse">
            <a:avLst/>
          </a:prstGeom>
          <a:solidFill>
            <a:srgbClr val="FF7E79"/>
          </a:solidFill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74E0E95-604A-6A46-817E-02EBAC676025}"/>
              </a:ext>
            </a:extLst>
          </p:cNvPr>
          <p:cNvSpPr/>
          <p:nvPr/>
        </p:nvSpPr>
        <p:spPr>
          <a:xfrm>
            <a:off x="6344854" y="5182193"/>
            <a:ext cx="468000" cy="468000"/>
          </a:xfrm>
          <a:prstGeom prst="ellipse">
            <a:avLst/>
          </a:prstGeom>
          <a:solidFill>
            <a:srgbClr val="D5FC79"/>
          </a:solidFill>
          <a:ln>
            <a:solidFill>
              <a:srgbClr val="A3E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E0608D2-84E0-1349-B452-92046D2E5ADD}"/>
              </a:ext>
            </a:extLst>
          </p:cNvPr>
          <p:cNvSpPr/>
          <p:nvPr/>
        </p:nvSpPr>
        <p:spPr>
          <a:xfrm>
            <a:off x="7728760" y="5055206"/>
            <a:ext cx="1158949" cy="750002"/>
          </a:xfrm>
          <a:prstGeom prst="roundRect">
            <a:avLst>
              <a:gd name="adj" fmla="val 3263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C3F5085-23A1-B845-9B7A-7889F90108D2}"/>
              </a:ext>
            </a:extLst>
          </p:cNvPr>
          <p:cNvSpPr/>
          <p:nvPr/>
        </p:nvSpPr>
        <p:spPr>
          <a:xfrm>
            <a:off x="8345914" y="5196207"/>
            <a:ext cx="468000" cy="468000"/>
          </a:xfrm>
          <a:prstGeom prst="ellipse">
            <a:avLst/>
          </a:prstGeom>
          <a:solidFill>
            <a:srgbClr val="A0C6E0"/>
          </a:solidFill>
          <a:ln>
            <a:solidFill>
              <a:srgbClr val="397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1A2CBCC-96B3-B14E-9689-A8C3B9D4CF25}"/>
              </a:ext>
            </a:extLst>
          </p:cNvPr>
          <p:cNvSpPr/>
          <p:nvPr/>
        </p:nvSpPr>
        <p:spPr>
          <a:xfrm>
            <a:off x="7804119" y="5196207"/>
            <a:ext cx="468000" cy="468000"/>
          </a:xfrm>
          <a:prstGeom prst="ellipse">
            <a:avLst/>
          </a:prstGeom>
          <a:solidFill>
            <a:srgbClr val="D5FC79"/>
          </a:solidFill>
          <a:ln>
            <a:solidFill>
              <a:srgbClr val="A3E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78FD61C-6380-994D-8E42-F2043CA6BA3B}"/>
              </a:ext>
            </a:extLst>
          </p:cNvPr>
          <p:cNvSpPr/>
          <p:nvPr/>
        </p:nvSpPr>
        <p:spPr>
          <a:xfrm>
            <a:off x="9184588" y="5041030"/>
            <a:ext cx="1158949" cy="750002"/>
          </a:xfrm>
          <a:prstGeom prst="roundRect">
            <a:avLst>
              <a:gd name="adj" fmla="val 32630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32EA47A-DC17-8847-B284-760577A6AD59}"/>
              </a:ext>
            </a:extLst>
          </p:cNvPr>
          <p:cNvSpPr/>
          <p:nvPr/>
        </p:nvSpPr>
        <p:spPr>
          <a:xfrm>
            <a:off x="9801742" y="5182031"/>
            <a:ext cx="468000" cy="468000"/>
          </a:xfrm>
          <a:prstGeom prst="ellipse">
            <a:avLst/>
          </a:prstGeom>
          <a:solidFill>
            <a:srgbClr val="A0C6E0"/>
          </a:solidFill>
          <a:ln>
            <a:solidFill>
              <a:srgbClr val="397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B60AD11-E9D8-7C4F-85C5-11A4196CD066}"/>
              </a:ext>
            </a:extLst>
          </p:cNvPr>
          <p:cNvSpPr/>
          <p:nvPr/>
        </p:nvSpPr>
        <p:spPr>
          <a:xfrm>
            <a:off x="9259947" y="5182031"/>
            <a:ext cx="468000" cy="468000"/>
          </a:xfrm>
          <a:prstGeom prst="ellipse">
            <a:avLst/>
          </a:prstGeom>
          <a:solidFill>
            <a:srgbClr val="FF7E79"/>
          </a:solidFill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7AA8F89-300F-D546-8A0B-C5BD422312F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2351119" y="4020935"/>
            <a:ext cx="1164503" cy="863033"/>
          </a:xfrm>
          <a:prstGeom prst="curvedConnector3">
            <a:avLst/>
          </a:prstGeom>
          <a:ln w="12700" cmpd="sng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B517775E-0FAE-AA4B-BBD2-04597F9D4CD3}"/>
              </a:ext>
            </a:extLst>
          </p:cNvPr>
          <p:cNvCxnSpPr>
            <a:stCxn id="4" idx="2"/>
            <a:endCxn id="63" idx="0"/>
          </p:cNvCxnSpPr>
          <p:nvPr/>
        </p:nvCxnSpPr>
        <p:spPr>
          <a:xfrm rot="16200000" flipH="1">
            <a:off x="3076247" y="4158839"/>
            <a:ext cx="1165770" cy="588492"/>
          </a:xfrm>
          <a:prstGeom prst="curvedConnector3">
            <a:avLst/>
          </a:prstGeom>
          <a:ln w="12700" cmpd="sng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94BA6CF2-8C67-164D-94F6-2093013AD8C9}"/>
              </a:ext>
            </a:extLst>
          </p:cNvPr>
          <p:cNvCxnSpPr>
            <a:cxnSpLocks/>
            <a:stCxn id="55" idx="2"/>
            <a:endCxn id="69" idx="0"/>
          </p:cNvCxnSpPr>
          <p:nvPr/>
        </p:nvCxnSpPr>
        <p:spPr>
          <a:xfrm rot="5400000">
            <a:off x="6335707" y="4383463"/>
            <a:ext cx="1170993" cy="144465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8FABDDB7-F802-2F44-8B21-8DFF68BF3A33}"/>
              </a:ext>
            </a:extLst>
          </p:cNvPr>
          <p:cNvCxnSpPr>
            <a:cxnSpLocks/>
            <a:stCxn id="55" idx="2"/>
            <a:endCxn id="63" idx="0"/>
          </p:cNvCxnSpPr>
          <p:nvPr/>
        </p:nvCxnSpPr>
        <p:spPr>
          <a:xfrm rot="5400000">
            <a:off x="4890522" y="2933056"/>
            <a:ext cx="1165771" cy="3040057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AA6632AD-A0DF-7042-99D9-12754A09B205}"/>
              </a:ext>
            </a:extLst>
          </p:cNvPr>
          <p:cNvCxnSpPr>
            <a:cxnSpLocks/>
            <a:stCxn id="54" idx="2"/>
            <a:endCxn id="72" idx="0"/>
          </p:cNvCxnSpPr>
          <p:nvPr/>
        </p:nvCxnSpPr>
        <p:spPr>
          <a:xfrm rot="16200000" flipH="1">
            <a:off x="6150482" y="2897452"/>
            <a:ext cx="1185007" cy="3130500"/>
          </a:xfrm>
          <a:prstGeom prst="curvedConnector3">
            <a:avLst/>
          </a:prstGeom>
          <a:ln w="12700" cmpd="sng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A199B48B-F60F-8B4A-ACEA-5DC44A210676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 rot="16200000" flipH="1">
            <a:off x="5427856" y="3620077"/>
            <a:ext cx="1170993" cy="1671235"/>
          </a:xfrm>
          <a:prstGeom prst="curvedConnector3">
            <a:avLst/>
          </a:prstGeom>
          <a:ln w="12700" cmpd="sng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9DDB513F-6724-F34B-A6CD-4CAD83265C68}"/>
              </a:ext>
            </a:extLst>
          </p:cNvPr>
          <p:cNvCxnSpPr>
            <a:cxnSpLocks/>
            <a:stCxn id="54" idx="2"/>
            <a:endCxn id="7" idx="0"/>
          </p:cNvCxnSpPr>
          <p:nvPr/>
        </p:nvCxnSpPr>
        <p:spPr>
          <a:xfrm rot="5400000">
            <a:off x="3257542" y="3114510"/>
            <a:ext cx="1164504" cy="2675882"/>
          </a:xfrm>
          <a:prstGeom prst="curvedConnector3">
            <a:avLst/>
          </a:prstGeom>
          <a:ln w="12700" cmpd="sng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607F623C-AF3A-A44A-A8F2-4E99EF6516BF}"/>
              </a:ext>
            </a:extLst>
          </p:cNvPr>
          <p:cNvCxnSpPr>
            <a:cxnSpLocks/>
            <a:stCxn id="4" idx="2"/>
            <a:endCxn id="66" idx="0"/>
          </p:cNvCxnSpPr>
          <p:nvPr/>
        </p:nvCxnSpPr>
        <p:spPr>
          <a:xfrm rot="16200000" flipH="1">
            <a:off x="3802307" y="3432778"/>
            <a:ext cx="1164503" cy="2039345"/>
          </a:xfrm>
          <a:prstGeom prst="curvedConnector3">
            <a:avLst/>
          </a:prstGeom>
          <a:ln w="12700" cmpd="sng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8ADD71A7-77C0-D546-845C-AB6E1FF9E570}"/>
              </a:ext>
            </a:extLst>
          </p:cNvPr>
          <p:cNvCxnSpPr>
            <a:cxnSpLocks/>
            <a:stCxn id="55" idx="2"/>
            <a:endCxn id="78" idx="0"/>
          </p:cNvCxnSpPr>
          <p:nvPr/>
        </p:nvCxnSpPr>
        <p:spPr>
          <a:xfrm rot="16200000" flipH="1">
            <a:off x="7793334" y="3070300"/>
            <a:ext cx="1170831" cy="2770628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33A034D5-EADB-BF49-8DE2-FC4BC1C1FB57}"/>
              </a:ext>
            </a:extLst>
          </p:cNvPr>
          <p:cNvCxnSpPr>
            <a:cxnSpLocks/>
            <a:stCxn id="56" idx="2"/>
            <a:endCxn id="66" idx="0"/>
          </p:cNvCxnSpPr>
          <p:nvPr/>
        </p:nvCxnSpPr>
        <p:spPr>
          <a:xfrm rot="5400000">
            <a:off x="6524123" y="2750307"/>
            <a:ext cx="1164504" cy="3404288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E3996B7F-D91B-9D4E-8A2F-CD93ADEC6127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rot="5400000">
            <a:off x="7965874" y="4212560"/>
            <a:ext cx="1185007" cy="500284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A021D504-DE41-D84D-A7A5-DCBB06ADA6F7}"/>
              </a:ext>
            </a:extLst>
          </p:cNvPr>
          <p:cNvCxnSpPr>
            <a:cxnSpLocks/>
            <a:stCxn id="56" idx="2"/>
            <a:endCxn id="78" idx="0"/>
          </p:cNvCxnSpPr>
          <p:nvPr/>
        </p:nvCxnSpPr>
        <p:spPr>
          <a:xfrm rot="16200000" flipH="1">
            <a:off x="8700876" y="3977842"/>
            <a:ext cx="1170831" cy="955544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880798C-FA27-2E4F-82ED-A5283CBC863B}"/>
              </a:ext>
            </a:extLst>
          </p:cNvPr>
          <p:cNvSpPr txBox="1"/>
          <p:nvPr/>
        </p:nvSpPr>
        <p:spPr>
          <a:xfrm>
            <a:off x="3339603" y="1043270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Expectation = 20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066B3EC-E212-4446-9C15-1091858464F9}"/>
              </a:ext>
            </a:extLst>
          </p:cNvPr>
          <p:cNvSpPr txBox="1"/>
          <p:nvPr/>
        </p:nvSpPr>
        <p:spPr>
          <a:xfrm>
            <a:off x="6986259" y="1041520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Expectation = 60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DD965A13-E960-1040-B3CE-680E887053F7}"/>
              </a:ext>
            </a:extLst>
          </p:cNvPr>
          <p:cNvSpPr/>
          <p:nvPr/>
        </p:nvSpPr>
        <p:spPr>
          <a:xfrm>
            <a:off x="1629432" y="5920698"/>
            <a:ext cx="890554" cy="602428"/>
          </a:xfrm>
          <a:prstGeom prst="roundRect">
            <a:avLst>
              <a:gd name="adj" fmla="val 32630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98B487E9-8B97-904F-B925-0449DF875886}"/>
              </a:ext>
            </a:extLst>
          </p:cNvPr>
          <p:cNvSpPr/>
          <p:nvPr/>
        </p:nvSpPr>
        <p:spPr>
          <a:xfrm>
            <a:off x="6337729" y="5956778"/>
            <a:ext cx="890554" cy="602428"/>
          </a:xfrm>
          <a:prstGeom prst="roundRect">
            <a:avLst>
              <a:gd name="adj" fmla="val 32630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C228AC4-BE4B-DD4F-AA45-DEB5A59D3C91}"/>
              </a:ext>
            </a:extLst>
          </p:cNvPr>
          <p:cNvSpPr txBox="1"/>
          <p:nvPr/>
        </p:nvSpPr>
        <p:spPr>
          <a:xfrm>
            <a:off x="2602921" y="6013513"/>
            <a:ext cx="353539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Decision: equal expectation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62C38E4-CFBB-B24B-85BB-ADA1AABB3425}"/>
              </a:ext>
            </a:extLst>
          </p:cNvPr>
          <p:cNvSpPr txBox="1"/>
          <p:nvPr/>
        </p:nvSpPr>
        <p:spPr>
          <a:xfrm>
            <a:off x="7371903" y="6028800"/>
            <a:ext cx="363105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Catch: different expectation</a:t>
            </a:r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32A6D202-A54C-5944-BC59-54BB91A6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7" y="217718"/>
            <a:ext cx="9906000" cy="917934"/>
          </a:xfrm>
        </p:spPr>
        <p:txBody>
          <a:bodyPr>
            <a:normAutofit/>
          </a:bodyPr>
          <a:lstStyle/>
          <a:p>
            <a:r>
              <a:rPr lang="en-GB" sz="4000" cap="none" dirty="0"/>
              <a:t>Original Task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FF7E02C-8224-6B4D-A3F6-96FD03F750F5}"/>
              </a:ext>
            </a:extLst>
          </p:cNvPr>
          <p:cNvSpPr txBox="1"/>
          <p:nvPr/>
        </p:nvSpPr>
        <p:spPr>
          <a:xfrm>
            <a:off x="10828337" y="642755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2/8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045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00A5414-005F-FC43-8153-AF2A744BC8CC}"/>
              </a:ext>
            </a:extLst>
          </p:cNvPr>
          <p:cNvSpPr/>
          <p:nvPr/>
        </p:nvSpPr>
        <p:spPr>
          <a:xfrm>
            <a:off x="1196975" y="-3"/>
            <a:ext cx="10156824" cy="68437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5000">
                <a:srgbClr val="FBFDFE"/>
              </a:gs>
              <a:gs pos="100000">
                <a:srgbClr val="FEFFFE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38CE466-B93B-CB46-AC94-7C6B042A3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566" y="1730375"/>
            <a:ext cx="6956868" cy="434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itle 1">
            <a:extLst>
              <a:ext uri="{FF2B5EF4-FFF2-40B4-BE49-F238E27FC236}">
                <a16:creationId xmlns:a16="http://schemas.microsoft.com/office/drawing/2014/main" id="{D88C8E37-87F9-6842-AC83-5D35590B1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7" y="217718"/>
            <a:ext cx="9906000" cy="917934"/>
          </a:xfrm>
        </p:spPr>
        <p:txBody>
          <a:bodyPr>
            <a:normAutofit/>
          </a:bodyPr>
          <a:lstStyle/>
          <a:p>
            <a:r>
              <a:rPr lang="en-GB" sz="4000" cap="none" dirty="0"/>
              <a:t>Human Behaviour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08F1AA-F340-2540-AC91-313EF5A0CCFA}"/>
              </a:ext>
            </a:extLst>
          </p:cNvPr>
          <p:cNvSpPr txBox="1"/>
          <p:nvPr/>
        </p:nvSpPr>
        <p:spPr>
          <a:xfrm>
            <a:off x="10828337" y="642755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3/8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5005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F1DC10BD-EBCC-2948-BC2F-6D7539E555BE}"/>
              </a:ext>
            </a:extLst>
          </p:cNvPr>
          <p:cNvSpPr>
            <a:spLocks noChangeAspect="1"/>
          </p:cNvSpPr>
          <p:nvPr/>
        </p:nvSpPr>
        <p:spPr>
          <a:xfrm>
            <a:off x="2771717" y="2025650"/>
            <a:ext cx="720000" cy="720000"/>
          </a:xfrm>
          <a:prstGeom prst="ellipse">
            <a:avLst/>
          </a:prstGeom>
          <a:solidFill>
            <a:srgbClr val="FBED73"/>
          </a:solidFill>
          <a:ln>
            <a:solidFill>
              <a:srgbClr val="FFD5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</a:t>
            </a:r>
            <a:r>
              <a:rPr lang="en-GB" sz="2400" baseline="-25000" dirty="0">
                <a:solidFill>
                  <a:schemeClr val="tx1"/>
                </a:solidFill>
              </a:rPr>
              <a:t>1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8693833-FB9B-1740-A933-F956F6B961E7}"/>
              </a:ext>
            </a:extLst>
          </p:cNvPr>
          <p:cNvSpPr>
            <a:spLocks noChangeAspect="1"/>
          </p:cNvSpPr>
          <p:nvPr/>
        </p:nvSpPr>
        <p:spPr>
          <a:xfrm>
            <a:off x="4667815" y="2025650"/>
            <a:ext cx="720000" cy="720000"/>
          </a:xfrm>
          <a:prstGeom prst="ellipse">
            <a:avLst/>
          </a:prstGeom>
          <a:solidFill>
            <a:srgbClr val="D5FC79"/>
          </a:solidFill>
          <a:ln>
            <a:solidFill>
              <a:srgbClr val="A3E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</a:t>
            </a:r>
            <a:r>
              <a:rPr lang="en-GB" sz="2400" baseline="-25000" dirty="0">
                <a:solidFill>
                  <a:schemeClr val="tx1"/>
                </a:solidFill>
              </a:rPr>
              <a:t>2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41CFC8A-55DF-454C-9058-7C2DB3FA7B3D}"/>
              </a:ext>
            </a:extLst>
          </p:cNvPr>
          <p:cNvSpPr>
            <a:spLocks noChangeAspect="1"/>
          </p:cNvSpPr>
          <p:nvPr/>
        </p:nvSpPr>
        <p:spPr>
          <a:xfrm>
            <a:off x="6563913" y="2025650"/>
            <a:ext cx="720000" cy="720000"/>
          </a:xfrm>
          <a:prstGeom prst="ellipse">
            <a:avLst/>
          </a:prstGeom>
          <a:solidFill>
            <a:srgbClr val="FF7E79"/>
          </a:solidFill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</a:t>
            </a:r>
            <a:r>
              <a:rPr lang="en-GB" sz="2400" baseline="-25000" dirty="0">
                <a:solidFill>
                  <a:schemeClr val="tx1"/>
                </a:solidFill>
              </a:rPr>
              <a:t>3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13FBB62-370A-BC4B-A47E-DE522CC4E30F}"/>
              </a:ext>
            </a:extLst>
          </p:cNvPr>
          <p:cNvSpPr>
            <a:spLocks noChangeAspect="1"/>
          </p:cNvSpPr>
          <p:nvPr/>
        </p:nvSpPr>
        <p:spPr>
          <a:xfrm>
            <a:off x="8460011" y="2025650"/>
            <a:ext cx="720000" cy="720000"/>
          </a:xfrm>
          <a:prstGeom prst="ellipse">
            <a:avLst/>
          </a:prstGeom>
          <a:solidFill>
            <a:srgbClr val="A0C6E0"/>
          </a:solidFill>
          <a:ln>
            <a:solidFill>
              <a:srgbClr val="397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</a:t>
            </a:r>
            <a:r>
              <a:rPr lang="en-GB" sz="2400" baseline="-25000" dirty="0">
                <a:solidFill>
                  <a:schemeClr val="tx1"/>
                </a:solidFill>
              </a:rPr>
              <a:t>4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1751744-1BDB-3B4D-8936-66A42D3938EA}"/>
              </a:ext>
            </a:extLst>
          </p:cNvPr>
          <p:cNvSpPr>
            <a:spLocks noChangeAspect="1"/>
          </p:cNvSpPr>
          <p:nvPr/>
        </p:nvSpPr>
        <p:spPr>
          <a:xfrm>
            <a:off x="6992136" y="4176572"/>
            <a:ext cx="1260000" cy="12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</a:t>
            </a:r>
            <a:r>
              <a:rPr lang="en-GB" sz="2000" baseline="-25000" dirty="0">
                <a:solidFill>
                  <a:schemeClr val="tx1"/>
                </a:solidFill>
              </a:rPr>
              <a:t>4=</a:t>
            </a:r>
            <a:r>
              <a:rPr lang="en-GB" sz="20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3379D92-94AC-A640-99AA-5DB410A2AE86}"/>
              </a:ext>
            </a:extLst>
          </p:cNvPr>
          <p:cNvSpPr>
            <a:spLocks noChangeAspect="1"/>
          </p:cNvSpPr>
          <p:nvPr/>
        </p:nvSpPr>
        <p:spPr>
          <a:xfrm>
            <a:off x="8592935" y="4162900"/>
            <a:ext cx="1260000" cy="12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</a:t>
            </a:r>
            <a:r>
              <a:rPr lang="en-US" altLang="zh-CN" sz="2000" baseline="-25000" dirty="0">
                <a:solidFill>
                  <a:schemeClr val="tx1"/>
                </a:solidFill>
              </a:rPr>
              <a:t>5</a:t>
            </a:r>
            <a:r>
              <a:rPr lang="en-GB" sz="2000" dirty="0">
                <a:solidFill>
                  <a:schemeClr val="tx1"/>
                </a:solidFill>
              </a:rPr>
              <a:t>=</a:t>
            </a:r>
            <a:r>
              <a:rPr lang="en-US" altLang="zh-CN" sz="2000" dirty="0">
                <a:solidFill>
                  <a:schemeClr val="tx1"/>
                </a:solidFill>
              </a:rPr>
              <a:t>8</a:t>
            </a:r>
            <a:r>
              <a:rPr lang="en-GB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8495323-A70C-EE4D-8B01-9660CCD27E99}"/>
              </a:ext>
            </a:extLst>
          </p:cNvPr>
          <p:cNvSpPr>
            <a:spLocks noChangeAspect="1"/>
          </p:cNvSpPr>
          <p:nvPr/>
        </p:nvSpPr>
        <p:spPr>
          <a:xfrm>
            <a:off x="5395901" y="4163050"/>
            <a:ext cx="1260000" cy="12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</a:t>
            </a:r>
            <a:r>
              <a:rPr lang="en-GB" sz="2000" baseline="-25000" dirty="0">
                <a:solidFill>
                  <a:schemeClr val="tx1"/>
                </a:solidFill>
              </a:rPr>
              <a:t>3=</a:t>
            </a:r>
            <a:r>
              <a:rPr lang="en-GB" sz="20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F040FB1-C46F-5342-B125-D9A041519604}"/>
              </a:ext>
            </a:extLst>
          </p:cNvPr>
          <p:cNvSpPr>
            <a:spLocks noChangeAspect="1"/>
          </p:cNvSpPr>
          <p:nvPr/>
        </p:nvSpPr>
        <p:spPr>
          <a:xfrm>
            <a:off x="3795102" y="4162900"/>
            <a:ext cx="1260000" cy="12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</a:t>
            </a:r>
            <a:r>
              <a:rPr lang="en-GB" sz="2000" baseline="-25000" dirty="0">
                <a:solidFill>
                  <a:schemeClr val="tx1"/>
                </a:solidFill>
              </a:rPr>
              <a:t>2=</a:t>
            </a:r>
            <a:r>
              <a:rPr lang="en-GB" sz="20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7578E24-466D-2F48-AA5E-BF11C2D5E558}"/>
              </a:ext>
            </a:extLst>
          </p:cNvPr>
          <p:cNvSpPr>
            <a:spLocks noChangeAspect="1"/>
          </p:cNvSpPr>
          <p:nvPr/>
        </p:nvSpPr>
        <p:spPr>
          <a:xfrm>
            <a:off x="2196190" y="4162900"/>
            <a:ext cx="1260000" cy="12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</a:t>
            </a:r>
            <a:r>
              <a:rPr lang="en-GB" sz="2000" baseline="-25000" dirty="0">
                <a:solidFill>
                  <a:schemeClr val="tx1"/>
                </a:solidFill>
              </a:rPr>
              <a:t>1=</a:t>
            </a:r>
            <a:r>
              <a:rPr lang="en-GB" sz="20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8A3037-8F22-C14B-8D69-0E55F7488115}"/>
              </a:ext>
            </a:extLst>
          </p:cNvPr>
          <p:cNvCxnSpPr>
            <a:stCxn id="53" idx="4"/>
            <a:endCxn id="63" idx="0"/>
          </p:cNvCxnSpPr>
          <p:nvPr/>
        </p:nvCxnSpPr>
        <p:spPr>
          <a:xfrm>
            <a:off x="3131717" y="2745650"/>
            <a:ext cx="1293385" cy="1417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C2A90B-DEC8-3A4B-96BA-1ACF2646C0E2}"/>
              </a:ext>
            </a:extLst>
          </p:cNvPr>
          <p:cNvCxnSpPr>
            <a:cxnSpLocks/>
            <a:stCxn id="54" idx="4"/>
            <a:endCxn id="64" idx="0"/>
          </p:cNvCxnSpPr>
          <p:nvPr/>
        </p:nvCxnSpPr>
        <p:spPr>
          <a:xfrm flipH="1">
            <a:off x="2826190" y="2745650"/>
            <a:ext cx="2201625" cy="1417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7A30851-5122-1A4D-9FFA-5721EF731DAD}"/>
              </a:ext>
            </a:extLst>
          </p:cNvPr>
          <p:cNvCxnSpPr>
            <a:cxnSpLocks/>
            <a:stCxn id="54" idx="4"/>
            <a:endCxn id="62" idx="0"/>
          </p:cNvCxnSpPr>
          <p:nvPr/>
        </p:nvCxnSpPr>
        <p:spPr>
          <a:xfrm>
            <a:off x="5027815" y="2745650"/>
            <a:ext cx="998086" cy="1417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663349B-70BF-DB45-8FE9-D6C9EDA1E171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>
            <a:off x="6923913" y="2745650"/>
            <a:ext cx="698223" cy="1430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E247C18-7B8C-1C41-9FCC-EA1D2EAFAF87}"/>
              </a:ext>
            </a:extLst>
          </p:cNvPr>
          <p:cNvCxnSpPr>
            <a:cxnSpLocks/>
            <a:stCxn id="56" idx="4"/>
            <a:endCxn id="62" idx="0"/>
          </p:cNvCxnSpPr>
          <p:nvPr/>
        </p:nvCxnSpPr>
        <p:spPr>
          <a:xfrm flipH="1">
            <a:off x="6025901" y="2745650"/>
            <a:ext cx="2794110" cy="1417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F6FB39-8EFD-0C48-A2A7-85CC94961C5D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8820011" y="2745650"/>
            <a:ext cx="402924" cy="1417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C60AA94-D4BC-A247-AABA-7F5FE5CB3757}"/>
              </a:ext>
            </a:extLst>
          </p:cNvPr>
          <p:cNvSpPr txBox="1"/>
          <p:nvPr/>
        </p:nvSpPr>
        <p:spPr>
          <a:xfrm>
            <a:off x="2899888" y="293418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p=1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F30B93-F9CF-4F4C-8925-39F786499F11}"/>
              </a:ext>
            </a:extLst>
          </p:cNvPr>
          <p:cNvSpPr txBox="1"/>
          <p:nvPr/>
        </p:nvSpPr>
        <p:spPr>
          <a:xfrm>
            <a:off x="3606083" y="293685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p=0.5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08B7FC-5035-5F4D-B68C-A825666BE9BF}"/>
              </a:ext>
            </a:extLst>
          </p:cNvPr>
          <p:cNvSpPr txBox="1"/>
          <p:nvPr/>
        </p:nvSpPr>
        <p:spPr>
          <a:xfrm>
            <a:off x="4539468" y="293418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p=0.5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FB6FBF-FDEE-6B42-81D9-6009409095FC}"/>
              </a:ext>
            </a:extLst>
          </p:cNvPr>
          <p:cNvSpPr txBox="1"/>
          <p:nvPr/>
        </p:nvSpPr>
        <p:spPr>
          <a:xfrm>
            <a:off x="6402585" y="290035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p=1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30407C-ECB9-DA42-BADC-F68700CC4F22}"/>
              </a:ext>
            </a:extLst>
          </p:cNvPr>
          <p:cNvSpPr txBox="1"/>
          <p:nvPr/>
        </p:nvSpPr>
        <p:spPr>
          <a:xfrm>
            <a:off x="7271310" y="293418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p=0.5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D2C836-0312-0D4E-966C-EA423CAAA0EC}"/>
              </a:ext>
            </a:extLst>
          </p:cNvPr>
          <p:cNvSpPr txBox="1"/>
          <p:nvPr/>
        </p:nvSpPr>
        <p:spPr>
          <a:xfrm>
            <a:off x="8230248" y="293819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p=0.5</a:t>
            </a:r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4FF6BF2D-3108-1442-9A1B-8043C236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7" y="217718"/>
            <a:ext cx="9906000" cy="917934"/>
          </a:xfrm>
        </p:spPr>
        <p:txBody>
          <a:bodyPr>
            <a:normAutofit/>
          </a:bodyPr>
          <a:lstStyle/>
          <a:p>
            <a:r>
              <a:rPr lang="en-GB" sz="4000" cap="none" dirty="0"/>
              <a:t>Markov Decision Process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BAC443F-E826-224C-B7AD-DCEC20F542AF}"/>
              </a:ext>
            </a:extLst>
          </p:cNvPr>
          <p:cNvSpPr txBox="1"/>
          <p:nvPr/>
        </p:nvSpPr>
        <p:spPr>
          <a:xfrm>
            <a:off x="10828337" y="642755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4/8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366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543A41F0-75AD-7947-A76B-9492AC760745}"/>
              </a:ext>
            </a:extLst>
          </p:cNvPr>
          <p:cNvSpPr/>
          <p:nvPr/>
        </p:nvSpPr>
        <p:spPr>
          <a:xfrm>
            <a:off x="6241416" y="1453193"/>
            <a:ext cx="4193992" cy="2535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D9DCC0F9-EE13-0042-933D-2EF704795EF9}"/>
              </a:ext>
            </a:extLst>
          </p:cNvPr>
          <p:cNvSpPr/>
          <p:nvPr/>
        </p:nvSpPr>
        <p:spPr>
          <a:xfrm>
            <a:off x="1801376" y="1462208"/>
            <a:ext cx="4146769" cy="25350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6D7C659-1775-4946-A013-59CC84C1FBCE}"/>
              </a:ext>
            </a:extLst>
          </p:cNvPr>
          <p:cNvSpPr/>
          <p:nvPr/>
        </p:nvSpPr>
        <p:spPr>
          <a:xfrm>
            <a:off x="2297918" y="2170791"/>
            <a:ext cx="1197943" cy="1698773"/>
          </a:xfrm>
          <a:prstGeom prst="roundRect">
            <a:avLst/>
          </a:prstGeom>
          <a:solidFill>
            <a:srgbClr val="FBED7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D5A5236-B8D9-7F4F-AD73-5B5DD7FA78DC}"/>
              </a:ext>
            </a:extLst>
          </p:cNvPr>
          <p:cNvSpPr/>
          <p:nvPr/>
        </p:nvSpPr>
        <p:spPr>
          <a:xfrm>
            <a:off x="4163681" y="2171426"/>
            <a:ext cx="1197943" cy="1698773"/>
          </a:xfrm>
          <a:prstGeom prst="roundRect">
            <a:avLst/>
          </a:prstGeom>
          <a:solidFill>
            <a:srgbClr val="D5FC79"/>
          </a:solidFill>
          <a:ln>
            <a:solidFill>
              <a:srgbClr val="A3E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9AF3881-B515-A849-91FA-4C025D21D8FD}"/>
              </a:ext>
            </a:extLst>
          </p:cNvPr>
          <p:cNvSpPr/>
          <p:nvPr/>
        </p:nvSpPr>
        <p:spPr>
          <a:xfrm>
            <a:off x="6801092" y="2161004"/>
            <a:ext cx="1169581" cy="1698773"/>
          </a:xfrm>
          <a:prstGeom prst="roundRect">
            <a:avLst/>
          </a:prstGeom>
          <a:solidFill>
            <a:srgbClr val="FF7E79"/>
          </a:solidFill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86521736-BEC2-8F43-BF97-4AD0EAB4A315}"/>
              </a:ext>
            </a:extLst>
          </p:cNvPr>
          <p:cNvSpPr/>
          <p:nvPr/>
        </p:nvSpPr>
        <p:spPr>
          <a:xfrm>
            <a:off x="8552577" y="2171426"/>
            <a:ext cx="1169581" cy="16987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2C340-D3F5-8847-B57F-492DE226CCDD}"/>
              </a:ext>
            </a:extLst>
          </p:cNvPr>
          <p:cNvSpPr txBox="1"/>
          <p:nvPr/>
        </p:nvSpPr>
        <p:spPr>
          <a:xfrm>
            <a:off x="2542544" y="1488591"/>
            <a:ext cx="77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+20</a:t>
            </a:r>
          </a:p>
          <a:p>
            <a:r>
              <a:rPr lang="en-US" altLang="zh-CN" dirty="0"/>
              <a:t>100%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770AD4D-BAB5-9948-B164-89E09EBB82A9}"/>
                  </a:ext>
                </a:extLst>
              </p:cNvPr>
              <p:cNvSpPr txBox="1"/>
              <p:nvPr/>
            </p:nvSpPr>
            <p:spPr>
              <a:xfrm>
                <a:off x="3735994" y="1486800"/>
                <a:ext cx="21993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    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     </a:t>
                </a:r>
                <a:r>
                  <a:rPr lang="en-US" altLang="zh-CN" dirty="0"/>
                  <a:t>      +40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0.5, </m:t>
                          </m:r>
                          <m:r>
                            <a:rPr lang="en-GB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GB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(0.5, </m:t>
                      </m:r>
                      <m:r>
                        <a:rPr lang="en-GB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770AD4D-BAB5-9948-B164-89E09EBB8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994" y="1486800"/>
                <a:ext cx="2199325" cy="646331"/>
              </a:xfrm>
              <a:prstGeom prst="rect">
                <a:avLst/>
              </a:prstGeom>
              <a:blipFill>
                <a:blip r:embed="rId3"/>
                <a:stretch>
                  <a:fillRect t="-5882" r="-4598" b="-98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4CF21BFD-CB65-3246-AD32-BEFC394E1B1D}"/>
              </a:ext>
            </a:extLst>
          </p:cNvPr>
          <p:cNvSpPr txBox="1"/>
          <p:nvPr/>
        </p:nvSpPr>
        <p:spPr>
          <a:xfrm>
            <a:off x="7036592" y="1486800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+60</a:t>
            </a:r>
          </a:p>
          <a:p>
            <a:r>
              <a:rPr lang="en-US" altLang="zh-CN" dirty="0"/>
              <a:t>100%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05018-C76D-4F41-B51A-AEEC6D186AC5}"/>
              </a:ext>
            </a:extLst>
          </p:cNvPr>
          <p:cNvSpPr txBox="1"/>
          <p:nvPr/>
        </p:nvSpPr>
        <p:spPr>
          <a:xfrm>
            <a:off x="4707030" y="1587600"/>
            <a:ext cx="38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FACC7D-9074-8A4E-8315-BD47C0AC65DD}"/>
              </a:ext>
            </a:extLst>
          </p:cNvPr>
          <p:cNvSpPr txBox="1"/>
          <p:nvPr/>
        </p:nvSpPr>
        <p:spPr>
          <a:xfrm>
            <a:off x="9040489" y="15866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5AE2314-7B55-504C-8EE2-F7B066B7EBD3}"/>
              </a:ext>
            </a:extLst>
          </p:cNvPr>
          <p:cNvSpPr/>
          <p:nvPr/>
        </p:nvSpPr>
        <p:spPr>
          <a:xfrm>
            <a:off x="1922378" y="5034703"/>
            <a:ext cx="1158949" cy="750002"/>
          </a:xfrm>
          <a:prstGeom prst="roundRect">
            <a:avLst>
              <a:gd name="adj" fmla="val 32630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CA16D-E226-8440-9085-6AFAF9AECDE0}"/>
              </a:ext>
            </a:extLst>
          </p:cNvPr>
          <p:cNvSpPr/>
          <p:nvPr/>
        </p:nvSpPr>
        <p:spPr>
          <a:xfrm>
            <a:off x="2539532" y="5175704"/>
            <a:ext cx="468000" cy="468000"/>
          </a:xfrm>
          <a:prstGeom prst="ellipse">
            <a:avLst/>
          </a:prstGeom>
          <a:solidFill>
            <a:srgbClr val="D5FC79"/>
          </a:solidFill>
          <a:ln>
            <a:solidFill>
              <a:srgbClr val="A3E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F7A558D-2155-264C-B67F-D3BEE4F49AF2}"/>
              </a:ext>
            </a:extLst>
          </p:cNvPr>
          <p:cNvSpPr/>
          <p:nvPr/>
        </p:nvSpPr>
        <p:spPr>
          <a:xfrm>
            <a:off x="1997737" y="5175704"/>
            <a:ext cx="468000" cy="468000"/>
          </a:xfrm>
          <a:prstGeom prst="ellipse">
            <a:avLst/>
          </a:prstGeom>
          <a:solidFill>
            <a:srgbClr val="FBED73"/>
          </a:solidFill>
          <a:ln>
            <a:solidFill>
              <a:srgbClr val="FFD5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AD4B5EB-0FFA-0A49-BB2A-C3229E9CA559}"/>
              </a:ext>
            </a:extLst>
          </p:cNvPr>
          <p:cNvSpPr/>
          <p:nvPr/>
        </p:nvSpPr>
        <p:spPr>
          <a:xfrm>
            <a:off x="3373903" y="5035970"/>
            <a:ext cx="1158949" cy="750002"/>
          </a:xfrm>
          <a:prstGeom prst="roundRect">
            <a:avLst>
              <a:gd name="adj" fmla="val 3263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39997F1-C39D-E549-A8F3-5D71C19BC2A7}"/>
              </a:ext>
            </a:extLst>
          </p:cNvPr>
          <p:cNvSpPr/>
          <p:nvPr/>
        </p:nvSpPr>
        <p:spPr>
          <a:xfrm>
            <a:off x="3991057" y="5176971"/>
            <a:ext cx="468000" cy="468000"/>
          </a:xfrm>
          <a:prstGeom prst="ellipse">
            <a:avLst/>
          </a:prstGeom>
          <a:solidFill>
            <a:srgbClr val="FF7E79"/>
          </a:solidFill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631D646-A11D-1040-AF43-5058F2907CA1}"/>
              </a:ext>
            </a:extLst>
          </p:cNvPr>
          <p:cNvSpPr/>
          <p:nvPr/>
        </p:nvSpPr>
        <p:spPr>
          <a:xfrm>
            <a:off x="3449262" y="5176971"/>
            <a:ext cx="468000" cy="468000"/>
          </a:xfrm>
          <a:prstGeom prst="ellipse">
            <a:avLst/>
          </a:prstGeom>
          <a:solidFill>
            <a:srgbClr val="FBED73"/>
          </a:solidFill>
          <a:ln>
            <a:solidFill>
              <a:srgbClr val="FFD5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23C5F0AF-D97E-ED4C-BF6E-D97406005F1E}"/>
              </a:ext>
            </a:extLst>
          </p:cNvPr>
          <p:cNvSpPr/>
          <p:nvPr/>
        </p:nvSpPr>
        <p:spPr>
          <a:xfrm>
            <a:off x="4824756" y="5034703"/>
            <a:ext cx="1158949" cy="750002"/>
          </a:xfrm>
          <a:prstGeom prst="roundRect">
            <a:avLst>
              <a:gd name="adj" fmla="val 3263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AEF32FB-E791-D141-8DA2-45A895113101}"/>
              </a:ext>
            </a:extLst>
          </p:cNvPr>
          <p:cNvSpPr/>
          <p:nvPr/>
        </p:nvSpPr>
        <p:spPr>
          <a:xfrm>
            <a:off x="5441910" y="5175704"/>
            <a:ext cx="468000" cy="468000"/>
          </a:xfrm>
          <a:prstGeom prst="ellipse">
            <a:avLst/>
          </a:prstGeom>
          <a:solidFill>
            <a:srgbClr val="A0C6E0"/>
          </a:solidFill>
          <a:ln>
            <a:solidFill>
              <a:srgbClr val="397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F960F79-32CB-C34F-B5F7-F627EE04D22B}"/>
              </a:ext>
            </a:extLst>
          </p:cNvPr>
          <p:cNvSpPr/>
          <p:nvPr/>
        </p:nvSpPr>
        <p:spPr>
          <a:xfrm>
            <a:off x="4900115" y="5175704"/>
            <a:ext cx="468000" cy="468000"/>
          </a:xfrm>
          <a:prstGeom prst="ellipse">
            <a:avLst/>
          </a:prstGeom>
          <a:solidFill>
            <a:srgbClr val="FBED73"/>
          </a:solidFill>
          <a:ln>
            <a:solidFill>
              <a:srgbClr val="FFD5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A12EFD3F-CBB5-ED42-A449-D45C26E22993}"/>
              </a:ext>
            </a:extLst>
          </p:cNvPr>
          <p:cNvSpPr/>
          <p:nvPr/>
        </p:nvSpPr>
        <p:spPr>
          <a:xfrm>
            <a:off x="6269495" y="5041192"/>
            <a:ext cx="1158949" cy="750002"/>
          </a:xfrm>
          <a:prstGeom prst="roundRect">
            <a:avLst>
              <a:gd name="adj" fmla="val 3263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EF70279-03B5-D04B-BC67-67DD38C61E0E}"/>
              </a:ext>
            </a:extLst>
          </p:cNvPr>
          <p:cNvSpPr/>
          <p:nvPr/>
        </p:nvSpPr>
        <p:spPr>
          <a:xfrm>
            <a:off x="6886649" y="5182193"/>
            <a:ext cx="468000" cy="468000"/>
          </a:xfrm>
          <a:prstGeom prst="ellipse">
            <a:avLst/>
          </a:prstGeom>
          <a:solidFill>
            <a:srgbClr val="FF7E79"/>
          </a:solidFill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74E0E95-604A-6A46-817E-02EBAC676025}"/>
              </a:ext>
            </a:extLst>
          </p:cNvPr>
          <p:cNvSpPr/>
          <p:nvPr/>
        </p:nvSpPr>
        <p:spPr>
          <a:xfrm>
            <a:off x="6344854" y="5182193"/>
            <a:ext cx="468000" cy="468000"/>
          </a:xfrm>
          <a:prstGeom prst="ellipse">
            <a:avLst/>
          </a:prstGeom>
          <a:solidFill>
            <a:srgbClr val="D5FC79"/>
          </a:solidFill>
          <a:ln>
            <a:solidFill>
              <a:srgbClr val="A3E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E0608D2-84E0-1349-B452-92046D2E5ADD}"/>
              </a:ext>
            </a:extLst>
          </p:cNvPr>
          <p:cNvSpPr/>
          <p:nvPr/>
        </p:nvSpPr>
        <p:spPr>
          <a:xfrm>
            <a:off x="7728760" y="5055206"/>
            <a:ext cx="1158949" cy="750002"/>
          </a:xfrm>
          <a:prstGeom prst="roundRect">
            <a:avLst>
              <a:gd name="adj" fmla="val 3263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C3F5085-23A1-B845-9B7A-7889F90108D2}"/>
              </a:ext>
            </a:extLst>
          </p:cNvPr>
          <p:cNvSpPr/>
          <p:nvPr/>
        </p:nvSpPr>
        <p:spPr>
          <a:xfrm>
            <a:off x="8345914" y="5196207"/>
            <a:ext cx="468000" cy="468000"/>
          </a:xfrm>
          <a:prstGeom prst="ellipse">
            <a:avLst/>
          </a:prstGeom>
          <a:solidFill>
            <a:srgbClr val="A0C6E0"/>
          </a:solidFill>
          <a:ln>
            <a:solidFill>
              <a:srgbClr val="397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1A2CBCC-96B3-B14E-9689-A8C3B9D4CF25}"/>
              </a:ext>
            </a:extLst>
          </p:cNvPr>
          <p:cNvSpPr/>
          <p:nvPr/>
        </p:nvSpPr>
        <p:spPr>
          <a:xfrm>
            <a:off x="7804119" y="5196207"/>
            <a:ext cx="468000" cy="468000"/>
          </a:xfrm>
          <a:prstGeom prst="ellipse">
            <a:avLst/>
          </a:prstGeom>
          <a:solidFill>
            <a:srgbClr val="D5FC79"/>
          </a:solidFill>
          <a:ln>
            <a:solidFill>
              <a:srgbClr val="A3E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78FD61C-6380-994D-8E42-F2043CA6BA3B}"/>
              </a:ext>
            </a:extLst>
          </p:cNvPr>
          <p:cNvSpPr/>
          <p:nvPr/>
        </p:nvSpPr>
        <p:spPr>
          <a:xfrm>
            <a:off x="9184588" y="5041030"/>
            <a:ext cx="1158949" cy="750002"/>
          </a:xfrm>
          <a:prstGeom prst="roundRect">
            <a:avLst>
              <a:gd name="adj" fmla="val 32630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32EA47A-DC17-8847-B284-760577A6AD59}"/>
              </a:ext>
            </a:extLst>
          </p:cNvPr>
          <p:cNvSpPr/>
          <p:nvPr/>
        </p:nvSpPr>
        <p:spPr>
          <a:xfrm>
            <a:off x="9801742" y="5182031"/>
            <a:ext cx="468000" cy="468000"/>
          </a:xfrm>
          <a:prstGeom prst="ellipse">
            <a:avLst/>
          </a:prstGeom>
          <a:solidFill>
            <a:srgbClr val="A0C6E0"/>
          </a:solidFill>
          <a:ln>
            <a:solidFill>
              <a:srgbClr val="397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B60AD11-E9D8-7C4F-85C5-11A4196CD066}"/>
              </a:ext>
            </a:extLst>
          </p:cNvPr>
          <p:cNvSpPr/>
          <p:nvPr/>
        </p:nvSpPr>
        <p:spPr>
          <a:xfrm>
            <a:off x="9259947" y="5182031"/>
            <a:ext cx="468000" cy="468000"/>
          </a:xfrm>
          <a:prstGeom prst="ellipse">
            <a:avLst/>
          </a:prstGeom>
          <a:solidFill>
            <a:srgbClr val="FF7E79"/>
          </a:solidFill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7AA8F89-300F-D546-8A0B-C5BD422312F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2116803" y="4254615"/>
            <a:ext cx="1165139" cy="395037"/>
          </a:xfrm>
          <a:prstGeom prst="curvedConnector3">
            <a:avLst/>
          </a:prstGeom>
          <a:ln w="12700" cmpd="sng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B517775E-0FAE-AA4B-BBD2-04597F9D4CD3}"/>
              </a:ext>
            </a:extLst>
          </p:cNvPr>
          <p:cNvCxnSpPr>
            <a:cxnSpLocks/>
            <a:stCxn id="4" idx="2"/>
            <a:endCxn id="63" idx="0"/>
          </p:cNvCxnSpPr>
          <p:nvPr/>
        </p:nvCxnSpPr>
        <p:spPr>
          <a:xfrm rot="16200000" flipH="1">
            <a:off x="2841931" y="3924523"/>
            <a:ext cx="1166406" cy="1056488"/>
          </a:xfrm>
          <a:prstGeom prst="curvedConnector3">
            <a:avLst/>
          </a:prstGeom>
          <a:ln w="12700" cmpd="sng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94BA6CF2-8C67-164D-94F6-2093013AD8C9}"/>
              </a:ext>
            </a:extLst>
          </p:cNvPr>
          <p:cNvCxnSpPr>
            <a:cxnSpLocks/>
            <a:stCxn id="55" idx="2"/>
            <a:endCxn id="69" idx="0"/>
          </p:cNvCxnSpPr>
          <p:nvPr/>
        </p:nvCxnSpPr>
        <p:spPr>
          <a:xfrm rot="5400000">
            <a:off x="6526720" y="4182028"/>
            <a:ext cx="1181415" cy="536913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8FABDDB7-F802-2F44-8B21-8DFF68BF3A33}"/>
              </a:ext>
            </a:extLst>
          </p:cNvPr>
          <p:cNvCxnSpPr>
            <a:cxnSpLocks/>
            <a:stCxn id="55" idx="2"/>
            <a:endCxn id="63" idx="0"/>
          </p:cNvCxnSpPr>
          <p:nvPr/>
        </p:nvCxnSpPr>
        <p:spPr>
          <a:xfrm rot="5400000">
            <a:off x="5081535" y="2731621"/>
            <a:ext cx="1176193" cy="3432505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AA6632AD-A0DF-7042-99D9-12754A09B205}"/>
              </a:ext>
            </a:extLst>
          </p:cNvPr>
          <p:cNvCxnSpPr>
            <a:cxnSpLocks/>
            <a:stCxn id="54" idx="2"/>
            <a:endCxn id="72" idx="0"/>
          </p:cNvCxnSpPr>
          <p:nvPr/>
        </p:nvCxnSpPr>
        <p:spPr>
          <a:xfrm rot="16200000" flipH="1">
            <a:off x="5942941" y="2689911"/>
            <a:ext cx="1185007" cy="3545582"/>
          </a:xfrm>
          <a:prstGeom prst="curvedConnector3">
            <a:avLst/>
          </a:prstGeom>
          <a:ln w="12700" cmpd="sng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A199B48B-F60F-8B4A-ACEA-5DC44A210676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 rot="16200000" flipH="1">
            <a:off x="5220315" y="3412536"/>
            <a:ext cx="1170993" cy="2086317"/>
          </a:xfrm>
          <a:prstGeom prst="curvedConnector3">
            <a:avLst/>
          </a:prstGeom>
          <a:ln w="12700" cmpd="sng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9DDB513F-6724-F34B-A6CD-4CAD83265C68}"/>
              </a:ext>
            </a:extLst>
          </p:cNvPr>
          <p:cNvCxnSpPr>
            <a:cxnSpLocks/>
            <a:stCxn id="54" idx="2"/>
            <a:endCxn id="7" idx="0"/>
          </p:cNvCxnSpPr>
          <p:nvPr/>
        </p:nvCxnSpPr>
        <p:spPr>
          <a:xfrm rot="5400000">
            <a:off x="3050001" y="3322051"/>
            <a:ext cx="1164504" cy="2260800"/>
          </a:xfrm>
          <a:prstGeom prst="curvedConnector3">
            <a:avLst/>
          </a:prstGeom>
          <a:ln w="12700" cmpd="sng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607F623C-AF3A-A44A-A8F2-4E99EF6516BF}"/>
              </a:ext>
            </a:extLst>
          </p:cNvPr>
          <p:cNvCxnSpPr>
            <a:cxnSpLocks/>
            <a:stCxn id="4" idx="2"/>
            <a:endCxn id="66" idx="0"/>
          </p:cNvCxnSpPr>
          <p:nvPr/>
        </p:nvCxnSpPr>
        <p:spPr>
          <a:xfrm rot="16200000" flipH="1">
            <a:off x="3567991" y="3198462"/>
            <a:ext cx="1165139" cy="2507341"/>
          </a:xfrm>
          <a:prstGeom prst="curvedConnector3">
            <a:avLst/>
          </a:prstGeom>
          <a:ln w="12700" cmpd="sng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8ADD71A7-77C0-D546-845C-AB6E1FF9E570}"/>
              </a:ext>
            </a:extLst>
          </p:cNvPr>
          <p:cNvCxnSpPr>
            <a:cxnSpLocks/>
            <a:stCxn id="55" idx="2"/>
            <a:endCxn id="78" idx="0"/>
          </p:cNvCxnSpPr>
          <p:nvPr/>
        </p:nvCxnSpPr>
        <p:spPr>
          <a:xfrm rot="16200000" flipH="1">
            <a:off x="7984347" y="3261313"/>
            <a:ext cx="1181253" cy="2378180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33A034D5-EADB-BF49-8DE2-FC4BC1C1FB57}"/>
              </a:ext>
            </a:extLst>
          </p:cNvPr>
          <p:cNvCxnSpPr>
            <a:cxnSpLocks/>
            <a:stCxn id="56" idx="2"/>
            <a:endCxn id="66" idx="0"/>
          </p:cNvCxnSpPr>
          <p:nvPr/>
        </p:nvCxnSpPr>
        <p:spPr>
          <a:xfrm rot="5400000">
            <a:off x="6688548" y="2585883"/>
            <a:ext cx="1164504" cy="3733137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E3996B7F-D91B-9D4E-8A2F-CD93ADEC6127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rot="5400000">
            <a:off x="8130299" y="4048136"/>
            <a:ext cx="1185007" cy="829133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A021D504-DE41-D84D-A7A5-DCBB06ADA6F7}"/>
              </a:ext>
            </a:extLst>
          </p:cNvPr>
          <p:cNvCxnSpPr>
            <a:cxnSpLocks/>
            <a:stCxn id="56" idx="2"/>
            <a:endCxn id="78" idx="0"/>
          </p:cNvCxnSpPr>
          <p:nvPr/>
        </p:nvCxnSpPr>
        <p:spPr>
          <a:xfrm rot="16200000" flipH="1">
            <a:off x="8865300" y="4142266"/>
            <a:ext cx="1170831" cy="626695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92929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880798C-FA27-2E4F-82ED-A5283CBC863B}"/>
              </a:ext>
            </a:extLst>
          </p:cNvPr>
          <p:cNvSpPr txBox="1"/>
          <p:nvPr/>
        </p:nvSpPr>
        <p:spPr>
          <a:xfrm>
            <a:off x="3339603" y="1043270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Expectation = 20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066B3EC-E212-4446-9C15-1091858464F9}"/>
              </a:ext>
            </a:extLst>
          </p:cNvPr>
          <p:cNvSpPr txBox="1"/>
          <p:nvPr/>
        </p:nvSpPr>
        <p:spPr>
          <a:xfrm>
            <a:off x="7315108" y="1041520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Expectation = 60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DD965A13-E960-1040-B3CE-680E887053F7}"/>
              </a:ext>
            </a:extLst>
          </p:cNvPr>
          <p:cNvSpPr/>
          <p:nvPr/>
        </p:nvSpPr>
        <p:spPr>
          <a:xfrm>
            <a:off x="1629432" y="5920698"/>
            <a:ext cx="890554" cy="602428"/>
          </a:xfrm>
          <a:prstGeom prst="roundRect">
            <a:avLst>
              <a:gd name="adj" fmla="val 32630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98B487E9-8B97-904F-B925-0449DF875886}"/>
              </a:ext>
            </a:extLst>
          </p:cNvPr>
          <p:cNvSpPr/>
          <p:nvPr/>
        </p:nvSpPr>
        <p:spPr>
          <a:xfrm>
            <a:off x="6337729" y="5956778"/>
            <a:ext cx="890554" cy="602428"/>
          </a:xfrm>
          <a:prstGeom prst="roundRect">
            <a:avLst>
              <a:gd name="adj" fmla="val 32630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F35A3AA-1EF2-374E-97BD-B274B7429CEE}"/>
                  </a:ext>
                </a:extLst>
              </p:cNvPr>
              <p:cNvSpPr txBox="1"/>
              <p:nvPr/>
            </p:nvSpPr>
            <p:spPr>
              <a:xfrm>
                <a:off x="8106336" y="1487269"/>
                <a:ext cx="21472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         </a:t>
                </a:r>
                <a:r>
                  <a:rPr lang="en-US" altLang="zh-CN" dirty="0"/>
                  <a:t>       +40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0.5, </m:t>
                          </m:r>
                          <m:r>
                            <a:rPr lang="en-GB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GB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(0.5, </m:t>
                      </m:r>
                      <m:r>
                        <a:rPr lang="en-GB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F35A3AA-1EF2-374E-97BD-B274B7429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336" y="1487269"/>
                <a:ext cx="2147254" cy="646331"/>
              </a:xfrm>
              <a:prstGeom prst="rect">
                <a:avLst/>
              </a:prstGeom>
              <a:blipFill>
                <a:blip r:embed="rId4"/>
                <a:stretch>
                  <a:fillRect t="-3922" r="-7059" b="-98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8C228AC4-BE4B-DD4F-AA45-DEB5A59D3C91}"/>
              </a:ext>
            </a:extLst>
          </p:cNvPr>
          <p:cNvSpPr txBox="1"/>
          <p:nvPr/>
        </p:nvSpPr>
        <p:spPr>
          <a:xfrm>
            <a:off x="2602921" y="6013513"/>
            <a:ext cx="353539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Decision: equal expectation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62C38E4-CFBB-B24B-85BB-ADA1AABB3425}"/>
              </a:ext>
            </a:extLst>
          </p:cNvPr>
          <p:cNvSpPr txBox="1"/>
          <p:nvPr/>
        </p:nvSpPr>
        <p:spPr>
          <a:xfrm>
            <a:off x="7371903" y="6028800"/>
            <a:ext cx="363105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Catch: different expectation</a:t>
            </a:r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32A6D202-A54C-5944-BC59-54BB91A6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7" y="217718"/>
            <a:ext cx="9906000" cy="917934"/>
          </a:xfrm>
        </p:spPr>
        <p:txBody>
          <a:bodyPr>
            <a:normAutofit/>
          </a:bodyPr>
          <a:lstStyle/>
          <a:p>
            <a:r>
              <a:rPr lang="en-GB" sz="4000" cap="none" dirty="0"/>
              <a:t>Blurry Probability Task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64A1D6-F67B-1C49-A675-3281F67023E8}"/>
              </a:ext>
            </a:extLst>
          </p:cNvPr>
          <p:cNvSpPr txBox="1"/>
          <p:nvPr/>
        </p:nvSpPr>
        <p:spPr>
          <a:xfrm>
            <a:off x="10828337" y="642755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5/8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872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D410F5A-6126-DD45-AE49-05B0251ADCF5}"/>
              </a:ext>
            </a:extLst>
          </p:cNvPr>
          <p:cNvSpPr/>
          <p:nvPr/>
        </p:nvSpPr>
        <p:spPr>
          <a:xfrm>
            <a:off x="1196975" y="-3"/>
            <a:ext cx="10156824" cy="68437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5000">
                <a:srgbClr val="FBFDFE"/>
              </a:gs>
              <a:gs pos="100000">
                <a:srgbClr val="FEFFFE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2E1D9B-5736-7648-96CB-257C90B5D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0688" y="1778794"/>
            <a:ext cx="4722282" cy="3541712"/>
          </a:xfr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2E688CAD-AE23-0A44-8865-958791C6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7" y="217718"/>
            <a:ext cx="9906000" cy="917934"/>
          </a:xfrm>
        </p:spPr>
        <p:txBody>
          <a:bodyPr>
            <a:normAutofit/>
          </a:bodyPr>
          <a:lstStyle/>
          <a:p>
            <a:r>
              <a:rPr lang="en-GB" sz="4000" cap="none" dirty="0"/>
              <a:t>Blurry Probability Task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08B1CA-F3E2-4C47-B502-446621516B8F}"/>
              </a:ext>
            </a:extLst>
          </p:cNvPr>
          <p:cNvCxnSpPr>
            <a:cxnSpLocks/>
          </p:cNvCxnSpPr>
          <p:nvPr/>
        </p:nvCxnSpPr>
        <p:spPr>
          <a:xfrm flipH="1">
            <a:off x="5678906" y="3092116"/>
            <a:ext cx="27431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5B7F624-48E9-5948-905F-70B8EBCB9FEE}"/>
              </a:ext>
            </a:extLst>
          </p:cNvPr>
          <p:cNvCxnSpPr>
            <a:cxnSpLocks/>
          </p:cNvCxnSpPr>
          <p:nvPr/>
        </p:nvCxnSpPr>
        <p:spPr>
          <a:xfrm flipH="1">
            <a:off x="5678905" y="4576763"/>
            <a:ext cx="2743200" cy="8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54D928-3987-9041-B988-C2C31E9A72EC}"/>
              </a:ext>
            </a:extLst>
          </p:cNvPr>
          <p:cNvSpPr txBox="1"/>
          <p:nvPr/>
        </p:nvSpPr>
        <p:spPr>
          <a:xfrm>
            <a:off x="8763761" y="2907450"/>
            <a:ext cx="268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less risky, more information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07940F-04E3-B246-A1F5-D62189C7794F}"/>
              </a:ext>
            </a:extLst>
          </p:cNvPr>
          <p:cNvSpPr txBox="1"/>
          <p:nvPr/>
        </p:nvSpPr>
        <p:spPr>
          <a:xfrm>
            <a:off x="8776585" y="4392097"/>
            <a:ext cx="264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more risky, less information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33EABE-D891-7C44-9DB3-53BC8FA32D5A}"/>
              </a:ext>
            </a:extLst>
          </p:cNvPr>
          <p:cNvSpPr txBox="1"/>
          <p:nvPr/>
        </p:nvSpPr>
        <p:spPr>
          <a:xfrm>
            <a:off x="10828337" y="642755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6/8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61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3" name="Title 1">
            <a:extLst>
              <a:ext uri="{FF2B5EF4-FFF2-40B4-BE49-F238E27FC236}">
                <a16:creationId xmlns:a16="http://schemas.microsoft.com/office/drawing/2014/main" id="{98AE9F47-E813-FE41-9698-2104947CC352}"/>
              </a:ext>
            </a:extLst>
          </p:cNvPr>
          <p:cNvSpPr txBox="1">
            <a:spLocks/>
          </p:cNvSpPr>
          <p:nvPr/>
        </p:nvSpPr>
        <p:spPr>
          <a:xfrm>
            <a:off x="1258887" y="217718"/>
            <a:ext cx="9906000" cy="917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cap="none" dirty="0"/>
              <a:t>Project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395C-30C7-A14D-829D-40BD92E98DF7}"/>
              </a:ext>
            </a:extLst>
          </p:cNvPr>
          <p:cNvSpPr txBox="1"/>
          <p:nvPr/>
        </p:nvSpPr>
        <p:spPr>
          <a:xfrm>
            <a:off x="1142206" y="2176463"/>
            <a:ext cx="990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3200" dirty="0"/>
              <a:t>Construct Python environment and RL algorithms.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3200" dirty="0"/>
              <a:t>Imitate the human data by training the algorithms.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3200" dirty="0"/>
              <a:t>Transfer trained algorithms to a blurry probability environment.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3200" dirty="0"/>
              <a:t>Predict the human behaviour in the blurry task.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DB6351-E447-C648-9147-EE270C9C26A1}"/>
              </a:ext>
            </a:extLst>
          </p:cNvPr>
          <p:cNvSpPr txBox="1"/>
          <p:nvPr/>
        </p:nvSpPr>
        <p:spPr>
          <a:xfrm>
            <a:off x="10828337" y="642755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7/8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717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3" name="Title 1">
            <a:extLst>
              <a:ext uri="{FF2B5EF4-FFF2-40B4-BE49-F238E27FC236}">
                <a16:creationId xmlns:a16="http://schemas.microsoft.com/office/drawing/2014/main" id="{98AE9F47-E813-FE41-9698-2104947CC352}"/>
              </a:ext>
            </a:extLst>
          </p:cNvPr>
          <p:cNvSpPr txBox="1">
            <a:spLocks/>
          </p:cNvSpPr>
          <p:nvPr/>
        </p:nvSpPr>
        <p:spPr>
          <a:xfrm>
            <a:off x="1258887" y="217718"/>
            <a:ext cx="9906000" cy="917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cap="none" dirty="0"/>
              <a:t>Hypotheses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395C-30C7-A14D-829D-40BD92E98DF7}"/>
              </a:ext>
            </a:extLst>
          </p:cNvPr>
          <p:cNvSpPr txBox="1"/>
          <p:nvPr/>
        </p:nvSpPr>
        <p:spPr>
          <a:xfrm>
            <a:off x="1142206" y="2176463"/>
            <a:ext cx="990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3200" dirty="0"/>
              <a:t>The averaged proportion of risky choice in the catch trials will be lower and closer to that of the decision trials.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sz="32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GB" sz="3200" dirty="0"/>
              <a:t>The learning phase will be longer.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sz="32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GB" sz="3200" dirty="0"/>
              <a:t>Individual plot display more zig-zag features 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9299F2-169F-3943-9D4B-39B082273580}"/>
              </a:ext>
            </a:extLst>
          </p:cNvPr>
          <p:cNvSpPr txBox="1"/>
          <p:nvPr/>
        </p:nvSpPr>
        <p:spPr>
          <a:xfrm>
            <a:off x="10828337" y="642755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8/8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158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1234</TotalTime>
  <Words>242</Words>
  <Application>Microsoft Macintosh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Tw Cen MT</vt:lpstr>
      <vt:lpstr>Wingdings</vt:lpstr>
      <vt:lpstr>Circuit</vt:lpstr>
      <vt:lpstr>Insight from Reinforcement Learning: A study of risky choices decision-Making</vt:lpstr>
      <vt:lpstr>PowerPoint Presentation</vt:lpstr>
      <vt:lpstr>Original Task</vt:lpstr>
      <vt:lpstr>Human Behaviour</vt:lpstr>
      <vt:lpstr>Markov Decision Process</vt:lpstr>
      <vt:lpstr>Blurry Probability Task</vt:lpstr>
      <vt:lpstr>Blurry Probability Task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 from Reinforcement Learning: A study of risky choices decision-Making</dc:title>
  <dc:creator>Hongzhou Luan</dc:creator>
  <cp:lastModifiedBy>Hongzhou Luan</cp:lastModifiedBy>
  <cp:revision>3</cp:revision>
  <dcterms:created xsi:type="dcterms:W3CDTF">2022-07-20T02:34:45Z</dcterms:created>
  <dcterms:modified xsi:type="dcterms:W3CDTF">2022-07-21T04:04:08Z</dcterms:modified>
</cp:coreProperties>
</file>