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8" r:id="rId32"/>
    <p:sldId id="292" r:id="rId33"/>
    <p:sldId id="294" r:id="rId34"/>
    <p:sldId id="295" r:id="rId35"/>
    <p:sldId id="296" r:id="rId36"/>
    <p:sldId id="297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78"/>
    <a:srgbClr val="D9E5EC"/>
    <a:srgbClr val="009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8eacca96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58eacca96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</a:t>
            </a:r>
            <a:endParaRPr/>
          </a:p>
        </p:txBody>
      </p:sp>
      <p:sp>
        <p:nvSpPr>
          <p:cNvPr id="481" name="Google Shape;481;g258eacca96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58eacca96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58eacca96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258eacca965_0_1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8eacca965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8eacca965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258eacca965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58eacca96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58eacca96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08:50</a:t>
            </a:r>
            <a:endParaRPr/>
          </a:p>
        </p:txBody>
      </p:sp>
      <p:sp>
        <p:nvSpPr>
          <p:cNvPr id="645" name="Google Shape;645;g258eacca965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5996ced79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5996ced79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QD + CA -&gt; Create Gates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QD + QA -&gt; </a:t>
            </a:r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on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dirty="0"/>
          </a:p>
        </p:txBody>
      </p:sp>
      <p:sp>
        <p:nvSpPr>
          <p:cNvPr id="652" name="Google Shape;652;g25996ced798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8eacca965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8eacca965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258eacca965_0_3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58eacca96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58eacca965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258eacca965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5987a160a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5987a160a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g25987a160a7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58eacca96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58eacca96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12:40</a:t>
            </a:r>
            <a:endParaRPr/>
          </a:p>
        </p:txBody>
      </p:sp>
      <p:sp>
        <p:nvSpPr>
          <p:cNvPr id="684" name="Google Shape;684;g258eacca965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58eacca96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58eacca96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g258eacca965_0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58eacca96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58eacca965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g258eacca965_0_3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b348ba68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fb348ba68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2fb348ba68_0_4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58eacca965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58eacca965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258eacca965_0_4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58eacca96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58eacca96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16:30</a:t>
            </a:r>
            <a:endParaRPr/>
          </a:p>
        </p:txBody>
      </p:sp>
      <p:sp>
        <p:nvSpPr>
          <p:cNvPr id="729" name="Google Shape;729;g258eacca965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58eacca965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58eacca965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RAN ON SIMULATIONS!!!!!</a:t>
            </a:r>
            <a:endParaRPr dirty="0"/>
          </a:p>
        </p:txBody>
      </p:sp>
      <p:sp>
        <p:nvSpPr>
          <p:cNvPr id="736" name="Google Shape;736;g258eacca965_0_4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58eacca965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58eacca965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Number of Quantum Layers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Indictuive Bias</a:t>
            </a:r>
            <a:endParaRPr/>
          </a:p>
        </p:txBody>
      </p:sp>
      <p:sp>
        <p:nvSpPr>
          <p:cNvPr id="746" name="Google Shape;746;g258eacca965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58eacca96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58eacca96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g258eacca965_0_3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58eacca965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58eacca965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Weil schwer abzuschätzen --&gt; bin ich von BESTER </a:t>
            </a:r>
            <a:r>
              <a:rPr lang="de-DE" dirty="0" err="1"/>
              <a:t>simulationszeit</a:t>
            </a:r>
            <a:r>
              <a:rPr lang="de-DE" dirty="0"/>
              <a:t> ausgegangen</a:t>
            </a:r>
            <a:endParaRPr dirty="0"/>
          </a:p>
        </p:txBody>
      </p:sp>
      <p:sp>
        <p:nvSpPr>
          <p:cNvPr id="769" name="Google Shape;769;g258eacca965_0_3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58eacca965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58eacca965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g258eacca965_0_3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58eacca96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58eacca96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28:00</a:t>
            </a:r>
            <a:endParaRPr/>
          </a:p>
        </p:txBody>
      </p:sp>
      <p:sp>
        <p:nvSpPr>
          <p:cNvPr id="791" name="Google Shape;791;g258eacca965_0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58eacca965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58eacca965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g258eacca965_0_4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58eacca965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58eacca965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g258eacca965_0_3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cd20eca7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cd20eca7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ccd20eca73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cc9ce591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cc9ce591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gcc9ce59101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cc9ce591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cc9ce591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gcc9ce59101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066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534e047e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534e047e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g2534e047eaf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5987a160a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5987a160a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g25987a160a7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5987a160a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5987a160a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25987a160a7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5987a160a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5987a160a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g25987a160a7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5987a160a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5987a160a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g25987a160a7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8eacca96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8eacca96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02:00</a:t>
            </a:r>
            <a:endParaRPr/>
          </a:p>
        </p:txBody>
      </p:sp>
      <p:sp>
        <p:nvSpPr>
          <p:cNvPr id="513" name="Google Shape;513;g258eacca965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58eacca96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58eacca96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</a:t>
            </a:r>
            <a:r>
              <a:rPr lang="de-DE" dirty="0" err="1"/>
              <a:t>weight</a:t>
            </a:r>
            <a:r>
              <a:rPr lang="de-DE" dirty="0"/>
              <a:t> on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before</a:t>
            </a:r>
            <a:endParaRPr dirty="0"/>
          </a:p>
        </p:txBody>
      </p:sp>
      <p:sp>
        <p:nvSpPr>
          <p:cNvPr id="533" name="Google Shape;533;g258eacca965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58eacca96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58eacca96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258eacca965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58eacca96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58eacca96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03:30</a:t>
            </a:r>
            <a:endParaRPr/>
          </a:p>
        </p:txBody>
      </p:sp>
      <p:sp>
        <p:nvSpPr>
          <p:cNvPr id="556" name="Google Shape;556;g258eacca965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58eacca96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58eacca96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unit ball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squared absolut value</a:t>
            </a:r>
            <a:endParaRPr/>
          </a:p>
        </p:txBody>
      </p:sp>
      <p:sp>
        <p:nvSpPr>
          <p:cNvPr id="575" name="Google Shape;575;g258eacca965_0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58eacca96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58eacca96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g258eacca965_0_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dots invers">
  <p:cSld name="Titel 3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-76200" y="-76201"/>
            <a:ext cx="9315300" cy="70008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56671" y="75835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660750" y="624000"/>
            <a:ext cx="316800" cy="317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782818" y="5274693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007818" y="6003056"/>
            <a:ext cx="177900" cy="17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 flipH="1">
            <a:off x="7244723" y="4198685"/>
            <a:ext cx="752400" cy="753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873594" y="5106768"/>
            <a:ext cx="446400" cy="4464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56671" y="75835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822907" y="5307470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2291784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5328038" y="77497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2294165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3050165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3810927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4569308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28038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6088736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683283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61264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83283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61264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83283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761264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6832405" y="456405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8371022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836864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836864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371022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784546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538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2294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3050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810927" y="532323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4569308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5325657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6832405" y="5319372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7612659" y="53189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784546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2294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050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810597" y="608170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4569308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326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6088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369103" y="532033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6088736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538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050165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813308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569308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1448727" y="2178026"/>
            <a:ext cx="617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8386" y="398112"/>
            <a:ext cx="2680495" cy="153171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>
            <a:spLocks noGrp="1"/>
          </p:cNvSpPr>
          <p:nvPr>
            <p:ph type="body" idx="2"/>
          </p:nvPr>
        </p:nvSpPr>
        <p:spPr>
          <a:xfrm>
            <a:off x="1444623" y="2786592"/>
            <a:ext cx="61785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416" y="402594"/>
            <a:ext cx="1520087" cy="152008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405425" y="6288725"/>
            <a:ext cx="432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rgbClr val="B7B7B7"/>
                </a:solidFill>
              </a:rPr>
              <a:t>Helen Marie Rampmeier | BIT | SS23 | Kolloquium  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xt und Code">
  <p:cSld name="Fließtext 4_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"/>
          <p:cNvSpPr/>
          <p:nvPr/>
        </p:nvSpPr>
        <p:spPr>
          <a:xfrm>
            <a:off x="7510994" y="5220347"/>
            <a:ext cx="219600" cy="2193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8224797" y="5179325"/>
            <a:ext cx="306000" cy="3042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7573795" y="6045786"/>
            <a:ext cx="93600" cy="92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832405" y="5319372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>
            <a:spLocks noGrp="1"/>
          </p:cNvSpPr>
          <p:nvPr>
            <p:ph type="body" idx="1"/>
          </p:nvPr>
        </p:nvSpPr>
        <p:spPr>
          <a:xfrm>
            <a:off x="701125" y="1772352"/>
            <a:ext cx="6921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3"/>
          </p:nvPr>
        </p:nvSpPr>
        <p:spPr>
          <a:xfrm>
            <a:off x="701125" y="2229562"/>
            <a:ext cx="6921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─"/>
              <a:defRPr sz="1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nsolas"/>
              <a:buChar char="–"/>
              <a:defRPr sz="160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nsolas"/>
              <a:buChar char="•"/>
              <a:defRPr sz="16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nsolas"/>
              <a:buChar char="–"/>
              <a:defRPr i="0" u="none" strike="noStrike" cap="non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nsolas"/>
              <a:buChar char="»"/>
              <a:defRPr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•"/>
              <a:defRPr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•"/>
              <a:defRPr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•"/>
              <a:defRPr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•"/>
              <a:defRPr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de">
  <p:cSld name="Fließtext 4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"/>
          <p:cNvSpPr/>
          <p:nvPr/>
        </p:nvSpPr>
        <p:spPr>
          <a:xfrm>
            <a:off x="7510994" y="5220347"/>
            <a:ext cx="219600" cy="2193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8224797" y="5179325"/>
            <a:ext cx="306000" cy="3042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7573795" y="6045786"/>
            <a:ext cx="93600" cy="92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6832405" y="5319372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 txBox="1">
            <a:spLocks noGrp="1"/>
          </p:cNvSpPr>
          <p:nvPr>
            <p:ph type="body" idx="1"/>
          </p:nvPr>
        </p:nvSpPr>
        <p:spPr>
          <a:xfrm>
            <a:off x="701125" y="1772362"/>
            <a:ext cx="6921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─"/>
              <a:defRPr sz="1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nsolas"/>
              <a:buChar char="–"/>
              <a:defRPr sz="160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onsolas"/>
              <a:buChar char="•"/>
              <a:defRPr sz="1600" i="0" u="none" strike="noStrike" cap="non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nsolas"/>
              <a:buChar char="–"/>
              <a:defRPr i="0" u="none" strike="noStrike" cap="non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nsolas"/>
              <a:buChar char="»"/>
              <a:defRPr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•"/>
              <a:defRPr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•"/>
              <a:defRPr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•"/>
              <a:defRPr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•"/>
              <a:defRPr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367" name="Google Shape;367;p12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8" name="Google Shape;368;p12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ufzählung zwei Spalten">
  <p:cSld name="Fließtext 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>
            <a:spLocks noGrp="1"/>
          </p:cNvSpPr>
          <p:nvPr>
            <p:ph type="body" idx="1"/>
          </p:nvPr>
        </p:nvSpPr>
        <p:spPr>
          <a:xfrm>
            <a:off x="701125" y="1772350"/>
            <a:ext cx="38055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body" idx="2"/>
          </p:nvPr>
        </p:nvSpPr>
        <p:spPr>
          <a:xfrm>
            <a:off x="4511125" y="1772350"/>
            <a:ext cx="38055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body" idx="3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ufzählung und Bild rechts">
  <p:cSld name="Folie für Bild recht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/>
          <p:nvPr/>
        </p:nvSpPr>
        <p:spPr>
          <a:xfrm>
            <a:off x="1439794" y="5221976"/>
            <a:ext cx="216000" cy="2160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2118786" y="5147349"/>
            <a:ext cx="365100" cy="3651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784546" y="532323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4"/>
          <p:cNvSpPr txBox="1">
            <a:spLocks noGrp="1"/>
          </p:cNvSpPr>
          <p:nvPr>
            <p:ph type="body" idx="1"/>
          </p:nvPr>
        </p:nvSpPr>
        <p:spPr>
          <a:xfrm>
            <a:off x="701125" y="1772350"/>
            <a:ext cx="38055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9" name="Google Shape;379;p14"/>
          <p:cNvSpPr txBox="1">
            <a:spLocks noGrp="1"/>
          </p:cNvSpPr>
          <p:nvPr>
            <p:ph type="body" idx="2"/>
          </p:nvPr>
        </p:nvSpPr>
        <p:spPr>
          <a:xfrm>
            <a:off x="4511125" y="1772350"/>
            <a:ext cx="38055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14"/>
          <p:cNvSpPr txBox="1">
            <a:spLocks noGrp="1"/>
          </p:cNvSpPr>
          <p:nvPr>
            <p:ph type="body" idx="3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ufzählung große Überschriften">
  <p:cSld name="Fließtext 7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/>
          <p:nvPr/>
        </p:nvSpPr>
        <p:spPr>
          <a:xfrm>
            <a:off x="-85725" y="-95250"/>
            <a:ext cx="9334500" cy="7020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15"/>
          <p:cNvGrpSpPr/>
          <p:nvPr/>
        </p:nvGrpSpPr>
        <p:grpSpPr>
          <a:xfrm rot="-1197016">
            <a:off x="-927753" y="2505682"/>
            <a:ext cx="5892184" cy="3968040"/>
            <a:chOff x="-495300" y="2226735"/>
            <a:chExt cx="5900905" cy="3962115"/>
          </a:xfrm>
        </p:grpSpPr>
        <p:sp>
          <p:nvSpPr>
            <p:cNvPr id="385" name="Google Shape;385;p15"/>
            <p:cNvSpPr/>
            <p:nvPr/>
          </p:nvSpPr>
          <p:spPr>
            <a:xfrm>
              <a:off x="1432405" y="2226735"/>
              <a:ext cx="3973200" cy="396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495300" y="2228850"/>
              <a:ext cx="3876600" cy="396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15"/>
          <p:cNvSpPr/>
          <p:nvPr/>
        </p:nvSpPr>
        <p:spPr>
          <a:xfrm>
            <a:off x="6009204" y="6003130"/>
            <a:ext cx="177900" cy="17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/>
          <p:nvPr/>
        </p:nvSpPr>
        <p:spPr>
          <a:xfrm flipH="1">
            <a:off x="4169604" y="4923074"/>
            <a:ext cx="817200" cy="81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/>
          <p:nvPr/>
        </p:nvSpPr>
        <p:spPr>
          <a:xfrm>
            <a:off x="5939073" y="5172830"/>
            <a:ext cx="316800" cy="317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8110601" y="5824580"/>
            <a:ext cx="535200" cy="534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8150607" y="5106768"/>
            <a:ext cx="446400" cy="4464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784546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1538165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2294165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/>
          <p:nvPr/>
        </p:nvSpPr>
        <p:spPr>
          <a:xfrm>
            <a:off x="3050165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5"/>
          <p:cNvSpPr/>
          <p:nvPr/>
        </p:nvSpPr>
        <p:spPr>
          <a:xfrm>
            <a:off x="3810927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4569308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/>
          <p:nvPr/>
        </p:nvSpPr>
        <p:spPr>
          <a:xfrm>
            <a:off x="5325657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6088736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6832405" y="456405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7612641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8371022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784546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1538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2294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3050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5"/>
          <p:cNvSpPr/>
          <p:nvPr/>
        </p:nvSpPr>
        <p:spPr>
          <a:xfrm>
            <a:off x="3810927" y="532323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4569308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5"/>
          <p:cNvSpPr/>
          <p:nvPr/>
        </p:nvSpPr>
        <p:spPr>
          <a:xfrm>
            <a:off x="5325657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6088736" y="5318473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5"/>
          <p:cNvSpPr/>
          <p:nvPr/>
        </p:nvSpPr>
        <p:spPr>
          <a:xfrm>
            <a:off x="6832405" y="5319372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5"/>
          <p:cNvSpPr/>
          <p:nvPr/>
        </p:nvSpPr>
        <p:spPr>
          <a:xfrm>
            <a:off x="7612659" y="53189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784546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2294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3050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5"/>
          <p:cNvSpPr/>
          <p:nvPr/>
        </p:nvSpPr>
        <p:spPr>
          <a:xfrm>
            <a:off x="3810597" y="608170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4569308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5"/>
          <p:cNvSpPr/>
          <p:nvPr/>
        </p:nvSpPr>
        <p:spPr>
          <a:xfrm>
            <a:off x="5326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5"/>
          <p:cNvSpPr/>
          <p:nvPr/>
        </p:nvSpPr>
        <p:spPr>
          <a:xfrm>
            <a:off x="6088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5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5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5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5"/>
          <p:cNvSpPr/>
          <p:nvPr/>
        </p:nvSpPr>
        <p:spPr>
          <a:xfrm>
            <a:off x="1538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8247939" y="6333525"/>
            <a:ext cx="798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5"/>
          <p:cNvSpPr txBox="1">
            <a:spLocks noGrp="1"/>
          </p:cNvSpPr>
          <p:nvPr>
            <p:ph type="body" idx="1"/>
          </p:nvPr>
        </p:nvSpPr>
        <p:spPr>
          <a:xfrm>
            <a:off x="671949" y="656800"/>
            <a:ext cx="79251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body" idx="2"/>
          </p:nvPr>
        </p:nvSpPr>
        <p:spPr>
          <a:xfrm>
            <a:off x="701125" y="1772362"/>
            <a:ext cx="6921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Große Bilder ohne Überschrift">
  <p:cSld name="Fließtext 7_1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/>
        </p:nvSpPr>
        <p:spPr>
          <a:xfrm>
            <a:off x="8247939" y="6333525"/>
            <a:ext cx="798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6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431" name="Google Shape;431;p16"/>
          <p:cNvSpPr/>
          <p:nvPr/>
        </p:nvSpPr>
        <p:spPr>
          <a:xfrm>
            <a:off x="601050" y="531475"/>
            <a:ext cx="11286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6644375" y="551525"/>
            <a:ext cx="1509000" cy="5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Große Bilder mit Überschrift">
  <p:cSld name="Fließtext 7_1_1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/>
        </p:nvSpPr>
        <p:spPr>
          <a:xfrm>
            <a:off x="8247939" y="6333525"/>
            <a:ext cx="798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7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601050" y="531475"/>
            <a:ext cx="11286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6644375" y="551525"/>
            <a:ext cx="1509000" cy="5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1"/>
          </p:nvPr>
        </p:nvSpPr>
        <p:spPr>
          <a:xfrm>
            <a:off x="671949" y="656800"/>
            <a:ext cx="79251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etzte Folie">
  <p:cSld name="letzte Folie 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/>
          <p:nvPr/>
        </p:nvSpPr>
        <p:spPr>
          <a:xfrm>
            <a:off x="7929144" y="2605490"/>
            <a:ext cx="900000" cy="8994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8"/>
          <p:cNvSpPr/>
          <p:nvPr/>
        </p:nvSpPr>
        <p:spPr>
          <a:xfrm>
            <a:off x="756671" y="75835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7596000" y="6084000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8"/>
          <p:cNvSpPr/>
          <p:nvPr/>
        </p:nvSpPr>
        <p:spPr>
          <a:xfrm>
            <a:off x="7730303" y="3927451"/>
            <a:ext cx="1292400" cy="12918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8"/>
          <p:cNvSpPr/>
          <p:nvPr/>
        </p:nvSpPr>
        <p:spPr>
          <a:xfrm>
            <a:off x="7551227" y="6022182"/>
            <a:ext cx="142200" cy="1398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6490633" y="4220550"/>
            <a:ext cx="702000" cy="7014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8"/>
          <p:cNvSpPr/>
          <p:nvPr/>
        </p:nvSpPr>
        <p:spPr>
          <a:xfrm flipH="1">
            <a:off x="6703704" y="5195241"/>
            <a:ext cx="270000" cy="271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8"/>
          <p:cNvSpPr/>
          <p:nvPr/>
        </p:nvSpPr>
        <p:spPr>
          <a:xfrm>
            <a:off x="683283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8"/>
          <p:cNvSpPr/>
          <p:nvPr/>
        </p:nvSpPr>
        <p:spPr>
          <a:xfrm>
            <a:off x="761264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8"/>
          <p:cNvSpPr/>
          <p:nvPr/>
        </p:nvSpPr>
        <p:spPr>
          <a:xfrm>
            <a:off x="6832831" y="2289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8"/>
          <p:cNvSpPr/>
          <p:nvPr/>
        </p:nvSpPr>
        <p:spPr>
          <a:xfrm>
            <a:off x="7612641" y="2289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683283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8"/>
          <p:cNvSpPr/>
          <p:nvPr/>
        </p:nvSpPr>
        <p:spPr>
          <a:xfrm>
            <a:off x="761264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683283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8"/>
          <p:cNvSpPr/>
          <p:nvPr/>
        </p:nvSpPr>
        <p:spPr>
          <a:xfrm>
            <a:off x="761264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8"/>
          <p:cNvSpPr/>
          <p:nvPr/>
        </p:nvSpPr>
        <p:spPr>
          <a:xfrm>
            <a:off x="6832405" y="456405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8371022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8368641" y="2289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836864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8"/>
          <p:cNvSpPr/>
          <p:nvPr/>
        </p:nvSpPr>
        <p:spPr>
          <a:xfrm>
            <a:off x="836864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7612641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8"/>
          <p:cNvSpPr/>
          <p:nvPr/>
        </p:nvSpPr>
        <p:spPr>
          <a:xfrm>
            <a:off x="8371022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"/>
          <p:cNvSpPr/>
          <p:nvPr/>
        </p:nvSpPr>
        <p:spPr>
          <a:xfrm>
            <a:off x="6832405" y="5319372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8"/>
          <p:cNvSpPr/>
          <p:nvPr/>
        </p:nvSpPr>
        <p:spPr>
          <a:xfrm>
            <a:off x="7612659" y="53189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8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8369103" y="532033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8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 txBox="1">
            <a:spLocks noGrp="1"/>
          </p:cNvSpPr>
          <p:nvPr>
            <p:ph type="body" idx="1"/>
          </p:nvPr>
        </p:nvSpPr>
        <p:spPr>
          <a:xfrm>
            <a:off x="305727" y="2787626"/>
            <a:ext cx="617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body" idx="2"/>
          </p:nvPr>
        </p:nvSpPr>
        <p:spPr>
          <a:xfrm>
            <a:off x="301625" y="3396246"/>
            <a:ext cx="6178500" cy="25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weiß">
  <p:cSld name="Titel 1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756671" y="75835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6750617" y="6326127"/>
            <a:ext cx="8310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1448727" y="2178026"/>
            <a:ext cx="617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body" idx="2"/>
          </p:nvPr>
        </p:nvSpPr>
        <p:spPr>
          <a:xfrm>
            <a:off x="1444623" y="2786592"/>
            <a:ext cx="61785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dots">
  <p:cSld name="Titel 2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"/>
          <p:cNvGrpSpPr/>
          <p:nvPr/>
        </p:nvGrpSpPr>
        <p:grpSpPr>
          <a:xfrm rot="-1197016">
            <a:off x="-926730" y="2511614"/>
            <a:ext cx="5869512" cy="3965921"/>
            <a:chOff x="-495300" y="2228850"/>
            <a:chExt cx="5878199" cy="3960000"/>
          </a:xfrm>
        </p:grpSpPr>
        <p:sp>
          <p:nvSpPr>
            <p:cNvPr id="82" name="Google Shape;82;p4"/>
            <p:cNvSpPr/>
            <p:nvPr/>
          </p:nvSpPr>
          <p:spPr>
            <a:xfrm>
              <a:off x="1409699" y="2228850"/>
              <a:ext cx="3973200" cy="3960000"/>
            </a:xfrm>
            <a:prstGeom prst="ellipse">
              <a:avLst/>
            </a:prstGeom>
            <a:solidFill>
              <a:srgbClr val="D9E5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495300" y="2228850"/>
              <a:ext cx="3876600" cy="3960000"/>
            </a:xfrm>
            <a:prstGeom prst="rect">
              <a:avLst/>
            </a:prstGeom>
            <a:solidFill>
              <a:srgbClr val="D9E5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4"/>
          <p:cNvSpPr/>
          <p:nvPr/>
        </p:nvSpPr>
        <p:spPr>
          <a:xfrm>
            <a:off x="756671" y="75835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7567836" y="4519836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6007818" y="6003056"/>
            <a:ext cx="177900" cy="17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flipH="1">
            <a:off x="4096546" y="4848470"/>
            <a:ext cx="964800" cy="96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6750617" y="6326127"/>
            <a:ext cx="8310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2291784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5328038" y="77497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2294165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3050165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3810927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4569308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5328038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6088736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83283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761264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683283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761264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83283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761264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6832405" y="456405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8371022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836864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836864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7612641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8371022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84546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1538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2294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3050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3810927" y="532323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569308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5325657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088736" y="5318473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832405" y="5319372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7612659" y="53189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84546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2294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050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810597" y="608170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569308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5326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088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8369103" y="532033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088736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538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3050165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3813308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569308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1448727" y="2178026"/>
            <a:ext cx="617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2"/>
          </p:nvPr>
        </p:nvSpPr>
        <p:spPr>
          <a:xfrm>
            <a:off x="1444623" y="2786592"/>
            <a:ext cx="61785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big dots">
  <p:cSld name="Titel 4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 flipH="1">
            <a:off x="-1773428" y="2012160"/>
            <a:ext cx="6638400" cy="66381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5"/>
          <p:cNvGrpSpPr/>
          <p:nvPr/>
        </p:nvGrpSpPr>
        <p:grpSpPr>
          <a:xfrm rot="-8416523">
            <a:off x="6436532" y="2678103"/>
            <a:ext cx="4161574" cy="2816279"/>
            <a:chOff x="-495300" y="2228850"/>
            <a:chExt cx="5888100" cy="3960000"/>
          </a:xfrm>
        </p:grpSpPr>
        <p:sp>
          <p:nvSpPr>
            <p:cNvPr id="141" name="Google Shape;141;p5"/>
            <p:cNvSpPr/>
            <p:nvPr/>
          </p:nvSpPr>
          <p:spPr>
            <a:xfrm>
              <a:off x="1409700" y="2228850"/>
              <a:ext cx="3983100" cy="3960000"/>
            </a:xfrm>
            <a:prstGeom prst="ellipse">
              <a:avLst/>
            </a:prstGeom>
            <a:solidFill>
              <a:srgbClr val="009B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-495300" y="2228850"/>
              <a:ext cx="3876600" cy="3960000"/>
            </a:xfrm>
            <a:prstGeom prst="rect">
              <a:avLst/>
            </a:prstGeom>
            <a:solidFill>
              <a:srgbClr val="009B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5"/>
          <p:cNvSpPr/>
          <p:nvPr/>
        </p:nvSpPr>
        <p:spPr>
          <a:xfrm>
            <a:off x="7528000" y="5237238"/>
            <a:ext cx="185700" cy="18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565455" y="4519042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6006824" y="6003129"/>
            <a:ext cx="177900" cy="17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5666585" y="4898213"/>
            <a:ext cx="864000" cy="8634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7252217" y="5724524"/>
            <a:ext cx="734400" cy="7347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2291784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5328038" y="77497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2294165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050165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3810927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4569308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5328038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6088736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683283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761264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683283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761264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683283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761264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6832405" y="456405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8371022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836864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836864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7612641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8371022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784546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1538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294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3050165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810927" y="532323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569308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5325657" y="532085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6088736" y="5318473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6832405" y="5319372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7612659" y="53189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784546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2294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3050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3810597" y="608170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4569308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5326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6088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8369103" y="532033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6088736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538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3050165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3813308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4569308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>
            <a:spLocks noGrp="1"/>
          </p:cNvSpPr>
          <p:nvPr>
            <p:ph type="body" idx="1"/>
          </p:nvPr>
        </p:nvSpPr>
        <p:spPr>
          <a:xfrm>
            <a:off x="1448727" y="2178026"/>
            <a:ext cx="617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2"/>
          </p:nvPr>
        </p:nvSpPr>
        <p:spPr>
          <a:xfrm>
            <a:off x="1444623" y="2786592"/>
            <a:ext cx="61785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Titel dark">
  <p:cSld name="Titel 5"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-54768" y="-116680"/>
            <a:ext cx="9296400" cy="7010400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 flipH="1">
            <a:off x="3961860" y="-537098"/>
            <a:ext cx="7200000" cy="7200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 flipH="1">
            <a:off x="4563983" y="3792308"/>
            <a:ext cx="3074400" cy="30726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6832264" y="3804903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927575" y="5961288"/>
            <a:ext cx="266100" cy="2661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6010199" y="6005437"/>
            <a:ext cx="177900" cy="177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3622270" y="586627"/>
            <a:ext cx="396000" cy="3948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4961442" y="4200082"/>
            <a:ext cx="748800" cy="7503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7299551" y="2742642"/>
            <a:ext cx="639300" cy="62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6008" y="398116"/>
            <a:ext cx="2680495" cy="153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416" y="402594"/>
            <a:ext cx="1520087" cy="152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6"/>
          <p:cNvSpPr/>
          <p:nvPr/>
        </p:nvSpPr>
        <p:spPr>
          <a:xfrm>
            <a:off x="6787782" y="4520037"/>
            <a:ext cx="110400" cy="11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6"/>
          <p:cNvCxnSpPr/>
          <p:nvPr/>
        </p:nvCxnSpPr>
        <p:spPr>
          <a:xfrm>
            <a:off x="6838156" y="3816349"/>
            <a:ext cx="0" cy="230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6"/>
          <p:cNvSpPr/>
          <p:nvPr/>
        </p:nvSpPr>
        <p:spPr>
          <a:xfrm>
            <a:off x="6798922" y="6050416"/>
            <a:ext cx="83100" cy="8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6727488" y="5219363"/>
            <a:ext cx="226200" cy="22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2291784" y="775045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5328038" y="77497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2294165" y="1533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3050165" y="1533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3810927" y="1533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4569308" y="1533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5328038" y="1533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6088736" y="1533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6832831" y="1533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7612641" y="1533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6832831" y="3045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7612641" y="3045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6832831" y="3808569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7609466" y="3802219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6832405" y="4564059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8371022" y="1533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8368641" y="304542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8365466" y="3805394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7612641" y="4564569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8371022" y="4564569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784546" y="5320854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1538165" y="5320854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2294165" y="5320854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3050165" y="5320854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3810927" y="5323235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4569308" y="5320854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325657" y="5320854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6088736" y="5318473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6832405" y="5319372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7612659" y="531891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784546" y="608161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2294165" y="608161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3050165" y="608161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3810597" y="6081709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4569308" y="608161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5326660" y="608074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6088660" y="6083127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6832405" y="6083127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8369103" y="5320334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6088736" y="775045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1538165" y="6081616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3050165" y="775045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3813308" y="775045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4569308" y="775045"/>
            <a:ext cx="16200" cy="1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 txBox="1">
            <a:spLocks noGrp="1"/>
          </p:cNvSpPr>
          <p:nvPr>
            <p:ph type="body" idx="1"/>
          </p:nvPr>
        </p:nvSpPr>
        <p:spPr>
          <a:xfrm>
            <a:off x="1448727" y="2178026"/>
            <a:ext cx="617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body" idx="2"/>
          </p:nvPr>
        </p:nvSpPr>
        <p:spPr>
          <a:xfrm>
            <a:off x="1444623" y="2786592"/>
            <a:ext cx="61785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wischenfolie small dots">
  <p:cSld name="Zwischenfolie 3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/>
          <p:nvPr/>
        </p:nvSpPr>
        <p:spPr>
          <a:xfrm>
            <a:off x="6739364" y="6310887"/>
            <a:ext cx="1355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7376041" y="5081850"/>
            <a:ext cx="494100" cy="4941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8196586" y="5146395"/>
            <a:ext cx="365100" cy="365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7565434" y="6036774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6832405" y="456405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7612641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8371022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784546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2294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3050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3810597" y="608170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4569308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5326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6088660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8369103" y="532033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1538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 txBox="1">
            <a:spLocks noGrp="1"/>
          </p:cNvSpPr>
          <p:nvPr>
            <p:ph type="body" idx="1"/>
          </p:nvPr>
        </p:nvSpPr>
        <p:spPr>
          <a:xfrm>
            <a:off x="1448727" y="2178026"/>
            <a:ext cx="617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7"/>
          <p:cNvSpPr txBox="1">
            <a:spLocks noGrp="1"/>
          </p:cNvSpPr>
          <p:nvPr>
            <p:ph type="body" idx="2"/>
          </p:nvPr>
        </p:nvSpPr>
        <p:spPr>
          <a:xfrm>
            <a:off x="1444623" y="2786592"/>
            <a:ext cx="61785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7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wischenfolie mehr Text">
  <p:cSld name="Aufzählung 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/>
          <p:nvPr/>
        </p:nvSpPr>
        <p:spPr>
          <a:xfrm>
            <a:off x="6739364" y="6310887"/>
            <a:ext cx="1355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7570162" y="5277459"/>
            <a:ext cx="100800" cy="1017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7568594" y="6040806"/>
            <a:ext cx="104400" cy="102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8257432" y="5971409"/>
            <a:ext cx="241200" cy="2412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2291784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5328038" y="77497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2294165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3050165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3810927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4569308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5328038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6088736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683283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7612641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8371022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8369103" y="5320334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8370066" y="6083127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6088736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3050165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3813308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4569308" y="77504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 txBox="1">
            <a:spLocks noGrp="1"/>
          </p:cNvSpPr>
          <p:nvPr>
            <p:ph type="body" idx="1"/>
          </p:nvPr>
        </p:nvSpPr>
        <p:spPr>
          <a:xfrm>
            <a:off x="1448727" y="2178026"/>
            <a:ext cx="6171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8"/>
          <p:cNvSpPr txBox="1">
            <a:spLocks noGrp="1"/>
          </p:cNvSpPr>
          <p:nvPr>
            <p:ph type="body" idx="2"/>
          </p:nvPr>
        </p:nvSpPr>
        <p:spPr>
          <a:xfrm>
            <a:off x="1444625" y="2786646"/>
            <a:ext cx="6178500" cy="25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8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ufzählung dots">
  <p:cSld name="Aufzählung 3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/>
          <p:nvPr/>
        </p:nvSpPr>
        <p:spPr>
          <a:xfrm>
            <a:off x="7913634" y="4865373"/>
            <a:ext cx="932400" cy="9336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8154194" y="4353051"/>
            <a:ext cx="439200" cy="4395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5822785" y="5814222"/>
            <a:ext cx="550800" cy="5517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/>
          <p:nvPr/>
        </p:nvSpPr>
        <p:spPr>
          <a:xfrm flipH="1">
            <a:off x="6707138" y="5957418"/>
            <a:ext cx="270000" cy="271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 flipH="1">
            <a:off x="4532976" y="6050131"/>
            <a:ext cx="85800" cy="8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9"/>
          <p:cNvSpPr txBox="1">
            <a:spLocks noGrp="1"/>
          </p:cNvSpPr>
          <p:nvPr>
            <p:ph type="body" idx="2"/>
          </p:nvPr>
        </p:nvSpPr>
        <p:spPr>
          <a:xfrm>
            <a:off x="701125" y="1772362"/>
            <a:ext cx="6921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9"/>
          <p:cNvSpPr/>
          <p:nvPr/>
        </p:nvSpPr>
        <p:spPr>
          <a:xfrm>
            <a:off x="8371022" y="1533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8368641" y="2289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8368641" y="304542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8368641" y="3808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8371022" y="456456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784546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2294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3050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3810597" y="6081709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5326660" y="6083127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6088660" y="6083127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8369103" y="532271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7611697" y="60845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8370066" y="6083127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"/>
          <p:cNvSpPr/>
          <p:nvPr/>
        </p:nvSpPr>
        <p:spPr>
          <a:xfrm>
            <a:off x="1538165" y="608161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ufzählung small dots">
  <p:cSld name="Fließtext 4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/>
          <p:nvPr/>
        </p:nvSpPr>
        <p:spPr>
          <a:xfrm>
            <a:off x="7510994" y="5220347"/>
            <a:ext cx="219600" cy="2193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8224797" y="5179325"/>
            <a:ext cx="306000" cy="3042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7573795" y="6045786"/>
            <a:ext cx="93600" cy="92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6832405" y="5319372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6832405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7611697" y="608216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8370066" y="6080746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 txBox="1">
            <a:spLocks noGrp="1"/>
          </p:cNvSpPr>
          <p:nvPr>
            <p:ph type="body" idx="1"/>
          </p:nvPr>
        </p:nvSpPr>
        <p:spPr>
          <a:xfrm>
            <a:off x="701125" y="1772362"/>
            <a:ext cx="6921900" cy="3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10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10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458386" y="398112"/>
            <a:ext cx="2680495" cy="153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5416" y="402594"/>
            <a:ext cx="1520087" cy="152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756671" y="758355"/>
            <a:ext cx="16200" cy="1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800">
                <a:solidFill>
                  <a:schemeClr val="tx1"/>
                </a:solidFill>
              </a:defRPr>
            </a:lvl1pPr>
            <a:lvl2pPr lvl="1" algn="r">
              <a:buNone/>
              <a:defRPr sz="800">
                <a:solidFill>
                  <a:schemeClr val="tx1"/>
                </a:solidFill>
              </a:defRPr>
            </a:lvl2pPr>
            <a:lvl3pPr lvl="2" algn="r">
              <a:buNone/>
              <a:defRPr sz="800">
                <a:solidFill>
                  <a:schemeClr val="tx1"/>
                </a:solidFill>
              </a:defRPr>
            </a:lvl3pPr>
            <a:lvl4pPr lvl="3" algn="r">
              <a:buNone/>
              <a:defRPr sz="800">
                <a:solidFill>
                  <a:schemeClr val="tx1"/>
                </a:solidFill>
              </a:defRPr>
            </a:lvl4pPr>
            <a:lvl5pPr lvl="4" algn="r">
              <a:buNone/>
              <a:defRPr sz="800">
                <a:solidFill>
                  <a:schemeClr val="tx1"/>
                </a:solidFill>
              </a:defRPr>
            </a:lvl5pPr>
            <a:lvl6pPr lvl="5" algn="r">
              <a:buNone/>
              <a:defRPr sz="800">
                <a:solidFill>
                  <a:schemeClr val="tx1"/>
                </a:solidFill>
              </a:defRPr>
            </a:lvl6pPr>
            <a:lvl7pPr lvl="6" algn="r">
              <a:buNone/>
              <a:defRPr sz="800">
                <a:solidFill>
                  <a:schemeClr val="tx1"/>
                </a:solidFill>
              </a:defRPr>
            </a:lvl7pPr>
            <a:lvl8pPr lvl="7" algn="r">
              <a:buNone/>
              <a:defRPr sz="800">
                <a:solidFill>
                  <a:schemeClr val="tx1"/>
                </a:solidFill>
              </a:defRPr>
            </a:lvl8pPr>
            <a:lvl9pPr lvl="8" algn="r">
              <a:buNone/>
              <a:defRPr sz="8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crypt.co/148356/quantum-computers-could-be-even-more-powerful-with-latest-discovery" TargetMode="External"/><Relationship Id="rId7" Type="http://schemas.openxmlformats.org/officeDocument/2006/relationships/hyperlink" Target="https://www.aljazeera.com/economy/2023/7/13/musk-launches-artificial-intelligence-rival-to-chatgpts-opena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nanalyze.com/2023/07/quantum-computing-stocks-ai-hype/" TargetMode="External"/><Relationship Id="rId5" Type="http://schemas.openxmlformats.org/officeDocument/2006/relationships/hyperlink" Target="https://www.timesnownews.com/technology-science/googles-quantum-leap-a-quantum-computer-that-outpaces-conventional-supercomputers-by-47-years-article-101668792" TargetMode="External"/><Relationship Id="rId4" Type="http://schemas.openxmlformats.org/officeDocument/2006/relationships/hyperlink" Target="https://www.newscientist.com/article/2382022-record-breaking-number-of-qubits-entangled-in-a-quantum-compute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investors-increasingly-relying-on-chatgpt-to-manage-investments-755905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thomaswong.net/introduction-to-classical-and-quantum-computing-1e3p.pdf" TargetMode="External"/><Relationship Id="rId4" Type="http://schemas.openxmlformats.org/officeDocument/2006/relationships/hyperlink" Target="https://www.theguardian.com/lifeandstyle/2020/sep/05/what-cats-mean-by-miaow-japans-pet-guru-knows-just-what-your-feline-friend-want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0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pic>
        <p:nvPicPr>
          <p:cNvPr id="484" name="Google Shape;4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25" y="269223"/>
            <a:ext cx="6030325" cy="1252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5" name="Google Shape;4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91420">
            <a:off x="440374" y="1064924"/>
            <a:ext cx="6806850" cy="14746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6" name="Google Shape;4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70586">
            <a:off x="1116650" y="2080899"/>
            <a:ext cx="7505700" cy="8667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7" name="Google Shape;48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54615">
            <a:off x="476500" y="3047574"/>
            <a:ext cx="7749768" cy="12858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8" name="Google Shape;488;p20"/>
          <p:cNvPicPr preferRelativeResize="0"/>
          <p:nvPr/>
        </p:nvPicPr>
        <p:blipFill rotWithShape="1">
          <a:blip r:embed="rId7">
            <a:alphaModFix/>
          </a:blip>
          <a:srcRect t="12002"/>
          <a:stretch/>
        </p:blipFill>
        <p:spPr>
          <a:xfrm rot="-269013">
            <a:off x="1153813" y="3874550"/>
            <a:ext cx="7677151" cy="104775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9" name="Google Shape;48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376919">
            <a:off x="2101512" y="4071973"/>
            <a:ext cx="5103676" cy="255185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583;p29">
            <a:extLst>
              <a:ext uri="{FF2B5EF4-FFF2-40B4-BE49-F238E27FC236}">
                <a16:creationId xmlns:a16="http://schemas.microsoft.com/office/drawing/2014/main" id="{ECCC73FC-F18B-7CA3-D5DB-33843BE232EF}"/>
              </a:ext>
            </a:extLst>
          </p:cNvPr>
          <p:cNvSpPr txBox="1"/>
          <p:nvPr/>
        </p:nvSpPr>
        <p:spPr>
          <a:xfrm>
            <a:off x="73500" y="6434548"/>
            <a:ext cx="137095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B7B7B7"/>
                </a:solidFill>
              </a:rPr>
              <a:t>Source: [1-6]</a:t>
            </a:r>
            <a:endParaRPr dirty="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3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626" name="Google Shape;626;p33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Multiple Qubits and Entanglement</a:t>
            </a:r>
            <a:endParaRPr b="1"/>
          </a:p>
        </p:txBody>
      </p:sp>
      <p:sp>
        <p:nvSpPr>
          <p:cNvPr id="627" name="Google Shape;627;p33"/>
          <p:cNvSpPr txBox="1">
            <a:spLocks noGrp="1"/>
          </p:cNvSpPr>
          <p:nvPr>
            <p:ph type="body" idx="1"/>
          </p:nvPr>
        </p:nvSpPr>
        <p:spPr>
          <a:xfrm>
            <a:off x="701125" y="1772360"/>
            <a:ext cx="69219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b="1"/>
              <a:t>two qubits have four basis states:</a:t>
            </a:r>
            <a:endParaRPr/>
          </a:p>
        </p:txBody>
      </p:sp>
      <p:pic>
        <p:nvPicPr>
          <p:cNvPr id="628" name="Google Shape;6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50" y="2241700"/>
            <a:ext cx="5506672" cy="1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3"/>
          <p:cNvSpPr txBox="1">
            <a:spLocks noGrp="1"/>
          </p:cNvSpPr>
          <p:nvPr>
            <p:ph type="body" idx="1"/>
          </p:nvPr>
        </p:nvSpPr>
        <p:spPr>
          <a:xfrm>
            <a:off x="868900" y="3926892"/>
            <a:ext cx="69219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b="1" dirty="0" err="1">
                <a:solidFill>
                  <a:schemeClr val="accent1"/>
                </a:solidFill>
              </a:rPr>
              <a:t>entanglement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dirty="0" err="1"/>
              <a:t>qubits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/>
              <a:t>not </a:t>
            </a:r>
            <a:r>
              <a:rPr lang="de-DE" b="1" dirty="0" err="1"/>
              <a:t>independent</a:t>
            </a:r>
            <a:r>
              <a:rPr lang="de-DE" dirty="0"/>
              <a:t>,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will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→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tensor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anymore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- </a:t>
            </a:r>
            <a:r>
              <a:rPr lang="de-DE" dirty="0" err="1"/>
              <a:t>f.e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neighbouring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?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Ecken des Rechtecks auf der gleichen Seite abrunden 13">
            <a:extLst>
              <a:ext uri="{FF2B5EF4-FFF2-40B4-BE49-F238E27FC236}">
                <a16:creationId xmlns:a16="http://schemas.microsoft.com/office/drawing/2014/main" id="{1570286C-4060-7416-3B29-7EC2DA5C4862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QC </a:t>
            </a:r>
            <a:r>
              <a:rPr lang="de-DE" sz="1100" b="1" dirty="0" err="1">
                <a:solidFill>
                  <a:schemeClr val="tx1"/>
                </a:solidFill>
              </a:rPr>
              <a:t>Fundamentals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5" name="Ecken des Rechtecks auf der gleichen Seite abrunden 14">
            <a:extLst>
              <a:ext uri="{FF2B5EF4-FFF2-40B4-BE49-F238E27FC236}">
                <a16:creationId xmlns:a16="http://schemas.microsoft.com/office/drawing/2014/main" id="{891A1507-3123-20A9-59AA-30AD09F8773B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6" name="Ecken des Rechtecks auf der gleichen Seite abrunden 15">
            <a:extLst>
              <a:ext uri="{FF2B5EF4-FFF2-40B4-BE49-F238E27FC236}">
                <a16:creationId xmlns:a16="http://schemas.microsoft.com/office/drawing/2014/main" id="{284EFCC5-9CB4-1138-B2B0-BD61BAA98893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7" name="Ecken des Rechtecks auf der gleichen Seite abrunden 16">
            <a:extLst>
              <a:ext uri="{FF2B5EF4-FFF2-40B4-BE49-F238E27FC236}">
                <a16:creationId xmlns:a16="http://schemas.microsoft.com/office/drawing/2014/main" id="{D33931BD-643D-D6F0-6144-215A49AA6AC7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Ecken des Rechtecks auf der gleichen Seite abrunden 17">
            <a:extLst>
              <a:ext uri="{FF2B5EF4-FFF2-40B4-BE49-F238E27FC236}">
                <a16:creationId xmlns:a16="http://schemas.microsoft.com/office/drawing/2014/main" id="{29415B83-82BA-E76C-A16C-66A155EC7F68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Ecken des Rechtecks auf der gleichen Seite abrunden 18">
            <a:extLst>
              <a:ext uri="{FF2B5EF4-FFF2-40B4-BE49-F238E27FC236}">
                <a16:creationId xmlns:a16="http://schemas.microsoft.com/office/drawing/2014/main" id="{34421A7E-FE31-E3AA-0936-CB0F48BDA8DF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636" name="Google Shape;636;p34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Quantum Gates</a:t>
            </a:r>
            <a:endParaRPr b="1"/>
          </a:p>
        </p:txBody>
      </p:sp>
      <p:pic>
        <p:nvPicPr>
          <p:cNvPr id="637" name="Google Shape;6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875" y="3134050"/>
            <a:ext cx="1359000" cy="8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25" y="2729950"/>
            <a:ext cx="2082325" cy="19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4"/>
          <p:cNvSpPr txBox="1">
            <a:spLocks noGrp="1"/>
          </p:cNvSpPr>
          <p:nvPr>
            <p:ph type="body" idx="1"/>
          </p:nvPr>
        </p:nvSpPr>
        <p:spPr>
          <a:xfrm>
            <a:off x="1646700" y="4123225"/>
            <a:ext cx="14028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b="1" dirty="0"/>
              <a:t>CNOT Gate</a:t>
            </a:r>
            <a:endParaRPr b="1" dirty="0"/>
          </a:p>
        </p:txBody>
      </p:sp>
      <p:sp>
        <p:nvSpPr>
          <p:cNvPr id="640" name="Google Shape;640;p34"/>
          <p:cNvSpPr txBox="1">
            <a:spLocks noGrp="1"/>
          </p:cNvSpPr>
          <p:nvPr>
            <p:ph type="body" idx="1"/>
          </p:nvPr>
        </p:nvSpPr>
        <p:spPr>
          <a:xfrm>
            <a:off x="1052175" y="4576425"/>
            <a:ext cx="24264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entanglement</a:t>
            </a:r>
            <a:endParaRPr dirty="0"/>
          </a:p>
        </p:txBody>
      </p: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60322FF5-D4B0-96FB-F70D-7DF7BF4C3CE5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QC </a:t>
            </a:r>
            <a:r>
              <a:rPr lang="de-DE" sz="1100" b="1" dirty="0" err="1">
                <a:solidFill>
                  <a:schemeClr val="tx1"/>
                </a:solidFill>
              </a:rPr>
              <a:t>Fundamentals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E9039951-BE8B-8CCB-91C9-08D1F66E4A29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26D44C99-5DE4-F70D-9360-911856F471A8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4382C896-E8BA-EA2B-2E9E-38DC042CD440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7372E2EE-34AE-402B-0B5B-1BAB2BB696DC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959DECFE-3ACE-4566-89F9-AB363D616CF5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  <p:sp>
        <p:nvSpPr>
          <p:cNvPr id="3" name="Google Shape;640;p34">
            <a:extLst>
              <a:ext uri="{FF2B5EF4-FFF2-40B4-BE49-F238E27FC236}">
                <a16:creationId xmlns:a16="http://schemas.microsoft.com/office/drawing/2014/main" id="{68CDD605-DE75-EB98-BA93-B8CB2EF2C44A}"/>
              </a:ext>
            </a:extLst>
          </p:cNvPr>
          <p:cNvSpPr txBox="1">
            <a:spLocks/>
          </p:cNvSpPr>
          <p:nvPr/>
        </p:nvSpPr>
        <p:spPr>
          <a:xfrm>
            <a:off x="1052175" y="3155700"/>
            <a:ext cx="2426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200" dirty="0" err="1"/>
              <a:t>control</a:t>
            </a:r>
            <a:endParaRPr lang="de-DE" dirty="0"/>
          </a:p>
        </p:txBody>
      </p:sp>
      <p:sp>
        <p:nvSpPr>
          <p:cNvPr id="4" name="Google Shape;640;p34">
            <a:extLst>
              <a:ext uri="{FF2B5EF4-FFF2-40B4-BE49-F238E27FC236}">
                <a16:creationId xmlns:a16="http://schemas.microsoft.com/office/drawing/2014/main" id="{0780A300-85D0-A271-415B-BADD92DF8D8A}"/>
              </a:ext>
            </a:extLst>
          </p:cNvPr>
          <p:cNvSpPr txBox="1">
            <a:spLocks/>
          </p:cNvSpPr>
          <p:nvPr/>
        </p:nvSpPr>
        <p:spPr>
          <a:xfrm>
            <a:off x="1052175" y="3586984"/>
            <a:ext cx="2426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─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200" dirty="0" err="1"/>
              <a:t>target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5"/>
          <p:cNvSpPr txBox="1">
            <a:spLocks noGrp="1"/>
          </p:cNvSpPr>
          <p:nvPr>
            <p:ph type="body" idx="1"/>
          </p:nvPr>
        </p:nvSpPr>
        <p:spPr>
          <a:xfrm>
            <a:off x="514275" y="2178025"/>
            <a:ext cx="75831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sz="4300" b="1"/>
              <a:t>Quantum Neural Networks</a:t>
            </a:r>
            <a:endParaRPr sz="4300" b="1"/>
          </a:p>
        </p:txBody>
      </p:sp>
      <p:sp>
        <p:nvSpPr>
          <p:cNvPr id="648" name="Google Shape;648;p35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6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Quantum Machine Learning</a:t>
            </a:r>
            <a:endParaRPr b="1"/>
          </a:p>
        </p:txBody>
      </p:sp>
      <p:sp>
        <p:nvSpPr>
          <p:cNvPr id="655" name="Google Shape;655;p36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pic>
        <p:nvPicPr>
          <p:cNvPr id="656" name="Google Shape;6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25" y="1795100"/>
            <a:ext cx="8121923" cy="39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6"/>
          <p:cNvSpPr/>
          <p:nvPr/>
        </p:nvSpPr>
        <p:spPr>
          <a:xfrm>
            <a:off x="5342275" y="2522050"/>
            <a:ext cx="3317100" cy="1598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08AF2642-CCCB-9BBC-D0EF-9810BB273968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C4F0D2B8-7E8B-C7ED-A1B8-EDA9B8EF68F2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72602138-4FD0-08C0-3720-1719F1CEB819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60D3FC6E-1F35-DC77-7A2A-E779D737E08C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C01C1105-085D-B5BC-9FB6-229842DDA012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07F8C9F6-CD20-CB79-808E-0BD7FFB6854F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QML Algorithms</a:t>
            </a:r>
            <a:endParaRPr b="1"/>
          </a:p>
        </p:txBody>
      </p:sp>
      <p:sp>
        <p:nvSpPr>
          <p:cNvPr id="664" name="Google Shape;664;p37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  <p:pic>
        <p:nvPicPr>
          <p:cNvPr id="665" name="Google Shape;6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6" y="1885824"/>
            <a:ext cx="6356076" cy="36280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92EBD042-3DD8-5906-B009-3E25DB48A9BD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2AAD1065-C9A4-EAC0-25DF-D61D3C1571E0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6D0657F1-7EE5-73A6-EB27-C3A63E1A7919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1F1D6AE6-1E98-7BBE-1360-7361C75E31B1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266DABAD-6C50-96B7-119E-BD69DF95E29D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D92AB90D-4980-FE9A-FC36-DC9E7672B6E9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8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  <p:sp>
        <p:nvSpPr>
          <p:cNvPr id="672" name="Google Shape;672;p38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Quantum Neural Networks</a:t>
            </a:r>
            <a:endParaRPr b="1"/>
          </a:p>
        </p:txBody>
      </p:sp>
      <p:pic>
        <p:nvPicPr>
          <p:cNvPr id="673" name="Google Shape;6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75" y="1984188"/>
            <a:ext cx="6679450" cy="28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CBE07AD8-BFF0-249A-F3F9-60A4A9B3BA2F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8B29A7D5-6A76-2A72-0E71-5DA96EF12393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8B1555C1-A14A-D0E3-9B8A-242BD7B540F6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6570C8B2-5BF7-7181-3B83-53B408B3E3EF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78013B45-09C2-DA97-27B0-918BC3CF3253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01096F15-9617-43D2-A1A4-BCCB97063CD9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9"/>
          <p:cNvSpPr txBox="1">
            <a:spLocks noGrp="1"/>
          </p:cNvSpPr>
          <p:nvPr>
            <p:ph type="body" idx="1"/>
          </p:nvPr>
        </p:nvSpPr>
        <p:spPr>
          <a:xfrm>
            <a:off x="721649" y="2393400"/>
            <a:ext cx="7925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Is there a future need for </a:t>
            </a:r>
            <a:br>
              <a:rPr lang="de-DE" b="1"/>
            </a:br>
            <a:r>
              <a:rPr lang="de-DE" b="1"/>
              <a:t>Quantum Neural Networks?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0"/>
          <p:cNvSpPr txBox="1">
            <a:spLocks noGrp="1"/>
          </p:cNvSpPr>
          <p:nvPr>
            <p:ph type="body" idx="1"/>
          </p:nvPr>
        </p:nvSpPr>
        <p:spPr>
          <a:xfrm>
            <a:off x="514275" y="2178025"/>
            <a:ext cx="75831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sz="4300" b="1"/>
              <a:t>Implementation of Experiments</a:t>
            </a:r>
            <a:endParaRPr sz="4300" b="1"/>
          </a:p>
        </p:txBody>
      </p:sp>
      <p:sp>
        <p:nvSpPr>
          <p:cNvPr id="687" name="Google Shape;687;p40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1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Digits Dataset</a:t>
            </a:r>
            <a:endParaRPr b="1"/>
          </a:p>
        </p:txBody>
      </p:sp>
      <p:sp>
        <p:nvSpPr>
          <p:cNvPr id="694" name="Google Shape;694;p41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  <p:sp>
        <p:nvSpPr>
          <p:cNvPr id="695" name="Google Shape;695;p41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 	 	 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		 		</a:t>
            </a:r>
            <a:endParaRPr/>
          </a:p>
        </p:txBody>
      </p:sp>
      <p:pic>
        <p:nvPicPr>
          <p:cNvPr id="696" name="Google Shape;6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13" y="1733600"/>
            <a:ext cx="6481070" cy="4860803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41"/>
          <p:cNvSpPr txBox="1"/>
          <p:nvPr/>
        </p:nvSpPr>
        <p:spPr>
          <a:xfrm>
            <a:off x="1403675" y="1273350"/>
            <a:ext cx="4932900" cy="3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/>
              <a:t>1797 handwritten digits</a:t>
            </a:r>
            <a:endParaRPr sz="1700"/>
          </a:p>
        </p:txBody>
      </p: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121CBC72-726C-E05D-C127-1C0B1F3E5B65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DF918AE4-28E5-1851-7D7C-04A481A0B77B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D5D8CF95-4D91-89C7-3D4E-16C5F865CBF3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AB80F764-795A-5E23-0BF6-490C0FF7384B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F4FF0C55-2D49-4147-3CD3-F46DD0DC2A20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CC660D27-69ED-E0A0-BEAE-CA22E550F1B6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2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QNN Ansatz and</a:t>
            </a:r>
            <a:endParaRPr b="1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Trainable Parameters</a:t>
            </a:r>
            <a:endParaRPr b="1"/>
          </a:p>
        </p:txBody>
      </p:sp>
      <p:sp>
        <p:nvSpPr>
          <p:cNvPr id="704" name="Google Shape;704;p42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  <p:pic>
        <p:nvPicPr>
          <p:cNvPr id="705" name="Google Shape;7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63" y="1828667"/>
            <a:ext cx="6206769" cy="3380808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2"/>
          <p:cNvSpPr/>
          <p:nvPr/>
        </p:nvSpPr>
        <p:spPr>
          <a:xfrm>
            <a:off x="2437663" y="2053200"/>
            <a:ext cx="1433700" cy="2947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07" name="Google Shape;707;p42"/>
          <p:cNvSpPr txBox="1"/>
          <p:nvPr/>
        </p:nvSpPr>
        <p:spPr>
          <a:xfrm>
            <a:off x="2126877" y="1692400"/>
            <a:ext cx="2565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>
                <a:solidFill>
                  <a:schemeClr val="accent1"/>
                </a:solidFill>
              </a:rPr>
              <a:t>18 trainable parameters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08" name="Google Shape;708;p42"/>
          <p:cNvSpPr/>
          <p:nvPr/>
        </p:nvSpPr>
        <p:spPr>
          <a:xfrm rot="-5400000">
            <a:off x="4237375" y="3241400"/>
            <a:ext cx="461100" cy="4060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2"/>
          <p:cNvSpPr txBox="1"/>
          <p:nvPr/>
        </p:nvSpPr>
        <p:spPr>
          <a:xfrm>
            <a:off x="3585625" y="5502200"/>
            <a:ext cx="17646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one layer</a:t>
            </a:r>
            <a:endParaRPr/>
          </a:p>
        </p:txBody>
      </p: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F8A17A5D-6509-5433-E75D-F0D7A17AEA88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62272495-04EE-1FFA-399B-6874083531DE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B18CABEC-E5EB-95C5-DFAD-E906A1E049E1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BA8273AC-C2B8-4D9F-B4CA-ED68F8D85697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DD6F0D0A-0F4D-134A-AD68-D1B2015584B0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A793C356-EBF9-E87C-95F2-5950537B757A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>
            <a:spLocks noGrp="1"/>
          </p:cNvSpPr>
          <p:nvPr>
            <p:ph type="body" idx="1"/>
          </p:nvPr>
        </p:nvSpPr>
        <p:spPr>
          <a:xfrm>
            <a:off x="59850" y="1781650"/>
            <a:ext cx="80304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Exploring the Feasibility and Practicality of Quantum Machine Learning:</a:t>
            </a:r>
            <a:endParaRPr b="1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/>
              <a:t>A Study on Quantum Neural Networks </a:t>
            </a:r>
            <a:endParaRPr/>
          </a:p>
        </p:txBody>
      </p:sp>
      <p:sp>
        <p:nvSpPr>
          <p:cNvPr id="496" name="Google Shape;496;p21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497" name="Google Shape;497;p21"/>
          <p:cNvSpPr txBox="1">
            <a:spLocks noGrp="1"/>
          </p:cNvSpPr>
          <p:nvPr>
            <p:ph type="body" idx="2"/>
          </p:nvPr>
        </p:nvSpPr>
        <p:spPr>
          <a:xfrm>
            <a:off x="203873" y="4389567"/>
            <a:ext cx="61785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sz="2000"/>
              <a:t>Kolloquium Masterthesis</a:t>
            </a:r>
            <a:endParaRPr sz="2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sz="1700"/>
              <a:t>Helen Marie Rampmeier</a:t>
            </a:r>
            <a:endParaRPr sz="1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sz="1700"/>
              <a:t>17. Juli 2023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3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 dirty="0"/>
              <a:t>QNN and CNN Architecture</a:t>
            </a:r>
            <a:endParaRPr b="1" dirty="0"/>
          </a:p>
        </p:txBody>
      </p:sp>
      <p:sp>
        <p:nvSpPr>
          <p:cNvPr id="716" name="Google Shape;716;p43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20</a:t>
            </a:fld>
            <a:endParaRPr/>
          </a:p>
        </p:txBody>
      </p:sp>
      <p:pic>
        <p:nvPicPr>
          <p:cNvPr id="717" name="Google Shape;7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00" y="2847288"/>
            <a:ext cx="2474100" cy="23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43"/>
          <p:cNvSpPr/>
          <p:nvPr/>
        </p:nvSpPr>
        <p:spPr>
          <a:xfrm>
            <a:off x="1694450" y="3679650"/>
            <a:ext cx="2657100" cy="671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3"/>
          <p:cNvSpPr txBox="1"/>
          <p:nvPr/>
        </p:nvSpPr>
        <p:spPr>
          <a:xfrm>
            <a:off x="1965200" y="2175725"/>
            <a:ext cx="21156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/>
              <a:t>QNN</a:t>
            </a:r>
            <a:endParaRPr sz="2100" b="1"/>
          </a:p>
        </p:txBody>
      </p:sp>
      <p:sp>
        <p:nvSpPr>
          <p:cNvPr id="722" name="Google Shape;722;p43"/>
          <p:cNvSpPr txBox="1"/>
          <p:nvPr/>
        </p:nvSpPr>
        <p:spPr>
          <a:xfrm>
            <a:off x="5684925" y="1692400"/>
            <a:ext cx="21156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/>
              <a:t>CNN</a:t>
            </a:r>
            <a:endParaRPr sz="2100" b="1" dirty="0"/>
          </a:p>
        </p:txBody>
      </p:sp>
      <p:sp>
        <p:nvSpPr>
          <p:cNvPr id="723" name="Google Shape;723;p43"/>
          <p:cNvSpPr txBox="1"/>
          <p:nvPr/>
        </p:nvSpPr>
        <p:spPr>
          <a:xfrm>
            <a:off x="7800525" y="3706338"/>
            <a:ext cx="10929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>
                <a:solidFill>
                  <a:schemeClr val="accent1"/>
                </a:solidFill>
              </a:rPr>
              <a:t>between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>
                <a:solidFill>
                  <a:schemeClr val="accent1"/>
                </a:solidFill>
              </a:rPr>
              <a:t>1-3 layers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24" name="Google Shape;724;p43"/>
          <p:cNvSpPr txBox="1"/>
          <p:nvPr/>
        </p:nvSpPr>
        <p:spPr>
          <a:xfrm>
            <a:off x="350925" y="3719700"/>
            <a:ext cx="12669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>
                <a:solidFill>
                  <a:schemeClr val="accent1"/>
                </a:solidFill>
              </a:rPr>
              <a:t>between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>
                <a:solidFill>
                  <a:schemeClr val="accent1"/>
                </a:solidFill>
              </a:rPr>
              <a:t>4-16 layers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1DE39D1E-196D-E0AE-7CE8-8A209D884A16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8B438B56-B60D-A00A-4F5F-4AE2EAEDDAC1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54B6329A-2416-B7D8-2C43-1FF374530E59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59FF53CF-B2CC-382D-F010-4DBAB09CDB34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3E9F1D2F-CD7D-2BDF-188A-C601BC94772B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268AD5B3-3EBF-FD3E-7005-83B25D1F4083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9779DF-2FAC-4EA1-C0C7-D4166C4F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15" y="2214075"/>
            <a:ext cx="2154148" cy="370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" name="Google Shape;720;p43"/>
          <p:cNvSpPr/>
          <p:nvPr/>
        </p:nvSpPr>
        <p:spPr>
          <a:xfrm>
            <a:off x="5705707" y="2887575"/>
            <a:ext cx="2115600" cy="2269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" grpId="0"/>
      <p:bldP spid="723" grpId="0"/>
      <p:bldP spid="7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4"/>
          <p:cNvSpPr txBox="1">
            <a:spLocks noGrp="1"/>
          </p:cNvSpPr>
          <p:nvPr>
            <p:ph type="body" idx="1"/>
          </p:nvPr>
        </p:nvSpPr>
        <p:spPr>
          <a:xfrm>
            <a:off x="514275" y="2178025"/>
            <a:ext cx="75831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sz="4300" b="1"/>
              <a:t>Comparison of </a:t>
            </a:r>
            <a:br>
              <a:rPr lang="de-DE" sz="4300" b="1"/>
            </a:br>
            <a:r>
              <a:rPr lang="de-DE" sz="4300" b="1"/>
              <a:t>Neural Networks</a:t>
            </a:r>
            <a:endParaRPr sz="4300" b="1"/>
          </a:p>
        </p:txBody>
      </p:sp>
      <p:sp>
        <p:nvSpPr>
          <p:cNvPr id="732" name="Google Shape;732;p44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5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Design of Experiments</a:t>
            </a:r>
            <a:endParaRPr b="1"/>
          </a:p>
        </p:txBody>
      </p:sp>
      <p:sp>
        <p:nvSpPr>
          <p:cNvPr id="739" name="Google Shape;739;p45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  <p:pic>
        <p:nvPicPr>
          <p:cNvPr id="740" name="Google Shape;7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14" y="1780557"/>
            <a:ext cx="8201893" cy="3642154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5"/>
          <p:cNvSpPr txBox="1"/>
          <p:nvPr/>
        </p:nvSpPr>
        <p:spPr>
          <a:xfrm>
            <a:off x="2150918" y="2369900"/>
            <a:ext cx="1421850" cy="2733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5"/>
          <p:cNvSpPr txBox="1"/>
          <p:nvPr/>
        </p:nvSpPr>
        <p:spPr>
          <a:xfrm>
            <a:off x="7148874" y="2380291"/>
            <a:ext cx="1421851" cy="82010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824195C7-1736-EBAF-3FCE-60D4259FD0B0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9EFB9F58-E8D3-1982-0859-D68A32EB266C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45F2C18D-0573-69B3-F3C6-54365EC3A52F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4A3D85A4-BF17-0C81-F29E-8E0334855AF8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Comparison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DA9C30DC-0736-4785-B78F-1A5294CF0B1D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7D2BA579-FE25-4062-12AD-B6285C90FBE4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  <p:sp>
        <p:nvSpPr>
          <p:cNvPr id="2" name="Google Shape;749;p46">
            <a:extLst>
              <a:ext uri="{FF2B5EF4-FFF2-40B4-BE49-F238E27FC236}">
                <a16:creationId xmlns:a16="http://schemas.microsoft.com/office/drawing/2014/main" id="{00196BF6-1AB6-D394-5F75-65EC03B3EB6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014" y="5510868"/>
            <a:ext cx="8113711" cy="777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Note: Experiments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on </a:t>
            </a:r>
            <a:r>
              <a:rPr lang="de-DE" b="1" dirty="0"/>
              <a:t>Quantum Simulators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6"/>
          <p:cNvSpPr txBox="1"/>
          <p:nvPr/>
        </p:nvSpPr>
        <p:spPr>
          <a:xfrm>
            <a:off x="4862775" y="1975175"/>
            <a:ext cx="4000500" cy="802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6"/>
          <p:cNvSpPr txBox="1">
            <a:spLocks noGrp="1"/>
          </p:cNvSpPr>
          <p:nvPr>
            <p:ph type="body" idx="2"/>
          </p:nvPr>
        </p:nvSpPr>
        <p:spPr>
          <a:xfrm>
            <a:off x="4862775" y="3200788"/>
            <a:ext cx="3248400" cy="25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QNNs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higher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de-DE" dirty="0"/>
              <a:t>Advantage </a:t>
            </a:r>
            <a:r>
              <a:rPr lang="de-DE" dirty="0" err="1"/>
              <a:t>of</a:t>
            </a:r>
            <a:r>
              <a:rPr lang="de-DE" dirty="0"/>
              <a:t> QNNs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diminish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trainable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endParaRPr dirty="0"/>
          </a:p>
        </p:txBody>
      </p:sp>
      <p:sp>
        <p:nvSpPr>
          <p:cNvPr id="750" name="Google Shape;750;p46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0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Accuracy</a:t>
            </a:r>
            <a:endParaRPr b="1"/>
          </a:p>
        </p:txBody>
      </p:sp>
      <p:sp>
        <p:nvSpPr>
          <p:cNvPr id="751" name="Google Shape;751;p46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23</a:t>
            </a:fld>
            <a:endParaRPr/>
          </a:p>
        </p:txBody>
      </p:sp>
      <p:sp>
        <p:nvSpPr>
          <p:cNvPr id="752" name="Google Shape;752;p46"/>
          <p:cNvSpPr txBox="1">
            <a:spLocks noGrp="1"/>
          </p:cNvSpPr>
          <p:nvPr>
            <p:ph type="body" idx="2"/>
          </p:nvPr>
        </p:nvSpPr>
        <p:spPr>
          <a:xfrm>
            <a:off x="6310175" y="1947100"/>
            <a:ext cx="2432700" cy="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# Correct Predictions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# Total Predictions</a:t>
            </a:r>
            <a:endParaRPr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6"/>
          <p:cNvSpPr txBox="1">
            <a:spLocks noGrp="1"/>
          </p:cNvSpPr>
          <p:nvPr>
            <p:ph type="body" idx="2"/>
          </p:nvPr>
        </p:nvSpPr>
        <p:spPr>
          <a:xfrm>
            <a:off x="4920000" y="2105450"/>
            <a:ext cx="28119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Accuracy =</a:t>
            </a:r>
            <a:endParaRPr/>
          </a:p>
        </p:txBody>
      </p:sp>
      <p:cxnSp>
        <p:nvCxnSpPr>
          <p:cNvPr id="754" name="Google Shape;754;p46"/>
          <p:cNvCxnSpPr/>
          <p:nvPr/>
        </p:nvCxnSpPr>
        <p:spPr>
          <a:xfrm>
            <a:off x="6406825" y="2396300"/>
            <a:ext cx="23361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39FD62D2-B57B-B4FB-D2F0-7AB3CE0B9500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8A13EFE4-453C-B297-0491-EBDDE1A5E711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DB25C351-7367-3254-ED76-C50C25AE688A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64EE032D-6202-ABED-A180-816C169850BF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Comparison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4C407BFA-953E-A57D-7D3F-997F47019E23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F8DEE8CC-63DF-86A9-414C-D1C844E02DF3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01B655-D214-63C9-C3A2-C12DF34E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3158" y="1846824"/>
            <a:ext cx="4600033" cy="4300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7"/>
          <p:cNvSpPr txBox="1">
            <a:spLocks noGrp="1"/>
          </p:cNvSpPr>
          <p:nvPr>
            <p:ph type="body" idx="2"/>
          </p:nvPr>
        </p:nvSpPr>
        <p:spPr>
          <a:xfrm>
            <a:off x="972550" y="3493425"/>
            <a:ext cx="7890600" cy="12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Training time is significantly higher for QNNs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Increase in training time also significantly higher for QNNs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Open question: If compared by time instead of trainable parameters?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762" name="Google Shape;762;p47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Time</a:t>
            </a:r>
            <a:endParaRPr b="1"/>
          </a:p>
        </p:txBody>
      </p:sp>
      <p:sp>
        <p:nvSpPr>
          <p:cNvPr id="763" name="Google Shape;763;p47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24</a:t>
            </a:fld>
            <a:endParaRPr/>
          </a:p>
        </p:txBody>
      </p:sp>
      <p:pic>
        <p:nvPicPr>
          <p:cNvPr id="764" name="Google Shape;764;p47"/>
          <p:cNvPicPr preferRelativeResize="0"/>
          <p:nvPr/>
        </p:nvPicPr>
        <p:blipFill>
          <a:blip r:embed="rId3"/>
          <a:srcRect/>
          <a:stretch/>
        </p:blipFill>
        <p:spPr>
          <a:xfrm>
            <a:off x="882273" y="1940005"/>
            <a:ext cx="7367226" cy="149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13" y="4897075"/>
            <a:ext cx="4114283" cy="14075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36EB8BB3-6B98-9220-5C4A-E878CCFEFDF4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21CF374C-6B0D-948A-68AC-7FA19CDB47E1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E32E6064-F120-8CA4-AADF-808BD4548200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03539172-4530-8EBF-BF04-B847F2D76BBC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Comparison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4281982F-24EB-8C2E-4E9C-2C24BF1565EF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E7DCA311-A9DD-A07B-5C46-201114060503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 txBox="1">
            <a:spLocks noGrp="1"/>
          </p:cNvSpPr>
          <p:nvPr>
            <p:ph type="body" idx="2"/>
          </p:nvPr>
        </p:nvSpPr>
        <p:spPr>
          <a:xfrm>
            <a:off x="290775" y="4135125"/>
            <a:ext cx="8091300" cy="12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de-DE" dirty="0"/>
              <a:t>Quantum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expensive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dirty="0"/>
              <a:t>Costs </a:t>
            </a:r>
            <a:r>
              <a:rPr lang="de-DE" dirty="0" err="1"/>
              <a:t>are</a:t>
            </a:r>
            <a:r>
              <a:rPr lang="de-DE" dirty="0"/>
              <a:t> not fully transparent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772" name="Google Shape;772;p48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Cost</a:t>
            </a:r>
            <a:endParaRPr b="1"/>
          </a:p>
        </p:txBody>
      </p:sp>
      <p:sp>
        <p:nvSpPr>
          <p:cNvPr id="773" name="Google Shape;773;p48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25</a:t>
            </a:fld>
            <a:endParaRPr/>
          </a:p>
        </p:txBody>
      </p:sp>
      <p:pic>
        <p:nvPicPr>
          <p:cNvPr id="774" name="Google Shape;7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8" y="1959849"/>
            <a:ext cx="7945743" cy="19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48"/>
          <p:cNvSpPr txBox="1">
            <a:spLocks noGrp="1"/>
          </p:cNvSpPr>
          <p:nvPr>
            <p:ph type="body" idx="2"/>
          </p:nvPr>
        </p:nvSpPr>
        <p:spPr>
          <a:xfrm>
            <a:off x="5504450" y="1616200"/>
            <a:ext cx="28776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None/>
            </a:pPr>
            <a:r>
              <a:rPr lang="de-DE" sz="1600">
                <a:solidFill>
                  <a:srgbClr val="B7B7B7"/>
                </a:solidFill>
              </a:rPr>
              <a:t>Runtime = 552 seconds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776" name="Google Shape;776;p48"/>
          <p:cNvSpPr/>
          <p:nvPr/>
        </p:nvSpPr>
        <p:spPr>
          <a:xfrm>
            <a:off x="491875" y="3228475"/>
            <a:ext cx="7930800" cy="7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C359DF3C-D56B-D652-833C-58B0CB2A9068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ACB9B006-A6CE-E9DB-38BC-141667FDFA93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487B0CAE-5AB1-6112-6F61-D7CB57C2E9F2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89C1ABC1-AFA8-6D05-FD3A-091DA48F4183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Comparison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FDF85BB7-632E-0E53-8CC1-9742F946A066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9190A426-49C9-002F-6553-2F85C8B31131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9"/>
          <p:cNvSpPr txBox="1">
            <a:spLocks noGrp="1"/>
          </p:cNvSpPr>
          <p:nvPr>
            <p:ph type="body" idx="2"/>
          </p:nvPr>
        </p:nvSpPr>
        <p:spPr>
          <a:xfrm>
            <a:off x="331300" y="2059800"/>
            <a:ext cx="50433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de-DE"/>
              <a:t>Long queuing times with limited availability to quantum hardware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783" name="Google Shape;783;p49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Practicality</a:t>
            </a:r>
            <a:endParaRPr b="1"/>
          </a:p>
        </p:txBody>
      </p:sp>
      <p:sp>
        <p:nvSpPr>
          <p:cNvPr id="784" name="Google Shape;784;p49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26</a:t>
            </a:fld>
            <a:endParaRPr/>
          </a:p>
        </p:txBody>
      </p:sp>
      <p:pic>
        <p:nvPicPr>
          <p:cNvPr id="785" name="Google Shape;7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200" y="1969550"/>
            <a:ext cx="2736725" cy="21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9"/>
          <p:cNvSpPr/>
          <p:nvPr/>
        </p:nvSpPr>
        <p:spPr>
          <a:xfrm>
            <a:off x="6106025" y="3178325"/>
            <a:ext cx="2025300" cy="2733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 txBox="1">
            <a:spLocks noGrp="1"/>
          </p:cNvSpPr>
          <p:nvPr>
            <p:ph type="body" idx="2"/>
          </p:nvPr>
        </p:nvSpPr>
        <p:spPr>
          <a:xfrm>
            <a:off x="331300" y="2837400"/>
            <a:ext cx="5043300" cy="3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de-DE" dirty="0"/>
              <a:t>Limited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online: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-DE" dirty="0">
                <a:solidFill>
                  <a:schemeClr val="dk1"/>
                </a:solidFill>
              </a:rPr>
              <a:t>Stack Overflow/</a:t>
            </a:r>
            <a:r>
              <a:rPr lang="de-DE" dirty="0" err="1">
                <a:solidFill>
                  <a:schemeClr val="dk1"/>
                </a:solidFill>
              </a:rPr>
              <a:t>Xanadu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forum</a:t>
            </a:r>
            <a:r>
              <a:rPr lang="de-DE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de-DE" dirty="0" err="1">
                <a:solidFill>
                  <a:schemeClr val="dk1"/>
                </a:solidFill>
              </a:rPr>
              <a:t>TensorFlow</a:t>
            </a:r>
            <a:r>
              <a:rPr lang="de-DE" dirty="0">
                <a:solidFill>
                  <a:schemeClr val="dk1"/>
                </a:solidFill>
              </a:rPr>
              <a:t> 82,000 </a:t>
            </a:r>
            <a:r>
              <a:rPr lang="de-DE" dirty="0" err="1">
                <a:solidFill>
                  <a:schemeClr val="dk1"/>
                </a:solidFill>
              </a:rPr>
              <a:t>questions</a:t>
            </a:r>
            <a:endParaRPr dirty="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de-DE" dirty="0">
                <a:solidFill>
                  <a:schemeClr val="dk1"/>
                </a:solidFill>
              </a:rPr>
              <a:t>Pennylane (</a:t>
            </a:r>
            <a:r>
              <a:rPr lang="de-DE" dirty="0" err="1">
                <a:solidFill>
                  <a:schemeClr val="dk1"/>
                </a:solidFill>
              </a:rPr>
              <a:t>leading</a:t>
            </a:r>
            <a:r>
              <a:rPr lang="de-DE" dirty="0">
                <a:solidFill>
                  <a:schemeClr val="dk1"/>
                </a:solidFill>
              </a:rPr>
              <a:t> QML </a:t>
            </a:r>
            <a:r>
              <a:rPr lang="de-DE" dirty="0" err="1">
                <a:solidFill>
                  <a:schemeClr val="dk1"/>
                </a:solidFill>
              </a:rPr>
              <a:t>framework</a:t>
            </a:r>
            <a:r>
              <a:rPr lang="de-DE" dirty="0">
                <a:solidFill>
                  <a:schemeClr val="dk1"/>
                </a:solidFill>
              </a:rPr>
              <a:t>) 1,300 </a:t>
            </a:r>
            <a:r>
              <a:rPr lang="de-DE" dirty="0" err="1">
                <a:solidFill>
                  <a:schemeClr val="dk1"/>
                </a:solidFill>
              </a:rPr>
              <a:t>topics</a:t>
            </a:r>
            <a:r>
              <a:rPr lang="de-DE" dirty="0">
                <a:solidFill>
                  <a:schemeClr val="dk1"/>
                </a:solidFill>
              </a:rPr>
              <a:t>/9,800 </a:t>
            </a:r>
            <a:r>
              <a:rPr lang="de-DE" dirty="0" err="1">
                <a:solidFill>
                  <a:schemeClr val="dk1"/>
                </a:solidFill>
              </a:rPr>
              <a:t>posts</a:t>
            </a:r>
            <a:endParaRPr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-DE" dirty="0">
                <a:solidFill>
                  <a:schemeClr val="dk1"/>
                </a:solidFill>
              </a:rPr>
              <a:t>GitHub:</a:t>
            </a:r>
            <a:endParaRPr dirty="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de-DE" dirty="0">
                <a:solidFill>
                  <a:schemeClr val="dk1"/>
                </a:solidFill>
              </a:rPr>
              <a:t>141,000 </a:t>
            </a:r>
            <a:r>
              <a:rPr lang="de-DE" dirty="0" err="1">
                <a:solidFill>
                  <a:schemeClr val="dk1"/>
                </a:solidFill>
              </a:rPr>
              <a:t>TensorFlow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Repositories</a:t>
            </a:r>
            <a:endParaRPr dirty="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de-DE" dirty="0">
                <a:solidFill>
                  <a:schemeClr val="dk1"/>
                </a:solidFill>
              </a:rPr>
              <a:t>290 Pennylane </a:t>
            </a:r>
            <a:r>
              <a:rPr lang="de-DE" dirty="0" err="1">
                <a:solidFill>
                  <a:schemeClr val="dk1"/>
                </a:solidFill>
              </a:rPr>
              <a:t>Repositories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9FA677A4-82F7-2BF0-B048-6DA1FA2C83BD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1AC92741-E565-C041-F6F8-85C7C8B00620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31EB2AD1-3843-4F3C-0AAB-6661A3A7063F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7C34394C-FF38-0104-3518-1AC96C08499C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Comparison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32080808-D969-718E-9392-44CD27F0F633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2A0787FB-A65E-E183-8033-D42026779BCE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0"/>
          <p:cNvSpPr txBox="1">
            <a:spLocks noGrp="1"/>
          </p:cNvSpPr>
          <p:nvPr>
            <p:ph type="body" idx="1"/>
          </p:nvPr>
        </p:nvSpPr>
        <p:spPr>
          <a:xfrm>
            <a:off x="514275" y="2178025"/>
            <a:ext cx="75831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sz="4300" b="1"/>
              <a:t>Conclusion and Outlook</a:t>
            </a:r>
            <a:endParaRPr sz="4300" b="1"/>
          </a:p>
        </p:txBody>
      </p:sp>
      <p:sp>
        <p:nvSpPr>
          <p:cNvPr id="794" name="Google Shape;794;p50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1"/>
          <p:cNvSpPr txBox="1">
            <a:spLocks noGrp="1"/>
          </p:cNvSpPr>
          <p:nvPr>
            <p:ph type="body" idx="1"/>
          </p:nvPr>
        </p:nvSpPr>
        <p:spPr>
          <a:xfrm>
            <a:off x="701125" y="2155650"/>
            <a:ext cx="7350000" cy="31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Quantum </a:t>
            </a:r>
            <a:r>
              <a:rPr lang="de-DE" dirty="0" err="1"/>
              <a:t>Neural</a:t>
            </a:r>
            <a:r>
              <a:rPr lang="de-DE" dirty="0"/>
              <a:t> Networks?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sz="1800" b="1" dirty="0">
                <a:solidFill>
                  <a:schemeClr val="accent1"/>
                </a:solidFill>
              </a:rPr>
              <a:t>Yes</a:t>
            </a:r>
            <a:r>
              <a:rPr lang="de-DE" sz="1800" dirty="0">
                <a:solidFill>
                  <a:schemeClr val="dk1"/>
                </a:solidFill>
              </a:rPr>
              <a:t> - </a:t>
            </a:r>
            <a:r>
              <a:rPr lang="de-DE" sz="1800" dirty="0" err="1">
                <a:solidFill>
                  <a:schemeClr val="dk1"/>
                </a:solidFill>
              </a:rPr>
              <a:t>outlook</a:t>
            </a:r>
            <a:r>
              <a:rPr lang="de-DE" sz="1800" dirty="0">
                <a:solidFill>
                  <a:schemeClr val="dk1"/>
                </a:solidFill>
              </a:rPr>
              <a:t> </a:t>
            </a:r>
            <a:r>
              <a:rPr lang="de-DE" dirty="0" err="1"/>
              <a:t>seems</a:t>
            </a:r>
            <a:r>
              <a:rPr lang="de-DE" sz="1800" dirty="0">
                <a:solidFill>
                  <a:schemeClr val="dk1"/>
                </a:solidFill>
              </a:rPr>
              <a:t> promising,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de-DE" sz="1700" dirty="0" err="1">
                <a:solidFill>
                  <a:schemeClr val="dk1"/>
                </a:solidFill>
              </a:rPr>
              <a:t>especially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once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the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development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of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quantum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hardware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improves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endParaRPr sz="1700" dirty="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de-DE" sz="1700" dirty="0" err="1">
                <a:solidFill>
                  <a:schemeClr val="dk1"/>
                </a:solidFill>
              </a:rPr>
              <a:t>correlation</a:t>
            </a:r>
            <a:r>
              <a:rPr lang="de-DE" sz="1700" dirty="0">
                <a:solidFill>
                  <a:schemeClr val="dk1"/>
                </a:solidFill>
              </a:rPr>
              <a:t> due </a:t>
            </a:r>
            <a:r>
              <a:rPr lang="de-DE" sz="1700" dirty="0" err="1">
                <a:solidFill>
                  <a:schemeClr val="dk1"/>
                </a:solidFill>
              </a:rPr>
              <a:t>to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entanglement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could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solve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new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computational</a:t>
            </a:r>
            <a:r>
              <a:rPr lang="de-DE" sz="1700" dirty="0">
                <a:solidFill>
                  <a:schemeClr val="dk1"/>
                </a:solidFill>
              </a:rPr>
              <a:t> </a:t>
            </a:r>
            <a:r>
              <a:rPr lang="de-DE" sz="1700" dirty="0" err="1">
                <a:solidFill>
                  <a:schemeClr val="dk1"/>
                </a:solidFill>
              </a:rPr>
              <a:t>problems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>
                <a:solidFill>
                  <a:schemeClr val="accent1"/>
                </a:solidFill>
              </a:rPr>
              <a:t>But</a:t>
            </a:r>
            <a:r>
              <a:rPr lang="de-DE" dirty="0"/>
              <a:t> -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limited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interests</a:t>
            </a:r>
            <a:endParaRPr dirty="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-DE" dirty="0" err="1">
                <a:solidFill>
                  <a:schemeClr val="dk1"/>
                </a:solidFill>
              </a:rPr>
              <a:t>widespread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adoption</a:t>
            </a:r>
            <a:r>
              <a:rPr lang="de-DE" dirty="0">
                <a:solidFill>
                  <a:schemeClr val="dk1"/>
                </a:solidFill>
              </a:rPr>
              <a:t> will </a:t>
            </a:r>
            <a:r>
              <a:rPr lang="de-DE" dirty="0" err="1">
                <a:solidFill>
                  <a:schemeClr val="dk1"/>
                </a:solidFill>
              </a:rPr>
              <a:t>probably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take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some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more</a:t>
            </a:r>
            <a:r>
              <a:rPr lang="de-DE" dirty="0">
                <a:solidFill>
                  <a:schemeClr val="dk1"/>
                </a:solidFill>
              </a:rPr>
              <a:t> time</a:t>
            </a:r>
            <a:endParaRPr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-DE" dirty="0">
                <a:solidFill>
                  <a:schemeClr val="dk1"/>
                </a:solidFill>
              </a:rPr>
              <a:t>limited </a:t>
            </a:r>
            <a:r>
              <a:rPr lang="de-DE" dirty="0" err="1">
                <a:solidFill>
                  <a:schemeClr val="dk1"/>
                </a:solidFill>
              </a:rPr>
              <a:t>resources</a:t>
            </a:r>
            <a:r>
              <a:rPr lang="de-DE" dirty="0">
                <a:solidFill>
                  <a:schemeClr val="dk1"/>
                </a:solidFill>
              </a:rPr>
              <a:t> and high </a:t>
            </a:r>
            <a:r>
              <a:rPr lang="de-DE" dirty="0" err="1">
                <a:solidFill>
                  <a:schemeClr val="dk1"/>
                </a:solidFill>
              </a:rPr>
              <a:t>costs</a:t>
            </a:r>
            <a:r>
              <a:rPr lang="de-DE" dirty="0">
                <a:solidFill>
                  <a:schemeClr val="dk1"/>
                </a:solidFill>
              </a:rPr>
              <a:t> slow down </a:t>
            </a:r>
            <a:r>
              <a:rPr lang="de-DE" dirty="0" err="1">
                <a:solidFill>
                  <a:schemeClr val="dk1"/>
                </a:solidFill>
              </a:rPr>
              <a:t>commercial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use</a:t>
            </a:r>
            <a:endParaRPr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○"/>
            </a:pPr>
            <a:r>
              <a:rPr lang="de-DE" dirty="0" err="1">
                <a:solidFill>
                  <a:schemeClr val="dk1"/>
                </a:solidFill>
              </a:rPr>
              <a:t>clear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fields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of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application</a:t>
            </a:r>
            <a:r>
              <a:rPr lang="de-DE" dirty="0">
                <a:solidFill>
                  <a:schemeClr val="dk1"/>
                </a:solidFill>
              </a:rPr>
              <a:t> will </a:t>
            </a:r>
            <a:r>
              <a:rPr lang="de-DE" dirty="0" err="1">
                <a:solidFill>
                  <a:schemeClr val="dk1"/>
                </a:solidFill>
              </a:rPr>
              <a:t>have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to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be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err="1">
                <a:solidFill>
                  <a:schemeClr val="dk1"/>
                </a:solidFill>
              </a:rPr>
              <a:t>explored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1" name="Google Shape;801;p51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28</a:t>
            </a:fld>
            <a:endParaRPr/>
          </a:p>
        </p:txBody>
      </p:sp>
      <p:sp>
        <p:nvSpPr>
          <p:cNvPr id="802" name="Google Shape;802;p51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Conclusion and Outlook</a:t>
            </a:r>
            <a:endParaRPr b="1"/>
          </a:p>
        </p:txBody>
      </p:sp>
      <p:sp>
        <p:nvSpPr>
          <p:cNvPr id="8" name="Ecken des Rechtecks auf der gleichen Seite abrunden 7">
            <a:extLst>
              <a:ext uri="{FF2B5EF4-FFF2-40B4-BE49-F238E27FC236}">
                <a16:creationId xmlns:a16="http://schemas.microsoft.com/office/drawing/2014/main" id="{E732B0C6-C6A0-5037-E1C9-3F9B4062F8B5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cken des Rechtecks auf der gleichen Seite abrunden 8">
            <a:extLst>
              <a:ext uri="{FF2B5EF4-FFF2-40B4-BE49-F238E27FC236}">
                <a16:creationId xmlns:a16="http://schemas.microsoft.com/office/drawing/2014/main" id="{546B9534-0884-29B3-8EC9-C567EB723831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0" name="Ecken des Rechtecks auf der gleichen Seite abrunden 9">
            <a:extLst>
              <a:ext uri="{FF2B5EF4-FFF2-40B4-BE49-F238E27FC236}">
                <a16:creationId xmlns:a16="http://schemas.microsoft.com/office/drawing/2014/main" id="{5A71D3B6-B87F-544B-45F7-D5D47D522E6D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1" name="Ecken des Rechtecks auf der gleichen Seite abrunden 10">
            <a:extLst>
              <a:ext uri="{FF2B5EF4-FFF2-40B4-BE49-F238E27FC236}">
                <a16:creationId xmlns:a16="http://schemas.microsoft.com/office/drawing/2014/main" id="{FAC9A437-F54A-CB0D-8DC5-4F3039C615DB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cken des Rechtecks auf der gleichen Seite abrunden 11">
            <a:extLst>
              <a:ext uri="{FF2B5EF4-FFF2-40B4-BE49-F238E27FC236}">
                <a16:creationId xmlns:a16="http://schemas.microsoft.com/office/drawing/2014/main" id="{F0188958-9302-4647-1AD2-DCA008BDCE42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Conclusion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3" name="Ecken des Rechtecks auf der gleichen Seite abrunden 12">
            <a:extLst>
              <a:ext uri="{FF2B5EF4-FFF2-40B4-BE49-F238E27FC236}">
                <a16:creationId xmlns:a16="http://schemas.microsoft.com/office/drawing/2014/main" id="{932DA74B-CB5A-31B9-E051-AB55A621F50E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3"/>
          <p:cNvSpPr txBox="1">
            <a:spLocks noGrp="1"/>
          </p:cNvSpPr>
          <p:nvPr>
            <p:ph type="body" idx="1"/>
          </p:nvPr>
        </p:nvSpPr>
        <p:spPr>
          <a:xfrm>
            <a:off x="1448727" y="2178026"/>
            <a:ext cx="61713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sz="3800"/>
              <a:t>Thank you for your attention!</a:t>
            </a:r>
            <a:endParaRPr sz="3800"/>
          </a:p>
        </p:txBody>
      </p:sp>
      <p:sp>
        <p:nvSpPr>
          <p:cNvPr id="817" name="Google Shape;817;p53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chemeClr val="lt1"/>
                </a:solidFill>
              </a:rPr>
              <a:t>29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"/>
          <p:cNvSpPr txBox="1">
            <a:spLocks noGrp="1"/>
          </p:cNvSpPr>
          <p:nvPr>
            <p:ph type="body" idx="2"/>
          </p:nvPr>
        </p:nvSpPr>
        <p:spPr>
          <a:xfrm>
            <a:off x="701125" y="1772362"/>
            <a:ext cx="6921900" cy="3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Recap: Neural Networks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Recap: Quantum Computing Fundamentals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Quantum Neural Networks</a:t>
            </a:r>
            <a:br>
              <a:rPr lang="de-DE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Implementation of Experiments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Comparison of Neural Networks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Conclusion and Outlook</a:t>
            </a:r>
            <a:endParaRPr/>
          </a:p>
        </p:txBody>
      </p:sp>
      <p:sp>
        <p:nvSpPr>
          <p:cNvPr id="504" name="Google Shape;504;p22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505" name="Google Shape;505;p22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Content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4"/>
          <p:cNvSpPr txBox="1">
            <a:spLocks noGrp="1"/>
          </p:cNvSpPr>
          <p:nvPr>
            <p:ph type="body" idx="2"/>
          </p:nvPr>
        </p:nvSpPr>
        <p:spPr>
          <a:xfrm>
            <a:off x="701125" y="1772350"/>
            <a:ext cx="7161000" cy="4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98450">
              <a:lnSpc>
                <a:spcPct val="150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de-DE" sz="1100" dirty="0">
                <a:latin typeface="+mn-lt"/>
              </a:rPr>
              <a:t>[1] </a:t>
            </a:r>
            <a:r>
              <a:rPr lang="de-DE" sz="1100" dirty="0" err="1">
                <a:latin typeface="+mn-lt"/>
              </a:rPr>
              <a:t>Decrypt</a:t>
            </a:r>
            <a:r>
              <a:rPr lang="de-DE" sz="1100" dirty="0">
                <a:latin typeface="+mn-lt"/>
              </a:rPr>
              <a:t> „</a:t>
            </a:r>
            <a:r>
              <a:rPr lang="de-DE" sz="1100" i="0" dirty="0">
                <a:effectLst/>
                <a:latin typeface="+mn-lt"/>
              </a:rPr>
              <a:t>Quantum Computers </a:t>
            </a:r>
            <a:r>
              <a:rPr lang="de-DE" sz="1100" i="0" dirty="0" err="1">
                <a:effectLst/>
                <a:latin typeface="+mn-lt"/>
              </a:rPr>
              <a:t>Could</a:t>
            </a:r>
            <a:r>
              <a:rPr lang="de-DE" sz="1100" i="0" dirty="0">
                <a:effectLst/>
                <a:latin typeface="+mn-lt"/>
              </a:rPr>
              <a:t> Be Even More Powerful </a:t>
            </a:r>
            <a:r>
              <a:rPr lang="de-DE" sz="1100" i="0" dirty="0" err="1">
                <a:effectLst/>
                <a:latin typeface="+mn-lt"/>
              </a:rPr>
              <a:t>With</a:t>
            </a:r>
            <a:r>
              <a:rPr lang="de-DE" sz="1100" i="0" dirty="0">
                <a:effectLst/>
                <a:latin typeface="+mn-lt"/>
              </a:rPr>
              <a:t> </a:t>
            </a:r>
            <a:r>
              <a:rPr lang="de-DE" sz="1100" i="0" dirty="0" err="1">
                <a:effectLst/>
                <a:latin typeface="+mn-lt"/>
              </a:rPr>
              <a:t>Latest</a:t>
            </a:r>
            <a:r>
              <a:rPr lang="de-DE" sz="1100" i="0" dirty="0">
                <a:effectLst/>
                <a:latin typeface="+mn-lt"/>
              </a:rPr>
              <a:t> Discovery“. (2023), [Online]. </a:t>
            </a:r>
            <a:r>
              <a:rPr lang="de-DE" sz="1100" i="0" dirty="0" err="1">
                <a:effectLst/>
                <a:latin typeface="+mn-lt"/>
              </a:rPr>
              <a:t>Available</a:t>
            </a:r>
            <a:r>
              <a:rPr lang="de-DE" sz="1100" i="0" dirty="0">
                <a:effectLst/>
                <a:latin typeface="+mn-lt"/>
              </a:rPr>
              <a:t>: </a:t>
            </a:r>
            <a:r>
              <a:rPr lang="de-DE" sz="1100" i="0" dirty="0">
                <a:effectLst/>
                <a:latin typeface="+mn-lt"/>
                <a:hlinkClick r:id="rId3"/>
              </a:rPr>
              <a:t>https://decrypt.co/148356/quantum-computers-could-be-even-more-powerful-with-latest-discovery</a:t>
            </a:r>
            <a:r>
              <a:rPr lang="de-DE" sz="1100" i="0" dirty="0">
                <a:effectLst/>
                <a:latin typeface="+mn-lt"/>
              </a:rPr>
              <a:t> (</a:t>
            </a:r>
            <a:r>
              <a:rPr lang="de-DE" sz="1100" i="0" dirty="0" err="1">
                <a:effectLst/>
                <a:latin typeface="+mn-lt"/>
              </a:rPr>
              <a:t>visited</a:t>
            </a:r>
            <a:r>
              <a:rPr lang="de-DE" sz="1100" i="0" dirty="0">
                <a:effectLst/>
                <a:latin typeface="+mn-lt"/>
              </a:rPr>
              <a:t> on 07/14/2023)</a:t>
            </a:r>
          </a:p>
          <a:p>
            <a:pPr indent="-298450">
              <a:lnSpc>
                <a:spcPct val="150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de-DE" sz="1100" dirty="0">
                <a:latin typeface="+mn-lt"/>
              </a:rPr>
              <a:t>[2] </a:t>
            </a:r>
            <a:r>
              <a:rPr lang="de-DE" sz="1100" dirty="0" err="1">
                <a:latin typeface="+mn-lt"/>
              </a:rPr>
              <a:t>NewScientist</a:t>
            </a:r>
            <a:r>
              <a:rPr lang="de-DE" sz="1100" dirty="0">
                <a:latin typeface="+mn-lt"/>
              </a:rPr>
              <a:t> „</a:t>
            </a:r>
            <a:r>
              <a:rPr lang="de-DE" sz="1100" i="0" dirty="0" err="1">
                <a:solidFill>
                  <a:srgbClr val="000000"/>
                </a:solidFill>
                <a:effectLst/>
                <a:latin typeface="+mn-lt"/>
              </a:rPr>
              <a:t>Record</a:t>
            </a:r>
            <a:r>
              <a:rPr lang="de-DE" sz="1100" i="0" dirty="0">
                <a:solidFill>
                  <a:srgbClr val="000000"/>
                </a:solidFill>
                <a:effectLst/>
                <a:latin typeface="+mn-lt"/>
              </a:rPr>
              <a:t>-Breaking </a:t>
            </a:r>
            <a:r>
              <a:rPr lang="de-DE" sz="1100" dirty="0" err="1">
                <a:solidFill>
                  <a:srgbClr val="000000"/>
                </a:solidFill>
                <a:latin typeface="+mn-lt"/>
              </a:rPr>
              <a:t>N</a:t>
            </a:r>
            <a:r>
              <a:rPr lang="de-DE" sz="1100" i="0" dirty="0" err="1">
                <a:solidFill>
                  <a:srgbClr val="000000"/>
                </a:solidFill>
                <a:effectLst/>
                <a:latin typeface="+mn-lt"/>
              </a:rPr>
              <a:t>umber</a:t>
            </a:r>
            <a:r>
              <a:rPr lang="de-DE" sz="110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de-DE" sz="1100" i="0" dirty="0" err="1">
                <a:solidFill>
                  <a:srgbClr val="000000"/>
                </a:solidFill>
                <a:effectLst/>
                <a:latin typeface="+mn-lt"/>
              </a:rPr>
              <a:t>of</a:t>
            </a:r>
            <a:r>
              <a:rPr lang="de-DE" sz="110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de-DE" sz="1100" i="0" dirty="0" err="1">
                <a:solidFill>
                  <a:srgbClr val="000000"/>
                </a:solidFill>
                <a:effectLst/>
                <a:latin typeface="+mn-lt"/>
              </a:rPr>
              <a:t>Qubits</a:t>
            </a:r>
            <a:r>
              <a:rPr lang="de-DE" sz="110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+mn-lt"/>
              </a:rPr>
              <a:t>E</a:t>
            </a:r>
            <a:r>
              <a:rPr lang="de-DE" sz="1100" i="0" dirty="0" err="1">
                <a:solidFill>
                  <a:srgbClr val="000000"/>
                </a:solidFill>
                <a:effectLst/>
                <a:latin typeface="+mn-lt"/>
              </a:rPr>
              <a:t>ntangled</a:t>
            </a:r>
            <a:r>
              <a:rPr lang="de-DE" sz="1100" i="0" dirty="0">
                <a:solidFill>
                  <a:srgbClr val="000000"/>
                </a:solidFill>
                <a:effectLst/>
                <a:latin typeface="+mn-lt"/>
              </a:rPr>
              <a:t> in a </a:t>
            </a:r>
            <a:r>
              <a:rPr lang="de-DE" sz="1100" dirty="0">
                <a:solidFill>
                  <a:srgbClr val="000000"/>
                </a:solidFill>
                <a:latin typeface="+mn-lt"/>
              </a:rPr>
              <a:t>Q</a:t>
            </a:r>
            <a:r>
              <a:rPr lang="de-DE" sz="1100" i="0" dirty="0">
                <a:solidFill>
                  <a:srgbClr val="000000"/>
                </a:solidFill>
                <a:effectLst/>
                <a:latin typeface="+mn-lt"/>
              </a:rPr>
              <a:t>uantum </a:t>
            </a:r>
            <a:r>
              <a:rPr lang="de-DE" sz="1100" dirty="0">
                <a:solidFill>
                  <a:srgbClr val="000000"/>
                </a:solidFill>
                <a:latin typeface="+mn-lt"/>
              </a:rPr>
              <a:t>C</a:t>
            </a:r>
            <a:r>
              <a:rPr lang="de-DE" sz="1100" i="0" dirty="0">
                <a:solidFill>
                  <a:srgbClr val="000000"/>
                </a:solidFill>
                <a:effectLst/>
                <a:latin typeface="+mn-lt"/>
              </a:rPr>
              <a:t>omputer“. (2023), [Online]. </a:t>
            </a:r>
            <a:r>
              <a:rPr lang="de-DE" sz="1100" i="0" dirty="0" err="1">
                <a:solidFill>
                  <a:srgbClr val="000000"/>
                </a:solidFill>
                <a:effectLst/>
                <a:latin typeface="+mn-lt"/>
              </a:rPr>
              <a:t>Available</a:t>
            </a:r>
            <a:r>
              <a:rPr lang="de-DE" sz="1100" i="0" dirty="0">
                <a:solidFill>
                  <a:srgbClr val="000000"/>
                </a:solidFill>
                <a:effectLst/>
                <a:latin typeface="+mn-lt"/>
              </a:rPr>
              <a:t>: </a:t>
            </a:r>
            <a:r>
              <a:rPr lang="de-DE" sz="1100" dirty="0">
                <a:latin typeface="+mn-lt"/>
                <a:hlinkClick r:id="rId4"/>
              </a:rPr>
              <a:t>https://www.newscientist.com/article/2382022-record-breaking-number-of-qubits-entangled-in-a-quantum-computer/</a:t>
            </a:r>
            <a:r>
              <a:rPr lang="de-DE" sz="1100" dirty="0">
                <a:latin typeface="+mn-lt"/>
              </a:rPr>
              <a:t> </a:t>
            </a:r>
            <a:r>
              <a:rPr lang="de-DE" sz="1100" i="0" dirty="0">
                <a:effectLst/>
                <a:latin typeface="+mn-lt"/>
              </a:rPr>
              <a:t>(</a:t>
            </a:r>
            <a:r>
              <a:rPr lang="de-DE" sz="1100" i="0" dirty="0" err="1">
                <a:effectLst/>
                <a:latin typeface="+mn-lt"/>
              </a:rPr>
              <a:t>visited</a:t>
            </a:r>
            <a:r>
              <a:rPr lang="de-DE" sz="1100" i="0" dirty="0">
                <a:effectLst/>
                <a:latin typeface="+mn-lt"/>
              </a:rPr>
              <a:t> on 07/14/2023)</a:t>
            </a:r>
          </a:p>
          <a:p>
            <a:pPr indent="-298450">
              <a:lnSpc>
                <a:spcPct val="150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de-DE" sz="1100" i="0" dirty="0">
                <a:effectLst/>
                <a:latin typeface="+mn-lt"/>
              </a:rPr>
              <a:t>[3] Times </a:t>
            </a:r>
            <a:r>
              <a:rPr lang="de-DE" sz="1100" i="0" dirty="0" err="1">
                <a:effectLst/>
                <a:latin typeface="+mn-lt"/>
              </a:rPr>
              <a:t>Now</a:t>
            </a:r>
            <a:r>
              <a:rPr lang="de-DE" sz="1100" i="0" dirty="0">
                <a:effectLst/>
                <a:latin typeface="+mn-lt"/>
              </a:rPr>
              <a:t> News „Googles Quantum </a:t>
            </a:r>
            <a:r>
              <a:rPr lang="de-DE" sz="1100" i="0" dirty="0" err="1">
                <a:effectLst/>
                <a:latin typeface="+mn-lt"/>
              </a:rPr>
              <a:t>Leap</a:t>
            </a:r>
            <a:r>
              <a:rPr lang="de-DE" sz="1100" i="0" dirty="0">
                <a:effectLst/>
                <a:latin typeface="+mn-lt"/>
              </a:rPr>
              <a:t>: A Quantum Computer </a:t>
            </a:r>
            <a:r>
              <a:rPr lang="de-DE" sz="1100" i="0" dirty="0" err="1">
                <a:effectLst/>
                <a:latin typeface="+mn-lt"/>
              </a:rPr>
              <a:t>That</a:t>
            </a:r>
            <a:r>
              <a:rPr lang="de-DE" sz="1100" i="0" dirty="0">
                <a:effectLst/>
                <a:latin typeface="+mn-lt"/>
              </a:rPr>
              <a:t> </a:t>
            </a:r>
            <a:r>
              <a:rPr lang="de-DE" sz="1100" i="0" dirty="0" err="1">
                <a:effectLst/>
                <a:latin typeface="+mn-lt"/>
              </a:rPr>
              <a:t>Outpaces</a:t>
            </a:r>
            <a:r>
              <a:rPr lang="de-DE" sz="1100" i="0" dirty="0">
                <a:effectLst/>
                <a:latin typeface="+mn-lt"/>
              </a:rPr>
              <a:t> </a:t>
            </a:r>
            <a:r>
              <a:rPr lang="de-DE" sz="1100" i="0" dirty="0" err="1">
                <a:effectLst/>
                <a:latin typeface="+mn-lt"/>
              </a:rPr>
              <a:t>Conventional</a:t>
            </a:r>
            <a:r>
              <a:rPr lang="de-DE" sz="1100" i="0" dirty="0">
                <a:effectLst/>
                <a:latin typeface="+mn-lt"/>
              </a:rPr>
              <a:t> Computers </a:t>
            </a:r>
            <a:r>
              <a:rPr lang="de-DE" sz="1100" i="0" dirty="0" err="1">
                <a:effectLst/>
                <a:latin typeface="+mn-lt"/>
              </a:rPr>
              <a:t>by</a:t>
            </a:r>
            <a:r>
              <a:rPr lang="de-DE" sz="1100" i="0" dirty="0">
                <a:effectLst/>
                <a:latin typeface="+mn-lt"/>
              </a:rPr>
              <a:t> 47 </a:t>
            </a:r>
            <a:r>
              <a:rPr lang="de-DE" sz="1100" i="0" dirty="0" err="1">
                <a:effectLst/>
                <a:latin typeface="+mn-lt"/>
              </a:rPr>
              <a:t>Years</a:t>
            </a:r>
            <a:r>
              <a:rPr lang="de-DE" sz="1100" i="0" dirty="0">
                <a:effectLst/>
                <a:latin typeface="+mn-lt"/>
              </a:rPr>
              <a:t>“. (2023), [Online]. </a:t>
            </a:r>
            <a:r>
              <a:rPr lang="de-DE" sz="1100" i="0" dirty="0">
                <a:effectLst/>
                <a:latin typeface="+mn-lt"/>
                <a:hlinkClick r:id="rId5"/>
              </a:rPr>
              <a:t>https://www.timesnownews.com/technology-science/googles-quantum-leap-a-quantum-computer-that-outpaces-conventional-supercomputers-by-47-years-article-101668792</a:t>
            </a:r>
            <a:r>
              <a:rPr lang="de-DE" sz="1100" i="0" dirty="0">
                <a:effectLst/>
                <a:latin typeface="+mn-lt"/>
              </a:rPr>
              <a:t> (</a:t>
            </a:r>
            <a:r>
              <a:rPr lang="de-DE" sz="1100" i="0" dirty="0" err="1">
                <a:effectLst/>
                <a:latin typeface="+mn-lt"/>
              </a:rPr>
              <a:t>visited</a:t>
            </a:r>
            <a:r>
              <a:rPr lang="de-DE" sz="1100" i="0" dirty="0">
                <a:effectLst/>
                <a:latin typeface="+mn-lt"/>
              </a:rPr>
              <a:t> on 07/14/2023)</a:t>
            </a:r>
          </a:p>
          <a:p>
            <a:pPr indent="-298450">
              <a:lnSpc>
                <a:spcPct val="150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de-DE" sz="1100" i="0" dirty="0">
                <a:effectLst/>
                <a:latin typeface="+mn-lt"/>
              </a:rPr>
              <a:t>[4] </a:t>
            </a:r>
            <a:r>
              <a:rPr lang="de-DE" sz="1100" i="0" dirty="0" err="1">
                <a:effectLst/>
                <a:latin typeface="+mn-lt"/>
              </a:rPr>
              <a:t>Nanalyze</a:t>
            </a:r>
            <a:r>
              <a:rPr lang="de-DE" sz="1100" i="0" dirty="0">
                <a:effectLst/>
                <a:latin typeface="+mn-lt"/>
              </a:rPr>
              <a:t> „Quantum Computing Stocks. </a:t>
            </a:r>
            <a:r>
              <a:rPr lang="de-DE" sz="1100" i="0" dirty="0" err="1">
                <a:effectLst/>
                <a:latin typeface="+mn-lt"/>
              </a:rPr>
              <a:t>Meet</a:t>
            </a:r>
            <a:r>
              <a:rPr lang="de-DE" sz="1100" i="0" dirty="0">
                <a:effectLst/>
                <a:latin typeface="+mn-lt"/>
              </a:rPr>
              <a:t> AI Hype“. (2023), [Online]. </a:t>
            </a:r>
            <a:r>
              <a:rPr lang="de-DE" sz="1100" i="0" dirty="0">
                <a:effectLst/>
                <a:latin typeface="+mn-lt"/>
                <a:hlinkClick r:id="rId6"/>
              </a:rPr>
              <a:t>https://www.nanalyze.com/2023/07/quantum-computing-stocks-ai-hype/</a:t>
            </a:r>
            <a:r>
              <a:rPr lang="de-DE" sz="1100" i="0" dirty="0">
                <a:effectLst/>
                <a:latin typeface="+mn-lt"/>
              </a:rPr>
              <a:t> (</a:t>
            </a:r>
            <a:r>
              <a:rPr lang="de-DE" sz="1100" i="0" dirty="0" err="1">
                <a:effectLst/>
                <a:latin typeface="+mn-lt"/>
              </a:rPr>
              <a:t>visited</a:t>
            </a:r>
            <a:r>
              <a:rPr lang="de-DE" sz="1100" i="0" dirty="0">
                <a:effectLst/>
                <a:latin typeface="+mn-lt"/>
              </a:rPr>
              <a:t> on 07/14/2023)</a:t>
            </a:r>
          </a:p>
          <a:p>
            <a:pPr indent="-298450">
              <a:lnSpc>
                <a:spcPct val="150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de-DE" sz="1100" i="0" dirty="0">
                <a:effectLst/>
                <a:latin typeface="+mn-lt"/>
              </a:rPr>
              <a:t>[5] </a:t>
            </a:r>
            <a:r>
              <a:rPr lang="de-DE" sz="1100" i="0" dirty="0" err="1">
                <a:effectLst/>
                <a:latin typeface="+mn-lt"/>
              </a:rPr>
              <a:t>Aljazerra</a:t>
            </a:r>
            <a:r>
              <a:rPr lang="de-DE" sz="1100" i="0" dirty="0">
                <a:effectLst/>
                <a:latin typeface="+mn-lt"/>
              </a:rPr>
              <a:t> „Musk </a:t>
            </a:r>
            <a:r>
              <a:rPr lang="de-DE" sz="1100" i="0" dirty="0" err="1">
                <a:effectLst/>
                <a:latin typeface="+mn-lt"/>
              </a:rPr>
              <a:t>Launches</a:t>
            </a:r>
            <a:r>
              <a:rPr lang="de-DE" sz="1100" i="0" dirty="0">
                <a:effectLst/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Artificial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Intelligence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Rival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to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ChatGPT’s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OpenAI</a:t>
            </a:r>
            <a:r>
              <a:rPr lang="de-DE" sz="1100" i="0" dirty="0">
                <a:effectLst/>
                <a:latin typeface="+mn-lt"/>
              </a:rPr>
              <a:t>“. (2023), [Online]. </a:t>
            </a:r>
            <a:r>
              <a:rPr lang="de-DE" sz="1100" i="0" dirty="0">
                <a:effectLst/>
                <a:latin typeface="+mn-lt"/>
                <a:hlinkClick r:id="rId7"/>
              </a:rPr>
              <a:t>https://www.aljazeera.com/economy/2023/7/13/musk-launches-artificial-intelligence-rival-to-chatgpts-openai</a:t>
            </a:r>
            <a:r>
              <a:rPr lang="de-DE" sz="1100" i="0" dirty="0">
                <a:effectLst/>
                <a:latin typeface="+mn-lt"/>
              </a:rPr>
              <a:t> (</a:t>
            </a:r>
            <a:r>
              <a:rPr lang="de-DE" sz="1100" i="0" dirty="0" err="1">
                <a:effectLst/>
                <a:latin typeface="+mn-lt"/>
              </a:rPr>
              <a:t>visited</a:t>
            </a:r>
            <a:r>
              <a:rPr lang="de-DE" sz="1100" i="0" dirty="0">
                <a:effectLst/>
                <a:latin typeface="+mn-lt"/>
              </a:rPr>
              <a:t> on 07/14/2023)</a:t>
            </a:r>
          </a:p>
        </p:txBody>
      </p:sp>
      <p:sp>
        <p:nvSpPr>
          <p:cNvPr id="824" name="Google Shape;824;p54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</a:rPr>
              <a:t>Sources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25" name="Google Shape;825;p54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4"/>
          <p:cNvSpPr txBox="1">
            <a:spLocks noGrp="1"/>
          </p:cNvSpPr>
          <p:nvPr>
            <p:ph type="body" idx="2"/>
          </p:nvPr>
        </p:nvSpPr>
        <p:spPr>
          <a:xfrm>
            <a:off x="701125" y="1772350"/>
            <a:ext cx="7161000" cy="4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98450">
              <a:lnSpc>
                <a:spcPct val="150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de-DE" sz="1100" dirty="0">
                <a:latin typeface="+mn-lt"/>
              </a:rPr>
              <a:t>[6] </a:t>
            </a:r>
            <a:r>
              <a:rPr lang="de-DE" sz="1100" dirty="0" err="1">
                <a:latin typeface="+mn-lt"/>
              </a:rPr>
              <a:t>Investopia</a:t>
            </a:r>
            <a:r>
              <a:rPr lang="de-DE" sz="1100" dirty="0">
                <a:latin typeface="+mn-lt"/>
              </a:rPr>
              <a:t> „Investors </a:t>
            </a:r>
            <a:r>
              <a:rPr lang="de-DE" sz="1100" dirty="0" err="1">
                <a:latin typeface="+mn-lt"/>
              </a:rPr>
              <a:t>Increasingly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Rely</a:t>
            </a:r>
            <a:r>
              <a:rPr lang="de-DE" sz="1100" dirty="0">
                <a:latin typeface="+mn-lt"/>
              </a:rPr>
              <a:t> on </a:t>
            </a:r>
            <a:r>
              <a:rPr lang="de-DE" sz="1100" dirty="0" err="1">
                <a:latin typeface="+mn-lt"/>
              </a:rPr>
              <a:t>ChatGPT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to</a:t>
            </a:r>
            <a:r>
              <a:rPr lang="de-DE" sz="1100" dirty="0">
                <a:latin typeface="+mn-lt"/>
              </a:rPr>
              <a:t> Manage Investments“. </a:t>
            </a:r>
            <a:r>
              <a:rPr lang="de-DE" sz="1100" i="0" dirty="0">
                <a:effectLst/>
                <a:latin typeface="+mn-lt"/>
              </a:rPr>
              <a:t>(2023), [Online]. </a:t>
            </a:r>
            <a:r>
              <a:rPr lang="de-DE" sz="1100" i="0" dirty="0">
                <a:effectLst/>
                <a:latin typeface="+mn-lt"/>
                <a:hlinkClick r:id="rId3"/>
              </a:rPr>
              <a:t>https://www.investopedia.com/investors-increasingly-relying-on-chatgpt-to-manage-investments-7559052</a:t>
            </a:r>
            <a:r>
              <a:rPr lang="de-DE" sz="1100" i="0" dirty="0">
                <a:effectLst/>
                <a:latin typeface="+mn-lt"/>
              </a:rPr>
              <a:t> (</a:t>
            </a:r>
            <a:r>
              <a:rPr lang="de-DE" sz="1100" i="0" dirty="0" err="1">
                <a:effectLst/>
                <a:latin typeface="+mn-lt"/>
              </a:rPr>
              <a:t>visited</a:t>
            </a:r>
            <a:r>
              <a:rPr lang="de-DE" sz="1100" i="0" dirty="0">
                <a:effectLst/>
                <a:latin typeface="+mn-lt"/>
              </a:rPr>
              <a:t> on 07/14/2023)</a:t>
            </a:r>
          </a:p>
          <a:p>
            <a:pPr indent="-298450">
              <a:lnSpc>
                <a:spcPct val="150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de-DE" sz="1100" dirty="0">
                <a:latin typeface="+mn-lt"/>
              </a:rPr>
              <a:t>[7] The Guardian „</a:t>
            </a:r>
            <a:r>
              <a:rPr lang="de-DE" sz="1100" dirty="0" err="1">
                <a:latin typeface="+mn-lt"/>
              </a:rPr>
              <a:t>What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does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your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cat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mean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by</a:t>
            </a:r>
            <a:r>
              <a:rPr lang="de-DE" sz="1100" dirty="0">
                <a:latin typeface="+mn-lt"/>
              </a:rPr>
              <a:t> '</a:t>
            </a:r>
            <a:r>
              <a:rPr lang="de-DE" sz="1100" dirty="0" err="1">
                <a:latin typeface="+mn-lt"/>
              </a:rPr>
              <a:t>miaow</a:t>
            </a:r>
            <a:r>
              <a:rPr lang="de-DE" sz="1100" dirty="0">
                <a:latin typeface="+mn-lt"/>
              </a:rPr>
              <a:t>'? </a:t>
            </a:r>
            <a:r>
              <a:rPr lang="de-DE" sz="1100" dirty="0" err="1">
                <a:latin typeface="+mn-lt"/>
              </a:rPr>
              <a:t>Let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Japan's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pet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guru</a:t>
            </a:r>
            <a:r>
              <a:rPr lang="de-DE" sz="1100" dirty="0">
                <a:latin typeface="+mn-lt"/>
              </a:rPr>
              <a:t> Yuki </a:t>
            </a:r>
            <a:r>
              <a:rPr lang="de-DE" sz="1100" dirty="0" err="1">
                <a:latin typeface="+mn-lt"/>
              </a:rPr>
              <a:t>Hattori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explain</a:t>
            </a:r>
            <a:r>
              <a:rPr lang="de-DE" sz="1100" dirty="0">
                <a:latin typeface="+mn-lt"/>
              </a:rPr>
              <a:t>“ (2020), [Online]. </a:t>
            </a:r>
            <a:r>
              <a:rPr lang="de-DE" sz="1100" i="0" dirty="0">
                <a:effectLst/>
                <a:latin typeface="+mn-lt"/>
                <a:hlinkClick r:id="rId4"/>
              </a:rPr>
              <a:t>https://www.theguardian.com/lifeandstyle/2020/sep/05/what-cats-mean-by-miaow-japans-pet-guru-knows-just-what-your-feline-friend-wants</a:t>
            </a:r>
            <a:r>
              <a:rPr lang="de-DE" sz="1100" dirty="0">
                <a:latin typeface="+mn-lt"/>
              </a:rPr>
              <a:t> (</a:t>
            </a:r>
            <a:r>
              <a:rPr lang="de-DE" sz="1100" dirty="0" err="1">
                <a:latin typeface="+mn-lt"/>
              </a:rPr>
              <a:t>visited</a:t>
            </a:r>
            <a:r>
              <a:rPr lang="de-DE" sz="1100" dirty="0">
                <a:latin typeface="+mn-lt"/>
              </a:rPr>
              <a:t> on 07/14/2023) </a:t>
            </a:r>
          </a:p>
          <a:p>
            <a:pPr indent="-298450">
              <a:lnSpc>
                <a:spcPct val="150000"/>
              </a:lnSpc>
              <a:spcBef>
                <a:spcPts val="0"/>
              </a:spcBef>
              <a:buSzPts val="1100"/>
              <a:buFont typeface="Arial"/>
              <a:buChar char="●"/>
            </a:pPr>
            <a:r>
              <a:rPr lang="de-DE" sz="1100" dirty="0">
                <a:latin typeface="+mn-lt"/>
              </a:rPr>
              <a:t>[8] T. G. Wong „</a:t>
            </a:r>
            <a:r>
              <a:rPr lang="de-DE" sz="1100" dirty="0" err="1">
                <a:latin typeface="+mn-lt"/>
              </a:rPr>
              <a:t>Introduction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to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Classical</a:t>
            </a:r>
            <a:r>
              <a:rPr lang="de-DE" sz="1100" dirty="0">
                <a:latin typeface="+mn-lt"/>
              </a:rPr>
              <a:t> and Quantum Computing“. (2022), [Online]. </a:t>
            </a:r>
            <a:r>
              <a:rPr lang="de-DE" sz="1100" dirty="0" err="1">
                <a:latin typeface="+mn-lt"/>
              </a:rPr>
              <a:t>Available</a:t>
            </a:r>
            <a:r>
              <a:rPr lang="de-DE" sz="1100" dirty="0">
                <a:latin typeface="+mn-lt"/>
              </a:rPr>
              <a:t>: </a:t>
            </a:r>
            <a:r>
              <a:rPr lang="de-DE" sz="1100" b="1" dirty="0">
                <a:latin typeface="+mn-lt"/>
                <a:hlinkClick r:id="rId5"/>
              </a:rPr>
              <a:t>https://www.thomaswong.net/introduction-to-classical-and-quantum-computing-1e3p.pdf</a:t>
            </a:r>
            <a:r>
              <a:rPr lang="de-DE" sz="1100" b="1" dirty="0">
                <a:latin typeface="+mn-lt"/>
              </a:rPr>
              <a:t> (</a:t>
            </a:r>
            <a:r>
              <a:rPr lang="de-DE" sz="1100" dirty="0" err="1">
                <a:latin typeface="+mn-lt"/>
              </a:rPr>
              <a:t>visited</a:t>
            </a:r>
            <a:r>
              <a:rPr lang="de-DE" sz="1100" dirty="0">
                <a:latin typeface="+mn-lt"/>
              </a:rPr>
              <a:t> (</a:t>
            </a:r>
            <a:r>
              <a:rPr lang="de-DE" sz="1100" dirty="0" err="1">
                <a:latin typeface="+mn-lt"/>
              </a:rPr>
              <a:t>visited</a:t>
            </a:r>
            <a:r>
              <a:rPr lang="de-DE" sz="1100" dirty="0">
                <a:latin typeface="+mn-lt"/>
              </a:rPr>
              <a:t> on 07/14/2023)</a:t>
            </a:r>
          </a:p>
          <a:p>
            <a:pPr indent="-298450">
              <a:lnSpc>
                <a:spcPct val="150000"/>
              </a:lnSpc>
              <a:spcBef>
                <a:spcPts val="0"/>
              </a:spcBef>
              <a:buSzPts val="1100"/>
              <a:buFont typeface="Arial"/>
              <a:buChar char="●"/>
            </a:pPr>
            <a:endParaRPr lang="de-DE" dirty="0">
              <a:highlight>
                <a:schemeClr val="accent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54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000000"/>
                </a:solidFill>
              </a:rPr>
              <a:t>Sources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25" name="Google Shape;825;p54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13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5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32</a:t>
            </a:fld>
            <a:endParaRPr/>
          </a:p>
        </p:txBody>
      </p:sp>
      <p:sp>
        <p:nvSpPr>
          <p:cNvPr id="832" name="Google Shape;832;p55"/>
          <p:cNvSpPr txBox="1">
            <a:spLocks noGrp="1"/>
          </p:cNvSpPr>
          <p:nvPr>
            <p:ph type="body" idx="1"/>
          </p:nvPr>
        </p:nvSpPr>
        <p:spPr>
          <a:xfrm>
            <a:off x="671949" y="656800"/>
            <a:ext cx="7925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/>
              <a:t>Backup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7"/>
          <p:cNvSpPr txBox="1">
            <a:spLocks noGrp="1"/>
          </p:cNvSpPr>
          <p:nvPr>
            <p:ph type="body" idx="2"/>
          </p:nvPr>
        </p:nvSpPr>
        <p:spPr>
          <a:xfrm>
            <a:off x="701125" y="1772362"/>
            <a:ext cx="6921900" cy="3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57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33</a:t>
            </a:fld>
            <a:endParaRPr/>
          </a:p>
        </p:txBody>
      </p:sp>
      <p:sp>
        <p:nvSpPr>
          <p:cNvPr id="848" name="Google Shape;848;p57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Encoding</a:t>
            </a:r>
            <a:endParaRPr b="1"/>
          </a:p>
        </p:txBody>
      </p:sp>
      <p:pic>
        <p:nvPicPr>
          <p:cNvPr id="849" name="Google Shape;84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12" y="1692401"/>
            <a:ext cx="8050976" cy="43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8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34</a:t>
            </a:fld>
            <a:endParaRPr/>
          </a:p>
        </p:txBody>
      </p:sp>
      <p:sp>
        <p:nvSpPr>
          <p:cNvPr id="857" name="Google Shape;857;p58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Simulation Devices</a:t>
            </a:r>
            <a:endParaRPr b="1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C794817-9849-2D2D-8058-BE075735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1620" y="2010255"/>
            <a:ext cx="7004810" cy="34117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9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35</a:t>
            </a:fld>
            <a:endParaRPr/>
          </a:p>
        </p:txBody>
      </p:sp>
      <p:sp>
        <p:nvSpPr>
          <p:cNvPr id="865" name="Google Shape;865;p59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Fault Tolerance</a:t>
            </a:r>
            <a:endParaRPr b="1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8F15C9-E503-B37D-17D7-6AD6CD5D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2250" y="1633566"/>
            <a:ext cx="5202959" cy="457589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0"/>
          <p:cNvSpPr txBox="1">
            <a:spLocks noGrp="1"/>
          </p:cNvSpPr>
          <p:nvPr>
            <p:ph type="body" idx="2"/>
          </p:nvPr>
        </p:nvSpPr>
        <p:spPr>
          <a:xfrm>
            <a:off x="701125" y="1772362"/>
            <a:ext cx="6921900" cy="3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de-DE" b="1" dirty="0" err="1"/>
              <a:t>Limitations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on Simulators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Experiments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Small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qubits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Future 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Trying</a:t>
            </a:r>
            <a:r>
              <a:rPr lang="de-DE" dirty="0"/>
              <a:t> out different Ansätze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Other </a:t>
            </a:r>
            <a:r>
              <a:rPr lang="de-DE" dirty="0" err="1"/>
              <a:t>forms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: </a:t>
            </a:r>
            <a:r>
              <a:rPr lang="de-DE" dirty="0" err="1"/>
              <a:t>Convolutions</a:t>
            </a:r>
            <a:r>
              <a:rPr lang="de-DE" dirty="0"/>
              <a:t>, GANs, Transformers,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872" name="Google Shape;872;p60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36</a:t>
            </a:fld>
            <a:endParaRPr/>
          </a:p>
        </p:txBody>
      </p:sp>
      <p:sp>
        <p:nvSpPr>
          <p:cNvPr id="873" name="Google Shape;873;p60"/>
          <p:cNvSpPr txBox="1">
            <a:spLocks noGrp="1"/>
          </p:cNvSpPr>
          <p:nvPr>
            <p:ph type="body" idx="1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 dirty="0" err="1"/>
              <a:t>Limitations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Research/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 dirty="0"/>
              <a:t>Future Works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"/>
          <p:cNvSpPr txBox="1">
            <a:spLocks noGrp="1"/>
          </p:cNvSpPr>
          <p:nvPr>
            <p:ph type="body" idx="1"/>
          </p:nvPr>
        </p:nvSpPr>
        <p:spPr>
          <a:xfrm>
            <a:off x="1097625" y="2178025"/>
            <a:ext cx="69999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sz="4300" b="1"/>
              <a:t>Recap:</a:t>
            </a:r>
            <a:br>
              <a:rPr lang="de-DE" sz="4300" b="1"/>
            </a:br>
            <a:r>
              <a:rPr lang="de-DE" sz="4300" b="1"/>
              <a:t> Neural Networks</a:t>
            </a:r>
            <a:endParaRPr sz="4300" b="1"/>
          </a:p>
        </p:txBody>
      </p:sp>
      <p:sp>
        <p:nvSpPr>
          <p:cNvPr id="516" name="Google Shape;516;p23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5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sp>
        <p:nvSpPr>
          <p:cNvPr id="536" name="Google Shape;536;p25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Neural Network</a:t>
            </a:r>
            <a:endParaRPr b="1"/>
          </a:p>
        </p:txBody>
      </p:sp>
      <p:pic>
        <p:nvPicPr>
          <p:cNvPr id="537" name="Google Shape;537;p25"/>
          <p:cNvPicPr preferRelativeResize="0"/>
          <p:nvPr/>
        </p:nvPicPr>
        <p:blipFill rotWithShape="1">
          <a:blip r:embed="rId3">
            <a:alphaModFix/>
          </a:blip>
          <a:srcRect r="12365"/>
          <a:stretch/>
        </p:blipFill>
        <p:spPr>
          <a:xfrm>
            <a:off x="2892550" y="2212475"/>
            <a:ext cx="4584448" cy="290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5"/>
          <p:cNvPicPr preferRelativeResize="0"/>
          <p:nvPr/>
        </p:nvPicPr>
        <p:blipFill rotWithShape="1">
          <a:blip r:embed="rId4">
            <a:alphaModFix/>
          </a:blip>
          <a:srcRect l="16074" t="13419" r="17418"/>
          <a:stretch/>
        </p:blipFill>
        <p:spPr>
          <a:xfrm>
            <a:off x="170250" y="3008625"/>
            <a:ext cx="2123976" cy="16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5"/>
          <p:cNvSpPr txBox="1"/>
          <p:nvPr/>
        </p:nvSpPr>
        <p:spPr>
          <a:xfrm>
            <a:off x="7394700" y="3724875"/>
            <a:ext cx="14883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300" b="1"/>
              <a:t>CAT</a:t>
            </a:r>
            <a:endParaRPr sz="2300" b="1"/>
          </a:p>
        </p:txBody>
      </p:sp>
      <p:cxnSp>
        <p:nvCxnSpPr>
          <p:cNvPr id="540" name="Google Shape;540;p25"/>
          <p:cNvCxnSpPr>
            <a:stCxn id="538" idx="3"/>
          </p:cNvCxnSpPr>
          <p:nvPr/>
        </p:nvCxnSpPr>
        <p:spPr>
          <a:xfrm>
            <a:off x="2294226" y="3838100"/>
            <a:ext cx="4488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Ecken des Rechtecks auf der gleichen Seite abrunden 13">
            <a:extLst>
              <a:ext uri="{FF2B5EF4-FFF2-40B4-BE49-F238E27FC236}">
                <a16:creationId xmlns:a16="http://schemas.microsoft.com/office/drawing/2014/main" id="{532AE439-505D-17D1-1638-CD2424CCC36E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Ecken des Rechtecks auf der gleichen Seite abrunden 14">
            <a:extLst>
              <a:ext uri="{FF2B5EF4-FFF2-40B4-BE49-F238E27FC236}">
                <a16:creationId xmlns:a16="http://schemas.microsoft.com/office/drawing/2014/main" id="{12148DBA-CC43-06A4-4645-0596D974BFBE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6" name="Ecken des Rechtecks auf der gleichen Seite abrunden 15">
            <a:extLst>
              <a:ext uri="{FF2B5EF4-FFF2-40B4-BE49-F238E27FC236}">
                <a16:creationId xmlns:a16="http://schemas.microsoft.com/office/drawing/2014/main" id="{7839B7C2-C7CC-EF7F-A8F0-70920781283A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7" name="Ecken des Rechtecks auf der gleichen Seite abrunden 16">
            <a:extLst>
              <a:ext uri="{FF2B5EF4-FFF2-40B4-BE49-F238E27FC236}">
                <a16:creationId xmlns:a16="http://schemas.microsoft.com/office/drawing/2014/main" id="{9BB407D1-307C-58EF-ED28-96DD932BC73C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Ecken des Rechtecks auf der gleichen Seite abrunden 17">
            <a:extLst>
              <a:ext uri="{FF2B5EF4-FFF2-40B4-BE49-F238E27FC236}">
                <a16:creationId xmlns:a16="http://schemas.microsoft.com/office/drawing/2014/main" id="{E30396CC-212B-A5D2-097D-FA99B6F875FC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Ecken des Rechtecks auf der gleichen Seite abrunden 18">
            <a:extLst>
              <a:ext uri="{FF2B5EF4-FFF2-40B4-BE49-F238E27FC236}">
                <a16:creationId xmlns:a16="http://schemas.microsoft.com/office/drawing/2014/main" id="{75CB6A07-9AEA-9DA4-7D3B-8C6F7190E175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Neural</a:t>
            </a:r>
            <a:r>
              <a:rPr lang="de-DE" sz="1100" b="1" dirty="0">
                <a:solidFill>
                  <a:schemeClr val="tx1"/>
                </a:solidFill>
              </a:rPr>
              <a:t> Networks</a:t>
            </a:r>
          </a:p>
        </p:txBody>
      </p:sp>
      <p:sp>
        <p:nvSpPr>
          <p:cNvPr id="2" name="Google Shape;583;p29">
            <a:extLst>
              <a:ext uri="{FF2B5EF4-FFF2-40B4-BE49-F238E27FC236}">
                <a16:creationId xmlns:a16="http://schemas.microsoft.com/office/drawing/2014/main" id="{540B71E8-8C07-F813-384D-5DBF445A6EAF}"/>
              </a:ext>
            </a:extLst>
          </p:cNvPr>
          <p:cNvSpPr txBox="1"/>
          <p:nvPr/>
        </p:nvSpPr>
        <p:spPr>
          <a:xfrm>
            <a:off x="676750" y="4700691"/>
            <a:ext cx="1165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B7B7B7"/>
                </a:solidFill>
              </a:rPr>
              <a:t>Source: [7]</a:t>
            </a:r>
            <a:endParaRPr dirty="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547" name="Google Shape;547;p26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Neural Network Training</a:t>
            </a:r>
            <a:endParaRPr b="1"/>
          </a:p>
        </p:txBody>
      </p:sp>
      <p:pic>
        <p:nvPicPr>
          <p:cNvPr id="548" name="Google Shape;5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752" y="2086287"/>
            <a:ext cx="8839204" cy="32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6"/>
          <p:cNvSpPr/>
          <p:nvPr/>
        </p:nvSpPr>
        <p:spPr>
          <a:xfrm>
            <a:off x="1601785" y="2204682"/>
            <a:ext cx="2999100" cy="22011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6"/>
          <p:cNvSpPr/>
          <p:nvPr/>
        </p:nvSpPr>
        <p:spPr>
          <a:xfrm>
            <a:off x="6649935" y="2204682"/>
            <a:ext cx="2186700" cy="2418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6"/>
          <p:cNvSpPr/>
          <p:nvPr/>
        </p:nvSpPr>
        <p:spPr>
          <a:xfrm>
            <a:off x="3985660" y="4790507"/>
            <a:ext cx="3427200" cy="469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4721410" y="3178922"/>
            <a:ext cx="1472400" cy="469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Ecken des Rechtecks auf der gleichen Seite abrunden 13">
            <a:extLst>
              <a:ext uri="{FF2B5EF4-FFF2-40B4-BE49-F238E27FC236}">
                <a16:creationId xmlns:a16="http://schemas.microsoft.com/office/drawing/2014/main" id="{A6F11FFA-426E-3F5D-A082-89F985A36392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QC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Fundamentals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Ecken des Rechtecks auf der gleichen Seite abrunden 14">
            <a:extLst>
              <a:ext uri="{FF2B5EF4-FFF2-40B4-BE49-F238E27FC236}">
                <a16:creationId xmlns:a16="http://schemas.microsoft.com/office/drawing/2014/main" id="{4312FA29-2CE1-972C-BCD2-6A2E0591BF5C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6" name="Ecken des Rechtecks auf der gleichen Seite abrunden 15">
            <a:extLst>
              <a:ext uri="{FF2B5EF4-FFF2-40B4-BE49-F238E27FC236}">
                <a16:creationId xmlns:a16="http://schemas.microsoft.com/office/drawing/2014/main" id="{F6208DE6-20B9-7BCF-03FE-75E1619C952D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7" name="Ecken des Rechtecks auf der gleichen Seite abrunden 16">
            <a:extLst>
              <a:ext uri="{FF2B5EF4-FFF2-40B4-BE49-F238E27FC236}">
                <a16:creationId xmlns:a16="http://schemas.microsoft.com/office/drawing/2014/main" id="{506E82F3-EEBA-F142-77F9-096069CC558F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Ecken des Rechtecks auf der gleichen Seite abrunden 17">
            <a:extLst>
              <a:ext uri="{FF2B5EF4-FFF2-40B4-BE49-F238E27FC236}">
                <a16:creationId xmlns:a16="http://schemas.microsoft.com/office/drawing/2014/main" id="{91F3FA65-26B4-9849-B81D-90A2FC8C6768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Ecken des Rechtecks auf der gleichen Seite abrunden 18">
            <a:extLst>
              <a:ext uri="{FF2B5EF4-FFF2-40B4-BE49-F238E27FC236}">
                <a16:creationId xmlns:a16="http://schemas.microsoft.com/office/drawing/2014/main" id="{1523692B-9FA4-40D1-195D-D017B98D0AE4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err="1">
                <a:solidFill>
                  <a:schemeClr val="tx1"/>
                </a:solidFill>
              </a:rPr>
              <a:t>Neural</a:t>
            </a:r>
            <a:r>
              <a:rPr lang="de-DE" sz="1100" b="1" dirty="0">
                <a:solidFill>
                  <a:schemeClr val="tx1"/>
                </a:solidFill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 txBox="1">
            <a:spLocks noGrp="1"/>
          </p:cNvSpPr>
          <p:nvPr>
            <p:ph type="body" idx="1"/>
          </p:nvPr>
        </p:nvSpPr>
        <p:spPr>
          <a:xfrm>
            <a:off x="1097625" y="2178025"/>
            <a:ext cx="69999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sz="4300" b="1"/>
              <a:t>Recap:</a:t>
            </a:r>
            <a:br>
              <a:rPr lang="de-DE" sz="4300" b="1"/>
            </a:br>
            <a:r>
              <a:rPr lang="de-DE" sz="4300" b="1"/>
              <a:t>Quantum Computing Fundamentals</a:t>
            </a:r>
            <a:endParaRPr sz="4300" b="1"/>
          </a:p>
        </p:txBody>
      </p:sp>
      <p:sp>
        <p:nvSpPr>
          <p:cNvPr id="559" name="Google Shape;559;p27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325" y="3972450"/>
            <a:ext cx="2664150" cy="8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9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Qubits Visual Representation and Measurement</a:t>
            </a:r>
            <a:endParaRPr b="1"/>
          </a:p>
        </p:txBody>
      </p:sp>
      <p:pic>
        <p:nvPicPr>
          <p:cNvPr id="580" name="Google Shape;5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24" y="2153625"/>
            <a:ext cx="3513146" cy="10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9"/>
          <p:cNvSpPr txBox="1">
            <a:spLocks noGrp="1"/>
          </p:cNvSpPr>
          <p:nvPr>
            <p:ph type="body" idx="1"/>
          </p:nvPr>
        </p:nvSpPr>
        <p:spPr>
          <a:xfrm>
            <a:off x="312050" y="3428997"/>
            <a:ext cx="49062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/>
              <a:t>α </a:t>
            </a:r>
            <a:r>
              <a:rPr lang="de-DE" dirty="0"/>
              <a:t>and </a:t>
            </a:r>
            <a:r>
              <a:rPr lang="de-DE" b="1" dirty="0"/>
              <a:t>β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dirty="0"/>
          </a:p>
        </p:txBody>
      </p:sp>
      <p:pic>
        <p:nvPicPr>
          <p:cNvPr id="582" name="Google Shape;5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250" y="1902705"/>
            <a:ext cx="3269499" cy="3256732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9"/>
          <p:cNvSpPr txBox="1"/>
          <p:nvPr/>
        </p:nvSpPr>
        <p:spPr>
          <a:xfrm>
            <a:off x="6139650" y="5106225"/>
            <a:ext cx="1165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B7B7B7"/>
                </a:solidFill>
              </a:rPr>
              <a:t>Source: [8]</a:t>
            </a:r>
            <a:endParaRPr dirty="0">
              <a:solidFill>
                <a:srgbClr val="B7B7B7"/>
              </a:solidFill>
            </a:endParaRPr>
          </a:p>
        </p:txBody>
      </p:sp>
      <p:sp>
        <p:nvSpPr>
          <p:cNvPr id="584" name="Google Shape;584;p29"/>
          <p:cNvSpPr txBox="1"/>
          <p:nvPr/>
        </p:nvSpPr>
        <p:spPr>
          <a:xfrm>
            <a:off x="711825" y="5342300"/>
            <a:ext cx="4286400" cy="78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chemeClr val="accent1"/>
                </a:solidFill>
              </a:rPr>
              <a:t>Measurement</a:t>
            </a:r>
            <a:r>
              <a:rPr lang="de-DE" sz="1800" dirty="0">
                <a:solidFill>
                  <a:schemeClr val="dk1"/>
                </a:solidFill>
              </a:rPr>
              <a:t>: </a:t>
            </a:r>
            <a:r>
              <a:rPr lang="de-DE" sz="1800" dirty="0" err="1">
                <a:solidFill>
                  <a:schemeClr val="dk1"/>
                </a:solidFill>
              </a:rPr>
              <a:t>either</a:t>
            </a:r>
            <a:r>
              <a:rPr lang="de-DE" sz="1800" dirty="0">
                <a:solidFill>
                  <a:schemeClr val="dk1"/>
                </a:solidFill>
              </a:rPr>
              <a:t> </a:t>
            </a:r>
            <a:r>
              <a:rPr lang="de-DE" sz="1800" b="1" dirty="0">
                <a:solidFill>
                  <a:schemeClr val="dk1"/>
                </a:solidFill>
              </a:rPr>
              <a:t>α = 1 </a:t>
            </a:r>
            <a:r>
              <a:rPr lang="de-DE" sz="1800" dirty="0" err="1">
                <a:solidFill>
                  <a:schemeClr val="dk1"/>
                </a:solidFill>
              </a:rPr>
              <a:t>or</a:t>
            </a:r>
            <a:r>
              <a:rPr lang="de-DE" sz="1800" dirty="0">
                <a:solidFill>
                  <a:schemeClr val="dk1"/>
                </a:solidFill>
              </a:rPr>
              <a:t> </a:t>
            </a:r>
            <a:r>
              <a:rPr lang="de-DE" sz="1800" b="1" dirty="0">
                <a:solidFill>
                  <a:schemeClr val="dk1"/>
                </a:solidFill>
              </a:rPr>
              <a:t>β = 1 → </a:t>
            </a:r>
            <a:r>
              <a:rPr lang="de-DE" sz="1800" b="1" dirty="0" err="1">
                <a:solidFill>
                  <a:schemeClr val="dk1"/>
                </a:solidFill>
              </a:rPr>
              <a:t>collapse</a:t>
            </a:r>
            <a:r>
              <a:rPr lang="de-DE" sz="1800" dirty="0">
                <a:solidFill>
                  <a:schemeClr val="dk1"/>
                </a:solidFill>
              </a:rPr>
              <a:t> </a:t>
            </a:r>
            <a:r>
              <a:rPr lang="de-DE" sz="1800" dirty="0" err="1">
                <a:solidFill>
                  <a:schemeClr val="dk1"/>
                </a:solidFill>
              </a:rPr>
              <a:t>of</a:t>
            </a:r>
            <a:r>
              <a:rPr lang="de-DE" sz="1800" dirty="0">
                <a:solidFill>
                  <a:schemeClr val="dk1"/>
                </a:solidFill>
              </a:rPr>
              <a:t> </a:t>
            </a:r>
            <a:r>
              <a:rPr lang="de-DE" sz="1800" dirty="0" err="1">
                <a:solidFill>
                  <a:schemeClr val="dk1"/>
                </a:solidFill>
              </a:rPr>
              <a:t>the</a:t>
            </a:r>
            <a:r>
              <a:rPr lang="de-DE" sz="1800" dirty="0">
                <a:solidFill>
                  <a:schemeClr val="dk1"/>
                </a:solidFill>
              </a:rPr>
              <a:t> </a:t>
            </a:r>
            <a:r>
              <a:rPr lang="de-DE" sz="1800" dirty="0" err="1">
                <a:solidFill>
                  <a:schemeClr val="dk1"/>
                </a:solidFill>
              </a:rPr>
              <a:t>state</a:t>
            </a:r>
            <a:endParaRPr sz="1800" dirty="0">
              <a:solidFill>
                <a:srgbClr val="B7B7B7"/>
              </a:solidFill>
            </a:endParaRPr>
          </a:p>
        </p:txBody>
      </p:sp>
      <p:sp>
        <p:nvSpPr>
          <p:cNvPr id="14" name="Ecken des Rechtecks auf der gleichen Seite abrunden 13">
            <a:extLst>
              <a:ext uri="{FF2B5EF4-FFF2-40B4-BE49-F238E27FC236}">
                <a16:creationId xmlns:a16="http://schemas.microsoft.com/office/drawing/2014/main" id="{9B7E73DB-BD44-E8B8-1BF4-A3F374B0E7C7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QC </a:t>
            </a:r>
            <a:r>
              <a:rPr lang="de-DE" sz="1100" b="1" dirty="0" err="1">
                <a:solidFill>
                  <a:schemeClr val="tx1"/>
                </a:solidFill>
              </a:rPr>
              <a:t>Fundamentals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5" name="Ecken des Rechtecks auf der gleichen Seite abrunden 14">
            <a:extLst>
              <a:ext uri="{FF2B5EF4-FFF2-40B4-BE49-F238E27FC236}">
                <a16:creationId xmlns:a16="http://schemas.microsoft.com/office/drawing/2014/main" id="{FC097155-7D01-66CA-A48A-1330B24FF9D8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16" name="Ecken des Rechtecks auf der gleichen Seite abrunden 15">
            <a:extLst>
              <a:ext uri="{FF2B5EF4-FFF2-40B4-BE49-F238E27FC236}">
                <a16:creationId xmlns:a16="http://schemas.microsoft.com/office/drawing/2014/main" id="{06773302-7BDA-8396-90B8-66F8DFE81A90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7" name="Ecken des Rechtecks auf der gleichen Seite abrunden 16">
            <a:extLst>
              <a:ext uri="{FF2B5EF4-FFF2-40B4-BE49-F238E27FC236}">
                <a16:creationId xmlns:a16="http://schemas.microsoft.com/office/drawing/2014/main" id="{7A43606D-4641-B974-0E7B-B00723F16710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Ecken des Rechtecks auf der gleichen Seite abrunden 17">
            <a:extLst>
              <a:ext uri="{FF2B5EF4-FFF2-40B4-BE49-F238E27FC236}">
                <a16:creationId xmlns:a16="http://schemas.microsoft.com/office/drawing/2014/main" id="{4348CB4B-101A-BE54-B1FB-ED495282B693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Ecken des Rechtecks auf der gleichen Seite abrunden 18">
            <a:extLst>
              <a:ext uri="{FF2B5EF4-FFF2-40B4-BE49-F238E27FC236}">
                <a16:creationId xmlns:a16="http://schemas.microsoft.com/office/drawing/2014/main" id="{4F8561E2-8500-7474-EC79-55D31A17450F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build="p"/>
      <p:bldP spid="5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/>
          <p:nvPr/>
        </p:nvSpPr>
        <p:spPr>
          <a:xfrm>
            <a:off x="6957400" y="5031675"/>
            <a:ext cx="1627500" cy="74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"/>
          <p:cNvSpPr txBox="1">
            <a:spLocks noGrp="1"/>
          </p:cNvSpPr>
          <p:nvPr>
            <p:ph type="sldNum" idx="12"/>
          </p:nvPr>
        </p:nvSpPr>
        <p:spPr>
          <a:xfrm>
            <a:off x="7862250" y="6288725"/>
            <a:ext cx="625500" cy="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610" name="Google Shape;610;p32"/>
          <p:cNvSpPr txBox="1">
            <a:spLocks noGrp="1"/>
          </p:cNvSpPr>
          <p:nvPr>
            <p:ph type="body" idx="2"/>
          </p:nvPr>
        </p:nvSpPr>
        <p:spPr>
          <a:xfrm>
            <a:off x="1842250" y="656800"/>
            <a:ext cx="4975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de-DE" b="1"/>
              <a:t>Quantum Gates</a:t>
            </a:r>
            <a:endParaRPr b="1"/>
          </a:p>
        </p:txBody>
      </p:sp>
      <p:pic>
        <p:nvPicPr>
          <p:cNvPr id="611" name="Google Shape;6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5" y="1864498"/>
            <a:ext cx="2512716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459" y="1834575"/>
            <a:ext cx="251667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4383" y="1834585"/>
            <a:ext cx="2516814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650" y="4460425"/>
            <a:ext cx="2064817" cy="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2625" y="4384499"/>
            <a:ext cx="1891711" cy="8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7875" y="4460437"/>
            <a:ext cx="1939875" cy="7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2"/>
          <p:cNvSpPr txBox="1">
            <a:spLocks noGrp="1"/>
          </p:cNvSpPr>
          <p:nvPr>
            <p:ph type="body" idx="1"/>
          </p:nvPr>
        </p:nvSpPr>
        <p:spPr>
          <a:xfrm>
            <a:off x="1238388" y="5257600"/>
            <a:ext cx="14028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b="1"/>
              <a:t>Rx-Gate</a:t>
            </a:r>
            <a:endParaRPr b="1"/>
          </a:p>
        </p:txBody>
      </p:sp>
      <p:sp>
        <p:nvSpPr>
          <p:cNvPr id="618" name="Google Shape;618;p32"/>
          <p:cNvSpPr txBox="1">
            <a:spLocks noGrp="1"/>
          </p:cNvSpPr>
          <p:nvPr>
            <p:ph type="body" idx="1"/>
          </p:nvPr>
        </p:nvSpPr>
        <p:spPr>
          <a:xfrm>
            <a:off x="3945388" y="5287525"/>
            <a:ext cx="14028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b="1"/>
              <a:t>Ry-Gate</a:t>
            </a:r>
            <a:endParaRPr b="1"/>
          </a:p>
        </p:txBody>
      </p:sp>
      <p:sp>
        <p:nvSpPr>
          <p:cNvPr id="619" name="Google Shape;619;p32"/>
          <p:cNvSpPr txBox="1">
            <a:spLocks noGrp="1"/>
          </p:cNvSpPr>
          <p:nvPr>
            <p:ph type="body" idx="1"/>
          </p:nvPr>
        </p:nvSpPr>
        <p:spPr>
          <a:xfrm>
            <a:off x="6917288" y="5257600"/>
            <a:ext cx="14028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b="1"/>
              <a:t>Rz-Gate</a:t>
            </a:r>
            <a:endParaRPr b="1"/>
          </a:p>
        </p:txBody>
      </p:sp>
      <p:sp>
        <p:nvSpPr>
          <p:cNvPr id="20" name="Ecken des Rechtecks auf der gleichen Seite abrunden 19">
            <a:extLst>
              <a:ext uri="{FF2B5EF4-FFF2-40B4-BE49-F238E27FC236}">
                <a16:creationId xmlns:a16="http://schemas.microsoft.com/office/drawing/2014/main" id="{8C5B0CE5-547F-6765-01DD-F0C16450EF62}"/>
              </a:ext>
            </a:extLst>
          </p:cNvPr>
          <p:cNvSpPr/>
          <p:nvPr/>
        </p:nvSpPr>
        <p:spPr>
          <a:xfrm>
            <a:off x="1526036" y="6650182"/>
            <a:ext cx="1512000" cy="196241"/>
          </a:xfrm>
          <a:prstGeom prst="round2SameRect">
            <a:avLst/>
          </a:prstGeom>
          <a:solidFill>
            <a:srgbClr val="007F78">
              <a:alpha val="34902"/>
            </a:srgbClr>
          </a:solidFill>
          <a:ln w="19050">
            <a:solidFill>
              <a:srgbClr val="007F78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tx1"/>
                </a:solidFill>
              </a:rPr>
              <a:t>QC </a:t>
            </a:r>
            <a:r>
              <a:rPr lang="de-DE" sz="1100" b="1" dirty="0" err="1">
                <a:solidFill>
                  <a:schemeClr val="tx1"/>
                </a:solidFill>
              </a:rPr>
              <a:t>Fundamentals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1" name="Ecken des Rechtecks auf der gleichen Seite abrunden 20">
            <a:extLst>
              <a:ext uri="{FF2B5EF4-FFF2-40B4-BE49-F238E27FC236}">
                <a16:creationId xmlns:a16="http://schemas.microsoft.com/office/drawing/2014/main" id="{C84A084C-892C-459C-62CC-E12FE9544F9D}"/>
              </a:ext>
            </a:extLst>
          </p:cNvPr>
          <p:cNvSpPr/>
          <p:nvPr/>
        </p:nvSpPr>
        <p:spPr>
          <a:xfrm>
            <a:off x="304596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QML</a:t>
            </a:r>
          </a:p>
        </p:txBody>
      </p:sp>
      <p:sp>
        <p:nvSpPr>
          <p:cNvPr id="22" name="Ecken des Rechtecks auf der gleichen Seite abrunden 21">
            <a:extLst>
              <a:ext uri="{FF2B5EF4-FFF2-40B4-BE49-F238E27FC236}">
                <a16:creationId xmlns:a16="http://schemas.microsoft.com/office/drawing/2014/main" id="{D82B2A56-3DC3-C4A4-1695-425D1D4EA650}"/>
              </a:ext>
            </a:extLst>
          </p:cNvPr>
          <p:cNvSpPr/>
          <p:nvPr/>
        </p:nvSpPr>
        <p:spPr>
          <a:xfrm>
            <a:off x="4565886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3" name="Ecken des Rechtecks auf der gleichen Seite abrunden 22">
            <a:extLst>
              <a:ext uri="{FF2B5EF4-FFF2-40B4-BE49-F238E27FC236}">
                <a16:creationId xmlns:a16="http://schemas.microsoft.com/office/drawing/2014/main" id="{FA786376-E35D-636C-5D9D-2D4F3E1B00B7}"/>
              </a:ext>
            </a:extLst>
          </p:cNvPr>
          <p:cNvSpPr/>
          <p:nvPr/>
        </p:nvSpPr>
        <p:spPr>
          <a:xfrm>
            <a:off x="60858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Ecken des Rechtecks auf der gleichen Seite abrunden 23">
            <a:extLst>
              <a:ext uri="{FF2B5EF4-FFF2-40B4-BE49-F238E27FC236}">
                <a16:creationId xmlns:a16="http://schemas.microsoft.com/office/drawing/2014/main" id="{5E915AF4-2666-0B27-3E9F-BA0EECE06702}"/>
              </a:ext>
            </a:extLst>
          </p:cNvPr>
          <p:cNvSpPr/>
          <p:nvPr/>
        </p:nvSpPr>
        <p:spPr>
          <a:xfrm>
            <a:off x="7605737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Ecken des Rechtecks auf der gleichen Seite abrunden 24">
            <a:extLst>
              <a:ext uri="{FF2B5EF4-FFF2-40B4-BE49-F238E27FC236}">
                <a16:creationId xmlns:a16="http://schemas.microsoft.com/office/drawing/2014/main" id="{B27606E3-624F-285D-B56E-2B8CA1848CBA}"/>
              </a:ext>
            </a:extLst>
          </p:cNvPr>
          <p:cNvSpPr/>
          <p:nvPr/>
        </p:nvSpPr>
        <p:spPr>
          <a:xfrm>
            <a:off x="6111" y="6650182"/>
            <a:ext cx="1512000" cy="196241"/>
          </a:xfrm>
          <a:prstGeom prst="round2SameRect">
            <a:avLst/>
          </a:prstGeom>
          <a:solidFill>
            <a:srgbClr val="D9E5EC">
              <a:alpha val="50196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TWG Design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Microsoft Macintosh PowerPoint</Application>
  <PresentationFormat>Bildschirmpräsentation (4:3)</PresentationFormat>
  <Paragraphs>319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9" baseType="lpstr">
      <vt:lpstr>Arial</vt:lpstr>
      <vt:lpstr>Consolas</vt:lpstr>
      <vt:lpstr>HTWG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Helen Rampmeier</cp:lastModifiedBy>
  <cp:revision>17</cp:revision>
  <dcterms:modified xsi:type="dcterms:W3CDTF">2023-07-26T14:34:03Z</dcterms:modified>
</cp:coreProperties>
</file>