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zdFQC9yGWziHffvXTk9IEgSwX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39dd6e9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39dd6e9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rogrammerbook.ru/html/col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HTML-таблицы</a:t>
            </a:r>
            <a:r>
              <a:rPr lang="ru" sz="20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60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упорядочивают и выводят на экран данные с помощью строк или столбцов.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css table</a:t>
            </a:r>
            <a:endParaRPr/>
          </a:p>
        </p:txBody>
      </p:sp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Определяет, как браузер должен вычислять ширину ячеек таблицы, основываясь на ее содержимом.</a:t>
            </a:r>
            <a:endParaRPr sz="10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table-layout: auto | fixed | inherit</a:t>
            </a:r>
            <a:endParaRPr sz="10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9892F"/>
                </a:solidFill>
                <a:highlight>
                  <a:srgbClr val="FFFFFF"/>
                </a:highlight>
              </a:rPr>
              <a:t>auto -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Браузер загружает всю таблицу, анализирует ее для определения размеров ячеек и только после этого отображает.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9892F"/>
                </a:solidFill>
                <a:highlight>
                  <a:srgbClr val="FFFFFF"/>
                </a:highlight>
              </a:rPr>
              <a:t>fixed - 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Ширина колонок в этом случае определяется либо с помощью тега </a:t>
            </a:r>
            <a:r>
              <a:rPr b="1" lang="ru" sz="11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&lt;col&gt;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, либо вычисляется на основе первой строки. Если данные о форматировании первой строки таблицы по каким-либо причинам получить невозможно, в этом случае таблица делится на колонки равной ширины. При использовании этого значения, содержимое, которое не помещается в ячейку указанной ширины, будет «обрезано» либо наложено поверх ячейки. Это зависит от используемого браузера, но в любом случае ширина ячейки меняться не будет. Для корректной работы этого значения обязательно должна быть задана ширина таблицы.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css td</a:t>
            </a:r>
            <a:endParaRPr/>
          </a:p>
        </p:txBody>
      </p:sp>
      <p:sp>
        <p:nvSpPr>
          <p:cNvPr id="121" name="Google Shape;121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border: 1px solid/dashed  grey;</a:t>
            </a:r>
            <a:endParaRPr sz="14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border-color: red #32a1ce rgba(170, 50, 220, .6) transparent;</a:t>
            </a:r>
            <a:endParaRPr sz="14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padding: 5px 2px;</a:t>
            </a:r>
            <a:endParaRPr sz="14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 #ddd;</a:t>
            </a:r>
            <a:endParaRPr sz="14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text-align: center | justify | left | right |</a:t>
            </a:r>
            <a:endParaRPr sz="14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vertical-align: baseline|bottom|middle|top|inherit </a:t>
            </a:r>
            <a:endParaRPr sz="14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300">
                <a:highlight>
                  <a:srgbClr val="FFFFFF"/>
                </a:highlight>
              </a:rPr>
              <a:t>Псевдокласс </a:t>
            </a:r>
            <a:r>
              <a:rPr lang="ru" sz="1300">
                <a:solidFill>
                  <a:srgbClr val="B61039"/>
                </a:solidFill>
                <a:highlight>
                  <a:srgbClr val="FFFFFF"/>
                </a:highlight>
              </a:rPr>
              <a:t>:nth-child</a:t>
            </a:r>
            <a:r>
              <a:rPr lang="ru" sz="1300">
                <a:highlight>
                  <a:srgbClr val="FFFFFF"/>
                </a:highlight>
              </a:rPr>
              <a:t> используется для добавления стиля к элементам на основе нумерации в дереве элементов.</a:t>
            </a:r>
            <a:endParaRPr sz="3000"/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311700" y="1017725"/>
            <a:ext cx="8520600" cy="4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183"/>
              <a:buFont typeface="Arial"/>
              <a:buNone/>
            </a:pPr>
            <a:r>
              <a:rPr lang="ru" sz="1923"/>
              <a:t>четная || нечетная строка</a:t>
            </a:r>
            <a:endParaRPr sz="1973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0330"/>
              <a:buNone/>
            </a:pPr>
            <a:r>
              <a:rPr lang="ru" sz="1973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tr:</a:t>
            </a:r>
            <a:r>
              <a:rPr b="1" lang="ru" sz="1973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nth-child(2n)</a:t>
            </a:r>
            <a:r>
              <a:rPr lang="ru" sz="1973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td {background: #e8edff;} или  tr:</a:t>
            </a:r>
            <a:r>
              <a:rPr b="1" lang="ru" sz="1973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nth-child(even)</a:t>
            </a:r>
            <a:endParaRPr sz="1973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733"/>
              <a:buFont typeface="Arial"/>
              <a:buNone/>
            </a:pPr>
            <a:r>
              <a:rPr lang="ru" sz="1973">
                <a:solidFill>
                  <a:schemeClr val="accent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tr:</a:t>
            </a:r>
            <a:r>
              <a:rPr b="1" lang="ru" sz="1973">
                <a:solidFill>
                  <a:schemeClr val="accent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nth-child(2n+1)</a:t>
            </a:r>
            <a:r>
              <a:rPr lang="ru" sz="1973">
                <a:solidFill>
                  <a:schemeClr val="accent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td {background: #e8edff;}</a:t>
            </a:r>
            <a:r>
              <a:rPr lang="ru" sz="1973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или  tr:</a:t>
            </a:r>
            <a:r>
              <a:rPr b="1" lang="ru" sz="1973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nth-child(odd)</a:t>
            </a:r>
            <a:endParaRPr sz="1973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3719"/>
              <a:buNone/>
            </a:pPr>
            <a:r>
              <a:t/>
            </a:r>
            <a:endParaRPr sz="1923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3719"/>
              <a:buNone/>
            </a:pPr>
            <a:r>
              <a:rPr lang="ru" sz="1923"/>
              <a:t>первая || последняя строка</a:t>
            </a:r>
            <a:r>
              <a:rPr lang="ru" sz="2323"/>
              <a:t> </a:t>
            </a:r>
            <a:endParaRPr sz="2323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0330"/>
              <a:buNone/>
            </a:pPr>
            <a:r>
              <a:rPr lang="ru" sz="1973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tr:</a:t>
            </a:r>
            <a:r>
              <a:rPr b="1" lang="ru" sz="1973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first-child</a:t>
            </a:r>
            <a:r>
              <a:rPr lang="ru" sz="1973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td {background: #C9E3FE}</a:t>
            </a:r>
            <a:endParaRPr sz="1973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0330"/>
              <a:buNone/>
            </a:pPr>
            <a:r>
              <a:rPr lang="ru" sz="1973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tr:</a:t>
            </a:r>
            <a:r>
              <a:rPr b="1" lang="ru" sz="1973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last-child</a:t>
            </a:r>
            <a:r>
              <a:rPr lang="ru" sz="1973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td {background: #C9E3FE}</a:t>
            </a:r>
            <a:endParaRPr sz="1973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33719"/>
              <a:buNone/>
            </a:pPr>
            <a:r>
              <a:t/>
            </a:r>
            <a:endParaRPr sz="1923"/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57183"/>
              <a:buFont typeface="Arial"/>
              <a:buNone/>
            </a:pPr>
            <a:r>
              <a:rPr lang="ru" sz="1923"/>
              <a:t>Первая ячейка первой строки таблицы</a:t>
            </a:r>
            <a:endParaRPr b="1" sz="1823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55733"/>
              <a:buFont typeface="Arial"/>
              <a:buNone/>
            </a:pPr>
            <a:r>
              <a:rPr lang="ru" sz="1973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tr:</a:t>
            </a:r>
            <a:r>
              <a:rPr b="1" lang="ru" sz="1973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first-child </a:t>
            </a:r>
            <a:r>
              <a:rPr lang="ru" sz="1973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th:</a:t>
            </a:r>
            <a:r>
              <a:rPr b="1" lang="ru" sz="1973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first-child</a:t>
            </a:r>
            <a:r>
              <a:rPr lang="ru" sz="1973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{background: #C9E3FE}</a:t>
            </a:r>
            <a:endParaRPr sz="1673">
              <a:solidFill>
                <a:srgbClr val="30303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200"/>
              </a:spcAft>
              <a:buSzPct val="177339"/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8" name="Google Shape;1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0750" y="2443788"/>
            <a:ext cx="31813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idx="1" type="body"/>
          </p:nvPr>
        </p:nvSpPr>
        <p:spPr>
          <a:xfrm>
            <a:off x="311700" y="318450"/>
            <a:ext cx="8520600" cy="4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Первый столбец таблицы</a:t>
            </a:r>
            <a:endParaRPr b="1" sz="13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rgbClr val="303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th:first-child, td:first-child {background: #C9E3FE}</a:t>
            </a:r>
            <a:endParaRPr sz="1150">
              <a:solidFill>
                <a:srgbClr val="30303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Третий столбец таблицы</a:t>
            </a:r>
            <a:endParaRPr b="1" sz="13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rgbClr val="303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td:nth-child(3), th:nth-child(3) {background: #C9E3FE}</a:t>
            </a:r>
            <a:endParaRPr sz="1150">
              <a:solidFill>
                <a:srgbClr val="30303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rgbClr val="303030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300">
              <a:solidFill>
                <a:srgbClr val="303030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3500" marR="6350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rgbClr val="303030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Все кроме первого</a:t>
            </a:r>
            <a:endParaRPr sz="1150">
              <a:solidFill>
                <a:srgbClr val="30303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rgbClr val="30303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thead th:not(:first-child){</a:t>
            </a:r>
            <a:endParaRPr sz="1150">
              <a:solidFill>
                <a:srgbClr val="30303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rgbClr val="30303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	width: 100px ; }</a:t>
            </a:r>
            <a:endParaRPr sz="1150">
              <a:solidFill>
                <a:srgbClr val="30303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4" name="Google Shape;1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225" y="372301"/>
            <a:ext cx="3303275" cy="1275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структура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2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2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2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&lt;caption&gt;</a:t>
            </a:r>
            <a:r>
              <a:rPr b="1" lang="ru" sz="12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Заголовок</a:t>
            </a:r>
            <a:r>
              <a:rPr b="1" lang="ru" sz="12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&lt;/caption&gt;</a:t>
            </a:r>
            <a:endParaRPr b="1" sz="12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2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2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9900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2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b="1" lang="ru" sz="12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ru" sz="12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b="1" sz="12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2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2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2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899999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b="1" lang="ru" sz="12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ru" sz="12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b="1" sz="12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2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ru" sz="12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ru" sz="13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Логическое группирование строк и столбцов таблиц</a:t>
            </a:r>
            <a:endParaRPr b="1" sz="13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017725"/>
            <a:ext cx="8520600" cy="4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Элемент</a:t>
            </a:r>
            <a:r>
              <a:rPr b="1" lang="ru" sz="120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&lt;colgroup&gt;</a:t>
            </a: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(от англ. "column group" ‒ «группа столбцов») группирует элементы </a:t>
            </a: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</a:t>
            </a: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и задаёт им единые параметры.</a:t>
            </a:r>
            <a:endParaRPr sz="12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Элемент </a:t>
            </a:r>
            <a:r>
              <a:rPr b="1" lang="ru" sz="120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&lt;col&gt;</a:t>
            </a: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формирует группы столбцов, которые делят таблицу на разделы, не относящиеся к общей структуре, т.е. не содержащие информацию одного типа. Позволяет задавать свойства столбцов для каждого столбца в пределах элемента </a:t>
            </a:r>
            <a:r>
              <a:rPr b="1" lang="ru" sz="120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&lt;colgroup&gt;.</a:t>
            </a:r>
            <a:endParaRPr b="1" sz="120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&lt;colgroup</a:t>
            </a:r>
            <a:r>
              <a:rPr b="1" lang="ru" sz="1400">
                <a:solidFill>
                  <a:srgbClr val="B5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style=</a:t>
            </a:r>
            <a:r>
              <a:rPr b="1" lang="ru" sz="1400">
                <a:solidFill>
                  <a:srgbClr val="73158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"background-color: yellow;"</a:t>
            </a: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89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&lt;col</a:t>
            </a:r>
            <a:r>
              <a:rPr b="1" lang="ru" sz="1400">
                <a:solidFill>
                  <a:srgbClr val="B5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style=</a:t>
            </a:r>
            <a:r>
              <a:rPr b="1" lang="ru" sz="1400">
                <a:solidFill>
                  <a:srgbClr val="73158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"width: 200px;"</a:t>
            </a: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89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&lt;col</a:t>
            </a:r>
            <a:r>
              <a:rPr b="1" lang="ru" sz="1400">
                <a:solidFill>
                  <a:srgbClr val="B5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style=</a:t>
            </a:r>
            <a:r>
              <a:rPr b="1" lang="ru" sz="1400">
                <a:solidFill>
                  <a:srgbClr val="73158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"width: 100px;"</a:t>
            </a: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&lt;/colgroup&gt;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89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&lt;col</a:t>
            </a:r>
            <a:r>
              <a:rPr b="1" lang="ru" sz="1400">
                <a:solidFill>
                  <a:srgbClr val="B5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style=</a:t>
            </a:r>
            <a:r>
              <a:rPr b="1" lang="ru" sz="1400">
                <a:solidFill>
                  <a:srgbClr val="73158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"background-color: pink;"</a:t>
            </a: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&lt;tbody&gt;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Желтый (200px)</a:t>
            </a: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Желтый (100px)</a:t>
            </a: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Розовый (auto)</a:t>
            </a: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Желтый (200px)</a:t>
            </a: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Желтый (100px)</a:t>
            </a: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Розовый (auto)</a:t>
            </a: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&lt;/tbody&gt;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70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8013" y="4063750"/>
            <a:ext cx="372427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span - Количество колонок, к которым следует применять атрибуты.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&lt;colgroup&gt;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&lt;col </a:t>
            </a:r>
            <a:r>
              <a:rPr b="1" lang="ru" sz="1400">
                <a:solidFill>
                  <a:srgbClr val="B5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400">
                <a:solidFill>
                  <a:srgbClr val="73158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400">
                <a:solidFill>
                  <a:srgbClr val="B5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400">
                <a:solidFill>
                  <a:srgbClr val="73158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"background-color:red"</a:t>
            </a: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&lt;col </a:t>
            </a:r>
            <a:r>
              <a:rPr b="1" lang="ru" sz="1400">
                <a:solidFill>
                  <a:srgbClr val="B5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400">
                <a:solidFill>
                  <a:srgbClr val="73158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"background-color:yellow"</a:t>
            </a: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&lt;/colgroup&gt;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&lt;tr&gt;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&lt;th&gt;ISBN&lt;/th&gt;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&lt;th&gt;Title&lt;/th&gt;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&lt;th&gt;Price&lt;/th&gt;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&lt;/tr&gt;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&lt;tr&gt;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&lt;td&gt;3476896&lt;/td&gt;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&lt;td&gt;My first HTML&lt;/td&gt;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&lt;td&gt;$53&lt;/td&gt;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&lt;/tr&gt;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2600" y="2157400"/>
            <a:ext cx="21145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ru" sz="13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Группировка разделов таблицы</a:t>
            </a:r>
            <a:endParaRPr b="1" sz="13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11700" y="1152475"/>
            <a:ext cx="8832300" cy="4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&lt;tbody&gt;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используется как контейнер для строк таблицы, которые содержит ячейки с основным контентом таблицы, формируя «тело» таблицы.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&lt;thead&gt;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используется как контейнер для строк таблицы и применяется для группировки строк с ячейками для заголовков столбцов, тем самым формируя «шапку» таблицы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&lt;tfoot&gt;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тег предназначен для формирования «подвала» таблицы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t/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&lt;thead&gt; &lt;tr&gt;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&lt;td&gt; ... &lt;/td&gt;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&lt;/tr&gt;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&lt;/thead&gt;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&lt;tbody&gt;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&lt;tr&gt;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&lt;td&gt; ... &lt;/td&gt;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&lt;/tr&gt;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&lt;/tbody&gt;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t/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&lt;tfoot&gt; &lt;tr&gt;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&lt;td&gt; ... &lt;/td&gt;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&lt;/tr&gt;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&lt;/tfoot&gt;</a:t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t/>
            </a:r>
            <a:endParaRPr b="1" sz="1400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rPr b="1" lang="ru" sz="1400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6300175" y="1717750"/>
            <a:ext cx="2725200" cy="32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i="0" sz="11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&lt;thead&gt; &lt;tr&gt;</a:t>
            </a:r>
            <a:endParaRPr b="1" i="0" sz="11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&lt;td&gt; ... &lt;/td&gt;</a:t>
            </a:r>
            <a:endParaRPr b="1" i="0" sz="11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&lt;/tr&gt;</a:t>
            </a:r>
            <a:endParaRPr b="1" i="0" sz="11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&lt;/thead&gt;</a:t>
            </a:r>
            <a:endParaRPr b="1" i="0" sz="11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&lt;tfoot&gt; &lt;tr&gt;</a:t>
            </a:r>
            <a:endParaRPr b="1" i="0" sz="11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&lt;td&gt; ... &lt;/td&gt;</a:t>
            </a:r>
            <a:endParaRPr b="1" i="0" sz="11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&lt;/tr&gt;</a:t>
            </a:r>
            <a:endParaRPr b="1" i="0" sz="11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&lt;/tfoot&gt;</a:t>
            </a:r>
            <a:endParaRPr b="1" i="0" sz="11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i="0" sz="11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&lt;tbody&gt;</a:t>
            </a:r>
            <a:endParaRPr b="1" i="0" sz="11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&lt;tr&gt;</a:t>
            </a:r>
            <a:endParaRPr b="1" i="0" sz="11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&lt;td&gt; ... &lt;/td&gt;</a:t>
            </a:r>
            <a:endParaRPr b="1" i="0" sz="11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&lt;/tr&gt;</a:t>
            </a:r>
            <a:endParaRPr b="1" i="0" sz="11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&lt;/tbody&gt;</a:t>
            </a:r>
            <a:endParaRPr b="1" i="0" sz="11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i="0" sz="750" u="none" cap="none" strike="noStrike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9dd6e9c3_1_0"/>
          <p:cNvSpPr txBox="1"/>
          <p:nvPr>
            <p:ph idx="1" type="body"/>
          </p:nvPr>
        </p:nvSpPr>
        <p:spPr>
          <a:xfrm>
            <a:off x="283025" y="275175"/>
            <a:ext cx="3997200" cy="4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&lt;table&gt;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&lt;caption&gt;Сравнение тарифов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на безлимитный хостинг&lt;/caption&gt;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&lt;thead&gt;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	&lt;tr&gt;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		&lt;th&gt;Хостинг компания&lt;/th&gt;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		&lt;th&gt;SmartApe&lt;/th&gt;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		&lt;th&gt;Coopertino&lt;/th&gt;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		&lt;th&gt;HotHat&lt;/th&gt;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		&lt;th&gt;Hostinger&lt;/th&gt;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	&lt;/tr&gt;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&lt;/thead&gt;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&lt;tbody&gt;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	&lt;tr&gt;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		&lt;th&gt;Тарифный план&lt;/th&gt;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		&lt;td&gt;Безлимитный&lt;/td&gt;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		&lt;td&gt;Безлимитный №1&lt;/td&gt;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		&lt;td&gt;Буррито&lt;/td&gt;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		&lt;td&gt;Премиум&lt;/td&gt;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	&lt;/tr&gt;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	&lt;tr&gt;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		&lt;th&gt;Дисковое пространство&lt;/th&gt;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		&lt;td&gt;Неогр.&lt;/td&gt;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		&lt;td&gt;Неогр.&lt;/td&gt;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		&lt;td&gt;Неогр.&lt;/td&gt;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		&lt;td&gt;Неогр.&lt;/td&gt;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&lt;/tr&gt;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…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&lt;tfoot&gt;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&lt;tr&gt;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	&lt;th&gt;Цена за месяц&lt;/th&gt;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	&lt;td&gt;149 руб.&lt;/td&gt;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	&lt;td&gt;199 руб.&lt;/td&gt;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	&lt;td&gt;195 руб.&lt;/td&gt;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	&lt;td&gt;189 руб.&lt;/td&gt;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&lt;/tr&gt;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&lt;/tfoot&gt;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&lt;/table&gt;</a:t>
            </a:r>
            <a:endParaRPr/>
          </a:p>
        </p:txBody>
      </p:sp>
      <p:pic>
        <p:nvPicPr>
          <p:cNvPr id="88" name="Google Shape;88;gf39dd6e9c3_1_0"/>
          <p:cNvPicPr preferRelativeResize="0"/>
          <p:nvPr/>
        </p:nvPicPr>
        <p:blipFill rotWithShape="1">
          <a:blip r:embed="rId3">
            <a:alphaModFix/>
          </a:blip>
          <a:srcRect b="39611" l="37756" r="26959" t="33014"/>
          <a:stretch/>
        </p:blipFill>
        <p:spPr>
          <a:xfrm>
            <a:off x="4421875" y="275175"/>
            <a:ext cx="4508702" cy="196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ru" sz="13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Объединение ячеек таблицы</a:t>
            </a:r>
            <a:endParaRPr b="1" sz="13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311700" y="1152475"/>
            <a:ext cx="8520600" cy="4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Атрибут </a:t>
            </a:r>
            <a:r>
              <a:rPr lang="ru" sz="10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colspan</a:t>
            </a: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задает количество ячеек, объединенных по горизонтали, </a:t>
            </a:r>
            <a:endParaRPr sz="12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а </a:t>
            </a:r>
            <a:r>
              <a:rPr lang="ru" sz="10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rowspan</a:t>
            </a: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— по вертикали.</a:t>
            </a:r>
            <a:endParaRPr sz="12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20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td </a:t>
            </a:r>
            <a:r>
              <a:rPr lang="ru" sz="120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colspan</a:t>
            </a:r>
            <a:r>
              <a:rPr lang="ru" sz="120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120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20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20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200">
                <a:solidFill>
                  <a:srgbClr val="303030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объединенных по горизонтали 5 ячеек</a:t>
            </a:r>
            <a:r>
              <a:rPr lang="ru" sz="120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20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ru" sz="120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999999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20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td </a:t>
            </a:r>
            <a:r>
              <a:rPr lang="ru" sz="120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rowspan</a:t>
            </a:r>
            <a:r>
              <a:rPr lang="ru" sz="120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120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20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20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200">
                <a:solidFill>
                  <a:srgbClr val="303030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объединенных по вертикали 5 ячеек</a:t>
            </a:r>
            <a:r>
              <a:rPr lang="ru" sz="120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20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ru" sz="120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999999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999999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99999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275925" y="2508075"/>
            <a:ext cx="5175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i="0" sz="14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&lt;tr&gt;</a:t>
            </a:r>
            <a:endParaRPr b="1" i="0" sz="14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&lt;td </a:t>
            </a:r>
            <a:r>
              <a:rPr b="1" i="0" lang="ru" sz="1400" u="none" cap="none" strike="noStrike">
                <a:solidFill>
                  <a:srgbClr val="B5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colspan</a:t>
            </a:r>
            <a:r>
              <a:rPr b="1" i="0" lang="ru" sz="14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ru">
                <a:solidFill>
                  <a:srgbClr val="73158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ru" sz="14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"&gt;Ячейка 1&lt;/td&gt;</a:t>
            </a:r>
            <a:endParaRPr b="1" i="0" sz="14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ru" sz="14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&lt;td&gt;Ячейка 2&lt;/td&gt;</a:t>
            </a:r>
            <a:endParaRPr b="1" i="0" sz="14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ru" sz="14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i="0" sz="14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&lt;tr&gt;</a:t>
            </a:r>
            <a:endParaRPr b="1" i="0" sz="14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&lt;td&gt;Ячейка 4&lt;/td&gt;</a:t>
            </a:r>
            <a:endParaRPr b="1" i="0" sz="14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&lt;td&gt;Ячейка 5&lt;/td&gt;</a:t>
            </a:r>
            <a:endParaRPr b="1" i="0" sz="14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&lt;td&gt;Ячейка 6&lt;/td&gt;</a:t>
            </a:r>
            <a:endParaRPr b="1" i="0" sz="14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&lt;/tr&gt;</a:t>
            </a:r>
            <a:endParaRPr b="1" i="0" sz="14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F38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i="0" sz="1400" u="none" cap="none" strike="noStrike">
              <a:solidFill>
                <a:srgbClr val="0F38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6" name="Google Shape;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7488" y="3046838"/>
            <a:ext cx="20288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css caption</a:t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90500" marR="190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050">
                <a:solidFill>
                  <a:srgbClr val="333333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caption</a:t>
            </a:r>
            <a:r>
              <a:rPr lang="ru" sz="10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-side: top | bottom - определяет положение заголовка</a:t>
            </a:r>
            <a:endParaRPr sz="10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caption{ </a:t>
            </a:r>
            <a:endParaRPr b="1" sz="140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text-align: right;</a:t>
            </a:r>
            <a:endParaRPr b="1" sz="140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caption-side: bottom; </a:t>
            </a:r>
            <a:endParaRPr b="1" sz="140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css table</a:t>
            </a:r>
            <a:endParaRPr/>
          </a:p>
        </p:txBody>
      </p:sp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промежуток между рамками ячеек</a:t>
            </a:r>
            <a:endParaRPr b="1" sz="13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B5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border-collapse</a:t>
            </a:r>
            <a:r>
              <a:rPr lang="ru" sz="13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" sz="1400">
                <a:solidFill>
                  <a:srgbClr val="73158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collapse</a:t>
            </a:r>
            <a:r>
              <a:rPr lang="ru" sz="13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ru" sz="1350">
                <a:solidFill>
                  <a:schemeClr val="accent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separate </a:t>
            </a:r>
            <a:r>
              <a:rPr lang="ru" sz="13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b="1" lang="ru" sz="1400">
                <a:solidFill>
                  <a:srgbClr val="73158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inherit</a:t>
            </a:r>
            <a:r>
              <a:rPr lang="ru" sz="13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ru" sz="13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убрать расстояние/добавить</a:t>
            </a:r>
            <a:r>
              <a:rPr lang="ru" sz="13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B5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border-spacing</a:t>
            </a:r>
            <a:r>
              <a:rPr lang="ru" sz="13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" sz="1400">
                <a:solidFill>
                  <a:srgbClr val="73158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значение1</a:t>
            </a:r>
            <a:r>
              <a:rPr lang="ru" sz="13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400">
                <a:solidFill>
                  <a:srgbClr val="73158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значение2</a:t>
            </a:r>
            <a:r>
              <a:rPr lang="ru" sz="13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ru" sz="13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значение расстояния между рамками</a:t>
            </a:r>
            <a:r>
              <a:rPr lang="ru" sz="13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540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B5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empty-cells</a:t>
            </a:r>
            <a:r>
              <a:rPr lang="ru" sz="13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" sz="1400">
                <a:solidFill>
                  <a:srgbClr val="73158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ru" sz="13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ru" sz="1350">
                <a:solidFill>
                  <a:schemeClr val="accent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hide </a:t>
            </a:r>
            <a:r>
              <a:rPr i="1" lang="ru" sz="13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(Задает отображение границ и фона в ячейке, если она пустая)</a:t>
            </a:r>
            <a:endParaRPr i="1" sz="13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i="1" sz="13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9" name="Google Shape;1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2300" y="2725988"/>
            <a:ext cx="30099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