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itTXjOF6R59ndjuD0TgFkgPJoF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italic.fntdata"/><Relationship Id="rId23" Type="http://schemas.openxmlformats.org/officeDocument/2006/relationships/slide" Target="slides/slide18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2f9a83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72f9a83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2f9a837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72f9a837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html5book.ru/css3-animation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signmodo.com/demo/backface-visibility/coffe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ref.ru/css/transition-property" TargetMode="External"/><Relationship Id="rId4" Type="http://schemas.openxmlformats.org/officeDocument/2006/relationships/hyperlink" Target="https://html5book.ru/goto/http:/roblaplaca.com/examples/bezierBuilde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mozilla.org/en-US/docs/Web/CSS/transition-timing-function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CSS3-переходы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 - краткая запись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</a:pPr>
            <a:r>
              <a:rPr b="1" lang="ru" sz="17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transition: transition-property transition-duration transition-timing-function transition-delay;</a:t>
            </a:r>
            <a:endParaRPr b="1" sz="17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</a:pPr>
            <a:r>
              <a:t/>
            </a:r>
            <a:endParaRPr b="1" sz="17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transition-property: background, color;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transition-duration: 0.3s, 0.2s;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transition-timing-function: ease, linear;}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i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Кратко</a:t>
            </a:r>
            <a:endParaRPr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b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{transition: background 0.3s ease, color 0.2s linear;}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 {transition: all 0.3s ease}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пример: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11700" y="1017725"/>
            <a:ext cx="86079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div {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  width: 100px;  height: 100px;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  background: red;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  transition: width 2s  linear; 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}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div:hover {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  width: 300px;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}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  <a:highlight>
                  <a:schemeClr val="dk2"/>
                </a:highlight>
              </a:rPr>
              <a:t>&lt;body&gt;&lt;div&gt;&lt;/div&gt;&lt;/body&gt;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5339175" y="1136750"/>
            <a:ext cx="1146000" cy="9969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5395100" y="3217975"/>
            <a:ext cx="3335700" cy="9969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2f9a83770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пример:</a:t>
            </a:r>
            <a:endParaRPr/>
          </a:p>
        </p:txBody>
      </p:sp>
      <p:sp>
        <p:nvSpPr>
          <p:cNvPr id="122" name="Google Shape;122;g172f9a83770_0_0"/>
          <p:cNvSpPr txBox="1"/>
          <p:nvPr>
            <p:ph idx="1" type="body"/>
          </p:nvPr>
        </p:nvSpPr>
        <p:spPr>
          <a:xfrm>
            <a:off x="311700" y="1017725"/>
            <a:ext cx="86079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div {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  width: 100px;  height: 100px;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  background: red;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  transition: width 2s  linear,</a:t>
            </a:r>
            <a:r>
              <a:rPr b="1" lang="ru" sz="6050">
                <a:solidFill>
                  <a:srgbClr val="A30008"/>
                </a:solidFill>
              </a:rPr>
              <a:t> background 0.5s  ease; 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}</a:t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div:hover {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  width: 300px;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</a:rPr>
              <a:t> </a:t>
            </a:r>
            <a:r>
              <a:rPr b="1" lang="ru" sz="6050">
                <a:solidFill>
                  <a:srgbClr val="A30008"/>
                </a:solidFill>
              </a:rPr>
              <a:t>background: cyan;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1544"/>
              <a:buNone/>
            </a:pPr>
            <a:r>
              <a:rPr b="1" lang="ru" sz="6050">
                <a:solidFill>
                  <a:srgbClr val="A30008"/>
                </a:solidFill>
              </a:rPr>
              <a:t>}</a:t>
            </a:r>
            <a:endParaRPr b="1" sz="6050">
              <a:solidFill>
                <a:srgbClr val="A3000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1544"/>
              <a:buNone/>
            </a:pPr>
            <a:r>
              <a:rPr b="1" lang="ru" sz="6050">
                <a:solidFill>
                  <a:schemeClr val="dk1"/>
                </a:solidFill>
                <a:highlight>
                  <a:schemeClr val="dk2"/>
                </a:highlight>
              </a:rPr>
              <a:t>&lt;body&gt;&lt;div&gt;&lt;/div&gt;&lt;/body&gt;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23" name="Google Shape;123;g172f9a83770_0_0"/>
          <p:cNvSpPr/>
          <p:nvPr/>
        </p:nvSpPr>
        <p:spPr>
          <a:xfrm>
            <a:off x="5339175" y="1136750"/>
            <a:ext cx="1146000" cy="9969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72f9a83770_0_0"/>
          <p:cNvSpPr/>
          <p:nvPr/>
        </p:nvSpPr>
        <p:spPr>
          <a:xfrm>
            <a:off x="5395100" y="3217975"/>
            <a:ext cx="3335700" cy="9969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311700" y="149075"/>
            <a:ext cx="85206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a{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transition: </a:t>
            </a:r>
            <a:r>
              <a:rPr b="1" lang="ru" sz="6050">
                <a:solidFill>
                  <a:schemeClr val="dk1"/>
                </a:solidFill>
              </a:rPr>
              <a:t>all </a:t>
            </a:r>
            <a:r>
              <a:rPr b="1" lang="ru" sz="6050">
                <a:solidFill>
                  <a:schemeClr val="dk1"/>
                </a:solidFill>
              </a:rPr>
              <a:t>2s</a:t>
            </a:r>
            <a:r>
              <a:rPr b="1" lang="ru" sz="6050">
                <a:solidFill>
                  <a:schemeClr val="dk1"/>
                </a:solidFill>
              </a:rPr>
              <a:t> ease-in-out</a:t>
            </a:r>
            <a:r>
              <a:rPr b="1" lang="ru" sz="6050">
                <a:solidFill>
                  <a:schemeClr val="dk1"/>
                </a:solidFill>
              </a:rPr>
              <a:t>;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display: inline-block;  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padding: 15px 25px;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margin: 20px;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background: #0067b8;             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}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</a:t>
            </a:r>
            <a:r>
              <a:rPr b="1" lang="ru" sz="6050">
                <a:solidFill>
                  <a:schemeClr val="dk1"/>
                </a:solidFill>
                <a:highlight>
                  <a:schemeClr val="dk2"/>
                </a:highlight>
              </a:rPr>
              <a:t>&lt;a href="#"&gt;Планы и цены &lt;/a&gt;</a:t>
            </a:r>
            <a:endParaRPr b="1" sz="605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t/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80"/>
              <a:buNone/>
            </a:pPr>
            <a:r>
              <a:t/>
            </a:r>
            <a:endParaRPr/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413" y="540425"/>
            <a:ext cx="18764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5513" y="3475600"/>
            <a:ext cx="18383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2f9a83770_0_7"/>
          <p:cNvSpPr txBox="1"/>
          <p:nvPr>
            <p:ph idx="1" type="body"/>
          </p:nvPr>
        </p:nvSpPr>
        <p:spPr>
          <a:xfrm>
            <a:off x="311700" y="149075"/>
            <a:ext cx="8520600" cy="50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a{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transition: all 2s ease-in-out;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display: inline-block;  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padding: 15px 25px;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margin: 20px;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    background: #0067b8;             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}</a:t>
            </a:r>
            <a:endParaRPr b="1"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       </a:t>
            </a:r>
            <a:r>
              <a:rPr b="1" lang="ru" sz="6050">
                <a:solidFill>
                  <a:srgbClr val="DB000E"/>
                </a:solidFill>
              </a:rPr>
              <a:t>a:hover{            </a:t>
            </a:r>
            <a:endParaRPr b="1" sz="6050">
              <a:solidFill>
                <a:srgbClr val="DB000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rgbClr val="DB000E"/>
                </a:solidFill>
              </a:rPr>
              <a:t>            background: #64839b;</a:t>
            </a:r>
            <a:endParaRPr b="1" sz="6050">
              <a:solidFill>
                <a:srgbClr val="DB000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rgbClr val="DB000E"/>
                </a:solidFill>
              </a:rPr>
              <a:t>            color: #ccc;  </a:t>
            </a:r>
            <a:endParaRPr b="1" sz="6050">
              <a:solidFill>
                <a:srgbClr val="DB000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rgbClr val="DB000E"/>
                </a:solidFill>
              </a:rPr>
              <a:t>            box-shadow: 0 4px 8px 0 rgba(0,0,0,.4);            </a:t>
            </a:r>
            <a:endParaRPr b="1" sz="6050">
              <a:solidFill>
                <a:srgbClr val="DB000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rgbClr val="DB000E"/>
                </a:solidFill>
              </a:rPr>
              <a:t>        }</a:t>
            </a:r>
            <a:endParaRPr b="1" sz="6050">
              <a:solidFill>
                <a:srgbClr val="DB000E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rPr b="1" lang="ru" sz="6050">
                <a:solidFill>
                  <a:schemeClr val="dk1"/>
                </a:solidFill>
              </a:rPr>
              <a:t> </a:t>
            </a:r>
            <a:r>
              <a:rPr b="1" lang="ru" sz="6050">
                <a:solidFill>
                  <a:schemeClr val="dk1"/>
                </a:solidFill>
                <a:highlight>
                  <a:schemeClr val="dk2"/>
                </a:highlight>
              </a:rPr>
              <a:t>&lt;a href="#"&gt;Планы и цены &lt;/a&gt;</a:t>
            </a:r>
            <a:endParaRPr b="1" sz="6050">
              <a:solidFill>
                <a:schemeClr val="dk1"/>
              </a:solidFill>
              <a:highlight>
                <a:schemeClr val="dk2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9008"/>
              <a:buNone/>
            </a:pPr>
            <a:r>
              <a:t/>
            </a:r>
            <a:endParaRPr b="1" sz="6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7" name="Google Shape;137;g172f9a8377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413" y="540425"/>
            <a:ext cx="18764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72f9a83770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5513" y="3475600"/>
            <a:ext cx="18383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</a:t>
            </a:r>
            <a:r>
              <a:rPr lang="ru" sz="30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трансформации</a:t>
            </a:r>
            <a:endParaRPr sz="2688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311700" y="1152475"/>
            <a:ext cx="852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Трансформация — это изменение вида элемента, к которым относятся следующие визуальные модификации: 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поворот, </a:t>
            </a:r>
            <a:endParaRPr b="1"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масштабирование, </a:t>
            </a:r>
            <a:endParaRPr b="1"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наклон и </a:t>
            </a:r>
            <a:endParaRPr b="1"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сдвиг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Чтобы сделать трансформацию, к селектору добавляется свойство transform, а в качестве значения пишется функция трансформации и её параметры.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transform: &lt;функция&gt; [&lt;функция&gt;]* | none</a:t>
            </a:r>
            <a:endParaRPr b="1" sz="16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transform-origin:  50% 50%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определяет исходную точку начала трансформации.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Трансформации преобразовывают элемент, не затрагивая остальные элементы веб-страницы, т.е. другие элементы не сдвигаются относительно него.</a:t>
            </a:r>
            <a:endParaRPr sz="11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 элементам, которые могут быть трансформированы, относятся элементы с</a:t>
            </a:r>
            <a:r>
              <a:rPr b="1" lang="ru" sz="1100">
                <a:solidFill>
                  <a:srgbClr val="DB000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 display: block; и display: inline-block</a:t>
            </a:r>
            <a:endParaRPr b="1" sz="1100">
              <a:solidFill>
                <a:srgbClr val="DB000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Существуют два вида CSS3-трансформаций – 2D и 3D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translate(x,y) - сдвиг</a:t>
            </a:r>
            <a:endParaRPr b="1" sz="3243"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311700" y="1152475"/>
            <a:ext cx="85206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(x,y)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Сдвигает элемент на новое место, перемещая относительно обычного положения вправо и вниз, используя координаты X и Y, не затрагивая при этом соседние элементы. Если нужно сдвинуть элемент влево или вверх, то нужно использовать отрицательные значения.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(n)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Сдвигает элемент относительно его обычного положения по оси X.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translateY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(n)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Сдвигает элемент относительно его обычного положения по оси Y.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SzPts val="1800"/>
              <a:buNone/>
            </a:pPr>
            <a:r>
              <a:t/>
            </a:r>
            <a:endParaRPr b="1" sz="1300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90550" y="1461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A30008"/>
                </a:solidFill>
                <a:latin typeface="Consolas"/>
                <a:ea typeface="Consolas"/>
                <a:cs typeface="Consolas"/>
                <a:sym typeface="Consolas"/>
              </a:rPr>
              <a:t>div{</a:t>
            </a:r>
            <a:r>
              <a:rPr b="1"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width: 100px;  height: 100px;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A30008"/>
                </a:solidFill>
                <a:latin typeface="Consolas"/>
                <a:ea typeface="Consolas"/>
                <a:cs typeface="Consolas"/>
                <a:sym typeface="Consolas"/>
              </a:rPr>
              <a:t> transition: 2s;</a:t>
            </a:r>
            <a:endParaRPr b="1" sz="1600">
              <a:solidFill>
                <a:srgbClr val="A300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A3000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A300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//сдвигает элемент по осям x и y на 10px и 50px по отношению к своему первоначальному положению.</a:t>
            </a:r>
            <a:endParaRPr b="1" sz="1600">
              <a:solidFill>
                <a:srgbClr val="A300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A30008"/>
                </a:solidFill>
                <a:latin typeface="Consolas"/>
                <a:ea typeface="Consolas"/>
                <a:cs typeface="Consolas"/>
                <a:sym typeface="Consolas"/>
              </a:rPr>
              <a:t>div:hover{transform: translate(10px, 50px); }</a:t>
            </a:r>
            <a:endParaRPr b="1" sz="1600">
              <a:solidFill>
                <a:srgbClr val="A3000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22860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>
              <a:solidFill>
                <a:srgbClr val="A3000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462925" y="2841975"/>
            <a:ext cx="14535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639950" y="3345175"/>
            <a:ext cx="1397700" cy="10530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5"/>
          <p:cNvCxnSpPr/>
          <p:nvPr/>
        </p:nvCxnSpPr>
        <p:spPr>
          <a:xfrm>
            <a:off x="1472225" y="2841975"/>
            <a:ext cx="19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15"/>
          <p:cNvCxnSpPr/>
          <p:nvPr/>
        </p:nvCxnSpPr>
        <p:spPr>
          <a:xfrm flipH="1">
            <a:off x="1453625" y="2860600"/>
            <a:ext cx="9300" cy="17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5"/>
          <p:cNvSpPr txBox="1"/>
          <p:nvPr/>
        </p:nvSpPr>
        <p:spPr>
          <a:xfrm>
            <a:off x="2916425" y="237165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692750" y="4184200"/>
            <a:ext cx="4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scale(x,y)- масштаб</a:t>
            </a:r>
            <a:endParaRPr sz="2688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311700" y="1152475"/>
            <a:ext cx="85206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scale(x,y)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Масштабирует элементы, делая их больше или меньше. Значения от 0 до 1 уменьшают элемент. Первое значение масштабирует элемент по ширине, второе — по высоте. Отрицательные значения отображают элемент зеркально.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scaleX(n)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масштабирует элемент по ширине, делая его шире или уже. Если значение больше единицы, элемент становится шире, если значение находится между единицей и нулем, элемент становится уже. Отрицательные значения отображают элемент зеркально по горизонтали.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scaleY(n)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масштабирует элемент по высоте, делая его выше или ниже. Если значение больше единицы, элемент становится выше, если значение находится между единицей и нулем — ниже. Отрицательные значения отображают элемент зеркально по вертикали.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A3000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59375" y="326125"/>
            <a:ext cx="70875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div:hover {</a:t>
            </a:r>
            <a:endParaRPr b="1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  	  transform:</a:t>
            </a:r>
            <a:r>
              <a:rPr b="1" lang="ru" sz="2000">
                <a:solidFill>
                  <a:srgbClr val="A30008"/>
                </a:solidFill>
                <a:latin typeface="Consolas"/>
                <a:ea typeface="Consolas"/>
                <a:cs typeface="Consolas"/>
                <a:sym typeface="Consolas"/>
              </a:rPr>
              <a:t> translate(10px, 50px) </a:t>
            </a:r>
            <a:r>
              <a:rPr b="1" lang="ru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 scale(0.8);</a:t>
            </a:r>
            <a:endParaRPr b="1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000">
                <a:solidFill>
                  <a:srgbClr val="A30008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 sz="2200"/>
          </a:p>
        </p:txBody>
      </p:sp>
      <p:sp>
        <p:nvSpPr>
          <p:cNvPr id="173" name="Google Shape;173;p17"/>
          <p:cNvSpPr/>
          <p:nvPr/>
        </p:nvSpPr>
        <p:spPr>
          <a:xfrm>
            <a:off x="7109600" y="326125"/>
            <a:ext cx="14535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7253900" y="475225"/>
            <a:ext cx="1164900" cy="8106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266775" y="2447725"/>
            <a:ext cx="56052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div:hover {</a:t>
            </a:r>
            <a:endParaRPr b="1" sz="1400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  	  transform: scaleY(2);</a:t>
            </a:r>
            <a:endParaRPr b="1" sz="1400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A30008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1"/>
          </a:p>
        </p:txBody>
      </p:sp>
      <p:sp>
        <p:nvSpPr>
          <p:cNvPr id="176" name="Google Shape;176;p17"/>
          <p:cNvSpPr/>
          <p:nvPr/>
        </p:nvSpPr>
        <p:spPr>
          <a:xfrm>
            <a:off x="7146875" y="2042550"/>
            <a:ext cx="1453500" cy="1992000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7146875" y="2484150"/>
            <a:ext cx="14535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3182BD"/>
                </a:solidFill>
                <a:latin typeface="Trebuchet MS"/>
                <a:ea typeface="Trebuchet MS"/>
                <a:cs typeface="Trebuchet MS"/>
                <a:sym typeface="Trebuchet MS"/>
              </a:rPr>
              <a:t>CSS3-переходы</a:t>
            </a:r>
            <a:endParaRPr sz="2400">
              <a:solidFill>
                <a:srgbClr val="3182B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CSS3-переходы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 позволяют анимировать исходное значение CSS-свойства на новое значение с течением времени, управляя скоростью смены значений свойств. Задается через свойство </a:t>
            </a:r>
            <a:r>
              <a:rPr b="1" lang="ru" sz="12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transition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CSS переходы позволяют вам решить какие свойства нужно анимировать (перечислением их явно), когда анимация начнётся (установкой задержки), как долго переход будет выполняться (установкой  продолжительности), а также как она будет запущена (определением функции по времени, например линейно или быстро в начале, медленно в конце).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Смена свойств происходит при наступлении определенного события, которое описывается соответствующим псевдоклассом. Чаще всего используется псевдокласс </a:t>
            </a:r>
            <a:r>
              <a:rPr lang="ru" sz="1050">
                <a:solidFill>
                  <a:schemeClr val="dk1"/>
                </a:solidFill>
                <a:highlight>
                  <a:srgbClr val="F5F5F5"/>
                </a:highlight>
              </a:rPr>
              <a:t>:hover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Переходы применяются ко всем элементам, а также к псевдоэлементам </a:t>
            </a:r>
            <a:r>
              <a:rPr lang="ru" sz="1050">
                <a:solidFill>
                  <a:schemeClr val="dk1"/>
                </a:solidFill>
                <a:highlight>
                  <a:srgbClr val="F5F5F5"/>
                </a:highlight>
              </a:rPr>
              <a:t>:before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 и </a:t>
            </a:r>
            <a:r>
              <a:rPr lang="ru" sz="1050">
                <a:solidFill>
                  <a:schemeClr val="dk1"/>
                </a:solidFill>
                <a:highlight>
                  <a:srgbClr val="F5F5F5"/>
                </a:highlight>
              </a:rPr>
              <a:t>:after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rotate(угол) - поворот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311700" y="1087250"/>
            <a:ext cx="8520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rotate(угол)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Поворачивает элементы на заданное количество градусов (</a:t>
            </a: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deg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), вокруг исходного центра( определенного с помощью </a:t>
            </a: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transform-origin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При положительном значении  — элемент поворачивается по  часовой стрелке.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Отрицательные значения от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deg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до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-360</a:t>
            </a:r>
            <a:r>
              <a:rPr b="1"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deg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поворачивают элемент против часовой стрелки 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 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rotate(360deg)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поворачивает элемент на 1 полный оборот.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 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rotate(720deg)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поворачивает элемент на два полных оборота.</a:t>
            </a:r>
            <a:endParaRPr b="1">
              <a:solidFill>
                <a:srgbClr val="A30008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74350" y="3305175"/>
            <a:ext cx="377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div:hover {</a:t>
            </a:r>
            <a:endParaRPr b="1" i="0" sz="1400" u="none" cap="none" strike="noStrike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4F4F4"/>
                </a:highlight>
                <a:latin typeface="Consolas"/>
                <a:ea typeface="Consolas"/>
                <a:cs typeface="Consolas"/>
                <a:sym typeface="Consolas"/>
              </a:rPr>
              <a:t>  	  transform: rotate(45deg);</a:t>
            </a:r>
            <a:endParaRPr b="1" i="0" sz="1400" u="none" cap="none" strike="noStrike">
              <a:solidFill>
                <a:srgbClr val="A30008"/>
              </a:solidFill>
              <a:highlight>
                <a:srgbClr val="F4F4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A30008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0" i="0" sz="1400" u="none" cap="none" strike="noStrike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792800" y="3550125"/>
            <a:ext cx="1453500" cy="110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 rot="3077531">
            <a:off x="6792707" y="3505402"/>
            <a:ext cx="1453588" cy="1108709"/>
          </a:xfrm>
          <a:prstGeom prst="rect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rot="-3530481">
            <a:off x="6679397" y="3014382"/>
            <a:ext cx="585340" cy="483606"/>
          </a:xfrm>
          <a:custGeom>
            <a:rect b="b" l="l" r="r" t="t"/>
            <a:pathLst>
              <a:path extrusionOk="0" h="39662" w="66344">
                <a:moveTo>
                  <a:pt x="0" y="2763"/>
                </a:moveTo>
                <a:cubicBezTo>
                  <a:pt x="8138" y="2763"/>
                  <a:pt x="37769" y="-3387"/>
                  <a:pt x="48826" y="2763"/>
                </a:cubicBezTo>
                <a:cubicBezTo>
                  <a:pt x="59883" y="8913"/>
                  <a:pt x="63424" y="33512"/>
                  <a:pt x="66344" y="3966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8"/>
          <p:cNvCxnSpPr/>
          <p:nvPr/>
        </p:nvCxnSpPr>
        <p:spPr>
          <a:xfrm>
            <a:off x="7500950" y="3037650"/>
            <a:ext cx="27900" cy="195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6336200" y="4137175"/>
            <a:ext cx="24600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skew(x,y) - наклон элемента</a:t>
            </a:r>
            <a:endParaRPr sz="2688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skew(x-угол,y-угол</a:t>
            </a:r>
            <a:r>
              <a:rPr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Используется для деформирования (искажения) сторон элемента относительно координатных осей. 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Координаты каждой точки изменяются на величину, пропорциональную указанному углу и расстоянию до точки, относительно которой выполняется трансформация (origin); таким образом, чем больше расстояние до смещаемой точки элемента, тем больше она будет смещена по горизонтали или вертикали.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Значения указываются в углах, градусах, радианах и оборотах. 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>
              <a:solidFill>
                <a:srgbClr val="333333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246475" y="518850"/>
            <a:ext cx="45801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skewX(угол)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Задаёт угол наклона по горизонтали, то есть отвечает за наклон вертикальных линий к оси X. </a:t>
            </a:r>
            <a:r>
              <a:rPr b="1" i="1"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Движение происходит от верхней части элемента и против часовой стрелки.</a:t>
            </a:r>
            <a:endParaRPr b="1" i="1"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Положительное значение наклоняет влево, отрицательное вправо.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skewY(угол)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Задаёт угол наклона по вертикали, то есть отвечает за наклон горизонтальных линий к оси Y. </a:t>
            </a:r>
            <a:r>
              <a:rPr b="1" i="1"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Направление движения — по часовой стрелке, начиная от правой стороны элемента</a:t>
            </a:r>
            <a:endParaRPr b="1" i="1"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Положительное значение наклоняет вниз, отрицательное вверх. 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Если значение не указано, то по умолчанию принимается равным 0 и искажения по вертикали не происходит.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749" y="332475"/>
            <a:ext cx="2937851" cy="1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0975" y="2454700"/>
            <a:ext cx="2055173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311700" y="789075"/>
            <a:ext cx="45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наклон влево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:hover {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// наклон по горизонтали на 40 градусов</a:t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transform: skewX(40deg); </a:t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наклон вправо</a:t>
            </a:r>
            <a:endParaRPr b="1" i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:hover {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// наклон по горизонтали на -20 градусов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transform: skewX(-20deg); </a:t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</p:txBody>
      </p:sp>
      <p:grpSp>
        <p:nvGrpSpPr>
          <p:cNvPr id="208" name="Google Shape;208;p21"/>
          <p:cNvGrpSpPr/>
          <p:nvPr/>
        </p:nvGrpSpPr>
        <p:grpSpPr>
          <a:xfrm>
            <a:off x="5088438" y="2539900"/>
            <a:ext cx="3517550" cy="1665575"/>
            <a:chOff x="4879350" y="503175"/>
            <a:chExt cx="3517550" cy="1665575"/>
          </a:xfrm>
        </p:grpSpPr>
        <p:sp>
          <p:nvSpPr>
            <p:cNvPr id="209" name="Google Shape;209;p21"/>
            <p:cNvSpPr/>
            <p:nvPr/>
          </p:nvSpPr>
          <p:spPr>
            <a:xfrm>
              <a:off x="5009925" y="833450"/>
              <a:ext cx="1453500" cy="1108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802100" y="833450"/>
              <a:ext cx="1594800" cy="1108800"/>
            </a:xfrm>
            <a:prstGeom prst="parallelogram">
              <a:avLst>
                <a:gd fmla="val 25000" name="adj"/>
              </a:avLst>
            </a:prstGeom>
            <a:solidFill>
              <a:srgbClr val="9380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21"/>
            <p:cNvCxnSpPr/>
            <p:nvPr/>
          </p:nvCxnSpPr>
          <p:spPr>
            <a:xfrm>
              <a:off x="5711900" y="503175"/>
              <a:ext cx="24000" cy="14391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4879350" y="1387850"/>
              <a:ext cx="17412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1"/>
            <p:cNvCxnSpPr/>
            <p:nvPr/>
          </p:nvCxnSpPr>
          <p:spPr>
            <a:xfrm flipH="1">
              <a:off x="5506200" y="606950"/>
              <a:ext cx="487500" cy="1561800"/>
            </a:xfrm>
            <a:prstGeom prst="straightConnector1">
              <a:avLst/>
            </a:prstGeom>
            <a:noFill/>
            <a:ln cap="flat" cmpd="sng" w="76200">
              <a:solidFill>
                <a:srgbClr val="4CE6D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214" name="Google Shape;214;p21"/>
          <p:cNvGrpSpPr/>
          <p:nvPr/>
        </p:nvGrpSpPr>
        <p:grpSpPr>
          <a:xfrm>
            <a:off x="5017750" y="638600"/>
            <a:ext cx="3658925" cy="1511850"/>
            <a:chOff x="4874625" y="2446275"/>
            <a:chExt cx="3658925" cy="1511850"/>
          </a:xfrm>
        </p:grpSpPr>
        <p:sp>
          <p:nvSpPr>
            <p:cNvPr id="215" name="Google Shape;215;p21"/>
            <p:cNvSpPr/>
            <p:nvPr/>
          </p:nvSpPr>
          <p:spPr>
            <a:xfrm>
              <a:off x="5033525" y="2746950"/>
              <a:ext cx="1453500" cy="1108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 flipH="1">
              <a:off x="6848750" y="2709675"/>
              <a:ext cx="1684800" cy="1108800"/>
            </a:xfrm>
            <a:prstGeom prst="parallelogram">
              <a:avLst>
                <a:gd fmla="val 60356" name="adj"/>
              </a:avLst>
            </a:prstGeom>
            <a:solidFill>
              <a:srgbClr val="9380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21"/>
            <p:cNvCxnSpPr/>
            <p:nvPr/>
          </p:nvCxnSpPr>
          <p:spPr>
            <a:xfrm>
              <a:off x="4874625" y="3203175"/>
              <a:ext cx="17412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5737950" y="2446275"/>
              <a:ext cx="24000" cy="14391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5506200" y="2570025"/>
              <a:ext cx="605700" cy="1388100"/>
            </a:xfrm>
            <a:prstGeom prst="straightConnector1">
              <a:avLst/>
            </a:prstGeom>
            <a:noFill/>
            <a:ln cap="flat" cmpd="sng" w="76200">
              <a:solidFill>
                <a:srgbClr val="4CE6D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0" name="Google Shape;220;p21"/>
          <p:cNvSpPr txBox="1"/>
          <p:nvPr/>
        </p:nvSpPr>
        <p:spPr>
          <a:xfrm>
            <a:off x="447250" y="298175"/>
            <a:ext cx="34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наклон по горизонтали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311700" y="1152475"/>
            <a:ext cx="521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div{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    width:200px;height:100px;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    display: block;        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    background: #f00;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    transform:  skewX(-40deg) rotate(25deg);       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6177800" y="820075"/>
            <a:ext cx="2394600" cy="10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6373475" y="2146050"/>
            <a:ext cx="2124600" cy="2106000"/>
          </a:xfrm>
          <a:prstGeom prst="diamond">
            <a:avLst/>
          </a:prstGeom>
          <a:solidFill>
            <a:srgbClr val="9380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ct val="194444"/>
              <a:buNone/>
            </a:pPr>
            <a:r>
              <a:rPr b="1" lang="ru" sz="16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transform: matrix(a, b, c, d, tx, ty)</a:t>
            </a:r>
            <a:r>
              <a:rPr lang="ru" sz="1100">
                <a:solidFill>
                  <a:srgbClr val="333333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6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- объединяет функции трансформации</a:t>
            </a:r>
            <a:endParaRPr b="1" sz="16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1700" y="1152475"/>
            <a:ext cx="8520600" cy="4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none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 по умолчанию, означает отсутствие трансформации. Также отменяет трансформацию для элемента из группы трансформируемых элементов.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matrix(a, b, c, d, x, y)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Смещает элементы и задает способ их трансформации, позволяя объединить несколько функций 2D-трансформаций в одной. В качестве трансформации допустимы поворот, масштабирование, наклон и изменение положения.</a:t>
            </a:r>
            <a:b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изменяет масштаб по горизонтали. Значение от 0 до 1 уменьшает элемент, больше 1 — увеличивает.</a:t>
            </a:r>
            <a:b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деформирует (сдвигает) стороны элемента по оси Y, положительное значение — вверх, отрицательное — вниз.</a:t>
            </a:r>
            <a:b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деформирует (сдвигает) стороны элемента по оси X, положительное значение — влево, отрицательное — вправо.</a:t>
            </a:r>
            <a:b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изменяет масштаб по вертикали. Значение меньше 1 уменьшает элемент, больше 1 — увеличивает.</a:t>
            </a:r>
            <a:b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смещает элемент по оси X, положительное — вправо, отрицательное — влево.</a:t>
            </a:r>
            <a:b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 </a:t>
            </a:r>
            <a:r>
              <a:rPr lang="ru" sz="14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смещает элемент по оси Y, положительное значение — вниз, отрицательное — вверх.</a:t>
            </a:r>
            <a:endParaRPr sz="14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218525" y="593400"/>
            <a:ext cx="534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99998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/* Трансформация масштаба*/</a:t>
            </a:r>
            <a:endParaRPr sz="1400">
              <a:solidFill>
                <a:srgbClr val="333333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transform: matrix(</a:t>
            </a:r>
            <a:r>
              <a:rPr lang="ru" sz="1400">
                <a:solidFill>
                  <a:srgbClr val="DB000E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, 0, 0, 1, 0, 0); </a:t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99998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/* Трансформация наклона*/</a:t>
            </a:r>
            <a:endParaRPr sz="1100">
              <a:solidFill>
                <a:srgbClr val="E6550D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transform: matrix(1, 0, </a:t>
            </a:r>
            <a:r>
              <a:rPr lang="ru" sz="1400">
                <a:solidFill>
                  <a:srgbClr val="DB000E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-0.5,</a:t>
            </a:r>
            <a:r>
              <a:rPr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1, 0, 0); </a:t>
            </a:r>
            <a:endParaRPr sz="2100"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400" y="2203797"/>
            <a:ext cx="3122874" cy="13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8925" y="593400"/>
            <a:ext cx="2763600" cy="1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transform-origin  - точка трансформации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311700" y="806150"/>
            <a:ext cx="8520600" cy="4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6270"/>
              <a:buNone/>
            </a:pPr>
            <a:r>
              <a:rPr lang="ru" sz="175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Свойство позволяет </a:t>
            </a:r>
            <a:r>
              <a:rPr b="1" lang="ru" sz="175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сместить центр трансформации</a:t>
            </a:r>
            <a:r>
              <a:rPr lang="ru" sz="175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, относительно которого происходит изменение положения/размера/формы элемента. Значение по умолчанию — </a:t>
            </a:r>
            <a:r>
              <a:rPr lang="ru" sz="1758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ru" sz="175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, или </a:t>
            </a:r>
            <a:r>
              <a:rPr lang="ru" sz="1758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50% 50%</a:t>
            </a:r>
            <a:r>
              <a:rPr lang="ru" sz="175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 Задается только для трансформированных элементов.</a:t>
            </a:r>
            <a:endParaRPr sz="1758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4285"/>
              <a:buNone/>
            </a:pPr>
            <a:r>
              <a:t/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ct val="136054"/>
              <a:buNone/>
            </a:pPr>
            <a:r>
              <a:rPr b="1" lang="ru" sz="1890">
                <a:solidFill>
                  <a:schemeClr val="accent5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transform-origin: &lt;x&gt; &lt;y&gt;</a:t>
            </a:r>
            <a:r>
              <a:rPr lang="ru" sz="2215">
                <a:solidFill>
                  <a:srgbClr val="333333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15">
              <a:solidFill>
                <a:srgbClr val="333333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ct val="116091"/>
              <a:buNone/>
            </a:pPr>
            <a:r>
              <a:t/>
            </a:r>
            <a:endParaRPr sz="2215">
              <a:solidFill>
                <a:srgbClr val="333333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193"/>
              <a:buNone/>
            </a:pPr>
            <a:r>
              <a:rPr lang="ru" sz="1435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&lt;x&gt; Координата по оси X. Может принимать следующие значения: &lt;размер&gt; | &lt;проценты&gt; | left | center | right</a:t>
            </a:r>
            <a:endParaRPr sz="1435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193"/>
              <a:buNone/>
            </a:pPr>
            <a:r>
              <a:rPr lang="ru" sz="1435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&lt;размер&gt; — любая единица измерения CSS.</a:t>
            </a:r>
            <a:endParaRPr sz="1435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193"/>
              <a:buNone/>
            </a:pPr>
            <a:r>
              <a:t/>
            </a:r>
            <a:endParaRPr sz="1435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193"/>
              <a:buNone/>
            </a:pPr>
            <a:r>
              <a:rPr lang="ru" sz="1435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&lt;y&gt;  Координата по оси Y. Может принимать следующие значения: &lt;размер&gt; | &lt;проценты&gt; | top | center | bottom</a:t>
            </a:r>
            <a:endParaRPr sz="1435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766"/>
              <a:buNone/>
            </a:pPr>
            <a:r>
              <a:t/>
            </a:r>
            <a:endParaRPr sz="1100">
              <a:solidFill>
                <a:srgbClr val="3182BD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div {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background: #fc0;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padding: 10px;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display: inline-block;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border: 1px solid #000;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transition: 1s;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176"/>
              <a:buFont typeface="Arial"/>
              <a:buNone/>
            </a:pPr>
            <a:r>
              <a:rPr b="1" lang="ru" sz="1769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ru" sz="1382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/* Точка поворота в правом верхнем углу */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769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transform-origin: 100% 0;</a:t>
            </a:r>
            <a:endParaRPr i="1" sz="1382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t/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div:hover { 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591"/>
              <a:buFont typeface="Arial"/>
              <a:buNone/>
            </a:pPr>
            <a:r>
              <a:rPr i="1" lang="ru" sz="1382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/* Поворачиваем на 20 градусов против часовой </a:t>
            </a:r>
            <a:endParaRPr i="1" sz="1382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6065"/>
              <a:buNone/>
            </a:pPr>
            <a:r>
              <a:rPr i="1" lang="ru" sz="1382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   стрелки относительно правого верхнего угла. */</a:t>
            </a: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769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transform: rotate(-20deg);</a:t>
            </a:r>
            <a:endParaRPr b="1" sz="1769">
              <a:solidFill>
                <a:srgbClr val="A30008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360"/>
              <a:buNone/>
            </a:pPr>
            <a:r>
              <a:t/>
            </a:r>
            <a:endParaRPr b="1" sz="1769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176"/>
              <a:buFont typeface="Arial"/>
              <a:buNone/>
            </a:pPr>
            <a:r>
              <a:rPr b="1" lang="ru" sz="1769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938" y="4152625"/>
            <a:ext cx="543270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25"/>
          <p:cNvGrpSpPr/>
          <p:nvPr/>
        </p:nvGrpSpPr>
        <p:grpSpPr>
          <a:xfrm>
            <a:off x="4770625" y="2642050"/>
            <a:ext cx="1221000" cy="1116900"/>
            <a:chOff x="4137000" y="2614100"/>
            <a:chExt cx="1221000" cy="1116900"/>
          </a:xfrm>
        </p:grpSpPr>
        <p:sp>
          <p:nvSpPr>
            <p:cNvPr id="249" name="Google Shape;249;p25"/>
            <p:cNvSpPr/>
            <p:nvPr/>
          </p:nvSpPr>
          <p:spPr>
            <a:xfrm>
              <a:off x="4137000" y="2614100"/>
              <a:ext cx="1221000" cy="1116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630650" y="3055700"/>
              <a:ext cx="233700" cy="233700"/>
            </a:xfrm>
            <a:prstGeom prst="ellipse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25"/>
          <p:cNvGrpSpPr/>
          <p:nvPr/>
        </p:nvGrpSpPr>
        <p:grpSpPr>
          <a:xfrm>
            <a:off x="6727705" y="3535425"/>
            <a:ext cx="1555250" cy="1607802"/>
            <a:chOff x="7659505" y="2679350"/>
            <a:chExt cx="1555250" cy="1607802"/>
          </a:xfrm>
        </p:grpSpPr>
        <p:sp>
          <p:nvSpPr>
            <p:cNvPr id="252" name="Google Shape;252;p25"/>
            <p:cNvSpPr/>
            <p:nvPr/>
          </p:nvSpPr>
          <p:spPr>
            <a:xfrm rot="-1348551">
              <a:off x="7826605" y="2979357"/>
              <a:ext cx="1221050" cy="1116811"/>
            </a:xfrm>
            <a:prstGeom prst="rect">
              <a:avLst/>
            </a:prstGeom>
            <a:solidFill>
              <a:srgbClr val="9380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8682225" y="2679350"/>
              <a:ext cx="220800" cy="233700"/>
            </a:xfrm>
            <a:prstGeom prst="ellipse">
              <a:avLst/>
            </a:prstGeom>
            <a:solidFill>
              <a:srgbClr val="A3000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Установка 3D-перспективы perspective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11700" y="1115625"/>
            <a:ext cx="85206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Свойства</a:t>
            </a:r>
            <a:r>
              <a:rPr b="1"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60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perspective</a:t>
            </a:r>
            <a:r>
              <a:rPr b="1" lang="ru" sz="1600">
                <a:solidFill>
                  <a:srgbClr val="0077AA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lang="ru" sz="16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и </a:t>
            </a:r>
            <a:r>
              <a:rPr b="1" lang="ru" sz="1600">
                <a:solidFill>
                  <a:srgbClr val="0077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perspective-origin</a:t>
            </a:r>
            <a:r>
              <a:rPr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можно использовать для добавления ощущения глубины в сцену, делая элементы выше по оси Z (ближе к зрителю) и кажущимися большими, а те, которые находятся дальше — меньшими. Масштаб пропорционален </a:t>
            </a:r>
            <a:r>
              <a:rPr lang="ru" sz="130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 / (d - Z)</a:t>
            </a:r>
            <a:r>
              <a:rPr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, где </a:t>
            </a:r>
            <a:r>
              <a:rPr lang="ru" sz="130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— значение перспективы, является расстоянием от плоскости рисования до предполагаемого положения глаза зрителя.</a:t>
            </a:r>
            <a:endParaRPr sz="1300">
              <a:solidFill>
                <a:srgbClr val="3030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Свойство </a:t>
            </a:r>
            <a:r>
              <a:rPr b="1" lang="ru" sz="130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perspective</a:t>
            </a:r>
            <a:r>
              <a:rPr b="1"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300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активирует 3D-пространство внутри элемента, содержащего дочерние трансформированные элементы и применяется к ним.</a:t>
            </a:r>
            <a:endParaRPr b="1" sz="15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91350" y="2431975"/>
            <a:ext cx="2888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Двери 2D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311700" y="1152475"/>
            <a:ext cx="30987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&lt;div class="trans_rotate"&gt;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&lt;p&gt;open&lt;/p&gt;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&lt;/div&gt;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4472625" y="1080875"/>
            <a:ext cx="44727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.trans_rotate{	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width:200px; height: 200px;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background: #000;		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   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.trans_rotate p{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width:100%; height: 100%;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  background: aqua;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; 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&lt;/style&gt;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transition-property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</a:rPr>
              <a:t>Указывает имя или имена свойств, чьи переходы должны анимироваться.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178575" y="1017725"/>
            <a:ext cx="85206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transition-property: none | all | &lt;свойство&gt; [,&lt;свойство&gt;]*</a:t>
            </a:r>
            <a:endParaRPr b="1" sz="17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.menu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100px; width: 100%;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background: #fc0;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top: -100px;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transition-property: top,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.menu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:hover { top: 0; background: #fff;}</a:t>
            </a:r>
            <a:endParaRPr b="1" sz="2000">
              <a:solidFill>
                <a:srgbClr val="A3000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Двери 2D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311700" y="1152475"/>
            <a:ext cx="30987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&lt;div class="trans_rotate"&gt;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&lt;p&gt;&lt;/p&gt;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&lt;/div&gt;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4472625" y="1080875"/>
            <a:ext cx="4472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.trans_rotate{	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width:200px; height: 200px;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background: #000;		  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   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perspective: 400px ;</a:t>
            </a: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.trans_rotate p{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width:100%; height: 100%;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  background: aqua; 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transform-origin: left;</a:t>
            </a: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.trans_rotate:hover p{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transform: rotateY(40deg);</a:t>
            </a: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312"/>
              <a:buNone/>
            </a:pPr>
            <a:r>
              <a:rPr lang="ru" sz="1904">
                <a:highlight>
                  <a:srgbClr val="FBFBFB"/>
                </a:highlight>
              </a:rPr>
              <a:t>rotate3d</a:t>
            </a:r>
            <a:r>
              <a:rPr b="1" lang="ru" sz="1300">
                <a:solidFill>
                  <a:srgbClr val="333333"/>
                </a:solidFill>
                <a:highlight>
                  <a:srgbClr val="FCFCFC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1300">
                <a:solidFill>
                  <a:srgbClr val="333333"/>
                </a:solidFill>
                <a:highlight>
                  <a:srgbClr val="FCFCFC"/>
                </a:highlight>
              </a:rPr>
              <a:t> задает поворот элемента на заданный угол одновременно относительно оси X, Y, Z в трехмерном пространстве.</a:t>
            </a:r>
            <a:endParaRPr/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428600" y="1677225"/>
            <a:ext cx="85206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566">
                <a:solidFill>
                  <a:srgbClr val="0077AA"/>
                </a:solidFill>
                <a:highlight>
                  <a:srgbClr val="FBFBFB"/>
                </a:highlight>
              </a:rPr>
              <a:t>transform: rotate3d(X, Y, Z, угол);</a:t>
            </a:r>
            <a:endParaRPr b="1" sz="1516">
              <a:solidFill>
                <a:srgbClr val="0077AA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333333"/>
                </a:solidFill>
                <a:highlight>
                  <a:srgbClr val="FCFCFC"/>
                </a:highlight>
              </a:rPr>
              <a:t>В качестве значений функция принимает 4 параметра, записанные через запятые. Первые три параметра определяют вектор оси в трехмерном пространстве, относительного которой будет осуществляться поворот. Четвертый параметр задает угол поворота.</a:t>
            </a:r>
            <a:endParaRPr sz="11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566">
                <a:solidFill>
                  <a:srgbClr val="0077AA"/>
                </a:solidFill>
                <a:highlight>
                  <a:srgbClr val="FBFBFB"/>
                </a:highlight>
              </a:rPr>
              <a:t>transform-style: preserve-3d;</a:t>
            </a:r>
            <a:r>
              <a:rPr lang="ru" sz="1100">
                <a:solidFill>
                  <a:srgbClr val="333333"/>
                </a:solidFill>
                <a:highlight>
                  <a:srgbClr val="FCFCFC"/>
                </a:highlight>
              </a:rPr>
              <a:t>  - Вращение в 3D</a:t>
            </a:r>
            <a:endParaRPr sz="11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4500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Двери 3D</a:t>
            </a:r>
            <a:endParaRPr/>
          </a:p>
        </p:txBody>
      </p:sp>
      <p:sp>
        <p:nvSpPr>
          <p:cNvPr id="286" name="Google Shape;286;p30"/>
          <p:cNvSpPr txBox="1"/>
          <p:nvPr>
            <p:ph idx="1" type="body"/>
          </p:nvPr>
        </p:nvSpPr>
        <p:spPr>
          <a:xfrm>
            <a:off x="311700" y="1152475"/>
            <a:ext cx="3098700" cy="23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&lt;div class="trans_rotate"&gt;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&lt;p&gt;&lt;/p&gt;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&lt;/div&gt;</a:t>
            </a:r>
            <a:endParaRPr b="1" sz="1400">
              <a:solidFill>
                <a:srgbClr val="0077AA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3578075" y="1080875"/>
            <a:ext cx="53673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.trans_rotate{	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width:200px; height: 200px;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background: #000;		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  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perspective: 800px ;</a:t>
            </a: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.trans_rotate p{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width:100%; height: 100%;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  background: aqua; 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transform-style: preserve-3d;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.trans_rotate:hover p{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chemeClr val="dk2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/*поворачивает на 180 градусов по Y */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		</a:t>
            </a:r>
            <a:r>
              <a:rPr b="1" i="0" lang="ru" sz="1400" u="none" cap="none" strike="noStrike">
                <a:solidFill>
                  <a:srgbClr val="A3000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transform:  rotate3d(0,1,0,180deg);</a:t>
            </a: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            background: pink;</a:t>
            </a:r>
            <a:endParaRPr b="0" i="0" sz="1050" u="none" cap="none" strike="noStrike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1" i="0" sz="1400" u="none" cap="none" strike="noStrike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CSS3-фильтры</a:t>
            </a:r>
            <a:r>
              <a:rPr lang="ru" sz="268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1188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ru" sz="1188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воспроизводят в браузере визуальные эффекты, похожие на фильтры Photoshop. Фильтры можно добавлять не только к изображениям, но и к любым непустым элементам.</a:t>
            </a:r>
            <a:endParaRPr sz="1188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 txBox="1"/>
          <p:nvPr>
            <p:ph idx="1" type="body"/>
          </p:nvPr>
        </p:nvSpPr>
        <p:spPr>
          <a:xfrm>
            <a:off x="311700" y="1216350"/>
            <a:ext cx="85206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blur()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 задается в единицах длины, например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. Применяет размытие по Гауссу к исходному изображению. Чем больше значение радиуса, тем больше размытие. Если значение радиуса не задано, по умолчанию берется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075">
              <a:solidFill>
                <a:srgbClr val="3030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brightness(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 задается в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или в десятичных дробях. Изменяет яркость изображения. Чем больше значение, тем ярче изображение. Значение по умолчанию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075">
              <a:solidFill>
                <a:srgbClr val="3030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contrast()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Значение задается в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или в десятичных дробях. Регулирует контрастность изображения, т.е. разницу между самыми темными и самыми светлыми участками изображения/фона. Значение по умолчанию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. Нулевое значение скроет исходное изображение под темно-серым фоном. Значения, увеличивающиеся от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до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или от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до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, будут постепенно открывать исходное изображение до оригинального отображения, а значения свыше будут увеличивать контраст между светлыми и темными участками.</a:t>
            </a:r>
            <a:endParaRPr sz="1075">
              <a:solidFill>
                <a:srgbClr val="3030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grayscale()- убирает цвета, делает черно-белыми/серыми.</a:t>
            </a:r>
            <a:endParaRPr sz="1075">
              <a:solidFill>
                <a:srgbClr val="3030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opacity()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Фильтр работает аналогично со свойством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, добавляя прозрачность элементу. Отличительная особенность — браузеры обеспечивают аппаратное ускорение для фильтра, что позволяет повысить производительность. Дополнительный бонус — фильтр можно одновременно сочетать с другими фильтрами, создавая при этом интересные эффекты. Значение задается только в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делает элемент полностью прозрачным, а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не оказывает никакого эффекта.</a:t>
            </a:r>
            <a:endParaRPr sz="1075">
              <a:solidFill>
                <a:srgbClr val="30303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75"/>
              <a:buNone/>
            </a:pPr>
            <a:r>
              <a:rPr b="1"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saturate()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Управляет насыщенностью цветов, работая по принципу контрастного фильтра. Значение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убирает цветность, а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не оказывает никакого эффекта. Значения от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до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уменьшают насыщенность цвета, выше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— увеличивают насыщенность цвета. Значение может задаваться как в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, так и целым числом,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 эквивалентно </a:t>
            </a:r>
            <a:r>
              <a:rPr lang="ru" sz="10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75">
                <a:solidFill>
                  <a:srgbClr val="30303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6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ru" sz="2688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CSS3-фильтры. Примеры</a:t>
            </a:r>
            <a:endParaRPr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blur(3px);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brightness(50%);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brightness(.5);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contrast(20%);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contrast(.2);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drop-shadow(2px 3px 5px black);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grayscale(.5);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grayscale(50%);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hue-rotate(180deg);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invert(100%);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opacity(30%);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75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filter: saturate(300%);</a:t>
            </a:r>
            <a:endParaRPr b="1" sz="11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0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ru" sz="2300">
                <a:solidFill>
                  <a:schemeClr val="accent5"/>
                </a:solidFill>
                <a:latin typeface="Trebuchet MS"/>
                <a:ea typeface="Trebuchet MS"/>
                <a:cs typeface="Trebuchet MS"/>
                <a:sym typeface="Trebuchet MS"/>
              </a:rPr>
              <a:t>CSS3-анимация</a:t>
            </a:r>
            <a:endParaRPr b="1" sz="2300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289405"/>
              <a:buNone/>
            </a:pPr>
            <a:r>
              <a:t/>
            </a:r>
            <a:endParaRPr b="1" sz="1075">
              <a:solidFill>
                <a:srgbClr val="30303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091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создание анимации базируется на ключевых кадрах, которые позволяют автоматически воспроизводить и повторять эффекты на протяжении заданного времени, а также останавливать анимацию внутри цикла.</a:t>
            </a:r>
            <a:endParaRPr sz="1091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091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CSS3-анимация может применяться практически для всех html-элементов, а также для псевдоэлементов </a:t>
            </a:r>
            <a:r>
              <a:rPr lang="ru" sz="941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:before</a:t>
            </a:r>
            <a:r>
              <a:rPr lang="ru" sz="1091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" sz="941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:after</a:t>
            </a:r>
            <a:r>
              <a:rPr lang="ru" sz="1091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091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74">
                <a:solidFill>
                  <a:schemeClr val="accent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animation: animation-name animation-duration animation-timing-function animation-delay animation-iteration-count animation-direction;</a:t>
            </a:r>
            <a:endParaRPr b="1" sz="1424">
              <a:solidFill>
                <a:schemeClr val="accent5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animation-name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название анимации;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animation-duration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как долго длится анимация;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animation-timing-function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как вычисляются промежуточные состояния;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animation-delay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анимация начинается спустя некоторое время;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animation-iteration-count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сколько раз должна выполняться анимация(infinite - все время);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animation-direction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должно движение идти в обратную сторону или нет(normal,reverse,alternate);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animation-fill-mode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какие стили применяются до начала анимации и после её завершения.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3848"/>
              </a:buClr>
              <a:buSzPts val="1200"/>
              <a:buFont typeface="Verdana"/>
              <a:buChar char="●"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animation-play-state: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определяет, будет ли анимация запущена или приостановлена(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running,paused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29384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https://html5book.ru/css3-animation/</a:t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39316"/>
              <a:buNone/>
            </a:pPr>
            <a:r>
              <a:rPr b="1" lang="ru" sz="13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Ключевые кадры </a:t>
            </a:r>
            <a:r>
              <a:rPr b="1" lang="ru" sz="2300">
                <a:solidFill>
                  <a:srgbClr val="131B23"/>
                </a:solidFill>
                <a:highlight>
                  <a:srgbClr val="FFFFFF"/>
                </a:highlight>
              </a:rPr>
              <a:t>@keyframes</a:t>
            </a:r>
            <a:endParaRPr b="1" sz="2300">
              <a:solidFill>
                <a:srgbClr val="131B2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E655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@keyframes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устанавливает ключевые кадры при анимации элемента. Ключевой кадр это свойства элемента (прозрачность, цвет, положение и др.), которые должны применяться к элементу в заданный момент времени. Таким образом, анимация представляет собой плавный переход стилевых свойств от одного ключевого кадра к другому.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Ключевые кадры определяют поведение одного цикла анимации; анимация может повторяться ноль или более раз.</a:t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Ключевые кадры указываются с помощью правила </a:t>
            </a:r>
            <a:r>
              <a:rPr lang="ru" sz="11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определяемого следующим образом:</a:t>
            </a:r>
            <a:endParaRPr sz="1200">
              <a:solidFill>
                <a:srgbClr val="30303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u" sz="1100">
                <a:solidFill>
                  <a:srgbClr val="0077AA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@keyframes имя анимации</a:t>
            </a:r>
            <a:r>
              <a:rPr lang="ru" sz="1100">
                <a:solidFill>
                  <a:srgbClr val="30303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100">
                <a:solidFill>
                  <a:srgbClr val="999999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" sz="1100">
                <a:solidFill>
                  <a:srgbClr val="303030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список правил </a:t>
            </a:r>
            <a:r>
              <a:rPr lang="ru" sz="1100">
                <a:solidFill>
                  <a:srgbClr val="999999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999999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</a:pPr>
            <a:r>
              <a:rPr b="1" lang="ru" sz="1316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@keyframes box {</a:t>
            </a:r>
            <a:endParaRPr b="1" sz="1316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316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from { left: 0; }</a:t>
            </a:r>
            <a:endParaRPr b="1" sz="1316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316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50% { left: 50px; }</a:t>
            </a:r>
            <a:endParaRPr b="1" sz="1316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316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to { left: 300px; }</a:t>
            </a:r>
            <a:endParaRPr b="1" sz="1316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316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316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Ключевые кадры создаются с помощью ключевых слов 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(эквивалентны значениям 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0%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lang="ru" sz="1050">
                <a:solidFill>
                  <a:srgbClr val="30303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200">
                <a:solidFill>
                  <a:srgbClr val="30303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 или с помощью процентных пунктов, которых можно задавать сколько угодно.</a:t>
            </a:r>
            <a:endParaRPr b="1" sz="1316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.loading-button { </a:t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animation: bouncing 0.5s linear 0s alternate both infinite;</a:t>
            </a: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ru" sz="1400">
                <a:solidFill>
                  <a:srgbClr val="A30008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01600" marR="10160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@keyframes bouncing{</a:t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0%  { bottom: 0; box-shadow: 0 0 5px rgba(0,0,0,0.5); }</a:t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  100% { bottom: 50px; box-shadow: 0 50px 50px rgba(0,0,0,0.1); }</a:t>
            </a:r>
            <a:endParaRPr b="1" sz="1400">
              <a:solidFill>
                <a:schemeClr val="dk1"/>
              </a:solidFill>
              <a:highlight>
                <a:srgbClr val="F8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8F7F7"/>
                </a:highlight>
                <a:latin typeface="Consolas"/>
                <a:ea typeface="Consolas"/>
                <a:cs typeface="Consolas"/>
                <a:sym typeface="Consolas"/>
              </a:rPr>
              <a:t>}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 backface-visibility: hidden - скрывает заднюю часть карточки с помощью свойства</a:t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примеры</a:t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 u="sng">
                <a:solidFill>
                  <a:schemeClr val="hlink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https://designmodo.com/demo/backface-visibility/coffee.html</a:t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transition-duration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Задаёт промежуток времени 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секундах или миллисекундах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, в течение которого должен осуществляться переход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178575" y="1017725"/>
            <a:ext cx="85206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7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transition-duration: &lt;время&gt; [,&lt;время&gt;]*</a:t>
            </a:r>
            <a:endParaRPr b="1" sz="17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2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.menu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100px; width: 100%;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background: #fc0;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top: -100px;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transition-property: top, background;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transition-duration: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s;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.menu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:hover { top: 0; background: #fff;}</a:t>
            </a:r>
            <a:endParaRPr b="1" sz="1400">
              <a:solidFill>
                <a:srgbClr val="A300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разные свойства имеют разные значения для перехода, они указываются через запятую.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transition-delay 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устанавливает время ожидания перед запуском эффекта перехода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178575" y="1017725"/>
            <a:ext cx="8520600" cy="4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transition-delay: &lt;время&gt; [,&lt;время&gt;]*</a:t>
            </a:r>
            <a:endParaRPr b="1" sz="17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i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.menu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height: 100px; width: 100%;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background: #fc0;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top: -100px;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transition-property: top, background;</a:t>
            </a: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transition-delay: 0.5s;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.menu</a:t>
            </a:r>
            <a:r>
              <a:rPr b="1" lang="ru" sz="1400">
                <a:solidFill>
                  <a:srgbClr val="A30008"/>
                </a:solidFill>
                <a:latin typeface="Courier New"/>
                <a:ea typeface="Courier New"/>
                <a:cs typeface="Courier New"/>
                <a:sym typeface="Courier New"/>
              </a:rPr>
              <a:t>:hover { top: 0; background: #fff;}</a:t>
            </a:r>
            <a:endParaRPr b="1" sz="1400">
              <a:solidFill>
                <a:srgbClr val="A300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разные свойства имеют разные значения для перехода, они указываются через запятую.</a:t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2839"/>
              <a:buNone/>
            </a:pPr>
            <a:r>
              <a:rPr lang="ru" sz="18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transition-timing-function 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представляет собой математическую функцию, показывающую, как быстро по времени меняется указанное через </a:t>
            </a:r>
            <a:r>
              <a:rPr lang="ru" sz="1200">
                <a:solidFill>
                  <a:srgbClr val="207BBD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transition-property</a:t>
            </a:r>
            <a:r>
              <a:rPr lang="ru" sz="1200">
                <a:solidFill>
                  <a:srgbClr val="29384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значение свойства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79525" y="1053100"/>
            <a:ext cx="9297900" cy="4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transition-timing-function: ease | ease-in | ease-out | ease-in-out | linear | step-start | step-end | steps | cubic-bezier</a:t>
            </a:r>
            <a:endParaRPr b="1" sz="17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ease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Функция по умолчанию, переход начинается медленно, разгоняется быстро и замедляется в конце. Соответствует 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cubic-bezier(0.25,0.1,0.25,1)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Переход происходит равномерно на протяжении всего времени, без колебаний в скорости. Соответствует 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cubic-bezier(0,0,1,1)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ease-in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Переход начинается медленно, а затем плавно ускоряется в конце. Соответствует 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cubic-bezier(0.42,0,1,1)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ease-out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Переход начинается быстро и плавно замедляется в конце. Соответствует 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cubic-bezier(0,0,0.58,1)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ease-in-out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Переход медленно начинается и медленно заканчивается. Соответствует </a:t>
            </a:r>
            <a:r>
              <a:rPr lang="ru" sz="12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cubic-bezier(0.42,0,0.58,1)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latin typeface="Courier New"/>
                <a:ea typeface="Courier New"/>
                <a:cs typeface="Courier New"/>
                <a:sym typeface="Courier New"/>
              </a:rPr>
              <a:t>cubic-bezier</a:t>
            </a:r>
            <a:r>
              <a:rPr b="1"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(x1, y1, x2, y2)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 Позволяет вручную установить значения от 0 до 1 для кривой ускорения. </a:t>
            </a:r>
            <a:r>
              <a:rPr lang="ru" sz="1200">
                <a:solidFill>
                  <a:srgbClr val="1D2E4C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На этом сайте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вы сможете построить любую траекторию перехода.</a:t>
            </a:r>
            <a:endParaRPr sz="11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idx="1" type="body"/>
          </p:nvPr>
        </p:nvSpPr>
        <p:spPr>
          <a:xfrm>
            <a:off x="154375" y="461025"/>
            <a:ext cx="9297900" cy="4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700">
                <a:solidFill>
                  <a:schemeClr val="accent5"/>
                </a:solidFill>
                <a:highlight>
                  <a:srgbClr val="F8F7F7"/>
                </a:highlight>
                <a:latin typeface="Courier New"/>
                <a:ea typeface="Courier New"/>
                <a:cs typeface="Courier New"/>
                <a:sym typeface="Courier New"/>
              </a:rPr>
              <a:t>transition-timing-function: ease | ease-in | ease-out | ease-in-out | linear | step-start | step-end | steps | cubic-bezier</a:t>
            </a:r>
            <a:endParaRPr b="1" sz="1700">
              <a:solidFill>
                <a:schemeClr val="accent5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1200">
              <a:solidFill>
                <a:srgbClr val="333333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ru" sz="12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 n, &lt;jumpterm&gt;)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Отображает переход по </a:t>
            </a:r>
            <a:r>
              <a:rPr i="1"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n остановкам вдоль перехода, отображая каждую остановку в течение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равных промежутков времени. Например, если </a:t>
            </a:r>
            <a:r>
              <a:rPr i="1"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 равно 5, есть 5 шагов. Независимо от того, выполняется ли переход временно на 0%, 20%, 40%, 60% и 80%, на 20%, 40%, 60%, 80% и 100%, или делает 5 остановок между 0% и 100% вдоль переход или выполнение 5 остановок, включая отметки 0% и 100% (на 0%, 25%, 50%, 75% и 100%), зависит от того, какой из следующих терминов перехода используется: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jump-start</a:t>
            </a:r>
            <a:r>
              <a:rPr lang="ru" sz="12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Обозначает непрерывную слева функцию, так что первый переход происходит, когда начинается переход;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jump-end</a:t>
            </a:r>
            <a:r>
              <a:rPr lang="ru" sz="12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Обозначает непрерывную справа функцию, так что последний прыжок происходит по окончании анимации;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ru" sz="12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Такой же как jump-start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5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ru" sz="1200">
                <a:solidFill>
                  <a:srgbClr val="1D2E4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1D2E4C"/>
                </a:solidFill>
                <a:latin typeface="Trebuchet MS"/>
                <a:ea typeface="Trebuchet MS"/>
                <a:cs typeface="Trebuchet MS"/>
                <a:sym typeface="Trebuchet MS"/>
              </a:rPr>
              <a:t>Такой же как jump-end.</a:t>
            </a:r>
            <a:endParaRPr sz="1200">
              <a:solidFill>
                <a:srgbClr val="1D2E4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A30008"/>
              </a:solidFill>
              <a:highlight>
                <a:srgbClr val="F8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01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ru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transition-timing-function: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1042988"/>
            <a:ext cx="8582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372200" y="4408000"/>
            <a:ext cx="8520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2500"/>
              <a:buNone/>
            </a:pPr>
            <a:r>
              <a:rPr lang="ru" sz="6400" u="sng">
                <a:solidFill>
                  <a:schemeClr val="hlink"/>
                </a:solidFill>
                <a:hlinkClick r:id="rId3"/>
              </a:rPr>
              <a:t>https://developer.mozilla.org/en-US/docs/Web/CSS/transition-timing-function</a:t>
            </a:r>
            <a:endParaRPr sz="6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909625"/>
            <a:ext cx="84105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