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6858000" cx="12192000"/>
  <p:notesSz cx="6858000" cy="9144000"/>
  <p:embeddedFontLst>
    <p:embeddedFont>
      <p:font typeface="Robot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4" roundtripDataSignature="AMtx7mhfbAJyV8VnTHRRlK8SPvcsE4tp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-bold.fntdata"/><Relationship Id="rId50" Type="http://schemas.openxmlformats.org/officeDocument/2006/relationships/font" Target="fonts/Roboto-regular.fntdata"/><Relationship Id="rId53" Type="http://schemas.openxmlformats.org/officeDocument/2006/relationships/font" Target="fonts/Roboto-boldItalic.fntdata"/><Relationship Id="rId52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dium.com/@stasonmars/%D1%80%D0%B0%D0%B7%D0%BD%D0%B8%D1%86%D0%B0-%D0%BC%D0%B5%D0%B6%D0%B4%D1%83-width-%D0%B8-flex-basis-f34e658ce6a2" TargetMode="Externa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9f34af9a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6" name="Google Shape;166;g79f34af9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79f34af9a8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9f34af9a8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0" name="Google Shape;300;g79f34af9a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g79f34af9a8_0_1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9f34af9a8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5" name="Google Shape;315;g79f34af9a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Ширина flex-контейнера 500px. Для отображения flex-элементов необходимо 600px. В итоге не Ширина flex-контейнера 500px. Для отображения flex-элементов необходимо 600px. В итоге не хватает 100px. В этом примере уменьшаться могут 2 flex-элемента 100px. В этом примере уменьшаться могут 2 flex-элемента </a:t>
            </a:r>
            <a:endParaRPr/>
          </a:p>
        </p:txBody>
      </p:sp>
      <p:sp>
        <p:nvSpPr>
          <p:cNvPr id="316" name="Google Shape;316;g79f34af9a8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9f34af9a8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3" name="Google Shape;323;g79f34af9a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https://medium.com/@stasonmars/%D1%80%D0%B0%D0%B7%D0%BD%D0%B8%D1%86%D0%B0-%D0%BC%D0%B5%D0%B6%D0%B4%D1%83-width-%D0%B8-flex-basis-f34e658ce6a2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g79f34af9a8_0_3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9f34af9a8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9" name="Google Shape;329;g79f34af9a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g79f34af9a8_0_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flex-basis: </a:t>
            </a:r>
            <a:r>
              <a:rPr b="1" lang="en-US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размер flex-элементов перед тем, как они разместятся в контейнере. </a:t>
            </a:r>
            <a:r>
              <a:rPr lang="en-US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Это </a:t>
            </a:r>
            <a:r>
              <a:rPr i="1" lang="en-US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идеальный</a:t>
            </a:r>
            <a:r>
              <a:rPr lang="en-US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или </a:t>
            </a:r>
            <a:r>
              <a:rPr i="1" lang="en-US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предположительный</a:t>
            </a:r>
            <a:r>
              <a:rPr lang="en-US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размер элементов. Но </a:t>
            </a:r>
            <a:r>
              <a:rPr lang="en-US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flex-basis</a:t>
            </a:r>
            <a:r>
              <a:rPr lang="en-US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это не гарантированный размер!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Как только браузер поместит элементы в контейнер, всё поменяется. На некоторых примерах выше, вы видели то, что flex-элементы идеально подходят под контейнер, потому что общая сумма всех </a:t>
            </a:r>
            <a:r>
              <a:rPr lang="en-US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flex-basis</a:t>
            </a:r>
            <a:r>
              <a:rPr lang="en-US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равна указанной ширине нашего контейнера (1000px). Хорошо, когда так, но зачастую у flex-контейнера нет достаточного места или у него появляется дополнительное место, после того, как добавятся все значения </a:t>
            </a:r>
            <a:r>
              <a:rPr lang="en-US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flex-basis</a:t>
            </a:r>
            <a:r>
              <a:rPr lang="en-US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7" name="Google Shape;337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c765c44e7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2" name="Google Shape;342;gec765c44e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flex: 0 1 auto; /*</a:t>
            </a:r>
            <a:r>
              <a:rPr lang="en-US">
                <a:solidFill>
                  <a:schemeClr val="dk1"/>
                </a:solidFill>
              </a:rPr>
              <a:t>не тянутся, </a:t>
            </a:r>
            <a:r>
              <a:rPr lang="en-US"/>
              <a:t>знач по умолчанию= ширина width*/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flex: 0 1 150px;/* не тянуться, имеют размер 150px*/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flex: 1 1 auto;/*ширина см из width и они тянутся*/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flex: 1 1 250px;/* тянуться, уменьшаются до 250px потом перейдет на след троку*/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gec765c44e7_0_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0" name="Google Shape;360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0" name="Google Shape;370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0"/>
          <p:cNvSpPr txBox="1"/>
          <p:nvPr>
            <p:ph type="ctrTitle"/>
          </p:nvPr>
        </p:nvSpPr>
        <p:spPr>
          <a:xfrm>
            <a:off x="609600" y="2401888"/>
            <a:ext cx="11277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0"/>
          <p:cNvSpPr txBox="1"/>
          <p:nvPr>
            <p:ph idx="1" type="subTitle"/>
          </p:nvPr>
        </p:nvSpPr>
        <p:spPr>
          <a:xfrm>
            <a:off x="609600" y="3899938"/>
            <a:ext cx="6604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9" name="Google Shape;29;p40"/>
          <p:cNvSpPr txBox="1"/>
          <p:nvPr>
            <p:ph idx="10" type="dt"/>
          </p:nvPr>
        </p:nvSpPr>
        <p:spPr>
          <a:xfrm>
            <a:off x="8940800" y="4206875"/>
            <a:ext cx="12795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0"/>
          <p:cNvSpPr txBox="1"/>
          <p:nvPr>
            <p:ph idx="11" type="ftr"/>
          </p:nvPr>
        </p:nvSpPr>
        <p:spPr>
          <a:xfrm>
            <a:off x="7213600" y="4205287"/>
            <a:ext cx="172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0"/>
          <p:cNvSpPr txBox="1"/>
          <p:nvPr>
            <p:ph idx="12" type="sldNum"/>
          </p:nvPr>
        </p:nvSpPr>
        <p:spPr>
          <a:xfrm>
            <a:off x="11093450" y="1587"/>
            <a:ext cx="9969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2"/>
          <p:cNvSpPr txBox="1"/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2"/>
          <p:cNvSpPr txBox="1"/>
          <p:nvPr>
            <p:ph idx="1" type="body"/>
          </p:nvPr>
        </p:nvSpPr>
        <p:spPr>
          <a:xfrm>
            <a:off x="609600" y="2249487"/>
            <a:ext cx="109728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4" name="Google Shape;54;p42"/>
          <p:cNvSpPr txBox="1"/>
          <p:nvPr>
            <p:ph idx="10" type="dt"/>
          </p:nvPr>
        </p:nvSpPr>
        <p:spPr>
          <a:xfrm>
            <a:off x="8782050" y="612775"/>
            <a:ext cx="1276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2"/>
          <p:cNvSpPr txBox="1"/>
          <p:nvPr>
            <p:ph idx="11" type="ftr"/>
          </p:nvPr>
        </p:nvSpPr>
        <p:spPr>
          <a:xfrm>
            <a:off x="7010400" y="612775"/>
            <a:ext cx="17684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2"/>
          <p:cNvSpPr txBox="1"/>
          <p:nvPr>
            <p:ph idx="12" type="sldNum"/>
          </p:nvPr>
        </p:nvSpPr>
        <p:spPr>
          <a:xfrm>
            <a:off x="10899775" y="1587"/>
            <a:ext cx="101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3"/>
          <p:cNvSpPr txBox="1"/>
          <p:nvPr>
            <p:ph type="title"/>
          </p:nvPr>
        </p:nvSpPr>
        <p:spPr>
          <a:xfrm rot="5400000">
            <a:off x="7569200" y="2616200"/>
            <a:ext cx="5486400" cy="2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3"/>
          <p:cNvSpPr txBox="1"/>
          <p:nvPr>
            <p:ph idx="1" type="body"/>
          </p:nvPr>
        </p:nvSpPr>
        <p:spPr>
          <a:xfrm rot="5400000">
            <a:off x="2032000" y="-279400"/>
            <a:ext cx="5486400" cy="8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0" name="Google Shape;60;p43"/>
          <p:cNvSpPr txBox="1"/>
          <p:nvPr>
            <p:ph idx="10" type="dt"/>
          </p:nvPr>
        </p:nvSpPr>
        <p:spPr>
          <a:xfrm>
            <a:off x="8782050" y="612775"/>
            <a:ext cx="1276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3"/>
          <p:cNvSpPr txBox="1"/>
          <p:nvPr>
            <p:ph idx="11" type="ftr"/>
          </p:nvPr>
        </p:nvSpPr>
        <p:spPr>
          <a:xfrm>
            <a:off x="7010400" y="612775"/>
            <a:ext cx="17684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3"/>
          <p:cNvSpPr txBox="1"/>
          <p:nvPr>
            <p:ph idx="12" type="sldNum"/>
          </p:nvPr>
        </p:nvSpPr>
        <p:spPr>
          <a:xfrm>
            <a:off x="10899775" y="1587"/>
            <a:ext cx="101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4"/>
          <p:cNvSpPr txBox="1"/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4"/>
          <p:cNvSpPr txBox="1"/>
          <p:nvPr>
            <p:ph idx="1" type="body"/>
          </p:nvPr>
        </p:nvSpPr>
        <p:spPr>
          <a:xfrm rot="5400000">
            <a:off x="3933825" y="-1074738"/>
            <a:ext cx="432435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6" name="Google Shape;66;p44"/>
          <p:cNvSpPr txBox="1"/>
          <p:nvPr>
            <p:ph idx="10" type="dt"/>
          </p:nvPr>
        </p:nvSpPr>
        <p:spPr>
          <a:xfrm>
            <a:off x="8782050" y="612775"/>
            <a:ext cx="1276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4"/>
          <p:cNvSpPr txBox="1"/>
          <p:nvPr>
            <p:ph idx="11" type="ftr"/>
          </p:nvPr>
        </p:nvSpPr>
        <p:spPr>
          <a:xfrm>
            <a:off x="7010400" y="612775"/>
            <a:ext cx="17684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4"/>
          <p:cNvSpPr txBox="1"/>
          <p:nvPr>
            <p:ph idx="12" type="sldNum"/>
          </p:nvPr>
        </p:nvSpPr>
        <p:spPr>
          <a:xfrm>
            <a:off x="10899775" y="1587"/>
            <a:ext cx="101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5"/>
          <p:cNvSpPr txBox="1"/>
          <p:nvPr>
            <p:ph type="title"/>
          </p:nvPr>
        </p:nvSpPr>
        <p:spPr>
          <a:xfrm rot="-5400000">
            <a:off x="5304297" y="3058778"/>
            <a:ext cx="4681637" cy="782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5"/>
          <p:cNvSpPr/>
          <p:nvPr>
            <p:ph idx="2" type="pic"/>
          </p:nvPr>
        </p:nvSpPr>
        <p:spPr>
          <a:xfrm>
            <a:off x="538228" y="1143000"/>
            <a:ext cx="6096000" cy="4572000"/>
          </a:xfrm>
          <a:prstGeom prst="rect">
            <a:avLst/>
          </a:prstGeom>
          <a:solidFill>
            <a:srgbClr val="EAEAEA"/>
          </a:solidFill>
          <a:ln cap="flat" cmpd="sng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l" dir="4800000" dist="31750">
              <a:srgbClr val="000000">
                <a:alpha val="24313"/>
              </a:srgbClr>
            </a:outerShdw>
          </a:effectLst>
        </p:spPr>
      </p:sp>
      <p:sp>
        <p:nvSpPr>
          <p:cNvPr id="72" name="Google Shape;72;p45"/>
          <p:cNvSpPr txBox="1"/>
          <p:nvPr>
            <p:ph idx="1" type="body"/>
          </p:nvPr>
        </p:nvSpPr>
        <p:spPr>
          <a:xfrm>
            <a:off x="8117924" y="3274309"/>
            <a:ext cx="3454400" cy="2516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457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Georgia"/>
              <a:buNone/>
              <a:defRPr sz="13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Georgia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Font typeface="Georgia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3" name="Google Shape;73;p45"/>
          <p:cNvSpPr txBox="1"/>
          <p:nvPr>
            <p:ph idx="10" type="dt"/>
          </p:nvPr>
        </p:nvSpPr>
        <p:spPr>
          <a:xfrm>
            <a:off x="8782050" y="612775"/>
            <a:ext cx="1276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5"/>
          <p:cNvSpPr txBox="1"/>
          <p:nvPr>
            <p:ph idx="11" type="ftr"/>
          </p:nvPr>
        </p:nvSpPr>
        <p:spPr>
          <a:xfrm>
            <a:off x="7010400" y="612775"/>
            <a:ext cx="17684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5"/>
          <p:cNvSpPr txBox="1"/>
          <p:nvPr>
            <p:ph idx="12" type="sldNum"/>
          </p:nvPr>
        </p:nvSpPr>
        <p:spPr>
          <a:xfrm>
            <a:off x="10899775" y="1587"/>
            <a:ext cx="101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6"/>
          <p:cNvSpPr txBox="1"/>
          <p:nvPr>
            <p:ph type="title"/>
          </p:nvPr>
        </p:nvSpPr>
        <p:spPr>
          <a:xfrm>
            <a:off x="7137995" y="1101970"/>
            <a:ext cx="451104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6"/>
          <p:cNvSpPr txBox="1"/>
          <p:nvPr>
            <p:ph idx="1" type="body"/>
          </p:nvPr>
        </p:nvSpPr>
        <p:spPr>
          <a:xfrm>
            <a:off x="7137995" y="2010727"/>
            <a:ext cx="4511040" cy="461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9" name="Google Shape;79;p46"/>
          <p:cNvSpPr txBox="1"/>
          <p:nvPr>
            <p:ph idx="2" type="body"/>
          </p:nvPr>
        </p:nvSpPr>
        <p:spPr>
          <a:xfrm>
            <a:off x="203200" y="776287"/>
            <a:ext cx="6803136" cy="58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Char char="▫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0" name="Google Shape;80;p46"/>
          <p:cNvSpPr txBox="1"/>
          <p:nvPr>
            <p:ph idx="10" type="dt"/>
          </p:nvPr>
        </p:nvSpPr>
        <p:spPr>
          <a:xfrm>
            <a:off x="8782050" y="612775"/>
            <a:ext cx="1276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6"/>
          <p:cNvSpPr txBox="1"/>
          <p:nvPr>
            <p:ph idx="11" type="ftr"/>
          </p:nvPr>
        </p:nvSpPr>
        <p:spPr>
          <a:xfrm>
            <a:off x="7010400" y="612775"/>
            <a:ext cx="17684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6"/>
          <p:cNvSpPr txBox="1"/>
          <p:nvPr>
            <p:ph idx="12" type="sldNum"/>
          </p:nvPr>
        </p:nvSpPr>
        <p:spPr>
          <a:xfrm>
            <a:off x="10899775" y="1587"/>
            <a:ext cx="101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7"/>
          <p:cNvSpPr txBox="1"/>
          <p:nvPr>
            <p:ph idx="10" type="dt"/>
          </p:nvPr>
        </p:nvSpPr>
        <p:spPr>
          <a:xfrm>
            <a:off x="8782050" y="612775"/>
            <a:ext cx="1276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7"/>
          <p:cNvSpPr txBox="1"/>
          <p:nvPr>
            <p:ph idx="11" type="ftr"/>
          </p:nvPr>
        </p:nvSpPr>
        <p:spPr>
          <a:xfrm>
            <a:off x="7010400" y="612775"/>
            <a:ext cx="17684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7"/>
          <p:cNvSpPr txBox="1"/>
          <p:nvPr>
            <p:ph idx="12" type="sldNum"/>
          </p:nvPr>
        </p:nvSpPr>
        <p:spPr>
          <a:xfrm>
            <a:off x="10899775" y="1587"/>
            <a:ext cx="101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8"/>
          <p:cNvSpPr txBox="1"/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8"/>
          <p:cNvSpPr txBox="1"/>
          <p:nvPr>
            <p:ph idx="1" type="body"/>
          </p:nvPr>
        </p:nvSpPr>
        <p:spPr>
          <a:xfrm>
            <a:off x="609600" y="2249425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925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00"/>
              <a:buChar char="▫"/>
              <a:defRPr sz="1900"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48"/>
          <p:cNvSpPr txBox="1"/>
          <p:nvPr>
            <p:ph idx="2" type="body"/>
          </p:nvPr>
        </p:nvSpPr>
        <p:spPr>
          <a:xfrm>
            <a:off x="6197600" y="2249425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925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00"/>
              <a:buChar char="▫"/>
              <a:defRPr sz="1900"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1" name="Google Shape;91;p48"/>
          <p:cNvSpPr txBox="1"/>
          <p:nvPr>
            <p:ph idx="10" type="dt"/>
          </p:nvPr>
        </p:nvSpPr>
        <p:spPr>
          <a:xfrm>
            <a:off x="8782050" y="612775"/>
            <a:ext cx="1276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8"/>
          <p:cNvSpPr txBox="1"/>
          <p:nvPr>
            <p:ph idx="11" type="ftr"/>
          </p:nvPr>
        </p:nvSpPr>
        <p:spPr>
          <a:xfrm>
            <a:off x="7010400" y="612775"/>
            <a:ext cx="17684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8"/>
          <p:cNvSpPr txBox="1"/>
          <p:nvPr>
            <p:ph idx="12" type="sldNum"/>
          </p:nvPr>
        </p:nvSpPr>
        <p:spPr>
          <a:xfrm>
            <a:off x="10899775" y="1587"/>
            <a:ext cx="101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9"/>
          <p:cNvSpPr txBox="1"/>
          <p:nvPr>
            <p:ph type="title"/>
          </p:nvPr>
        </p:nvSpPr>
        <p:spPr>
          <a:xfrm>
            <a:off x="963084" y="19812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Trebuchet MS"/>
              <a:buNone/>
              <a:defRPr b="1" sz="4300" cap="none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9"/>
          <p:cNvSpPr txBox="1"/>
          <p:nvPr>
            <p:ph idx="1" type="body"/>
          </p:nvPr>
        </p:nvSpPr>
        <p:spPr>
          <a:xfrm>
            <a:off x="963084" y="3367088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100"/>
              <a:buNone/>
              <a:defRPr b="0" sz="21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7" name="Google Shape;97;p49"/>
          <p:cNvSpPr txBox="1"/>
          <p:nvPr>
            <p:ph idx="10" type="dt"/>
          </p:nvPr>
        </p:nvSpPr>
        <p:spPr>
          <a:xfrm>
            <a:off x="8782050" y="612775"/>
            <a:ext cx="1276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9"/>
          <p:cNvSpPr txBox="1"/>
          <p:nvPr>
            <p:ph idx="11" type="ftr"/>
          </p:nvPr>
        </p:nvSpPr>
        <p:spPr>
          <a:xfrm>
            <a:off x="7010400" y="612775"/>
            <a:ext cx="17684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9"/>
          <p:cNvSpPr txBox="1"/>
          <p:nvPr>
            <p:ph idx="12" type="sldNum"/>
          </p:nvPr>
        </p:nvSpPr>
        <p:spPr>
          <a:xfrm>
            <a:off x="10899775" y="1587"/>
            <a:ext cx="101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/>
          <p:nvPr/>
        </p:nvSpPr>
        <p:spPr>
          <a:xfrm flipH="1" rot="10800000">
            <a:off x="7213600" y="3810000"/>
            <a:ext cx="4978400" cy="904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9"/>
          <p:cNvSpPr txBox="1"/>
          <p:nvPr/>
        </p:nvSpPr>
        <p:spPr>
          <a:xfrm flipH="1" rot="10800000">
            <a:off x="7213600" y="3897312"/>
            <a:ext cx="4978400" cy="192087"/>
          </a:xfrm>
          <a:prstGeom prst="rect">
            <a:avLst/>
          </a:prstGeom>
          <a:solidFill>
            <a:schemeClr val="accent2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9"/>
          <p:cNvSpPr txBox="1"/>
          <p:nvPr/>
        </p:nvSpPr>
        <p:spPr>
          <a:xfrm flipH="1" rot="10800000">
            <a:off x="7213600" y="4114800"/>
            <a:ext cx="4978400" cy="9525"/>
          </a:xfrm>
          <a:prstGeom prst="rect">
            <a:avLst/>
          </a:prstGeom>
          <a:solidFill>
            <a:schemeClr val="accent2">
              <a:alpha val="6431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9"/>
          <p:cNvSpPr txBox="1"/>
          <p:nvPr/>
        </p:nvSpPr>
        <p:spPr>
          <a:xfrm flipH="1" rot="10800000">
            <a:off x="7213600" y="4164012"/>
            <a:ext cx="2620962" cy="19050"/>
          </a:xfrm>
          <a:prstGeom prst="rect">
            <a:avLst/>
          </a:prstGeom>
          <a:solidFill>
            <a:schemeClr val="accent2">
              <a:alpha val="5921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9"/>
          <p:cNvSpPr txBox="1"/>
          <p:nvPr/>
        </p:nvSpPr>
        <p:spPr>
          <a:xfrm flipH="1" rot="10800000">
            <a:off x="7213600" y="4198937"/>
            <a:ext cx="2620962" cy="9525"/>
          </a:xfrm>
          <a:prstGeom prst="rect">
            <a:avLst/>
          </a:prstGeom>
          <a:solidFill>
            <a:schemeClr val="accent2">
              <a:alpha val="6431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9"/>
          <p:cNvSpPr/>
          <p:nvPr/>
        </p:nvSpPr>
        <p:spPr>
          <a:xfrm>
            <a:off x="7213600" y="3962400"/>
            <a:ext cx="4084637" cy="2698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9"/>
          <p:cNvSpPr/>
          <p:nvPr/>
        </p:nvSpPr>
        <p:spPr>
          <a:xfrm>
            <a:off x="9834562" y="4060825"/>
            <a:ext cx="2133600" cy="3651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9"/>
          <p:cNvSpPr txBox="1"/>
          <p:nvPr/>
        </p:nvSpPr>
        <p:spPr>
          <a:xfrm>
            <a:off x="0" y="3649662"/>
            <a:ext cx="12192000" cy="244475"/>
          </a:xfrm>
          <a:prstGeom prst="rect">
            <a:avLst/>
          </a:prstGeom>
          <a:solidFill>
            <a:schemeClr val="accent2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9"/>
          <p:cNvSpPr txBox="1"/>
          <p:nvPr/>
        </p:nvSpPr>
        <p:spPr>
          <a:xfrm>
            <a:off x="0" y="3675062"/>
            <a:ext cx="12192000" cy="141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9"/>
          <p:cNvSpPr txBox="1"/>
          <p:nvPr/>
        </p:nvSpPr>
        <p:spPr>
          <a:xfrm flipH="1" rot="10800000">
            <a:off x="8551862" y="3643312"/>
            <a:ext cx="3640137" cy="247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9"/>
          <p:cNvSpPr txBox="1"/>
          <p:nvPr/>
        </p:nvSpPr>
        <p:spPr>
          <a:xfrm>
            <a:off x="0" y="0"/>
            <a:ext cx="12192000" cy="37020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9"/>
          <p:cNvSpPr txBox="1"/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2" name="Google Shape;22;p39"/>
          <p:cNvSpPr txBox="1"/>
          <p:nvPr>
            <p:ph idx="1" type="body"/>
          </p:nvPr>
        </p:nvSpPr>
        <p:spPr>
          <a:xfrm>
            <a:off x="609600" y="2249487"/>
            <a:ext cx="109728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●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Google Shape;23;p39"/>
          <p:cNvSpPr txBox="1"/>
          <p:nvPr>
            <p:ph idx="10" type="dt"/>
          </p:nvPr>
        </p:nvSpPr>
        <p:spPr>
          <a:xfrm>
            <a:off x="8940800" y="4206875"/>
            <a:ext cx="12795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9"/>
          <p:cNvSpPr txBox="1"/>
          <p:nvPr>
            <p:ph idx="11" type="ftr"/>
          </p:nvPr>
        </p:nvSpPr>
        <p:spPr>
          <a:xfrm>
            <a:off x="7213600" y="4205287"/>
            <a:ext cx="172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9"/>
          <p:cNvSpPr txBox="1"/>
          <p:nvPr>
            <p:ph idx="12" type="sldNum"/>
          </p:nvPr>
        </p:nvSpPr>
        <p:spPr>
          <a:xfrm>
            <a:off x="11093450" y="1587"/>
            <a:ext cx="9969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1"/>
          <p:cNvSpPr txBox="1"/>
          <p:nvPr/>
        </p:nvSpPr>
        <p:spPr>
          <a:xfrm>
            <a:off x="0" y="366712"/>
            <a:ext cx="12192000" cy="84137"/>
          </a:xfrm>
          <a:prstGeom prst="rect">
            <a:avLst/>
          </a:prstGeom>
          <a:solidFill>
            <a:schemeClr val="accent2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1"/>
          <p:cNvSpPr txBox="1"/>
          <p:nvPr/>
        </p:nvSpPr>
        <p:spPr>
          <a:xfrm>
            <a:off x="0" y="0"/>
            <a:ext cx="12192000" cy="3111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1"/>
          <p:cNvSpPr txBox="1"/>
          <p:nvPr/>
        </p:nvSpPr>
        <p:spPr>
          <a:xfrm>
            <a:off x="0" y="307975"/>
            <a:ext cx="12192000" cy="920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1"/>
          <p:cNvSpPr txBox="1"/>
          <p:nvPr/>
        </p:nvSpPr>
        <p:spPr>
          <a:xfrm flipH="1" rot="10800000">
            <a:off x="7213600" y="360362"/>
            <a:ext cx="4978400" cy="904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1"/>
          <p:cNvSpPr txBox="1"/>
          <p:nvPr/>
        </p:nvSpPr>
        <p:spPr>
          <a:xfrm flipH="1" rot="10800000">
            <a:off x="7213600" y="439737"/>
            <a:ext cx="4978400" cy="180975"/>
          </a:xfrm>
          <a:prstGeom prst="rect">
            <a:avLst/>
          </a:prstGeom>
          <a:solidFill>
            <a:schemeClr val="accent2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1"/>
          <p:cNvSpPr/>
          <p:nvPr/>
        </p:nvSpPr>
        <p:spPr>
          <a:xfrm>
            <a:off x="7210425" y="496887"/>
            <a:ext cx="4083050" cy="285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1"/>
          <p:cNvSpPr/>
          <p:nvPr/>
        </p:nvSpPr>
        <p:spPr>
          <a:xfrm>
            <a:off x="9831387" y="588962"/>
            <a:ext cx="2133600" cy="3651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1"/>
          <p:cNvSpPr txBox="1"/>
          <p:nvPr/>
        </p:nvSpPr>
        <p:spPr>
          <a:xfrm>
            <a:off x="12112625" y="-1587"/>
            <a:ext cx="77787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1"/>
          <p:cNvSpPr txBox="1"/>
          <p:nvPr/>
        </p:nvSpPr>
        <p:spPr>
          <a:xfrm>
            <a:off x="12058650" y="-1587"/>
            <a:ext cx="36512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1"/>
          <p:cNvSpPr txBox="1"/>
          <p:nvPr/>
        </p:nvSpPr>
        <p:spPr>
          <a:xfrm>
            <a:off x="12033250" y="-1587"/>
            <a:ext cx="12700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1"/>
          <p:cNvSpPr txBox="1"/>
          <p:nvPr/>
        </p:nvSpPr>
        <p:spPr>
          <a:xfrm>
            <a:off x="11966575" y="-1587"/>
            <a:ext cx="36512" cy="620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1"/>
          <p:cNvSpPr txBox="1"/>
          <p:nvPr/>
        </p:nvSpPr>
        <p:spPr>
          <a:xfrm>
            <a:off x="11887200" y="0"/>
            <a:ext cx="73025" cy="585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1"/>
          <p:cNvSpPr txBox="1"/>
          <p:nvPr/>
        </p:nvSpPr>
        <p:spPr>
          <a:xfrm>
            <a:off x="11831637" y="0"/>
            <a:ext cx="11112" cy="585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1"/>
          <p:cNvSpPr txBox="1"/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7" name="Google Shape;47;p41"/>
          <p:cNvSpPr txBox="1"/>
          <p:nvPr>
            <p:ph idx="1" type="body"/>
          </p:nvPr>
        </p:nvSpPr>
        <p:spPr>
          <a:xfrm>
            <a:off x="609600" y="2249487"/>
            <a:ext cx="10972800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●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8" name="Google Shape;48;p41"/>
          <p:cNvSpPr txBox="1"/>
          <p:nvPr>
            <p:ph idx="10" type="dt"/>
          </p:nvPr>
        </p:nvSpPr>
        <p:spPr>
          <a:xfrm>
            <a:off x="8782050" y="612775"/>
            <a:ext cx="1276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41"/>
          <p:cNvSpPr txBox="1"/>
          <p:nvPr>
            <p:ph idx="11" type="ftr"/>
          </p:nvPr>
        </p:nvSpPr>
        <p:spPr>
          <a:xfrm>
            <a:off x="7010400" y="612775"/>
            <a:ext cx="17684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41"/>
          <p:cNvSpPr txBox="1"/>
          <p:nvPr>
            <p:ph idx="12" type="sldNum"/>
          </p:nvPr>
        </p:nvSpPr>
        <p:spPr>
          <a:xfrm>
            <a:off x="10899775" y="1587"/>
            <a:ext cx="101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codedisplayflexinlineflexcode" TargetMode="External"/><Relationship Id="rId4" Type="http://schemas.openxmlformats.org/officeDocument/2006/relationships/hyperlink" Target="http://codedisplayflexinlineflexcode" TargetMode="External"/><Relationship Id="rId5" Type="http://schemas.openxmlformats.org/officeDocument/2006/relationships/hyperlink" Target="http://codedisplayflexinlineflexcode" TargetMode="External"/><Relationship Id="rId6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codeflexgrowcode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codeflexshrinkcode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codeflexbasiscode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5.png"/><Relationship Id="rId4" Type="http://schemas.openxmlformats.org/officeDocument/2006/relationships/image" Target="../media/image4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jonibologna.com/blog/flexbox-cheatsheet" TargetMode="External"/><Relationship Id="rId4" Type="http://schemas.openxmlformats.org/officeDocument/2006/relationships/hyperlink" Target="https://jonibologna.com/blog/flexbox-cheatsheet" TargetMode="External"/><Relationship Id="rId11" Type="http://schemas.openxmlformats.org/officeDocument/2006/relationships/hyperlink" Target="http://msdn.microsoft.com/en-us/library/ie/hh673531(v=vs.85).aspx" TargetMode="External"/><Relationship Id="rId10" Type="http://schemas.openxmlformats.org/officeDocument/2006/relationships/hyperlink" Target="http://msdn.microsoft.com/en-us/library/ie/hh673531(v=vs.85).aspx" TargetMode="External"/><Relationship Id="rId9" Type="http://schemas.openxmlformats.org/officeDocument/2006/relationships/hyperlink" Target="https://developer.mozilla.org/en-US/docs/CSS/Using_CSS_flexible_boxes" TargetMode="External"/><Relationship Id="rId5" Type="http://schemas.openxmlformats.org/officeDocument/2006/relationships/hyperlink" Target="http://caniuse.com/flexbox" TargetMode="External"/><Relationship Id="rId6" Type="http://schemas.openxmlformats.org/officeDocument/2006/relationships/hyperlink" Target="http://wiki.csswg.org/spec/flexbox-2009-2011-spec-property-mapping" TargetMode="External"/><Relationship Id="rId7" Type="http://schemas.openxmlformats.org/officeDocument/2006/relationships/hyperlink" Target="http://zomigi.com/blog/flexbox-syntax-for-ie-10/" TargetMode="External"/><Relationship Id="rId8" Type="http://schemas.openxmlformats.org/officeDocument/2006/relationships/hyperlink" Target="http://bennettfeely.com/flexplorer/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736600" y="1401762"/>
            <a:ext cx="6070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rebuchet MS"/>
              <a:buNone/>
            </a:pPr>
            <a:r>
              <a:rPr b="1" i="0" lang="en-US" sz="80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Flexbox</a:t>
            </a:r>
            <a:endParaRPr/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554725" y="4778300"/>
            <a:ext cx="11268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6400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https://d-e-n.info/blog/templates/2019-05-31-internet-magazin-odezhdy.html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7487" y="823912"/>
            <a:ext cx="6677025" cy="52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875" y="558800"/>
            <a:ext cx="10090150" cy="5732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/>
          <p:nvPr>
            <p:ph type="title"/>
          </p:nvPr>
        </p:nvSpPr>
        <p:spPr>
          <a:xfrm>
            <a:off x="571500" y="495300"/>
            <a:ext cx="10972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None/>
            </a:pPr>
            <a:r>
              <a:rPr b="1" i="0" lang="en-US" sz="3600" u="sng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display: </a:t>
            </a:r>
            <a:r>
              <a:rPr b="1" i="0" lang="en-US" sz="3600" u="sng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flex</a:t>
            </a:r>
            <a:r>
              <a:rPr b="1" i="0" lang="en-US" sz="3600" u="sng">
                <a:solidFill>
                  <a:schemeClr val="dk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| inline-flex;</a:t>
            </a:r>
            <a:br>
              <a:rPr b="1" i="0" lang="en-US" sz="36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/>
          </a:p>
        </p:txBody>
      </p:sp>
      <p:sp>
        <p:nvSpPr>
          <p:cNvPr id="162" name="Google Shape;162;p15"/>
          <p:cNvSpPr txBox="1"/>
          <p:nvPr>
            <p:ph idx="1" type="body"/>
          </p:nvPr>
        </p:nvSpPr>
        <p:spPr>
          <a:xfrm>
            <a:off x="609600" y="1282700"/>
            <a:ext cx="5842000" cy="5291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Применяется к:</a:t>
            </a: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 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родительскому элементу flex-контейнера.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Определяет flex-контейнер (инлайновый или блочный в зависимости от выбранного значения), подключает flex-контекст для всех его непосредственных потомков.</a:t>
            </a:r>
            <a:endParaRPr/>
          </a:p>
          <a:p>
            <a:pPr indent="-77786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3" name="Google Shape;163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58000" y="1371600"/>
            <a:ext cx="5021262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9f34af9a8_0_0"/>
          <p:cNvSpPr txBox="1"/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По умолчанию</a:t>
            </a:r>
            <a:endParaRPr/>
          </a:p>
        </p:txBody>
      </p:sp>
      <p:sp>
        <p:nvSpPr>
          <p:cNvPr id="170" name="Google Shape;170;g79f34af9a8_0_0"/>
          <p:cNvSpPr txBox="1"/>
          <p:nvPr>
            <p:ph idx="1" type="body"/>
          </p:nvPr>
        </p:nvSpPr>
        <p:spPr>
          <a:xfrm>
            <a:off x="609600" y="2249473"/>
            <a:ext cx="10972800" cy="51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</a:pPr>
            <a:r>
              <a:rPr lang="en-US" sz="2400"/>
              <a:t> flex-элементы во flex-контейнере занимают всю его высоту. </a:t>
            </a:r>
            <a:endParaRPr sz="2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400"/>
              <a:t> ширина элемента= содержимому элемента </a:t>
            </a:r>
            <a:endParaRPr sz="2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400"/>
              <a:t> если задана ширина у элемента, то элемент занимает место по содержимому контейнера, но не больше своей ширины. </a:t>
            </a:r>
            <a:endParaRPr sz="2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400"/>
              <a:t> может сжиматься </a:t>
            </a:r>
            <a:endParaRPr sz="2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400"/>
              <a:t> не может растягиваться </a:t>
            </a:r>
            <a:endParaRPr sz="2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400"/>
              <a:t> flex-элементы не переносятся на новую линию, даже когда им не хватает места в текущей линии. Они просто выходят за её пределы. 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type="title"/>
          </p:nvPr>
        </p:nvSpPr>
        <p:spPr>
          <a:xfrm>
            <a:off x="482600" y="317500"/>
            <a:ext cx="10972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en-US" sz="40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Включим flexbox</a:t>
            </a:r>
            <a:endParaRPr/>
          </a:p>
        </p:txBody>
      </p:sp>
      <p:sp>
        <p:nvSpPr>
          <p:cNvPr id="176" name="Google Shape;176;p17"/>
          <p:cNvSpPr txBox="1"/>
          <p:nvPr/>
        </p:nvSpPr>
        <p:spPr>
          <a:xfrm>
            <a:off x="7581900" y="2635075"/>
            <a:ext cx="38736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2300" u="none" cap="none" strike="noStrik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.flex {</a:t>
            </a:r>
            <a:endParaRPr b="1" i="0" sz="1900" u="none" cap="none" strike="noStrik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2300" u="none" cap="none" strike="noStrik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          display:flex;</a:t>
            </a:r>
            <a:endParaRPr b="1" i="0" sz="1900" u="none" cap="none" strike="noStrik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2300" u="none" cap="none" strike="noStrik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1" i="0" sz="1900" u="none" cap="none" strike="noStrik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17"/>
          <p:cNvPicPr preferRelativeResize="0"/>
          <p:nvPr/>
        </p:nvPicPr>
        <p:blipFill rotWithShape="1">
          <a:blip r:embed="rId3">
            <a:alphaModFix/>
          </a:blip>
          <a:srcRect b="81211" l="0" r="0" t="0"/>
          <a:stretch/>
        </p:blipFill>
        <p:spPr>
          <a:xfrm>
            <a:off x="4597400" y="1282700"/>
            <a:ext cx="7310437" cy="9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7"/>
          <p:cNvSpPr txBox="1"/>
          <p:nvPr/>
        </p:nvSpPr>
        <p:spPr>
          <a:xfrm>
            <a:off x="410700" y="2331475"/>
            <a:ext cx="6096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&lt;div class=“flex"&gt;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&lt;div&gt;&lt;h1&gt;Я ПЕРВЫЙ&lt;/h1&gt;&lt;/div&gt;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</a:t>
            </a:r>
            <a:r>
              <a:rPr lang="en-US" sz="1800">
                <a:solidFill>
                  <a:schemeClr val="dk1"/>
                </a:solidFill>
              </a:rPr>
              <a:t>p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&gt;&lt;h1&gt;Я ВТОРОЙ&lt;/h1&gt;&lt;/</a:t>
            </a:r>
            <a:r>
              <a:rPr lang="en-US" sz="1800">
                <a:solidFill>
                  <a:schemeClr val="dk1"/>
                </a:solidFill>
              </a:rPr>
              <a:t>p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&lt;div&gt;&lt;h1&gt;Я ТРЕТИЙ&lt;/h1&gt;&lt;/div&gt;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&lt;div&gt;&lt;h1&gt;Я ЧЕТВЕРТЫЙ&lt;/h1&gt;&lt;/div&gt;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&lt;/div&gt;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/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b="0" i="0" lang="en-US" sz="40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Оси</a:t>
            </a:r>
            <a:endParaRPr/>
          </a:p>
        </p:txBody>
      </p:sp>
      <p:pic>
        <p:nvPicPr>
          <p:cNvPr id="184" name="Google Shape;18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3562" y="1541462"/>
            <a:ext cx="250507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9075" y="2805112"/>
            <a:ext cx="382905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"/>
          <p:cNvSpPr txBox="1"/>
          <p:nvPr>
            <p:ph type="title"/>
          </p:nvPr>
        </p:nvSpPr>
        <p:spPr>
          <a:xfrm>
            <a:off x="804862" y="228600"/>
            <a:ext cx="8596312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Оси</a:t>
            </a:r>
            <a:endParaRPr/>
          </a:p>
        </p:txBody>
      </p:sp>
      <p:pic>
        <p:nvPicPr>
          <p:cNvPr id="191" name="Google Shape;19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137" y="1220787"/>
            <a:ext cx="11363325" cy="492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643062"/>
            <a:ext cx="7335837" cy="388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9700" y="1739900"/>
            <a:ext cx="4016375" cy="417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1"/>
          <p:cNvSpPr txBox="1"/>
          <p:nvPr/>
        </p:nvSpPr>
        <p:spPr>
          <a:xfrm>
            <a:off x="7759700" y="1073150"/>
            <a:ext cx="44069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flex-direction: column;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1"/>
          <p:cNvSpPr txBox="1"/>
          <p:nvPr/>
        </p:nvSpPr>
        <p:spPr>
          <a:xfrm>
            <a:off x="480162" y="1162050"/>
            <a:ext cx="440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lex-direction: row;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5712" y="1692275"/>
            <a:ext cx="8791575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800" y="1071562"/>
            <a:ext cx="9220200" cy="4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Trebuchet MS"/>
              <a:buNone/>
            </a:pPr>
            <a:r>
              <a:rPr b="1" i="0" lang="en-US" sz="60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Flexbox</a:t>
            </a:r>
            <a:br>
              <a:rPr b="1" i="0" lang="en-US" sz="36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/>
          </a:p>
        </p:txBody>
      </p:sp>
      <p:sp>
        <p:nvSpPr>
          <p:cNvPr id="111" name="Google Shape;111;p2"/>
          <p:cNvSpPr txBox="1"/>
          <p:nvPr/>
        </p:nvSpPr>
        <p:spPr>
          <a:xfrm>
            <a:off x="635000" y="2274887"/>
            <a:ext cx="112521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Главная задумка flex-вёрстки в наделении контейнера способностью изменять ширину/высоту (и порядок) своих элементов для наилучшего заполнения пространства (в большинстве случаев — для поддержки всех видов дисплеев и размеров экранов).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Flex-контейнер растягивает элементы для заполнения свободного места или сжимает их, чтобы предотвратить выход за границы.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500" y="361950"/>
            <a:ext cx="9667875" cy="61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" y="52387"/>
            <a:ext cx="10401300" cy="67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/>
          <p:nvPr>
            <p:ph type="title"/>
          </p:nvPr>
        </p:nvSpPr>
        <p:spPr>
          <a:xfrm>
            <a:off x="677862" y="609600"/>
            <a:ext cx="8596312" cy="7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rebuchet MS"/>
              <a:buNone/>
            </a:pPr>
            <a:r>
              <a:rPr b="1" i="0" lang="en-US" sz="36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Меняем направление по оси</a:t>
            </a:r>
            <a:br>
              <a:rPr b="1" i="0" lang="en-US" sz="36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/>
          </a:p>
        </p:txBody>
      </p:sp>
      <p:pic>
        <p:nvPicPr>
          <p:cNvPr id="225" name="Google Shape;22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0287" y="1460500"/>
            <a:ext cx="5726112" cy="408146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2"/>
          <p:cNvSpPr txBox="1"/>
          <p:nvPr/>
        </p:nvSpPr>
        <p:spPr>
          <a:xfrm>
            <a:off x="406400" y="1573212"/>
            <a:ext cx="6096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.flex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height:640px;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display:flex;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background: #838283;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flex-direction:row-reverse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rebuchet MS"/>
              <a:buNone/>
            </a:pPr>
            <a:r>
              <a:rPr b="1" i="0" lang="en-US" sz="36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Поворачиваем саму ось</a:t>
            </a:r>
            <a:br>
              <a:rPr b="1" i="0" lang="en-US" sz="36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/>
          </a:p>
        </p:txBody>
      </p:sp>
      <p:pic>
        <p:nvPicPr>
          <p:cNvPr id="232" name="Google Shape;23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1012" y="2209800"/>
            <a:ext cx="7735887" cy="2392362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3"/>
          <p:cNvSpPr txBox="1"/>
          <p:nvPr/>
        </p:nvSpPr>
        <p:spPr>
          <a:xfrm>
            <a:off x="482600" y="2601912"/>
            <a:ext cx="6096000" cy="1755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.flex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height:640px;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display:flex;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background: #838283;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flex-direction:column;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type="title"/>
          </p:nvPr>
        </p:nvSpPr>
        <p:spPr>
          <a:xfrm>
            <a:off x="571500" y="558800"/>
            <a:ext cx="10972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rebuchet MS"/>
              <a:buNone/>
            </a:pPr>
            <a:r>
              <a:rPr b="1" i="0" lang="en-US" sz="36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Меняем направление по оси</a:t>
            </a:r>
            <a:br>
              <a:rPr b="1" i="0" lang="en-US" sz="36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/>
          </a:p>
        </p:txBody>
      </p:sp>
      <p:pic>
        <p:nvPicPr>
          <p:cNvPr id="239" name="Google Shape;23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0787" y="3092450"/>
            <a:ext cx="8277225" cy="35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4"/>
          <p:cNvSpPr txBox="1"/>
          <p:nvPr/>
        </p:nvSpPr>
        <p:spPr>
          <a:xfrm>
            <a:off x="304800" y="1516062"/>
            <a:ext cx="6096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.flex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height:640px;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display:flex;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background: #838283;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flex-direction:column-reverse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3200" y="752475"/>
            <a:ext cx="8766175" cy="5662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/>
          <p:nvPr>
            <p:ph type="title"/>
          </p:nvPr>
        </p:nvSpPr>
        <p:spPr>
          <a:xfrm>
            <a:off x="614362" y="165100"/>
            <a:ext cx="8596312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Пример</a:t>
            </a:r>
            <a:endParaRPr/>
          </a:p>
        </p:txBody>
      </p:sp>
      <p:pic>
        <p:nvPicPr>
          <p:cNvPr id="251" name="Google Shape;25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8250" y="284162"/>
            <a:ext cx="8191500" cy="1963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4450" y="2305050"/>
            <a:ext cx="8286750" cy="187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6"/>
          <p:cNvSpPr txBox="1"/>
          <p:nvPr/>
        </p:nvSpPr>
        <p:spPr>
          <a:xfrm>
            <a:off x="0" y="912812"/>
            <a:ext cx="6096000" cy="2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.flex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height:640px;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display:flex;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background: #838283;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justify-content:flex-</a:t>
            </a:r>
            <a:r>
              <a:rPr lang="en-US" sz="1800">
                <a:solidFill>
                  <a:srgbClr val="FF0000"/>
                </a:solidFill>
              </a:rPr>
              <a:t>start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0" y="2574200"/>
            <a:ext cx="6096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.flex </a:t>
            </a:r>
            <a:r>
              <a:rPr lang="en-US" sz="1800">
                <a:solidFill>
                  <a:schemeClr val="dk1"/>
                </a:solidFill>
              </a:rPr>
              <a:t>{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height:640px;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display:flex;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background: #838283;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justify-content:flex-end;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86425" y="4314825"/>
            <a:ext cx="5400675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6"/>
          <p:cNvSpPr txBox="1"/>
          <p:nvPr/>
        </p:nvSpPr>
        <p:spPr>
          <a:xfrm>
            <a:off x="368300" y="4722812"/>
            <a:ext cx="6096000" cy="1755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.flex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height:640px;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display:flex;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background: #838283;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justify-content:center;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7200" y="390525"/>
            <a:ext cx="8153400" cy="59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 txBox="1"/>
          <p:nvPr>
            <p:ph type="title"/>
          </p:nvPr>
        </p:nvSpPr>
        <p:spPr>
          <a:xfrm>
            <a:off x="728662" y="355600"/>
            <a:ext cx="8596312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Пример</a:t>
            </a:r>
            <a:endParaRPr/>
          </a:p>
        </p:txBody>
      </p:sp>
      <p:sp>
        <p:nvSpPr>
          <p:cNvPr id="267" name="Google Shape;267;p28"/>
          <p:cNvSpPr txBox="1"/>
          <p:nvPr/>
        </p:nvSpPr>
        <p:spPr>
          <a:xfrm>
            <a:off x="317500" y="1016000"/>
            <a:ext cx="6096000" cy="2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.flex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height:640px;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display:flex;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background: #838283;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justify-content:center;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align-items:flex-end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8987" y="554037"/>
            <a:ext cx="5256212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8987" y="2813050"/>
            <a:ext cx="5256212" cy="17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8"/>
          <p:cNvSpPr txBox="1"/>
          <p:nvPr/>
        </p:nvSpPr>
        <p:spPr>
          <a:xfrm>
            <a:off x="304800" y="2908300"/>
            <a:ext cx="6096000" cy="2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.flex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height:640px;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display:flex;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background: #838283;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justify-content:center;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align-items:stretch;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68987" y="4622800"/>
            <a:ext cx="5256212" cy="1731962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8"/>
          <p:cNvSpPr txBox="1"/>
          <p:nvPr/>
        </p:nvSpPr>
        <p:spPr>
          <a:xfrm>
            <a:off x="723900" y="4622800"/>
            <a:ext cx="6096000" cy="2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.flex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height:640px;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display:flex;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background: #838283;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justify-content:center;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align-items:center;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"/>
          <p:cNvSpPr txBox="1"/>
          <p:nvPr>
            <p:ph type="title"/>
          </p:nvPr>
        </p:nvSpPr>
        <p:spPr>
          <a:xfrm>
            <a:off x="677862" y="622300"/>
            <a:ext cx="8596312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rebuchet MS"/>
              <a:buNone/>
            </a:pPr>
            <a:r>
              <a:rPr b="1" i="0" lang="en-US" sz="36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Перестановка</a:t>
            </a:r>
            <a:br>
              <a:rPr b="1" i="0" lang="en-US" sz="36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/>
          </a:p>
        </p:txBody>
      </p:sp>
      <p:pic>
        <p:nvPicPr>
          <p:cNvPr id="278" name="Google Shape;27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7325" y="1619250"/>
            <a:ext cx="9277350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9"/>
          <p:cNvSpPr txBox="1"/>
          <p:nvPr/>
        </p:nvSpPr>
        <p:spPr>
          <a:xfrm>
            <a:off x="4035425" y="1809750"/>
            <a:ext cx="42735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Применяется к: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дочернему элементу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9"/>
          <p:cNvSpPr txBox="1"/>
          <p:nvPr/>
        </p:nvSpPr>
        <p:spPr>
          <a:xfrm>
            <a:off x="8764587" y="1835150"/>
            <a:ext cx="18256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order: &lt;integer&gt;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675" y="71450"/>
            <a:ext cx="10734675" cy="671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0475" y="1020762"/>
            <a:ext cx="7961312" cy="1722437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0"/>
          <p:cNvSpPr txBox="1"/>
          <p:nvPr/>
        </p:nvSpPr>
        <p:spPr>
          <a:xfrm>
            <a:off x="508000" y="2405062"/>
            <a:ext cx="6096000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.flex div:first-child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background:#090;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order:2;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.flex div:last-child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background:#C00;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order:1;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.flex div:nth-child(2)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order:3;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 txBox="1"/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rebuchet MS"/>
              <a:buNone/>
            </a:pPr>
            <a:r>
              <a:rPr b="1" lang="en-US" sz="3600" u="sng">
                <a:solidFill>
                  <a:schemeClr val="hlink"/>
                </a:solidFill>
                <a:hlinkClick r:id="rId3"/>
              </a:rPr>
              <a:t>flex-grow</a:t>
            </a:r>
            <a:r>
              <a:rPr b="1" lang="en-US" sz="2500"/>
              <a:t>-</a:t>
            </a:r>
            <a:r>
              <a:rPr lang="en-US" sz="2400"/>
              <a:t> Применяется к: дочернему элементу. Определяет для flex-элемента возможность «вырастать» при необходимости.</a:t>
            </a:r>
            <a:endParaRPr/>
          </a:p>
        </p:txBody>
      </p:sp>
      <p:sp>
        <p:nvSpPr>
          <p:cNvPr id="292" name="Google Shape;292;p31"/>
          <p:cNvSpPr txBox="1"/>
          <p:nvPr/>
        </p:nvSpPr>
        <p:spPr>
          <a:xfrm>
            <a:off x="639762" y="3432175"/>
            <a:ext cx="423227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flex-grow: &lt;number&gt; (по умолчанию 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9950" y="854075"/>
            <a:ext cx="9172575" cy="4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9f34af9a8_0_16"/>
          <p:cNvSpPr txBox="1"/>
          <p:nvPr>
            <p:ph idx="1" type="body"/>
          </p:nvPr>
        </p:nvSpPr>
        <p:spPr>
          <a:xfrm>
            <a:off x="609600" y="4190326"/>
            <a:ext cx="10972800" cy="23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 этом примере, если flex-элементы расположены на одной линии и в ней есть свободное пространство (600×(1-0,8)=120px):</a:t>
            </a:r>
            <a:endParaRPr sz="20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2000"/>
              <a:buFont typeface="Roboto"/>
              <a:buChar char="●"/>
            </a:pPr>
            <a:r>
              <a:rPr lang="en-US" sz="20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 ширине элемента </a:t>
            </a:r>
            <a:r>
              <a:rPr lang="en-US" sz="2000">
                <a:solidFill>
                  <a:srgbClr val="21252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.flex-container_element-1</a:t>
            </a:r>
            <a:r>
              <a:rPr lang="en-US" sz="20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добавится 1/5 часть этого пространства (120×1/5=24px);</a:t>
            </a:r>
            <a:endParaRPr sz="20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000"/>
              <a:buFont typeface="Roboto"/>
              <a:buChar char="●"/>
            </a:pPr>
            <a:r>
              <a:rPr lang="en-US" sz="20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 ширине элемента </a:t>
            </a:r>
            <a:r>
              <a:rPr lang="en-US" sz="2000">
                <a:solidFill>
                  <a:srgbClr val="21252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.flex-container_element-2</a:t>
            </a:r>
            <a:r>
              <a:rPr lang="en-US" sz="20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добавится 4/5 части этого пространства (120×4/5=96px).</a:t>
            </a:r>
            <a:endParaRPr sz="20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04" name="Google Shape;304;g79f34af9a8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452" y="394677"/>
            <a:ext cx="6990925" cy="341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79f34af9a8_0_16"/>
          <p:cNvSpPr txBox="1"/>
          <p:nvPr/>
        </p:nvSpPr>
        <p:spPr>
          <a:xfrm>
            <a:off x="7749550" y="532900"/>
            <a:ext cx="415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6" name="Google Shape;306;g79f34af9a8_0_16"/>
          <p:cNvSpPr txBox="1"/>
          <p:nvPr/>
        </p:nvSpPr>
        <p:spPr>
          <a:xfrm>
            <a:off x="7396450" y="2042525"/>
            <a:ext cx="45081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-US" sz="2000" u="none" cap="none" strike="noStrike">
                <a:solidFill>
                  <a:srgbClr val="21252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.element-1</a:t>
            </a:r>
            <a:endParaRPr b="1" i="0" sz="2000" u="none" cap="none" strike="noStrike">
              <a:solidFill>
                <a:srgbClr val="212529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1252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{flex-grow: 1;}</a:t>
            </a:r>
            <a:endParaRPr b="1" i="0" sz="2000" u="none" cap="none" strike="noStrike">
              <a:solidFill>
                <a:srgbClr val="212529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-US" sz="2000" u="none" cap="none" strike="noStrike">
                <a:solidFill>
                  <a:srgbClr val="21252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.element-2</a:t>
            </a:r>
            <a:endParaRPr b="1" i="0" sz="2000" u="none" cap="none" strike="noStrike">
              <a:solidFill>
                <a:srgbClr val="212529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00" u="none" cap="none" strike="noStrike">
                <a:solidFill>
                  <a:srgbClr val="21252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{flex-grow: 4;}</a:t>
            </a:r>
            <a:endParaRPr b="1" i="0" sz="2000" u="none" cap="none" strike="noStrike">
              <a:solidFill>
                <a:srgbClr val="212529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/>
          <p:nvPr>
            <p:ph type="title"/>
          </p:nvPr>
        </p:nvSpPr>
        <p:spPr>
          <a:xfrm>
            <a:off x="665162" y="1092200"/>
            <a:ext cx="11323637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None/>
            </a:pPr>
            <a:r>
              <a:rPr b="1" i="0" lang="en-US" sz="3600" u="sng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flex-shrink</a:t>
            </a:r>
            <a:r>
              <a:rPr b="1" i="0" lang="en-US" sz="36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- </a:t>
            </a:r>
            <a:r>
              <a:rPr lang="en-US" sz="2400"/>
              <a:t>Применяется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к: дочернему элементу. Определяет для flex-элемента возможность «сжиматься» при необходимости</a:t>
            </a:r>
            <a:r>
              <a:rPr b="0" i="0" lang="en-US" sz="36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i="1" lang="en-US" sz="3044" u="none">
                <a:solidFill>
                  <a:schemeClr val="dk2"/>
                </a:solidFill>
              </a:rPr>
              <a:t> </a:t>
            </a:r>
            <a:r>
              <a:rPr i="1" lang="en-US" sz="1844"/>
              <a:t>По умолчанию (1)</a:t>
            </a:r>
            <a:br>
              <a:rPr i="1" lang="en-US" sz="1844"/>
            </a:br>
            <a:endParaRPr i="1" sz="3443"/>
          </a:p>
        </p:txBody>
      </p:sp>
      <p:sp>
        <p:nvSpPr>
          <p:cNvPr id="312" name="Google Shape;312;p33"/>
          <p:cNvSpPr txBox="1"/>
          <p:nvPr/>
        </p:nvSpPr>
        <p:spPr>
          <a:xfrm>
            <a:off x="665150" y="2501900"/>
            <a:ext cx="11323800" cy="34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flex-shrink: &lt;number&gt; (по умолчанию 1)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br>
              <a:rPr b="0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9f34af9a8_0_24"/>
          <p:cNvSpPr txBox="1"/>
          <p:nvPr>
            <p:ph idx="1" type="body"/>
          </p:nvPr>
        </p:nvSpPr>
        <p:spPr>
          <a:xfrm>
            <a:off x="609600" y="4816632"/>
            <a:ext cx="10972800" cy="17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Ширина первого flex-элемента в данном случае составит 300 – 1/4*100= 275px.</a:t>
            </a:r>
            <a:endParaRPr sz="20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Ширина второго flex-элемента  в данном случае составит 300 – 3/4*100= 225px</a:t>
            </a:r>
            <a:r>
              <a:rPr lang="en-US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</p:txBody>
      </p:sp>
      <p:pic>
        <p:nvPicPr>
          <p:cNvPr id="319" name="Google Shape;319;g79f34af9a8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4325"/>
            <a:ext cx="7862600" cy="390732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g79f34af9a8_0_24"/>
          <p:cNvSpPr txBox="1"/>
          <p:nvPr/>
        </p:nvSpPr>
        <p:spPr>
          <a:xfrm>
            <a:off x="7770275" y="2085650"/>
            <a:ext cx="45081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-US" sz="2000" u="none" cap="none" strike="noStrike">
                <a:solidFill>
                  <a:srgbClr val="21252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.element-1</a:t>
            </a:r>
            <a:endParaRPr b="1" i="0" sz="2000" u="none" cap="none" strike="noStrike">
              <a:solidFill>
                <a:srgbClr val="212529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1252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{flex-shrink: 1;}</a:t>
            </a:r>
            <a:endParaRPr b="1" i="0" sz="2000" u="none" cap="none" strike="noStrike">
              <a:solidFill>
                <a:srgbClr val="212529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-US" sz="2000" u="none" cap="none" strike="noStrike">
                <a:solidFill>
                  <a:srgbClr val="21252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.element-2</a:t>
            </a:r>
            <a:endParaRPr b="1" i="0" sz="2000" u="none" cap="none" strike="noStrike">
              <a:solidFill>
                <a:srgbClr val="212529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1252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{flex-shrink: 3;}</a:t>
            </a:r>
            <a:endParaRPr b="1" i="0" sz="2000" u="none" cap="none" strike="noStrike">
              <a:solidFill>
                <a:srgbClr val="212529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79f34af9a8_0_34"/>
          <p:cNvSpPr txBox="1"/>
          <p:nvPr>
            <p:ph idx="1" type="body"/>
          </p:nvPr>
        </p:nvSpPr>
        <p:spPr>
          <a:xfrm>
            <a:off x="425500" y="1022112"/>
            <a:ext cx="10972800" cy="43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lang="en-US" sz="36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flex-basis</a:t>
            </a:r>
            <a:r>
              <a:rPr b="1" lang="en-US"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b="1" lang="en-US" sz="1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Применяется к: дочернему элементу. Определяет размер по умолчанию для элемента перед распределением пространства в контейнере. </a:t>
            </a:r>
            <a:r>
              <a:rPr i="1" lang="en-US" sz="1844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По умолчанию (auto)</a:t>
            </a:r>
            <a:endParaRPr sz="21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 → width → flex-basis (ограниченный max|min-width)</a:t>
            </a:r>
            <a:endParaRPr b="1" sz="26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Единственное, что реально важно, это конечный flex-basis. Лучшей практикой является использование просто flex-basis, вместо width и height. </a:t>
            </a:r>
            <a:endParaRPr sz="21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Конечное значение flex-basis ограничено min-width и max-width элемента.</a:t>
            </a:r>
            <a:endParaRPr sz="21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Если flex-basis не указан, то он опирается на свойство width этого же элемента. А если уже и width не указан, то flex-basis опирается на ширину, посчитанную по контенту.</a:t>
            </a:r>
            <a:endParaRPr sz="21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79f34af9a8_0_8"/>
          <p:cNvSpPr txBox="1"/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Сокращенная запись</a:t>
            </a:r>
            <a:endParaRPr/>
          </a:p>
        </p:txBody>
      </p:sp>
      <p:sp>
        <p:nvSpPr>
          <p:cNvPr id="333" name="Google Shape;333;g79f34af9a8_0_8"/>
          <p:cNvSpPr txBox="1"/>
          <p:nvPr>
            <p:ph idx="1" type="body"/>
          </p:nvPr>
        </p:nvSpPr>
        <p:spPr>
          <a:xfrm>
            <a:off x="609600" y="2249484"/>
            <a:ext cx="109728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b="1" lang="en-US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flex: 0 1 auto;</a:t>
            </a:r>
            <a:endParaRPr/>
          </a:p>
        </p:txBody>
      </p:sp>
      <p:sp>
        <p:nvSpPr>
          <p:cNvPr id="334" name="Google Shape;334;g79f34af9a8_0_8"/>
          <p:cNvSpPr txBox="1"/>
          <p:nvPr/>
        </p:nvSpPr>
        <p:spPr>
          <a:xfrm>
            <a:off x="447875" y="3401000"/>
            <a:ext cx="109728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Конечная ширина flex-элемента будет определяться в зависимости от значений CSS-свойств flex-grow и flex-shrink, которые установлены не только для этого элемента, но и для других flex-элементов этого flex-контейнера</a:t>
            </a:r>
            <a:r>
              <a:rPr b="0" i="0" lang="en-US" sz="1200" u="none" cap="none" strike="noStrike">
                <a:solidFill>
                  <a:srgbClr val="8A6D3B"/>
                </a:solidFill>
                <a:highlight>
                  <a:srgbClr val="FCF8E3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34"/>
          <p:cNvPicPr preferRelativeResize="0"/>
          <p:nvPr/>
        </p:nvPicPr>
        <p:blipFill rotWithShape="1">
          <a:blip r:embed="rId3">
            <a:alphaModFix/>
          </a:blip>
          <a:srcRect b="0" l="0" r="0" t="15361"/>
          <a:stretch/>
        </p:blipFill>
        <p:spPr>
          <a:xfrm>
            <a:off x="1228725" y="1535225"/>
            <a:ext cx="8596299" cy="480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ec765c44e7_0_8"/>
          <p:cNvSpPr txBox="1"/>
          <p:nvPr>
            <p:ph idx="1" type="body"/>
          </p:nvPr>
        </p:nvSpPr>
        <p:spPr>
          <a:xfrm>
            <a:off x="348675" y="3995700"/>
            <a:ext cx="3180300" cy="23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item{</a:t>
            </a:r>
            <a:endParaRPr b="1" sz="1900">
              <a:solidFill>
                <a:srgbClr val="2929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b="1" lang="en-US" sz="190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 width: 30px;</a:t>
            </a:r>
            <a:endParaRPr b="1" sz="1900">
              <a:solidFill>
                <a:srgbClr val="2929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 flex-grow: 1;</a:t>
            </a:r>
            <a:endParaRPr b="1" sz="1900">
              <a:solidFill>
                <a:srgbClr val="2929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900" u="sng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flex-basis: 250px</a:t>
            </a:r>
            <a:r>
              <a:rPr b="1" lang="en-US" sz="190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900">
              <a:solidFill>
                <a:srgbClr val="2929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b="1" lang="en-US" sz="1900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500"/>
          </a:p>
        </p:txBody>
      </p:sp>
      <p:pic>
        <p:nvPicPr>
          <p:cNvPr id="346" name="Google Shape;346;gec765c44e7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8975" y="3861100"/>
            <a:ext cx="8530325" cy="29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gec765c44e7_0_8"/>
          <p:cNvSpPr txBox="1"/>
          <p:nvPr/>
        </p:nvSpPr>
        <p:spPr>
          <a:xfrm>
            <a:off x="438825" y="1166000"/>
            <a:ext cx="3000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item{</a:t>
            </a:r>
            <a:endParaRPr b="1" i="0" sz="1900" u="none" cap="none" strike="noStrike">
              <a:solidFill>
                <a:srgbClr val="2929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900" u="sng" cap="none" strike="noStrike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width: 200px;</a:t>
            </a:r>
            <a:r>
              <a:rPr b="1" i="0" lang="en-US" sz="1900" u="none" cap="none" strike="noStrike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1900" u="none" cap="none" strike="noStrike">
              <a:solidFill>
                <a:srgbClr val="2929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 flex-grow: 0;</a:t>
            </a:r>
            <a:endParaRPr b="1" i="0" sz="1900" u="none" cap="none" strike="noStrike">
              <a:solidFill>
                <a:srgbClr val="2929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 flex-basis: auto;</a:t>
            </a:r>
            <a:endParaRPr b="1" i="0" sz="1900" u="none" cap="none" strike="noStrike">
              <a:solidFill>
                <a:srgbClr val="2929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29292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Google Shape;348;gec765c44e7_0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7775" y="296113"/>
            <a:ext cx="6966749" cy="32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350" y="419100"/>
            <a:ext cx="10591800" cy="66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"/>
          <p:cNvSpPr txBox="1"/>
          <p:nvPr>
            <p:ph type="title"/>
          </p:nvPr>
        </p:nvSpPr>
        <p:spPr>
          <a:xfrm>
            <a:off x="677862" y="609600"/>
            <a:ext cx="11171237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Align-self – выравнивание отдельного элемента(</a:t>
            </a:r>
            <a:r>
              <a:rPr b="1" i="0" lang="en-US" sz="36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Применяется к:</a:t>
            </a:r>
            <a:r>
              <a:rPr b="0" i="0" lang="en-US" sz="36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 дочернему элементу)</a:t>
            </a:r>
            <a:endParaRPr/>
          </a:p>
        </p:txBody>
      </p:sp>
      <p:pic>
        <p:nvPicPr>
          <p:cNvPr id="354" name="Google Shape;35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0" y="1917700"/>
            <a:ext cx="5527675" cy="2014537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5"/>
          <p:cNvSpPr txBox="1"/>
          <p:nvPr/>
        </p:nvSpPr>
        <p:spPr>
          <a:xfrm>
            <a:off x="635000" y="4759325"/>
            <a:ext cx="60960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.flex div:nth-child(2)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	flex-grow:1;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align-self:flex-start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5"/>
          <p:cNvSpPr txBox="1"/>
          <p:nvPr/>
        </p:nvSpPr>
        <p:spPr>
          <a:xfrm>
            <a:off x="279400" y="2006600"/>
            <a:ext cx="6096000" cy="2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.flex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height:640px;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display:flex;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background: #838283;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justify-content:center;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align-items:stretch;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5"/>
          <p:cNvSpPr txBox="1"/>
          <p:nvPr/>
        </p:nvSpPr>
        <p:spPr>
          <a:xfrm>
            <a:off x="4673600" y="5346700"/>
            <a:ext cx="6985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align-self: auto | flex-start | flex-end | center | baseline | stretch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6"/>
          <p:cNvSpPr txBox="1"/>
          <p:nvPr/>
        </p:nvSpPr>
        <p:spPr>
          <a:xfrm>
            <a:off x="722312" y="1111250"/>
            <a:ext cx="7991475" cy="156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Поддержка -  97% браузеров с 2018 года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кроме IE 8,9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7"/>
          <p:cNvSpPr txBox="1"/>
          <p:nvPr>
            <p:ph idx="1" type="body"/>
          </p:nvPr>
        </p:nvSpPr>
        <p:spPr>
          <a:xfrm>
            <a:off x="677862" y="762000"/>
            <a:ext cx="10053637" cy="528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None/>
            </a:pPr>
            <a:r>
              <a:rPr b="1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Читать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Теория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b="0" i="0" lang="en-US" sz="1400">
                <a:solidFill>
                  <a:schemeClr val="dk1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https://jonibologna.com/blog/flexbox-cheatsheet</a:t>
            </a:r>
            <a:r>
              <a:rPr b="0" i="0"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 b="0" i="0"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666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</a:pPr>
            <a:r>
              <a:rPr lang="en-US" u="sng"/>
              <a:t>Тренажер </a:t>
            </a:r>
            <a:r>
              <a:rPr lang="en-US" sz="1800"/>
              <a:t>(https://flexboxfroggy.com/#ru)</a:t>
            </a:r>
            <a:endParaRPr sz="400"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Поддержка Flexbox в браузерах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Таблица соответствия F09 и F11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Таблица соответствия F09 и F11 для IE10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CSS3 Flexplorer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Использование Flexbox от Mozilla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Руководство по Flexbox от Microsoft</a:t>
            </a:r>
            <a:endParaRPr/>
          </a:p>
          <a:p>
            <a:pPr indent="-77786" lvl="0" marL="3651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ts val="2800"/>
              <a:buFont typeface="Georgia"/>
              <a:buNone/>
            </a:pPr>
            <a:r>
              <a:t/>
            </a:r>
            <a:endParaRPr b="0" i="0" sz="2800" u="sng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  <a:hlinkClick r:id="rId11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8"/>
          <p:cNvSpPr txBox="1"/>
          <p:nvPr>
            <p:ph type="title"/>
          </p:nvPr>
        </p:nvSpPr>
        <p:spPr>
          <a:xfrm>
            <a:off x="546100" y="274637"/>
            <a:ext cx="8596312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rebuchet MS"/>
              <a:buNone/>
            </a:pPr>
            <a:r>
              <a:rPr b="0" i="0" lang="en-US" sz="36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Задание</a:t>
            </a:r>
            <a:endParaRPr/>
          </a:p>
        </p:txBody>
      </p:sp>
      <p:pic>
        <p:nvPicPr>
          <p:cNvPr id="373" name="Google Shape;37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987" y="990600"/>
            <a:ext cx="3571875" cy="30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00575" y="1174750"/>
            <a:ext cx="4867275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29275" y="3319462"/>
            <a:ext cx="3838575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77937" y="4622800"/>
            <a:ext cx="217805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087" y="80962"/>
            <a:ext cx="10791825" cy="669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325" y="57150"/>
            <a:ext cx="10801350" cy="67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950" y="276225"/>
            <a:ext cx="10715625" cy="65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087" y="57150"/>
            <a:ext cx="10791825" cy="67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800" y="595312"/>
            <a:ext cx="10807700" cy="56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Городская">
  <a:themeElements>
    <a:clrScheme name="Городская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Городская">
  <a:themeElements>
    <a:clrScheme name="Городская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2015-04-04T15:42:02Z</dcterms:created>
  <dc:creator>Анна Летошко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