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592" r:id="rId3"/>
    <p:sldId id="789" r:id="rId4"/>
    <p:sldId id="755" r:id="rId5"/>
    <p:sldId id="756" r:id="rId6"/>
    <p:sldId id="784" r:id="rId7"/>
    <p:sldId id="757" r:id="rId8"/>
    <p:sldId id="786" r:id="rId9"/>
    <p:sldId id="787" r:id="rId10"/>
    <p:sldId id="785" r:id="rId11"/>
    <p:sldId id="758" r:id="rId12"/>
    <p:sldId id="759" r:id="rId13"/>
    <p:sldId id="760" r:id="rId14"/>
    <p:sldId id="761" r:id="rId15"/>
    <p:sldId id="762" r:id="rId16"/>
    <p:sldId id="763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71" r:id="rId25"/>
    <p:sldId id="772" r:id="rId26"/>
    <p:sldId id="773" r:id="rId27"/>
    <p:sldId id="774" r:id="rId28"/>
    <p:sldId id="775" r:id="rId29"/>
    <p:sldId id="776" r:id="rId30"/>
    <p:sldId id="777" r:id="rId31"/>
    <p:sldId id="778" r:id="rId32"/>
    <p:sldId id="779" r:id="rId33"/>
    <p:sldId id="780" r:id="rId34"/>
    <p:sldId id="781" r:id="rId35"/>
    <p:sldId id="782" r:id="rId36"/>
    <p:sldId id="788" r:id="rId37"/>
    <p:sldId id="790" r:id="rId38"/>
    <p:sldId id="791" r:id="rId39"/>
    <p:sldId id="794" r:id="rId40"/>
    <p:sldId id="795" r:id="rId41"/>
    <p:sldId id="796" r:id="rId42"/>
    <p:sldId id="797" r:id="rId43"/>
    <p:sldId id="792" r:id="rId44"/>
    <p:sldId id="79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5" autoAdjust="0"/>
    <p:restoredTop sz="85783" autoAdjust="0"/>
  </p:normalViewPr>
  <p:slideViewPr>
    <p:cSldViewPr snapToGrid="0" snapToObjects="1">
      <p:cViewPr>
        <p:scale>
          <a:sx n="107" d="100"/>
          <a:sy n="107" d="100"/>
        </p:scale>
        <p:origin x="1408" y="184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2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8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1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5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choice is arguable, since the data is skewed we may want to keep that in mind during testing…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5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(we return both of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3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0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"/>
                <a:cs typeface="Courier"/>
              </a:rPr>
              <a:t>this is the half of our data we will use for testing, odd numbers are reserved for training)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9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3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5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9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1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1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30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33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8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3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3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Which ones would work</a:t>
            </a:r>
            <a:r>
              <a:rPr lang="en-US" baseline="0" dirty="0" smtClean="0"/>
              <a:t> with big data?</a:t>
            </a: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to pick appropriate features and talk</a:t>
            </a:r>
            <a:r>
              <a:rPr lang="en-US" baseline="0" dirty="0" smtClean="0"/>
              <a:t> about some of these and whether or not they are ok to use…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2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year</a:t>
            </a:r>
          </a:p>
          <a:p>
            <a:r>
              <a:rPr lang="en-US" dirty="0" smtClean="0"/>
              <a:t>Discuss variations among these features</a:t>
            </a:r>
          </a:p>
          <a:p>
            <a:r>
              <a:rPr lang="en-US" dirty="0" smtClean="0"/>
              <a:t>Discuss accuracy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2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7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9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classes.html#module-sklearn.linear_mode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4" y="3518487"/>
            <a:ext cx="5555777" cy="1040870"/>
          </a:xfrm>
        </p:spPr>
        <p:txBody>
          <a:bodyPr/>
          <a:lstStyle/>
          <a:p>
            <a:r>
              <a:rPr lang="en-US" dirty="0" smtClean="0"/>
              <a:t>Machine Learning </a:t>
            </a:r>
            <a:r>
              <a:rPr lang="en-US" dirty="0" smtClean="0"/>
              <a:t>IV: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Big Data &amp;</a:t>
            </a:r>
            <a:endParaRPr lang="en-US" dirty="0" smtClean="0"/>
          </a:p>
          <a:p>
            <a:r>
              <a:rPr lang="en-US" dirty="0" smtClean="0"/>
              <a:t>Integrating ML into Interactive Systems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r>
              <a:rPr lang="en-US" dirty="0" smtClean="0"/>
              <a:t> &amp; Nikola Banovic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2017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number of public data sets on </a:t>
            </a:r>
            <a:r>
              <a:rPr lang="en-US" dirty="0" err="1" smtClean="0"/>
              <a:t>BigQuery</a:t>
            </a:r>
            <a:r>
              <a:rPr lang="en-US" dirty="0" smtClean="0"/>
              <a:t>. You can use any of them</a:t>
            </a:r>
          </a:p>
          <a:p>
            <a:pPr marL="0" indent="0">
              <a:buNone/>
            </a:pPr>
            <a:r>
              <a:rPr lang="en-US" dirty="0" smtClean="0"/>
              <a:t>We focus on the natality data set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cloud.google.com</a:t>
            </a:r>
            <a:r>
              <a:rPr lang="en-US" sz="2000" dirty="0"/>
              <a:t>/</a:t>
            </a:r>
            <a:r>
              <a:rPr lang="en-US" sz="2000" dirty="0" err="1"/>
              <a:t>bigquery</a:t>
            </a:r>
            <a:r>
              <a:rPr lang="en-US" sz="2000" dirty="0"/>
              <a:t>/docs/dataset-</a:t>
            </a:r>
            <a:r>
              <a:rPr lang="en-US" sz="2000" dirty="0" smtClean="0"/>
              <a:t>natality</a:t>
            </a:r>
          </a:p>
          <a:p>
            <a:pPr marL="0" indent="0">
              <a:buNone/>
            </a:pPr>
            <a:r>
              <a:rPr lang="en-US" sz="2000" dirty="0" smtClean="0"/>
              <a:t>“All births </a:t>
            </a:r>
            <a:r>
              <a:rPr lang="en-US" sz="2000" dirty="0"/>
              <a:t>registered in the 50 </a:t>
            </a:r>
            <a:r>
              <a:rPr lang="en-US" sz="2000" dirty="0" smtClean="0"/>
              <a:t>States, DC, </a:t>
            </a:r>
            <a:r>
              <a:rPr lang="en-US" sz="2000" dirty="0"/>
              <a:t>and </a:t>
            </a:r>
            <a:r>
              <a:rPr lang="en-US" sz="2000" dirty="0" smtClean="0"/>
              <a:t>NYC from </a:t>
            </a:r>
            <a:r>
              <a:rPr lang="en-US" sz="2000" dirty="0"/>
              <a:t>1969 to 2008. The </a:t>
            </a:r>
            <a:r>
              <a:rPr lang="en-US" sz="2000" dirty="0" smtClean="0"/>
              <a:t>CDC receives </a:t>
            </a:r>
            <a:r>
              <a:rPr lang="en-US" sz="2000" dirty="0"/>
              <a:t>these data as electronic files, prepared from individual records processed by each registration </a:t>
            </a:r>
            <a:r>
              <a:rPr lang="en-US" sz="2000" dirty="0" smtClean="0"/>
              <a:t>area</a:t>
            </a:r>
            <a:r>
              <a:rPr lang="en-US" sz="2000" dirty="0" smtClean="0"/>
              <a:t>…”</a:t>
            </a:r>
          </a:p>
          <a:p>
            <a:pPr marL="0" indent="0">
              <a:buNone/>
            </a:pPr>
            <a:r>
              <a:rPr lang="en-US" sz="2000" smtClean="0"/>
              <a:t>~22GB of data.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7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128713" y="1847850"/>
          <a:ext cx="70485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alcohol_use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the mother used alcohol. Available starting 1989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apgar_1min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1 minute.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apgar_5min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5 minutes.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born_alive_alive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living.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born_alive_dead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dead.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760" y="600963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128713" y="1847850"/>
          <a:ext cx="70485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children were born as a result of this pregnancy. twins=2, triplets=3, and so 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two character postal code for the state. Entries after 2004 do not include this value.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of the week, where 1 is Sunday and 7 is Saturday.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weight_gain_pounds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pounds gained by the mother during pregnancy.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weight_pounds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of the child, in pounds.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Four-digit year of the birth. Example: 1975.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5584" y="140287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7669" y="6012887"/>
            <a:ext cx="55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</a:t>
            </a:r>
            <a:r>
              <a:rPr lang="en-US" dirty="0" err="1"/>
              <a:t>bigquery</a:t>
            </a:r>
            <a:r>
              <a:rPr lang="en-US" dirty="0"/>
              <a:t>/docs/dataset-</a:t>
            </a:r>
            <a:r>
              <a:rPr lang="en-US" dirty="0" err="1"/>
              <a:t>natality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applying logistic regression: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19657"/>
            <a:ext cx="7048804" cy="4379976"/>
          </a:xfrm>
        </p:spPr>
        <p:txBody>
          <a:bodyPr/>
          <a:lstStyle/>
          <a:p>
            <a:r>
              <a:rPr lang="en-US" dirty="0" err="1" smtClean="0"/>
              <a:t>drinks_per_week</a:t>
            </a:r>
            <a:r>
              <a:rPr lang="en-US" dirty="0" smtClean="0"/>
              <a:t> </a:t>
            </a:r>
            <a:r>
              <a:rPr lang="en-US" dirty="0"/>
              <a:t>: 10.4458435228</a:t>
            </a:r>
          </a:p>
          <a:p>
            <a:r>
              <a:rPr lang="en-US" dirty="0" err="1"/>
              <a:t>born_alive_alive</a:t>
            </a:r>
            <a:r>
              <a:rPr lang="en-US" dirty="0"/>
              <a:t> : 5.10540437526</a:t>
            </a:r>
          </a:p>
          <a:p>
            <a:r>
              <a:rPr lang="en-US" dirty="0" err="1"/>
              <a:t>born_alive_dead</a:t>
            </a:r>
            <a:r>
              <a:rPr lang="en-US" dirty="0"/>
              <a:t> : </a:t>
            </a:r>
            <a:r>
              <a:rPr lang="en-US" dirty="0" smtClean="0"/>
              <a:t>0.201596177591</a:t>
            </a:r>
          </a:p>
          <a:p>
            <a:r>
              <a:rPr lang="en-US" dirty="0" err="1" smtClean="0"/>
              <a:t>father_age</a:t>
            </a:r>
            <a:r>
              <a:rPr lang="en-US" dirty="0" smtClean="0"/>
              <a:t> </a:t>
            </a:r>
            <a:r>
              <a:rPr lang="en-US" dirty="0"/>
              <a:t>: 158.603348865</a:t>
            </a:r>
          </a:p>
          <a:p>
            <a:r>
              <a:rPr lang="en-US" dirty="0" err="1"/>
              <a:t>mother_age</a:t>
            </a:r>
            <a:r>
              <a:rPr lang="en-US" dirty="0"/>
              <a:t> : 145.833818566</a:t>
            </a:r>
          </a:p>
          <a:p>
            <a:r>
              <a:rPr lang="en-US" dirty="0" err="1" smtClean="0"/>
              <a:t>weight_gain_pounds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145.577879963</a:t>
            </a:r>
          </a:p>
          <a:p>
            <a:r>
              <a:rPr lang="en-US" dirty="0"/>
              <a:t>year : </a:t>
            </a:r>
            <a:r>
              <a:rPr lang="en-US" dirty="0" smtClean="0"/>
              <a:t>9944.99904843</a:t>
            </a:r>
          </a:p>
          <a:p>
            <a:r>
              <a:rPr lang="en-US" dirty="0" smtClean="0"/>
              <a:t>… </a:t>
            </a:r>
            <a:r>
              <a:rPr lang="en-US" dirty="0"/>
              <a:t>[I had other features too in this] </a:t>
            </a:r>
          </a:p>
          <a:p>
            <a:r>
              <a:rPr lang="en-US" dirty="0" smtClean="0"/>
              <a:t>accuracy </a:t>
            </a:r>
            <a:r>
              <a:rPr lang="en-US" dirty="0"/>
              <a:t>: </a:t>
            </a:r>
            <a:r>
              <a:rPr lang="en-US" dirty="0" smtClean="0"/>
              <a:t>0.91249999999999998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5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 marL="0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Difficult to parallelize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8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descent</a:t>
            </a:r>
            <a:endParaRPr lang="en-US" altLang="he-IL" i="1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4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654253"/>
            <a:ext cx="7526985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</a:t>
            </a:r>
            <a:r>
              <a:rPr lang="en-US" altLang="he-IL" i="1" dirty="0">
                <a:sym typeface="Symbol" charset="0"/>
              </a:rPr>
              <a:t>descent</a:t>
            </a: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</a:t>
            </a:r>
            <a:endParaRPr lang="en-US" altLang="he-IL" dirty="0" smtClean="0">
              <a:sym typeface="Symbol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can approximate Batch Gradient Descent arbitrarily closely if  is small enough 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supports online learning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easily parallelized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Not guaranteed to reach global minimum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2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Stochastic Gradient Descent with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599" y="3479269"/>
            <a:ext cx="7392919" cy="14497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6" y="5322306"/>
            <a:ext cx="2777126" cy="1266292"/>
          </a:xfrm>
          <a:prstGeom prst="wedgeRectCallout">
            <a:avLst>
              <a:gd name="adj1" fmla="val 9608"/>
              <a:gd name="adj2" fmla="val -77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returns two variables: A vector of labels, and an array of values.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429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4781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Quick, Draw!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aiexperiments.withgoogle.com</a:t>
            </a:r>
            <a:r>
              <a:rPr lang="en-US" dirty="0"/>
              <a:t>/quick-draw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0332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611"/>
              <a:gd name="adj2" fmla="val -158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8018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25011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2294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676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9275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8164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41711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unwanted),</a:t>
            </a:r>
            <a:br>
              <a:rPr lang="en-US" dirty="0" smtClean="0"/>
            </a:br>
            <a:r>
              <a:rPr lang="en-US" dirty="0" smtClean="0"/>
              <a:t>limited to [limit] rows of results.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868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example filter </a:t>
            </a:r>
            <a:r>
              <a:rPr lang="en-US" dirty="0"/>
              <a:t>is:  "</a:t>
            </a:r>
            <a:r>
              <a:rPr lang="en-US" dirty="0" err="1"/>
              <a:t>row_number</a:t>
            </a:r>
            <a:r>
              <a:rPr lang="en-US" dirty="0"/>
              <a:t> % 2 = 1 AND apgar_1min &lt; </a:t>
            </a:r>
            <a:r>
              <a:rPr lang="en-US" dirty="0" smtClean="0"/>
              <a:t>7”  </a:t>
            </a:r>
          </a:p>
          <a:p>
            <a:pPr algn="ctr"/>
            <a:r>
              <a:rPr lang="en-US" dirty="0" smtClean="0"/>
              <a:t>The first part of this specifies that we only use odd rows (for training) and the second part specifies the </a:t>
            </a:r>
            <a:r>
              <a:rPr lang="en-US" dirty="0" err="1" smtClean="0"/>
              <a:t>apgar</a:t>
            </a:r>
            <a:r>
              <a:rPr lang="en-US" dirty="0" smtClean="0"/>
              <a:t> values should only match one class. 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123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568565" y="5259925"/>
            <a:ext cx="3232033" cy="1242615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new labels and values each time we loop. </a:t>
            </a:r>
            <a:r>
              <a:rPr lang="en-US" dirty="0" err="1" smtClean="0"/>
              <a:t>self.get_data</a:t>
            </a:r>
            <a:r>
              <a:rPr lang="en-US" dirty="0" smtClean="0"/>
              <a:t> retrieves data from </a:t>
            </a:r>
            <a:r>
              <a:rPr lang="en-US" dirty="0" err="1" smtClean="0"/>
              <a:t>big_query</a:t>
            </a:r>
            <a:r>
              <a:rPr lang="en-US" dirty="0" smtClean="0"/>
              <a:t> for us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6934" y="3635050"/>
            <a:ext cx="7241271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689" y="3842850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5618556" y="1687249"/>
            <a:ext cx="3232033" cy="1574238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strings help specify details needed to make the right query on the database. </a:t>
            </a:r>
            <a:r>
              <a:rPr lang="en-US" dirty="0"/>
              <a:t>W</a:t>
            </a:r>
            <a:r>
              <a:rPr lang="en-US" dirty="0" smtClean="0"/>
              <a:t>e want an equal number of examples of each class for training.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41" y="4241704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997" y="1408062"/>
            <a:ext cx="7882680" cy="6014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7" y="2353845"/>
            <a:ext cx="3495850" cy="1216146"/>
          </a:xfrm>
          <a:prstGeom prst="wedgeRectCallout">
            <a:avLst>
              <a:gd name="adj1" fmla="val 75064"/>
              <a:gd name="adj2" fmla="val 67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that most of the parameters to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are really there to support the call to </a:t>
            </a:r>
            <a:r>
              <a:rPr lang="en-US" dirty="0" err="1" smtClean="0"/>
              <a:t>get_data</a:t>
            </a:r>
            <a:r>
              <a:rPr lang="en-US" dirty="0" smtClean="0"/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9256" y="3816445"/>
            <a:ext cx="5762686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7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255422"/>
            <a:ext cx="7070341" cy="6215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557008" y="3943231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call good old regular gradient descent to produce a set of weights for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864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876932"/>
            <a:ext cx="7070341" cy="3383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419600" y="4572000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Lastly we construct a function that can take an example and make a prediction from it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9927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1" y="1459753"/>
            <a:ext cx="8575741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2593959"/>
            <a:ext cx="3232033" cy="948630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to train the model. Recall that it returns a function (the model)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641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4</a:t>
            </a:r>
          </a:p>
          <a:p>
            <a:r>
              <a:rPr lang="en-US" dirty="0" smtClean="0"/>
              <a:t>Quiz</a:t>
            </a:r>
            <a:endParaRPr lang="en-US" dirty="0" smtClean="0"/>
          </a:p>
          <a:p>
            <a:r>
              <a:rPr lang="en-US" dirty="0" smtClean="0"/>
              <a:t>Talk </a:t>
            </a:r>
            <a:r>
              <a:rPr lang="en-US" dirty="0" smtClean="0"/>
              <a:t>about big data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Integrating ML into interactive systems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2673056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3790306"/>
            <a:ext cx="3232033" cy="123352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need to cerate a test set. We use the even row numbers for our filter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692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3" y="4944322"/>
            <a:ext cx="3816023" cy="1558219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apply the model to the test set using </a:t>
            </a:r>
            <a:r>
              <a:rPr lang="en-US" dirty="0" err="1" smtClean="0"/>
              <a:t>apply_model</a:t>
            </a:r>
            <a:r>
              <a:rPr lang="en-US" dirty="0" smtClean="0"/>
              <a:t>, which simply applies the model to each row in </a:t>
            </a:r>
            <a:r>
              <a:rPr lang="en-US" dirty="0" err="1" smtClean="0"/>
              <a:t>testing_X</a:t>
            </a:r>
            <a:r>
              <a:rPr lang="en-US" dirty="0" smtClean="0"/>
              <a:t> and then calculates accuracy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943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4" y="4792659"/>
            <a:ext cx="3380030" cy="120560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You will need to update </a:t>
            </a:r>
            <a:r>
              <a:rPr lang="en-US" dirty="0" err="1" smtClean="0"/>
              <a:t>apply_model</a:t>
            </a:r>
            <a:r>
              <a:rPr lang="en-US" dirty="0" smtClean="0"/>
              <a:t> to also return a precision and recall score.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8360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3943232"/>
            <a:ext cx="8018475" cy="5308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6604382" cy="1387302"/>
          </a:xfrm>
          <a:prstGeom prst="wedgeRectCallout">
            <a:avLst>
              <a:gd name="adj1" fmla="val -22669"/>
              <a:gd name="adj2" fmla="val -10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addition, you should write a </a:t>
            </a:r>
            <a:r>
              <a:rPr lang="en-US" dirty="0" err="1" smtClean="0"/>
              <a:t>zeror_train</a:t>
            </a:r>
            <a:r>
              <a:rPr lang="en-US" dirty="0" smtClean="0"/>
              <a:t> function which returns a model that  always predicts the majority class. This will require that you count how many rows have apgar_1min &lt; 7 (</a:t>
            </a:r>
            <a:r>
              <a:rPr lang="en-US" dirty="0" err="1" smtClean="0"/>
              <a:t>vs</a:t>
            </a:r>
            <a:r>
              <a:rPr lang="en-US" dirty="0" smtClean="0"/>
              <a:t> &gt;= 7) and then return a function that uses this information to make the same prediction no matter what features it is passed.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76576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8562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9925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do not have to</a:t>
            </a:r>
            <a:br>
              <a:rPr lang="en-US" dirty="0" smtClean="0"/>
            </a:br>
            <a:r>
              <a:rPr lang="en-US" dirty="0" smtClean="0"/>
              <a:t>implement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hlinkClick r:id="rId2" tooltip="sklearn.linear_model"/>
              </a:rPr>
              <a:t>sklearn.linear_model</a:t>
            </a:r>
            <a:r>
              <a:rPr lang="en-US" b="1" dirty="0" err="1" smtClean="0"/>
              <a:t>.SGDClassifier</a:t>
            </a:r>
            <a:endParaRPr lang="en-US" b="1" dirty="0" smtClean="0"/>
          </a:p>
          <a:p>
            <a:r>
              <a:rPr lang="en-US" b="1" dirty="0" err="1" smtClean="0"/>
              <a:t>Vowpal</a:t>
            </a:r>
            <a:r>
              <a:rPr lang="en-US" b="1" dirty="0"/>
              <a:t>-</a:t>
            </a:r>
            <a:r>
              <a:rPr lang="en-US" b="1" dirty="0" smtClean="0"/>
              <a:t>Wabbit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Classification</a:t>
            </a:r>
          </a:p>
          <a:p>
            <a:pPr lvl="1"/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Recommendation</a:t>
            </a:r>
          </a:p>
          <a:p>
            <a:r>
              <a:rPr lang="en-US" dirty="0" smtClean="0"/>
              <a:t>Requires to have a trained model</a:t>
            </a:r>
          </a:p>
          <a:p>
            <a:r>
              <a:rPr lang="en-US" dirty="0" smtClean="0"/>
              <a:t>Send unseen data to model for prediction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" y="2028218"/>
            <a:ext cx="7772400" cy="280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model_persistence.html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 for Big Data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119445" y="6488668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881586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" y="2028218"/>
            <a:ext cx="7772400" cy="280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model_persistence.html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32" y="2028218"/>
            <a:ext cx="5921681" cy="1605631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" y="2028218"/>
            <a:ext cx="7772400" cy="280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model_persistence.html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32" y="3643264"/>
            <a:ext cx="5921681" cy="418097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" y="2028218"/>
            <a:ext cx="7772400" cy="2801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model_persistence.html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32" y="3975773"/>
            <a:ext cx="5921681" cy="854010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Classification</a:t>
            </a:r>
          </a:p>
          <a:p>
            <a:r>
              <a:rPr lang="en-US" dirty="0" smtClean="0"/>
              <a:t>Continued learning?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Classification</a:t>
            </a:r>
          </a:p>
          <a:p>
            <a:r>
              <a:rPr lang="en-US" dirty="0" smtClean="0"/>
              <a:t>Continued learning:</a:t>
            </a:r>
          </a:p>
          <a:p>
            <a:pPr lvl="1"/>
            <a:r>
              <a:rPr lang="en-US" dirty="0" smtClean="0"/>
              <a:t>Online learning</a:t>
            </a:r>
          </a:p>
          <a:p>
            <a:pPr lvl="1"/>
            <a:r>
              <a:rPr lang="en-US" smtClean="0"/>
              <a:t>Active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 for Big Data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119445" y="6488668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718" y="3063834"/>
            <a:ext cx="771896" cy="783771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45" y="6488668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</a:t>
            </a:r>
            <a:r>
              <a:rPr lang="en-US" dirty="0" err="1"/>
              <a:t>auto_examples</a:t>
            </a:r>
            <a:r>
              <a:rPr lang="en-US" dirty="0"/>
              <a:t>/classification/</a:t>
            </a:r>
            <a:r>
              <a:rPr lang="en-US" dirty="0" err="1"/>
              <a:t>plot_classifier_comparison.html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3041"/>
            <a:ext cx="8229600" cy="2743200"/>
          </a:xfrm>
        </p:spPr>
      </p:pic>
    </p:spTree>
    <p:extLst>
      <p:ext uri="{BB962C8B-B14F-4D97-AF65-F5344CB8AC3E}">
        <p14:creationId xmlns:p14="http://schemas.microsoft.com/office/powerpoint/2010/main" val="1533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fast, economical and fully managed data warehouse for large-scale data analytics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4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fast, economical and fully managed </a:t>
            </a:r>
            <a:r>
              <a:rPr lang="en-US" b="1" dirty="0"/>
              <a:t>data warehouse </a:t>
            </a:r>
            <a:r>
              <a:rPr lang="en-US" dirty="0"/>
              <a:t>for large-scale data analytics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fast, economical and </a:t>
            </a:r>
            <a:r>
              <a:rPr lang="en-US" b="1" dirty="0"/>
              <a:t>fully managed </a:t>
            </a:r>
            <a:r>
              <a:rPr lang="en-US" dirty="0"/>
              <a:t>data warehouse for large-scale data analytics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6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11975</TotalTime>
  <Words>1867</Words>
  <Application>Microsoft Macintosh PowerPoint</Application>
  <PresentationFormat>On-screen Show (4:3)</PresentationFormat>
  <Paragraphs>428</Paragraphs>
  <Slides>44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Calibri</vt:lpstr>
      <vt:lpstr>Copperplate</vt:lpstr>
      <vt:lpstr>Courier</vt:lpstr>
      <vt:lpstr>Helvetica</vt:lpstr>
      <vt:lpstr>ＭＳ Ｐゴシック</vt:lpstr>
      <vt:lpstr>Symbol</vt:lpstr>
      <vt:lpstr>Arial</vt:lpstr>
      <vt:lpstr>Office Theme</vt:lpstr>
      <vt:lpstr>PowerPoint Presentation</vt:lpstr>
      <vt:lpstr>Quick, Draw!</vt:lpstr>
      <vt:lpstr>Plan for today</vt:lpstr>
      <vt:lpstr>Selecting algorithms for Big Data</vt:lpstr>
      <vt:lpstr>Selecting algorithms for Big Data</vt:lpstr>
      <vt:lpstr>Selecting algorithms</vt:lpstr>
      <vt:lpstr>Google BigQuery</vt:lpstr>
      <vt:lpstr>Google BigQuery</vt:lpstr>
      <vt:lpstr>Google BigQuery</vt:lpstr>
      <vt:lpstr>The Data Set</vt:lpstr>
      <vt:lpstr>Example: Natality Data Set</vt:lpstr>
      <vt:lpstr>Natality Data Set</vt:lpstr>
      <vt:lpstr>After applying logistic regression:</vt:lpstr>
      <vt:lpstr>Regression for big data</vt:lpstr>
      <vt:lpstr>How do we handle big data</vt:lpstr>
      <vt:lpstr>How do we handle big data</vt:lpstr>
      <vt:lpstr>Implementing Stochastic Gradient Descent with BigQuery</vt:lpstr>
      <vt:lpstr>get_data</vt:lpstr>
      <vt:lpstr>get_data</vt:lpstr>
      <vt:lpstr>get_data</vt:lpstr>
      <vt:lpstr>get_data</vt:lpstr>
      <vt:lpstr>get_data</vt:lpstr>
      <vt:lpstr>get_data</vt:lpstr>
      <vt:lpstr>get_data</vt:lpstr>
      <vt:lpstr>Stochastic Version</vt:lpstr>
      <vt:lpstr>Stochastic Version</vt:lpstr>
      <vt:lpstr>Stochastic Version</vt:lpstr>
      <vt:lpstr>Stochastic Version</vt:lpstr>
      <vt:lpstr>Applying the model</vt:lpstr>
      <vt:lpstr>Applying the model</vt:lpstr>
      <vt:lpstr>Applying the model</vt:lpstr>
      <vt:lpstr>What you need to do</vt:lpstr>
      <vt:lpstr>What you need to do</vt:lpstr>
      <vt:lpstr>What you need to do</vt:lpstr>
      <vt:lpstr>What you need to do</vt:lpstr>
      <vt:lpstr>You do not have to implement it yourself!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  <vt:lpstr>Integrating ML into Interactive Systems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701</cp:revision>
  <dcterms:created xsi:type="dcterms:W3CDTF">2013-10-07T16:54:34Z</dcterms:created>
  <dcterms:modified xsi:type="dcterms:W3CDTF">2017-04-11T06:51:05Z</dcterms:modified>
</cp:coreProperties>
</file>