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2"/>
  </p:notesMasterIdLst>
  <p:handoutMasterIdLst>
    <p:handoutMasterId r:id="rId103"/>
  </p:handoutMasterIdLst>
  <p:sldIdLst>
    <p:sldId id="258" r:id="rId2"/>
    <p:sldId id="592" r:id="rId3"/>
    <p:sldId id="716" r:id="rId4"/>
    <p:sldId id="744" r:id="rId5"/>
    <p:sldId id="718" r:id="rId6"/>
    <p:sldId id="719" r:id="rId7"/>
    <p:sldId id="729" r:id="rId8"/>
    <p:sldId id="725" r:id="rId9"/>
    <p:sldId id="732" r:id="rId10"/>
    <p:sldId id="733" r:id="rId11"/>
    <p:sldId id="735" r:id="rId12"/>
    <p:sldId id="745" r:id="rId13"/>
    <p:sldId id="746" r:id="rId14"/>
    <p:sldId id="455" r:id="rId15"/>
    <p:sldId id="542" r:id="rId16"/>
    <p:sldId id="527" r:id="rId17"/>
    <p:sldId id="711" r:id="rId18"/>
    <p:sldId id="556" r:id="rId19"/>
    <p:sldId id="713" r:id="rId20"/>
    <p:sldId id="717" r:id="rId21"/>
    <p:sldId id="709" r:id="rId22"/>
    <p:sldId id="543" r:id="rId23"/>
    <p:sldId id="544" r:id="rId24"/>
    <p:sldId id="686" r:id="rId25"/>
    <p:sldId id="301" r:id="rId26"/>
    <p:sldId id="473" r:id="rId27"/>
    <p:sldId id="474" r:id="rId28"/>
    <p:sldId id="475" r:id="rId29"/>
    <p:sldId id="476" r:id="rId30"/>
    <p:sldId id="477" r:id="rId31"/>
    <p:sldId id="478" r:id="rId32"/>
    <p:sldId id="479" r:id="rId33"/>
    <p:sldId id="485" r:id="rId34"/>
    <p:sldId id="487" r:id="rId35"/>
    <p:sldId id="754" r:id="rId36"/>
    <p:sldId id="489" r:id="rId37"/>
    <p:sldId id="490" r:id="rId38"/>
    <p:sldId id="491" r:id="rId39"/>
    <p:sldId id="492" r:id="rId40"/>
    <p:sldId id="493" r:id="rId41"/>
    <p:sldId id="494" r:id="rId42"/>
    <p:sldId id="495" r:id="rId43"/>
    <p:sldId id="496" r:id="rId44"/>
    <p:sldId id="497" r:id="rId45"/>
    <p:sldId id="498" r:id="rId46"/>
    <p:sldId id="502" r:id="rId47"/>
    <p:sldId id="594" r:id="rId48"/>
    <p:sldId id="595" r:id="rId49"/>
    <p:sldId id="596" r:id="rId50"/>
    <p:sldId id="597" r:id="rId51"/>
    <p:sldId id="598" r:id="rId52"/>
    <p:sldId id="707" r:id="rId53"/>
    <p:sldId id="708" r:id="rId54"/>
    <p:sldId id="519" r:id="rId55"/>
    <p:sldId id="509" r:id="rId56"/>
    <p:sldId id="314" r:id="rId57"/>
    <p:sldId id="512" r:id="rId58"/>
    <p:sldId id="324" r:id="rId59"/>
    <p:sldId id="325" r:id="rId60"/>
    <p:sldId id="331" r:id="rId61"/>
    <p:sldId id="514" r:id="rId62"/>
    <p:sldId id="687" r:id="rId63"/>
    <p:sldId id="469" r:id="rId64"/>
    <p:sldId id="593" r:id="rId65"/>
    <p:sldId id="520" r:id="rId66"/>
    <p:sldId id="521" r:id="rId67"/>
    <p:sldId id="522" r:id="rId68"/>
    <p:sldId id="523" r:id="rId69"/>
    <p:sldId id="524" r:id="rId70"/>
    <p:sldId id="525" r:id="rId71"/>
    <p:sldId id="526" r:id="rId72"/>
    <p:sldId id="755" r:id="rId73"/>
    <p:sldId id="756" r:id="rId74"/>
    <p:sldId id="757" r:id="rId75"/>
    <p:sldId id="758" r:id="rId76"/>
    <p:sldId id="759" r:id="rId77"/>
    <p:sldId id="760" r:id="rId78"/>
    <p:sldId id="761" r:id="rId79"/>
    <p:sldId id="762" r:id="rId80"/>
    <p:sldId id="763" r:id="rId81"/>
    <p:sldId id="764" r:id="rId82"/>
    <p:sldId id="765" r:id="rId83"/>
    <p:sldId id="766" r:id="rId84"/>
    <p:sldId id="767" r:id="rId85"/>
    <p:sldId id="768" r:id="rId86"/>
    <p:sldId id="769" r:id="rId87"/>
    <p:sldId id="770" r:id="rId88"/>
    <p:sldId id="771" r:id="rId89"/>
    <p:sldId id="772" r:id="rId90"/>
    <p:sldId id="773" r:id="rId91"/>
    <p:sldId id="774" r:id="rId92"/>
    <p:sldId id="775" r:id="rId93"/>
    <p:sldId id="776" r:id="rId94"/>
    <p:sldId id="777" r:id="rId95"/>
    <p:sldId id="778" r:id="rId96"/>
    <p:sldId id="779" r:id="rId97"/>
    <p:sldId id="780" r:id="rId98"/>
    <p:sldId id="781" r:id="rId99"/>
    <p:sldId id="782" r:id="rId100"/>
    <p:sldId id="783" r:id="rId10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5" autoAdjust="0"/>
    <p:restoredTop sz="85783" autoAdjust="0"/>
  </p:normalViewPr>
  <p:slideViewPr>
    <p:cSldViewPr snapToGrid="0" snapToObjects="1">
      <p:cViewPr varScale="1">
        <p:scale>
          <a:sx n="108" d="100"/>
          <a:sy n="108" d="100"/>
        </p:scale>
        <p:origin x="1408" y="18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see: http://</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25</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78793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31</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32</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33</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34</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59480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36</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89497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41</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54</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55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9</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6632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56</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57</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58</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59</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60</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61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67</a:t>
            </a:fld>
            <a:endParaRPr 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68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10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94284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69</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72</a:t>
            </a:fld>
            <a:endParaRPr lang="en-US"/>
          </a:p>
        </p:txBody>
      </p:sp>
    </p:spTree>
    <p:extLst>
      <p:ext uri="{BB962C8B-B14F-4D97-AF65-F5344CB8AC3E}">
        <p14:creationId xmlns:p14="http://schemas.microsoft.com/office/powerpoint/2010/main" val="1335213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73</a:t>
            </a:fld>
            <a:endParaRPr lang="en-US"/>
          </a:p>
        </p:txBody>
      </p:sp>
    </p:spTree>
    <p:extLst>
      <p:ext uri="{BB962C8B-B14F-4D97-AF65-F5344CB8AC3E}">
        <p14:creationId xmlns:p14="http://schemas.microsoft.com/office/powerpoint/2010/main" val="20960303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76</a:t>
            </a:fld>
            <a:endParaRPr lang="en-US"/>
          </a:p>
        </p:txBody>
      </p:sp>
    </p:spTree>
    <p:extLst>
      <p:ext uri="{BB962C8B-B14F-4D97-AF65-F5344CB8AC3E}">
        <p14:creationId xmlns:p14="http://schemas.microsoft.com/office/powerpoint/2010/main" val="1486323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20843202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80</a:t>
            </a:fld>
            <a:endParaRPr lang="en-US"/>
          </a:p>
        </p:txBody>
      </p:sp>
    </p:spTree>
    <p:extLst>
      <p:ext uri="{BB962C8B-B14F-4D97-AF65-F5344CB8AC3E}">
        <p14:creationId xmlns:p14="http://schemas.microsoft.com/office/powerpoint/2010/main" val="7943783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81</a:t>
            </a:fld>
            <a:endParaRPr lang="en-US"/>
          </a:p>
        </p:txBody>
      </p:sp>
    </p:spTree>
    <p:extLst>
      <p:ext uri="{BB962C8B-B14F-4D97-AF65-F5344CB8AC3E}">
        <p14:creationId xmlns:p14="http://schemas.microsoft.com/office/powerpoint/2010/main" val="16983933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82</a:t>
            </a:fld>
            <a:endParaRPr lang="en-US"/>
          </a:p>
        </p:txBody>
      </p:sp>
    </p:spTree>
    <p:extLst>
      <p:ext uri="{BB962C8B-B14F-4D97-AF65-F5344CB8AC3E}">
        <p14:creationId xmlns:p14="http://schemas.microsoft.com/office/powerpoint/2010/main" val="186151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14</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83</a:t>
            </a:fld>
            <a:endParaRPr lang="en-US"/>
          </a:p>
        </p:txBody>
      </p:sp>
    </p:spTree>
    <p:extLst>
      <p:ext uri="{BB962C8B-B14F-4D97-AF65-F5344CB8AC3E}">
        <p14:creationId xmlns:p14="http://schemas.microsoft.com/office/powerpoint/2010/main" val="6088291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14329824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13005105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322093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1821958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875900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14515985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4764952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6433676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92</a:t>
            </a:fld>
            <a:endParaRPr lang="en-US"/>
          </a:p>
        </p:txBody>
      </p:sp>
    </p:spTree>
    <p:extLst>
      <p:ext uri="{BB962C8B-B14F-4D97-AF65-F5344CB8AC3E}">
        <p14:creationId xmlns:p14="http://schemas.microsoft.com/office/powerpoint/2010/main" val="110357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15</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93</a:t>
            </a:fld>
            <a:endParaRPr lang="en-US"/>
          </a:p>
        </p:txBody>
      </p:sp>
    </p:spTree>
    <p:extLst>
      <p:ext uri="{BB962C8B-B14F-4D97-AF65-F5344CB8AC3E}">
        <p14:creationId xmlns:p14="http://schemas.microsoft.com/office/powerpoint/2010/main" val="14182506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13194297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95</a:t>
            </a:fld>
            <a:endParaRPr lang="en-US"/>
          </a:p>
        </p:txBody>
      </p:sp>
    </p:spTree>
    <p:extLst>
      <p:ext uri="{BB962C8B-B14F-4D97-AF65-F5344CB8AC3E}">
        <p14:creationId xmlns:p14="http://schemas.microsoft.com/office/powerpoint/2010/main" val="1798770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96</a:t>
            </a:fld>
            <a:endParaRPr lang="en-US"/>
          </a:p>
        </p:txBody>
      </p:sp>
    </p:spTree>
    <p:extLst>
      <p:ext uri="{BB962C8B-B14F-4D97-AF65-F5344CB8AC3E}">
        <p14:creationId xmlns:p14="http://schemas.microsoft.com/office/powerpoint/2010/main" val="10310538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97</a:t>
            </a:fld>
            <a:endParaRPr lang="en-US"/>
          </a:p>
        </p:txBody>
      </p:sp>
    </p:spTree>
    <p:extLst>
      <p:ext uri="{BB962C8B-B14F-4D97-AF65-F5344CB8AC3E}">
        <p14:creationId xmlns:p14="http://schemas.microsoft.com/office/powerpoint/2010/main" val="8840053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98</a:t>
            </a:fld>
            <a:endParaRPr lang="en-US"/>
          </a:p>
        </p:txBody>
      </p:sp>
    </p:spTree>
    <p:extLst>
      <p:ext uri="{BB962C8B-B14F-4D97-AF65-F5344CB8AC3E}">
        <p14:creationId xmlns:p14="http://schemas.microsoft.com/office/powerpoint/2010/main" val="3377579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99</a:t>
            </a:fld>
            <a:endParaRPr lang="en-US"/>
          </a:p>
        </p:txBody>
      </p:sp>
    </p:spTree>
    <p:extLst>
      <p:ext uri="{BB962C8B-B14F-4D97-AF65-F5344CB8AC3E}">
        <p14:creationId xmlns:p14="http://schemas.microsoft.com/office/powerpoint/2010/main" val="20020596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144246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211719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4/3/17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511163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4/3/17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4/3/17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8.png"/><Relationship Id="rId5" Type="http://schemas.openxmlformats.org/officeDocument/2006/relationships/oleObject" Target="../embeddings/oleObject3.bin"/><Relationship Id="rId6"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8.png"/><Relationship Id="rId5" Type="http://schemas.openxmlformats.org/officeDocument/2006/relationships/oleObject" Target="../embeddings/oleObject4.bin"/><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8.png"/><Relationship Id="rId5" Type="http://schemas.openxmlformats.org/officeDocument/2006/relationships/oleObject" Target="../embeddings/oleObject5.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6.bin"/><Relationship Id="rId5" Type="http://schemas.openxmlformats.org/officeDocument/2006/relationships/image" Target="../media/image7.emf"/><Relationship Id="rId6" Type="http://schemas.openxmlformats.org/officeDocument/2006/relationships/image" Target="../media/image8.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a:t>
            </a:r>
            <a:r>
              <a:rPr lang="en-US" dirty="0" smtClean="0"/>
              <a:t>III:</a:t>
            </a:r>
            <a:r>
              <a:rPr lang="en-US" dirty="0" smtClean="0"/>
              <a:t/>
            </a:r>
            <a:br>
              <a:rPr lang="en-US" dirty="0" smtClean="0"/>
            </a:br>
            <a:r>
              <a:rPr lang="en-US" dirty="0" smtClean="0"/>
              <a:t>ML </a:t>
            </a:r>
            <a:r>
              <a:rPr lang="en-US" dirty="0" smtClean="0"/>
              <a:t>Algorithms &amp;</a:t>
            </a:r>
          </a:p>
          <a:p>
            <a:r>
              <a:rPr lang="en-US" dirty="0" smtClean="0"/>
              <a:t>Practical </a:t>
            </a:r>
            <a:r>
              <a:rPr lang="en-US" dirty="0" err="1"/>
              <a:t>Considartions</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a:t>
            </a:r>
            <a:r>
              <a:rPr lang="en-US" dirty="0" smtClean="0"/>
              <a:t>2017</a:t>
            </a:r>
            <a:endParaRPr lang="en-US" dirty="0" smtClean="0"/>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err="1">
                <a:latin typeface="Andale Mono"/>
                <a:cs typeface="Andale Mono"/>
              </a:rPr>
              <a:t>clf</a:t>
            </a:r>
            <a:r>
              <a:rPr lang="en-US" sz="1800" dirty="0">
                <a:latin typeface="Andale Mono"/>
                <a:cs typeface="Andale Mono"/>
              </a:rPr>
              <a:t> = </a:t>
            </a:r>
            <a:r>
              <a:rPr lang="en-US" sz="1800" dirty="0" err="1">
                <a:latin typeface="Andale Mono"/>
                <a:cs typeface="Andale Mono"/>
              </a:rPr>
              <a:t>DecisionTreeClassifier</a:t>
            </a:r>
            <a:r>
              <a:rPr lang="en-US" sz="1800" dirty="0">
                <a:latin typeface="Andale Mono"/>
                <a:cs typeface="Andale Mono"/>
              </a:rPr>
              <a:t>(</a:t>
            </a:r>
            <a:r>
              <a:rPr lang="en-US" sz="1800" dirty="0" err="1">
                <a:latin typeface="Andale Mono"/>
                <a:cs typeface="Andale Mono"/>
              </a:rPr>
              <a:t>max_depth</a:t>
            </a:r>
            <a:r>
              <a:rPr lang="en-US" sz="1800" dirty="0">
                <a:latin typeface="Andale Mono"/>
                <a:cs typeface="Andale Mono"/>
              </a:rPr>
              <a:t>=3</a:t>
            </a:r>
            <a:r>
              <a:rPr lang="en-US" sz="1800" dirty="0" smtClean="0">
                <a:latin typeface="Andale Mono"/>
                <a:cs typeface="Andale Mono"/>
              </a:rPr>
              <a:t>)</a:t>
            </a:r>
          </a:p>
          <a:p>
            <a:pPr marL="0" indent="0">
              <a:buNone/>
            </a:pPr>
            <a:r>
              <a:rPr lang="en-US" sz="1800" dirty="0" err="1" smtClean="0">
                <a:latin typeface="Andale Mono"/>
                <a:cs typeface="Andale Mono"/>
              </a:rPr>
              <a:t>clf.fit</a:t>
            </a:r>
            <a:r>
              <a:rPr lang="en-US" sz="1800" dirty="0" smtClean="0">
                <a:latin typeface="Andale Mono"/>
                <a:cs typeface="Andale Mono"/>
              </a:rPr>
              <a:t>(</a:t>
            </a:r>
            <a:r>
              <a:rPr lang="en-US" sz="1800" dirty="0" err="1" smtClean="0">
                <a:latin typeface="Andale Mono"/>
                <a:cs typeface="Andale Mono"/>
              </a:rPr>
              <a:t>X_train</a:t>
            </a:r>
            <a:r>
              <a:rPr lang="en-US" sz="1800" dirty="0" smtClean="0">
                <a:latin typeface="Andale Mono"/>
                <a:cs typeface="Andale Mono"/>
              </a:rPr>
              <a:t>, </a:t>
            </a:r>
            <a:r>
              <a:rPr lang="en-US" sz="1800" dirty="0" err="1" smtClean="0">
                <a:latin typeface="Andale Mono"/>
                <a:cs typeface="Andale Mono"/>
              </a:rPr>
              <a:t>y_train</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466717" y="5722731"/>
            <a:ext cx="940225" cy="3501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2462012" y="5731982"/>
            <a:ext cx="952001" cy="3408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06091"/>
      </p:ext>
    </p:extLst>
  </p:cSld>
  <p:clrMapOvr>
    <a:masterClrMapping/>
  </p:clrMapOvr>
  <p:transition>
    <p:randomBa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Tree>
    <p:extLst>
      <p:ext uri="{BB962C8B-B14F-4D97-AF65-F5344CB8AC3E}">
        <p14:creationId xmlns:p14="http://schemas.microsoft.com/office/powerpoint/2010/main" val="1842319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4/3/17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11</a:t>
            </a:fld>
            <a:endParaRPr lang="en-US" sz="3600" dirty="0"/>
          </a:p>
        </p:txBody>
      </p:sp>
      <p:sp>
        <p:nvSpPr>
          <p:cNvPr id="7" name="Rectangle 6"/>
          <p:cNvSpPr/>
          <p:nvPr/>
        </p:nvSpPr>
        <p:spPr>
          <a:xfrm>
            <a:off x="465995" y="313488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474654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143199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4/3/17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12</a:t>
            </a:fld>
            <a:endParaRPr lang="en-US" sz="3600" dirty="0"/>
          </a:p>
        </p:txBody>
      </p:sp>
      <p:sp>
        <p:nvSpPr>
          <p:cNvPr id="9" name="Rectangle 8"/>
          <p:cNvSpPr/>
          <p:nvPr/>
        </p:nvSpPr>
        <p:spPr>
          <a:xfrm>
            <a:off x="1261319" y="4607124"/>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4485937" cy="696993"/>
          </a:xfrm>
          <a:prstGeom prst="borderCallout1">
            <a:avLst>
              <a:gd name="adj1" fmla="val 51693"/>
              <a:gd name="adj2" fmla="val -4201"/>
              <a:gd name="adj3" fmla="val 193502"/>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 classifier with the training set</a:t>
            </a:r>
            <a:r>
              <a:rPr lang="en-US" sz="2000" dirty="0"/>
              <a:t> </a:t>
            </a:r>
            <a:br>
              <a:rPr lang="en-US" sz="2000" dirty="0"/>
            </a:br>
            <a:r>
              <a:rPr lang="en-US" sz="2000" dirty="0" smtClean="0"/>
              <a:t>(all this actually from the dev set)</a:t>
            </a:r>
            <a:endParaRPr lang="en-US" sz="2000" dirty="0"/>
          </a:p>
        </p:txBody>
      </p:sp>
    </p:spTree>
    <p:extLst>
      <p:ext uri="{BB962C8B-B14F-4D97-AF65-F5344CB8AC3E}">
        <p14:creationId xmlns:p14="http://schemas.microsoft.com/office/powerpoint/2010/main" val="2054332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4/3/17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13</a:t>
            </a:fld>
            <a:endParaRPr lang="en-US" sz="3600" dirty="0"/>
          </a:p>
        </p:txBody>
      </p:sp>
      <p:sp>
        <p:nvSpPr>
          <p:cNvPr id="9" name="Rectangle 8"/>
          <p:cNvSpPr/>
          <p:nvPr/>
        </p:nvSpPr>
        <p:spPr>
          <a:xfrm>
            <a:off x="1261319" y="4919971"/>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5002485" cy="696993"/>
          </a:xfrm>
          <a:prstGeom prst="borderCallout1">
            <a:avLst>
              <a:gd name="adj1" fmla="val 51693"/>
              <a:gd name="adj2" fmla="val -4201"/>
              <a:gd name="adj3" fmla="val 242968"/>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Test it with the testing set (one of the 10 folds)</a:t>
            </a:r>
            <a:endParaRPr lang="en-US" sz="2000" dirty="0"/>
          </a:p>
        </p:txBody>
      </p:sp>
    </p:spTree>
    <p:extLst>
      <p:ext uri="{BB962C8B-B14F-4D97-AF65-F5344CB8AC3E}">
        <p14:creationId xmlns:p14="http://schemas.microsoft.com/office/powerpoint/2010/main" val="1801881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6480489"/>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486"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487"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65525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i="1" dirty="0" smtClean="0"/>
              <a:t>Logistic </a:t>
            </a:r>
            <a:r>
              <a:rPr lang="en-US" dirty="0" smtClean="0"/>
              <a:t>Regression:</a:t>
            </a:r>
            <a:br>
              <a:rPr lang="en-US" dirty="0" smtClean="0"/>
            </a:br>
            <a:r>
              <a:rPr lang="en-US" dirty="0" smtClean="0"/>
              <a:t>Predicting a Class</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887646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Talk about feature engineering</a:t>
            </a:r>
          </a:p>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big data machine learning</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 for regression</a:t>
            </a:r>
            <a:endParaRPr lang="en-US" dirty="0"/>
          </a:p>
        </p:txBody>
      </p:sp>
      <p:sp>
        <p:nvSpPr>
          <p:cNvPr id="3" name="Content Placeholder 2"/>
          <p:cNvSpPr>
            <a:spLocks noGrp="1"/>
          </p:cNvSpPr>
          <p:nvPr>
            <p:ph idx="1"/>
          </p:nvPr>
        </p:nvSpPr>
        <p:spPr>
          <a:xfrm>
            <a:off x="1128943" y="1232558"/>
            <a:ext cx="7048804" cy="4379976"/>
          </a:xfrm>
        </p:spPr>
        <p:txBody>
          <a:bodyPr/>
          <a:lstStyle/>
          <a:p>
            <a:pPr marL="0" indent="0">
              <a:buNone/>
            </a:pPr>
            <a:r>
              <a:rPr lang="en-US" dirty="0" smtClean="0"/>
              <a:t>Normalization not useful</a:t>
            </a:r>
          </a:p>
          <a:p>
            <a:pPr marL="0" indent="0">
              <a:buNone/>
            </a:pPr>
            <a:r>
              <a:rPr lang="en-US" dirty="0" smtClean="0"/>
              <a:t>Continuous variables best </a:t>
            </a:r>
          </a:p>
          <a:p>
            <a:pPr marL="0" indent="0">
              <a:buNone/>
            </a:pPr>
            <a:r>
              <a:rPr lang="en-US" dirty="0" smtClean="0"/>
              <a:t>Numerical variables required</a:t>
            </a:r>
          </a:p>
          <a:p>
            <a:pPr marL="0" indent="0">
              <a:buNone/>
            </a:pPr>
            <a:endParaRPr lang="en-US" dirty="0" smtClean="0"/>
          </a:p>
          <a:p>
            <a:pPr marL="0" indent="0">
              <a:buNone/>
            </a:pPr>
            <a:r>
              <a:rPr lang="en-US" dirty="0" smtClean="0"/>
              <a:t>Example: ML Byte data set</a:t>
            </a:r>
          </a:p>
          <a:p>
            <a:pPr marL="0" indent="0">
              <a:buNone/>
            </a:pPr>
            <a:r>
              <a:rPr lang="en-US" dirty="0" smtClean="0"/>
              <a:t>Job represented with a number (even though categorical)</a:t>
            </a:r>
            <a:r>
              <a:rPr lang="mr-IN" dirty="0" smtClean="0"/>
              <a:t>–</a:t>
            </a:r>
            <a:r>
              <a:rPr lang="en-US" dirty="0" smtClean="0"/>
              <a:t> nominal, not ideal for regression</a:t>
            </a:r>
          </a:p>
          <a:p>
            <a:pPr marL="0" indent="0">
              <a:buNone/>
            </a:pPr>
            <a:r>
              <a:rPr lang="en-US" dirty="0" smtClean="0"/>
              <a:t>When structure built categorical but categories are ordered</a:t>
            </a:r>
            <a:r>
              <a:rPr lang="mr-IN" dirty="0" smtClean="0"/>
              <a:t>–</a:t>
            </a:r>
            <a:r>
              <a:rPr lang="en-US" dirty="0" smtClean="0"/>
              <a:t> ordinal or interval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26068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presentations /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420987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1449402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2" name="TextBox 1"/>
          <p:cNvSpPr txBox="1"/>
          <p:nvPr/>
        </p:nvSpPr>
        <p:spPr>
          <a:xfrm>
            <a:off x="83127" y="6488668"/>
            <a:ext cx="8021748" cy="369332"/>
          </a:xfrm>
          <a:prstGeom prst="rect">
            <a:avLst/>
          </a:prstGeom>
          <a:noFill/>
        </p:spPr>
        <p:txBody>
          <a:bodyPr wrap="none" rtlCol="0">
            <a:spAutoFit/>
          </a:bodyPr>
          <a:lstStyle/>
          <a:p>
            <a:r>
              <a:rPr lang="en-US" dirty="0" smtClean="0"/>
              <a:t>Also see: http</a:t>
            </a:r>
            <a:r>
              <a:rPr lang="en-US" dirty="0"/>
              <a:t>://</a:t>
            </a:r>
            <a:r>
              <a:rPr lang="en-US" dirty="0" err="1" smtClean="0"/>
              <a:t>www.lauradhamilton.com</a:t>
            </a:r>
            <a:r>
              <a:rPr lang="en-US" dirty="0" smtClean="0"/>
              <a:t>/machine-learning-algorithm-cheat-sheet</a:t>
            </a:r>
            <a:endParaRPr lang="en-US" dirty="0"/>
          </a:p>
        </p:txBody>
      </p:sp>
    </p:spTree>
    <p:extLst>
      <p:ext uri="{BB962C8B-B14F-4D97-AF65-F5344CB8AC3E}">
        <p14:creationId xmlns:p14="http://schemas.microsoft.com/office/powerpoint/2010/main" val="3126475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p:spPr>
      </p:pic>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429"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454"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Rectangle 2"/>
          <p:cNvSpPr/>
          <p:nvPr/>
        </p:nvSpPr>
        <p:spPr>
          <a:xfrm>
            <a:off x="4645507" y="2980594"/>
            <a:ext cx="1636540"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847390" y="1884906"/>
            <a:ext cx="2002100" cy="832688"/>
          </a:xfrm>
          <a:prstGeom prst="borderCallout1">
            <a:avLst>
              <a:gd name="adj1" fmla="val 51551"/>
              <a:gd name="adj2" fmla="val -29"/>
              <a:gd name="adj3" fmla="val 132466"/>
              <a:gd name="adj4" fmla="val -29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478"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Rectangle 8"/>
          <p:cNvSpPr/>
          <p:nvPr/>
        </p:nvSpPr>
        <p:spPr>
          <a:xfrm>
            <a:off x="4645507" y="3146961"/>
            <a:ext cx="1636540" cy="1900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6847390" y="1884906"/>
            <a:ext cx="2002100" cy="832688"/>
          </a:xfrm>
          <a:prstGeom prst="borderCallout1">
            <a:avLst>
              <a:gd name="adj1" fmla="val 51551"/>
              <a:gd name="adj2" fmla="val -29"/>
              <a:gd name="adj3" fmla="val 149580"/>
              <a:gd name="adj4" fmla="val -28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value selects which subtree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501"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8" name="Content Placeholder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9" name="Rectangle 8"/>
          <p:cNvSpPr/>
          <p:nvPr/>
        </p:nvSpPr>
        <p:spPr>
          <a:xfrm>
            <a:off x="5688281" y="4678878"/>
            <a:ext cx="1068779" cy="51849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6978019" y="2823056"/>
            <a:ext cx="2002100" cy="832688"/>
          </a:xfrm>
          <a:prstGeom prst="borderCallout1">
            <a:avLst>
              <a:gd name="adj1" fmla="val 51551"/>
              <a:gd name="adj2" fmla="val -29"/>
              <a:gd name="adj3" fmla="val 225166"/>
              <a:gd name="adj4" fmla="val -116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show the classification result</a:t>
            </a:r>
            <a:endParaRPr lang="en-US" dirty="0"/>
          </a:p>
        </p:txBody>
      </p:sp>
    </p:spTree>
    <p:extLst>
      <p:ext uri="{BB962C8B-B14F-4D97-AF65-F5344CB8AC3E}">
        <p14:creationId xmlns:p14="http://schemas.microsoft.com/office/powerpoint/2010/main" val="769259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a:xfrm>
            <a:off x="1128943" y="1292519"/>
            <a:ext cx="7048804" cy="4379976"/>
          </a:xfrm>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r>
              <a:rPr lang="en-US" dirty="0" smtClean="0"/>
              <a:t>Algorithmic assumptions may vary</a:t>
            </a:r>
          </a:p>
          <a:p>
            <a:pPr marL="228600" lvl="1" indent="0">
              <a:buNone/>
            </a:pPr>
            <a:r>
              <a:rPr lang="en-US" dirty="0" smtClean="0"/>
              <a:t>Should </a:t>
            </a:r>
            <a:r>
              <a:rPr lang="en-US" dirty="0"/>
              <a:t>we bin continuous features?</a:t>
            </a:r>
          </a:p>
          <a:p>
            <a:pPr marL="228600" lvl="1" indent="0">
              <a:buNone/>
            </a:pPr>
            <a:r>
              <a:rPr lang="en-US" dirty="0"/>
              <a:t>Should we convert discrete features to numbers? </a:t>
            </a:r>
            <a:endParaRPr lang="en-US" dirty="0" smtClean="0"/>
          </a:p>
          <a:p>
            <a:pPr marL="228600" lvl="1" indent="0">
              <a:buNone/>
            </a:pPr>
            <a:r>
              <a:rPr lang="en-US" dirty="0" smtClean="0"/>
              <a:t>Should we normalize?</a:t>
            </a:r>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577014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 base case                                               … (more base cases later)</a:t>
            </a:r>
          </a:p>
          <a:p>
            <a:pPr eaLnBrk="1" hangingPunct="1">
              <a:lnSpc>
                <a:spcPct val="90000"/>
              </a:lnSpc>
              <a:buFont typeface="Wingdings" charset="0"/>
              <a:buNone/>
            </a:pPr>
            <a:r>
              <a:rPr lang="en-US" sz="1800" dirty="0">
                <a:latin typeface="Courier New" charset="0"/>
                <a:ea typeface="Courier New" charset="0"/>
                <a:cs typeface="Courier New" charset="0"/>
              </a:rPr>
              <a:t>	If </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 only has one label on all instances</a:t>
            </a:r>
          </a:p>
          <a:p>
            <a:pPr eaLnBrk="1" hangingPunct="1">
              <a:lnSpc>
                <a:spcPct val="90000"/>
              </a:lnSpc>
              <a:buFont typeface="Wingdings" charset="0"/>
              <a:buNone/>
            </a:pPr>
            <a:r>
              <a:rPr lang="en-US" sz="1800" dirty="0">
                <a:latin typeface="Courier New" charset="0"/>
                <a:ea typeface="Courier New" charset="0"/>
                <a:cs typeface="Courier New" charset="0"/>
              </a:rPr>
              <a:t>		Return new Leaf(</a:t>
            </a:r>
            <a:r>
              <a:rPr lang="en-US" sz="1800" dirty="0" err="1">
                <a:latin typeface="Courier New" charset="0"/>
                <a:ea typeface="Courier New" charset="0"/>
                <a:cs typeface="Courier New" charset="0"/>
              </a:rPr>
              <a:t>trainingSet.label</a:t>
            </a:r>
            <a:r>
              <a:rPr lang="en-US" sz="1800" dirty="0">
                <a:latin typeface="Courier New" charset="0"/>
                <a:ea typeface="Courier New" charset="0"/>
                <a:cs typeface="Courier New" charset="0"/>
              </a:rPr>
              <a:t>)</a:t>
            </a:r>
          </a:p>
          <a:p>
            <a:pPr eaLnBrk="1" hangingPunct="1">
              <a:lnSpc>
                <a:spcPct val="90000"/>
              </a:lnSpc>
              <a:buFont typeface="Wingdings" charset="0"/>
              <a:buNone/>
            </a:pPr>
            <a:endParaRPr lang="en-US" sz="12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 recursive case</a:t>
            </a:r>
          </a:p>
          <a:p>
            <a:pPr eaLnBrk="1" hangingPunct="1">
              <a:lnSpc>
                <a:spcPct val="90000"/>
              </a:lnSpc>
              <a:buFont typeface="Wingdings" charset="0"/>
              <a:buNone/>
            </a:pPr>
            <a:r>
              <a:rPr lang="en-US" sz="1800" dirty="0">
                <a:latin typeface="Courier New" charset="0"/>
                <a:ea typeface="Courier New" charset="0"/>
                <a:cs typeface="Courier New" charset="0"/>
              </a:rPr>
              <a:t>	Pick a feature </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 we haven</a:t>
            </a:r>
            <a:r>
              <a:rPr lang="ja-JP" altLang="en-US" sz="1800" dirty="0">
                <a:latin typeface="Courier New" charset="0"/>
                <a:ea typeface="Courier New" charset="0"/>
                <a:cs typeface="Courier New" charset="0"/>
              </a:rPr>
              <a:t>’</a:t>
            </a:r>
            <a:r>
              <a:rPr lang="en-US" sz="1800" dirty="0">
                <a:latin typeface="Courier New" charset="0"/>
                <a:ea typeface="Courier New" charset="0"/>
                <a:cs typeface="Courier New" charset="0"/>
              </a:rPr>
              <a:t>t split with before      // … how?</a:t>
            </a:r>
          </a:p>
          <a:p>
            <a:pPr eaLnBrk="1" hangingPunct="1">
              <a:lnSpc>
                <a:spcPct val="90000"/>
              </a:lnSpc>
              <a:buFont typeface="Wingdings" charset="0"/>
              <a:buNone/>
            </a:pPr>
            <a:r>
              <a:rPr lang="en-US" sz="1800" dirty="0">
                <a:latin typeface="Courier New" charset="0"/>
                <a:ea typeface="Courier New" charset="0"/>
                <a:cs typeface="Courier New" charset="0"/>
              </a:rPr>
              <a:t>	result = new </a:t>
            </a:r>
            <a:r>
              <a:rPr lang="en-US" sz="1800" dirty="0" err="1">
                <a:latin typeface="Courier New" charset="0"/>
                <a:ea typeface="Courier New" charset="0"/>
                <a:cs typeface="Courier New" charset="0"/>
              </a:rPr>
              <a:t>SplitNode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For each value unique value </a:t>
            </a:r>
            <a:r>
              <a:rPr lang="en-US" sz="1800" i="1" dirty="0">
                <a:latin typeface="Courier New" charset="0"/>
                <a:ea typeface="Courier New" charset="0"/>
                <a:cs typeface="Courier New" charset="0"/>
              </a:rPr>
              <a:t>f</a:t>
            </a:r>
            <a:r>
              <a:rPr lang="en-US" sz="1800" i="1" baseline="-25000" dirty="0">
                <a:latin typeface="Courier New" charset="0"/>
                <a:ea typeface="Courier New" charset="0"/>
                <a:cs typeface="Courier New" charset="0"/>
              </a:rPr>
              <a:t>i</a:t>
            </a:r>
            <a:r>
              <a:rPr lang="en-US" sz="1800" dirty="0">
                <a:latin typeface="Courier New" charset="0"/>
                <a:ea typeface="Courier New" charset="0"/>
                <a:cs typeface="Courier New" charset="0"/>
              </a:rPr>
              <a:t> of feature </a:t>
            </a:r>
            <a:r>
              <a:rPr lang="en-US" sz="1800" dirty="0" err="1">
                <a:latin typeface="Courier New" charset="0"/>
                <a:ea typeface="Courier New" charset="0"/>
                <a:cs typeface="Courier New" charset="0"/>
              </a:rPr>
              <a:t>Fn</a:t>
            </a:r>
            <a:endParaRPr lang="en-US" sz="18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trainSubset</a:t>
            </a:r>
            <a:r>
              <a:rPr lang="en-US" sz="1800" dirty="0">
                <a:latin typeface="Courier New" charset="0"/>
                <a:ea typeface="Courier New" charset="0"/>
                <a:cs typeface="Courier New" charset="0"/>
              </a:rPr>
              <a:t>= subset of </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 with </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 </a:t>
            </a:r>
            <a:r>
              <a:rPr lang="en-US" sz="1800" i="1" dirty="0">
                <a:latin typeface="Courier New" charset="0"/>
                <a:ea typeface="Courier New" charset="0"/>
                <a:cs typeface="Courier New" charset="0"/>
              </a:rPr>
              <a:t>f</a:t>
            </a:r>
            <a:r>
              <a:rPr lang="en-US" sz="1800" i="1" baseline="-25000" dirty="0">
                <a:latin typeface="Courier New" charset="0"/>
                <a:ea typeface="Courier New" charset="0"/>
                <a:cs typeface="Courier New" charset="0"/>
              </a:rPr>
              <a:t>i</a:t>
            </a:r>
            <a:endParaRPr lang="en-US" sz="18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r</a:t>
            </a:r>
            <a:r>
              <a:rPr lang="en-US" sz="1800" dirty="0" err="1" smtClean="0">
                <a:latin typeface="Courier New" charset="0"/>
                <a:ea typeface="Courier New" charset="0"/>
                <a:cs typeface="Courier New" charset="0"/>
              </a:rPr>
              <a:t>esult.addChild</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BuildTree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trainSubset</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28942" y="1533140"/>
            <a:ext cx="8015057"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 base case                                               … (more base cases later)</a:t>
            </a:r>
          </a:p>
          <a:p>
            <a:pPr>
              <a:lnSpc>
                <a:spcPct val="90000"/>
              </a:lnSpc>
              <a:buFont typeface="Wingdings" charset="0"/>
              <a:buNone/>
            </a:pPr>
            <a:r>
              <a:rPr lang="en-US" sz="1800" dirty="0" smtClean="0">
                <a:latin typeface="Courier New" charset="0"/>
                <a:ea typeface="Courier New" charset="0"/>
                <a:cs typeface="Courier New" charset="0"/>
              </a:rPr>
              <a:t>	If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only has one label on all instances</a:t>
            </a:r>
          </a:p>
          <a:p>
            <a:pPr>
              <a:lnSpc>
                <a:spcPct val="90000"/>
              </a:lnSpc>
              <a:buFont typeface="Wingdings" charset="0"/>
              <a:buNone/>
            </a:pPr>
            <a:r>
              <a:rPr lang="en-US" sz="1800" dirty="0" smtClean="0">
                <a:latin typeface="Courier New" charset="0"/>
                <a:ea typeface="Courier New" charset="0"/>
                <a:cs typeface="Courier New" charset="0"/>
              </a:rPr>
              <a:t>		Return new Leaf(</a:t>
            </a:r>
            <a:r>
              <a:rPr lang="en-US" sz="1800" dirty="0" err="1" smtClean="0">
                <a:latin typeface="Courier New" charset="0"/>
                <a:ea typeface="Courier New" charset="0"/>
                <a:cs typeface="Courier New" charset="0"/>
              </a:rPr>
              <a:t>trainingSet.label</a:t>
            </a:r>
            <a:r>
              <a:rPr lang="en-US" sz="1800" dirty="0" smtClean="0">
                <a:latin typeface="Courier New" charset="0"/>
                <a:ea typeface="Courier New" charset="0"/>
                <a:cs typeface="Courier New" charset="0"/>
              </a:rPr>
              <a:t>)</a:t>
            </a:r>
          </a:p>
          <a:p>
            <a:pPr>
              <a:lnSpc>
                <a:spcPct val="90000"/>
              </a:lnSpc>
              <a:buFont typeface="Wingdings" charset="0"/>
              <a:buNone/>
            </a:pPr>
            <a:endParaRPr lang="en-US" sz="12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 recursive case</a:t>
            </a:r>
          </a:p>
          <a:p>
            <a:pPr>
              <a:lnSpc>
                <a:spcPct val="90000"/>
              </a:lnSpc>
              <a:buFont typeface="Wingdings" charset="0"/>
              <a:buNone/>
            </a:pPr>
            <a:r>
              <a:rPr lang="en-US" sz="1800" dirty="0" smtClean="0">
                <a:latin typeface="Courier New" charset="0"/>
                <a:ea typeface="Courier New" charset="0"/>
                <a:cs typeface="Courier New" charset="0"/>
              </a:rPr>
              <a:t>	Pick a feature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we haven</a:t>
            </a:r>
            <a:r>
              <a:rPr lang="ja-JP" altLang="en-US" sz="1800" dirty="0" smtClean="0">
                <a:latin typeface="Courier New" charset="0"/>
                <a:ea typeface="Courier New" charset="0"/>
                <a:cs typeface="Courier New" charset="0"/>
              </a:rPr>
              <a:t>’</a:t>
            </a:r>
            <a:r>
              <a:rPr lang="en-US" sz="1800" dirty="0" smtClean="0">
                <a:latin typeface="Courier New" charset="0"/>
                <a:ea typeface="Courier New" charset="0"/>
                <a:cs typeface="Courier New" charset="0"/>
              </a:rPr>
              <a:t>t split with before      // … how?</a:t>
            </a:r>
          </a:p>
          <a:p>
            <a:pPr>
              <a:lnSpc>
                <a:spcPct val="90000"/>
              </a:lnSpc>
              <a:buFont typeface="Wingdings" charset="0"/>
              <a:buNone/>
            </a:pPr>
            <a:r>
              <a:rPr lang="en-US" sz="1800" dirty="0" smtClean="0">
                <a:latin typeface="Courier New" charset="0"/>
                <a:ea typeface="Courier New" charset="0"/>
                <a:cs typeface="Courier New" charset="0"/>
              </a:rPr>
              <a:t>	result = new </a:t>
            </a:r>
            <a:r>
              <a:rPr lang="en-US" sz="1800" dirty="0" err="1" smtClean="0">
                <a:latin typeface="Courier New" charset="0"/>
                <a:ea typeface="Courier New" charset="0"/>
                <a:cs typeface="Courier New" charset="0"/>
              </a:rPr>
              <a:t>SplitNode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For each value unique value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r>
              <a:rPr lang="en-US" sz="1800" dirty="0" smtClean="0">
                <a:latin typeface="Courier New" charset="0"/>
                <a:ea typeface="Courier New" charset="0"/>
                <a:cs typeface="Courier New" charset="0"/>
              </a:rPr>
              <a:t> of feature </a:t>
            </a:r>
            <a:r>
              <a:rPr lang="en-US" sz="1800" dirty="0" err="1" smtClean="0">
                <a:latin typeface="Courier New" charset="0"/>
                <a:ea typeface="Courier New" charset="0"/>
                <a:cs typeface="Courier New" charset="0"/>
              </a:rPr>
              <a:t>Fn</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 subset of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with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result.addChild</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Return result</a:t>
            </a:r>
            <a:endParaRPr lang="en-US" sz="1800" dirty="0">
              <a:latin typeface="Courier New" charset="0"/>
              <a:ea typeface="Courier New" charset="0"/>
              <a:cs typeface="Courier New" charset="0"/>
            </a:endParaRPr>
          </a:p>
        </p:txBody>
      </p:sp>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4" name="Rectangle 3"/>
          <p:cNvSpPr/>
          <p:nvPr/>
        </p:nvSpPr>
        <p:spPr>
          <a:xfrm>
            <a:off x="2455711" y="429044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gd name="adj1" fmla="val 49797"/>
              <a:gd name="adj2" fmla="val -544"/>
              <a:gd name="adj3" fmla="val 122110"/>
              <a:gd name="adj4" fmla="val -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28942" y="1533140"/>
            <a:ext cx="8015057"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 base case                                               … (more base cases later)</a:t>
            </a:r>
          </a:p>
          <a:p>
            <a:pPr>
              <a:lnSpc>
                <a:spcPct val="90000"/>
              </a:lnSpc>
              <a:buFont typeface="Wingdings" charset="0"/>
              <a:buNone/>
            </a:pPr>
            <a:r>
              <a:rPr lang="en-US" sz="1800" dirty="0" smtClean="0">
                <a:latin typeface="Courier New" charset="0"/>
                <a:ea typeface="Courier New" charset="0"/>
                <a:cs typeface="Courier New" charset="0"/>
              </a:rPr>
              <a:t>	If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only has one label on all instances</a:t>
            </a:r>
          </a:p>
          <a:p>
            <a:pPr>
              <a:lnSpc>
                <a:spcPct val="90000"/>
              </a:lnSpc>
              <a:buFont typeface="Wingdings" charset="0"/>
              <a:buNone/>
            </a:pPr>
            <a:r>
              <a:rPr lang="en-US" sz="1800" dirty="0" smtClean="0">
                <a:latin typeface="Courier New" charset="0"/>
                <a:ea typeface="Courier New" charset="0"/>
                <a:cs typeface="Courier New" charset="0"/>
              </a:rPr>
              <a:t>		Return new Leaf(</a:t>
            </a:r>
            <a:r>
              <a:rPr lang="en-US" sz="1800" dirty="0" err="1" smtClean="0">
                <a:latin typeface="Courier New" charset="0"/>
                <a:ea typeface="Courier New" charset="0"/>
                <a:cs typeface="Courier New" charset="0"/>
              </a:rPr>
              <a:t>trainingSet.label</a:t>
            </a:r>
            <a:r>
              <a:rPr lang="en-US" sz="1800" dirty="0" smtClean="0">
                <a:latin typeface="Courier New" charset="0"/>
                <a:ea typeface="Courier New" charset="0"/>
                <a:cs typeface="Courier New" charset="0"/>
              </a:rPr>
              <a:t>)</a:t>
            </a:r>
          </a:p>
          <a:p>
            <a:pPr>
              <a:lnSpc>
                <a:spcPct val="90000"/>
              </a:lnSpc>
              <a:buFont typeface="Wingdings" charset="0"/>
              <a:buNone/>
            </a:pPr>
            <a:endParaRPr lang="en-US" sz="12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 recursive case</a:t>
            </a:r>
          </a:p>
          <a:p>
            <a:pPr>
              <a:lnSpc>
                <a:spcPct val="90000"/>
              </a:lnSpc>
              <a:buFont typeface="Wingdings" charset="0"/>
              <a:buNone/>
            </a:pPr>
            <a:r>
              <a:rPr lang="en-US" sz="1800" dirty="0" smtClean="0">
                <a:latin typeface="Courier New" charset="0"/>
                <a:ea typeface="Courier New" charset="0"/>
                <a:cs typeface="Courier New" charset="0"/>
              </a:rPr>
              <a:t>	Pick a feature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we haven</a:t>
            </a:r>
            <a:r>
              <a:rPr lang="ja-JP" altLang="en-US" sz="1800" dirty="0" smtClean="0">
                <a:latin typeface="Courier New" charset="0"/>
                <a:ea typeface="Courier New" charset="0"/>
                <a:cs typeface="Courier New" charset="0"/>
              </a:rPr>
              <a:t>’</a:t>
            </a:r>
            <a:r>
              <a:rPr lang="en-US" sz="1800" dirty="0" smtClean="0">
                <a:latin typeface="Courier New" charset="0"/>
                <a:ea typeface="Courier New" charset="0"/>
                <a:cs typeface="Courier New" charset="0"/>
              </a:rPr>
              <a:t>t split with before      // … how?</a:t>
            </a:r>
          </a:p>
          <a:p>
            <a:pPr>
              <a:lnSpc>
                <a:spcPct val="90000"/>
              </a:lnSpc>
              <a:buFont typeface="Wingdings" charset="0"/>
              <a:buNone/>
            </a:pPr>
            <a:r>
              <a:rPr lang="en-US" sz="1800" dirty="0" smtClean="0">
                <a:latin typeface="Courier New" charset="0"/>
                <a:ea typeface="Courier New" charset="0"/>
                <a:cs typeface="Courier New" charset="0"/>
              </a:rPr>
              <a:t>	result = new </a:t>
            </a:r>
            <a:r>
              <a:rPr lang="en-US" sz="1800" dirty="0" err="1" smtClean="0">
                <a:latin typeface="Courier New" charset="0"/>
                <a:ea typeface="Courier New" charset="0"/>
                <a:cs typeface="Courier New" charset="0"/>
              </a:rPr>
              <a:t>SplitNode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For each value unique value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r>
              <a:rPr lang="en-US" sz="1800" dirty="0" smtClean="0">
                <a:latin typeface="Courier New" charset="0"/>
                <a:ea typeface="Courier New" charset="0"/>
                <a:cs typeface="Courier New" charset="0"/>
              </a:rPr>
              <a:t> of feature </a:t>
            </a:r>
            <a:r>
              <a:rPr lang="en-US" sz="1800" dirty="0" err="1" smtClean="0">
                <a:latin typeface="Courier New" charset="0"/>
                <a:ea typeface="Courier New" charset="0"/>
                <a:cs typeface="Courier New" charset="0"/>
              </a:rPr>
              <a:t>Fn</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 subset of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with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result.addChild</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Return result</a:t>
            </a:r>
            <a:endParaRPr lang="en-US" sz="1800" dirty="0">
              <a:latin typeface="Courier New" charset="0"/>
              <a:ea typeface="Courier New" charset="0"/>
              <a:cs typeface="Courier New" charset="0"/>
            </a:endParaRPr>
          </a:p>
        </p:txBody>
      </p:sp>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4" name="Rectangle 3"/>
          <p:cNvSpPr/>
          <p:nvPr/>
        </p:nvSpPr>
        <p:spPr>
          <a:xfrm>
            <a:off x="2455711" y="429044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gd name="adj1" fmla="val 49797"/>
              <a:gd name="adj2" fmla="val -544"/>
              <a:gd name="adj3" fmla="val 122110"/>
              <a:gd name="adj4" fmla="val -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a:t>
            </a:r>
            <a:r>
              <a:rPr lang="en-US" dirty="0" smtClean="0"/>
              <a:t>IG</a:t>
            </a:r>
          </a:p>
          <a:p>
            <a:pPr algn="ctr"/>
            <a:r>
              <a:rPr lang="en-US" dirty="0"/>
              <a:t>… Stop when gain is small to avoid </a:t>
            </a:r>
            <a:r>
              <a:rPr lang="en-US" dirty="0" smtClean="0"/>
              <a:t>overfitting</a:t>
            </a: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27232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884980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292342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20436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72865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9803545"/>
              </p:ext>
            </p:extLst>
          </p:nvPr>
        </p:nvGraphicFramePr>
        <p:xfrm>
          <a:off x="1128943" y="3480881"/>
          <a:ext cx="7210105" cy="1112520"/>
        </p:xfrm>
        <a:graphic>
          <a:graphicData uri="http://schemas.openxmlformats.org/drawingml/2006/table">
            <a:tbl>
              <a:tblPr bandRow="1">
                <a:tableStyleId>{5C22544A-7EE6-4342-B048-85BDC9FD1C3A}</a:tableStyleId>
              </a:tblPr>
              <a:tblGrid>
                <a:gridCol w="1442021"/>
                <a:gridCol w="1442021"/>
                <a:gridCol w="1442021"/>
                <a:gridCol w="801253"/>
                <a:gridCol w="2082789"/>
              </a:tblGrid>
              <a:tr h="370840">
                <a:tc>
                  <a:txBody>
                    <a:bodyPr/>
                    <a:lstStyle/>
                    <a:p>
                      <a:r>
                        <a:rPr lang="en-US" dirty="0" smtClean="0"/>
                        <a:t>Widowed</a:t>
                      </a:r>
                      <a:endParaRPr lang="en-US" dirty="0"/>
                    </a:p>
                  </a:txBody>
                  <a:tcPr/>
                </a:tc>
                <a:tc>
                  <a:txBody>
                    <a:bodyPr/>
                    <a:lstStyle/>
                    <a:p>
                      <a:r>
                        <a:rPr lang="en-US" dirty="0" smtClean="0"/>
                        <a:t>Salary</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 (Label)</a:t>
                      </a:r>
                      <a:endParaRPr lang="en-US" dirty="0"/>
                    </a:p>
                  </a:txBody>
                  <a:tcPr/>
                </a:tc>
              </a:tr>
              <a:tr h="370840">
                <a:tc>
                  <a:txBody>
                    <a:bodyPr/>
                    <a:lstStyle/>
                    <a:p>
                      <a:r>
                        <a:rPr lang="en-US" dirty="0" smtClean="0"/>
                        <a:t>Y</a:t>
                      </a:r>
                      <a:endParaRPr lang="en-US" dirty="0"/>
                    </a:p>
                  </a:txBody>
                  <a:tcPr/>
                </a:tc>
                <a:tc>
                  <a:txBody>
                    <a:bodyPr/>
                    <a:lstStyle/>
                    <a:p>
                      <a:r>
                        <a:rPr lang="en-US" dirty="0" smtClean="0"/>
                        <a:t>55k</a:t>
                      </a:r>
                      <a:endParaRPr lang="en-US" dirty="0"/>
                    </a:p>
                  </a:txBody>
                  <a:tcPr/>
                </a:tc>
                <a:tc>
                  <a:txBody>
                    <a:bodyPr/>
                    <a:lstStyle/>
                    <a:p>
                      <a:r>
                        <a:rPr lang="en-US" dirty="0" smtClean="0"/>
                        <a:t>24</a:t>
                      </a:r>
                      <a:endParaRPr lang="en-US" dirty="0"/>
                    </a:p>
                  </a:txBody>
                  <a:tcPr/>
                </a:tc>
                <a:tc>
                  <a:txBody>
                    <a:bodyPr/>
                    <a:lstStyle/>
                    <a:p>
                      <a:r>
                        <a:rPr lang="en-US" dirty="0" smtClean="0"/>
                        <a:t>…</a:t>
                      </a:r>
                      <a:endParaRPr lang="en-US" dirty="0"/>
                    </a:p>
                  </a:txBody>
                  <a:tcPr/>
                </a:tc>
                <a:tc>
                  <a:txBody>
                    <a:bodyPr/>
                    <a:lstStyle/>
                    <a:p>
                      <a:r>
                        <a:rPr lang="en-US" dirty="0" smtClean="0"/>
                        <a:t>Female</a:t>
                      </a:r>
                      <a:endParaRPr lang="en-US" dirty="0"/>
                    </a:p>
                  </a:txBody>
                  <a:tcPr/>
                </a:tc>
              </a:tr>
              <a:tr h="370840">
                <a:tc>
                  <a:txBody>
                    <a:bodyPr/>
                    <a:lstStyle/>
                    <a:p>
                      <a:r>
                        <a:rPr lang="en-US" dirty="0" smtClean="0"/>
                        <a:t>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Male</a:t>
                      </a:r>
                      <a:endParaRPr lang="en-US" dirty="0"/>
                    </a:p>
                  </a:txBody>
                  <a:tcPr/>
                </a:tc>
              </a:tr>
            </a:tbl>
          </a:graphicData>
        </a:graphic>
      </p:graphicFrame>
    </p:spTree>
    <p:extLst>
      <p:ext uri="{BB962C8B-B14F-4D97-AF65-F5344CB8AC3E}">
        <p14:creationId xmlns:p14="http://schemas.microsoft.com/office/powerpoint/2010/main" val="998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54344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340875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6382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92324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a:t>
            </a:r>
            <a:r>
              <a:rPr lang="en-US" dirty="0" smtClean="0">
                <a:latin typeface="Arial" charset="0"/>
              </a:rPr>
              <a:t>hypothetical </a:t>
            </a:r>
            <a:r>
              <a:rPr lang="en-US" dirty="0">
                <a:latin typeface="Arial" charset="0"/>
              </a:rPr>
              <a:t>m</a:t>
            </a:r>
            <a:r>
              <a:rPr lang="x-none" dirty="0" smtClean="0">
                <a:latin typeface="Arial" charset="0"/>
              </a:rPr>
              <a:t>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{Friendship,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Location=Friendship)</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a:xfrm>
            <a:off x="1128942" y="1847153"/>
            <a:ext cx="7685693" cy="4379976"/>
          </a:xfrm>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(subset of array): </a:t>
            </a:r>
          </a:p>
          <a:p>
            <a:pPr marL="228600" lvl="1" indent="0">
              <a:buNone/>
            </a:pPr>
            <a:r>
              <a:rPr lang="en-US" sz="1800" dirty="0" err="1" smtClean="0">
                <a:latin typeface="Andale Mono"/>
                <a:cs typeface="Andale Mono"/>
              </a:rPr>
              <a:t>Select_features</a:t>
            </a:r>
            <a:r>
              <a:rPr lang="en-US" sz="1800" dirty="0" smtClean="0">
                <a:latin typeface="Andale Mono"/>
                <a:cs typeface="Andale Mono"/>
              </a:rPr>
              <a:t> </a:t>
            </a:r>
            <a:r>
              <a:rPr lang="en-US" sz="1800" dirty="0">
                <a:latin typeface="Andale Mono"/>
                <a:cs typeface="Andale Mono"/>
              </a:rPr>
              <a:t>= ['PINCP', 'WAGP', 'MAR</a:t>
            </a:r>
            <a:r>
              <a:rPr lang="en-US" sz="1800" dirty="0" smtClean="0">
                <a:latin typeface="Andale Mono"/>
                <a:cs typeface="Andale Mono"/>
              </a:rPr>
              <a:t>', 'SCOP_REDUCED</a:t>
            </a:r>
            <a:r>
              <a:rPr lang="en-US" sz="1800" dirty="0">
                <a:latin typeface="Andale Mono"/>
                <a:cs typeface="Andale Mono"/>
              </a:rPr>
              <a:t>']</a:t>
            </a:r>
          </a:p>
          <a:p>
            <a:pPr marL="0" indent="0">
              <a:buNone/>
            </a:pPr>
            <a:r>
              <a:rPr lang="en-US" dirty="0" smtClean="0"/>
              <a:t>Look at the data file and add features you think are important</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24641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62</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563562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your </a:t>
            </a:r>
            <a:r>
              <a:rPr lang="en-US" dirty="0"/>
              <a:t>d</a:t>
            </a:r>
            <a:r>
              <a:rPr lang="en-US" dirty="0" smtClean="0"/>
              <a:t>ata</a:t>
            </a:r>
            <a:endParaRPr lang="en-US" dirty="0"/>
          </a:p>
        </p:txBody>
      </p:sp>
      <p:sp>
        <p:nvSpPr>
          <p:cNvPr id="3" name="Content Placeholder 2"/>
          <p:cNvSpPr>
            <a:spLocks noGrp="1"/>
          </p:cNvSpPr>
          <p:nvPr>
            <p:ph idx="1"/>
          </p:nvPr>
        </p:nvSpPr>
        <p:spPr/>
        <p:txBody>
          <a:bodyPr/>
          <a:lstStyle/>
          <a:p>
            <a:pPr marL="0" indent="0">
              <a:buNone/>
            </a:pPr>
            <a:r>
              <a:rPr lang="en-US" dirty="0" smtClean="0"/>
              <a:t>Load the data</a:t>
            </a:r>
          </a:p>
          <a:p>
            <a:pPr marL="228600" lvl="1" indent="0">
              <a:buNone/>
            </a:pPr>
            <a:r>
              <a:rPr lang="en-US" sz="1800" dirty="0">
                <a:latin typeface="Andale Mono"/>
                <a:cs typeface="Andale Mono"/>
              </a:rPr>
              <a:t>train = </a:t>
            </a:r>
            <a:r>
              <a:rPr lang="en-US" sz="1800" dirty="0" err="1">
                <a:latin typeface="Andale Mono"/>
                <a:cs typeface="Andale Mono"/>
              </a:rPr>
              <a:t>pd.read_csv</a:t>
            </a:r>
            <a:r>
              <a:rPr lang="en-US" sz="1800" dirty="0">
                <a:latin typeface="Andale Mono"/>
                <a:cs typeface="Andale Mono"/>
              </a:rPr>
              <a:t>('../data/</a:t>
            </a:r>
            <a:r>
              <a:rPr lang="en-US" sz="1800" dirty="0" err="1">
                <a:latin typeface="Andale Mono"/>
                <a:cs typeface="Andale Mono"/>
              </a:rPr>
              <a:t>train.csv.zip</a:t>
            </a:r>
            <a:r>
              <a:rPr lang="en-US" sz="1800" dirty="0" smtClean="0">
                <a:latin typeface="Andale Mono"/>
                <a:cs typeface="Andale Mono"/>
              </a:rPr>
              <a:t>')</a:t>
            </a:r>
          </a:p>
          <a:p>
            <a:pPr marL="228600" lvl="1" indent="0">
              <a:buNone/>
            </a:pPr>
            <a:r>
              <a:rPr lang="en-US" sz="1800" dirty="0" err="1">
                <a:latin typeface="Andale Mono"/>
                <a:cs typeface="Andale Mono"/>
              </a:rPr>
              <a:t>select_train</a:t>
            </a:r>
            <a:r>
              <a:rPr lang="en-US" sz="1800" dirty="0">
                <a:latin typeface="Andale Mono"/>
                <a:cs typeface="Andale Mono"/>
              </a:rPr>
              <a:t> = train[</a:t>
            </a:r>
            <a:r>
              <a:rPr lang="en-US" sz="1800" dirty="0" err="1">
                <a:latin typeface="Andale Mono"/>
                <a:cs typeface="Andale Mono"/>
              </a:rPr>
              <a:t>select_features</a:t>
            </a:r>
            <a:r>
              <a:rPr lang="en-US" sz="1800" dirty="0">
                <a:latin typeface="Andale Mono"/>
                <a:cs typeface="Andale Mono"/>
              </a:rPr>
              <a:t> + ['SEX</a:t>
            </a:r>
            <a:r>
              <a:rPr lang="en-US" sz="1800" dirty="0" smtClean="0">
                <a:latin typeface="Andale Mono"/>
                <a:cs typeface="Andale Mono"/>
              </a:rPr>
              <a:t>']]</a:t>
            </a:r>
          </a:p>
          <a:p>
            <a:pPr marL="228600" lvl="1" indent="0">
              <a:buNone/>
            </a:pPr>
            <a:r>
              <a:rPr lang="en-US" sz="1800" dirty="0" err="1">
                <a:latin typeface="Andale Mono"/>
                <a:cs typeface="Andale Mono"/>
              </a:rPr>
              <a:t>X_train</a:t>
            </a:r>
            <a:r>
              <a:rPr lang="en-US" sz="1800" dirty="0">
                <a:latin typeface="Andale Mono"/>
                <a:cs typeface="Andale Mono"/>
              </a:rPr>
              <a:t> = </a:t>
            </a:r>
            <a:r>
              <a:rPr lang="en-US" sz="1800" dirty="0" err="1">
                <a:latin typeface="Andale Mono"/>
                <a:cs typeface="Andale Mono"/>
              </a:rPr>
              <a:t>select_train.ix</a:t>
            </a:r>
            <a:r>
              <a:rPr lang="en-US" sz="1800" dirty="0">
                <a:latin typeface="Andale Mono"/>
                <a:cs typeface="Andale Mono"/>
              </a:rPr>
              <a:t>[:, </a:t>
            </a:r>
            <a:r>
              <a:rPr lang="en-US" sz="1800" dirty="0" err="1">
                <a:latin typeface="Andale Mono"/>
                <a:cs typeface="Andale Mono"/>
              </a:rPr>
              <a:t>select_train.columns</a:t>
            </a:r>
            <a:r>
              <a:rPr lang="en-US" sz="1800" dirty="0">
                <a:latin typeface="Andale Mono"/>
                <a:cs typeface="Andale Mono"/>
              </a:rPr>
              <a:t> != 'SEX'].</a:t>
            </a:r>
            <a:r>
              <a:rPr lang="en-US" sz="1800" dirty="0" smtClean="0">
                <a:latin typeface="Andale Mono"/>
                <a:cs typeface="Andale Mono"/>
              </a:rPr>
              <a:t>values</a:t>
            </a:r>
          </a:p>
          <a:p>
            <a:pPr marL="228600" lvl="1" indent="0">
              <a:buNone/>
            </a:pPr>
            <a:r>
              <a:rPr lang="en-US" sz="1800" dirty="0" err="1">
                <a:latin typeface="Andale Mono"/>
                <a:cs typeface="Andale Mono"/>
              </a:rPr>
              <a:t>y_train</a:t>
            </a:r>
            <a:r>
              <a:rPr lang="en-US" sz="1800" dirty="0">
                <a:latin typeface="Andale Mono"/>
                <a:cs typeface="Andale Mono"/>
              </a:rPr>
              <a:t> = </a:t>
            </a:r>
            <a:r>
              <a:rPr lang="en-US" sz="1800" dirty="0" err="1">
                <a:latin typeface="Andale Mono"/>
                <a:cs typeface="Andale Mono"/>
              </a:rPr>
              <a:t>le.fit_transform</a:t>
            </a:r>
            <a:r>
              <a:rPr lang="en-US" sz="1800" dirty="0">
                <a:latin typeface="Andale Mono"/>
                <a:cs typeface="Andale Mono"/>
              </a:rPr>
              <a:t>(</a:t>
            </a:r>
            <a:r>
              <a:rPr lang="en-US" sz="1800" dirty="0" err="1">
                <a:latin typeface="Andale Mono"/>
                <a:cs typeface="Andale Mono"/>
              </a:rPr>
              <a:t>select_train</a:t>
            </a:r>
            <a:r>
              <a:rPr lang="en-US" sz="1800" dirty="0">
                <a:latin typeface="Andale Mono"/>
                <a:cs typeface="Andale Mono"/>
              </a:rPr>
              <a:t>['SEX'].values</a:t>
            </a:r>
            <a:r>
              <a:rPr lang="en-US" sz="1800" dirty="0" smtClean="0">
                <a:latin typeface="Andale Mono"/>
                <a:cs typeface="Andale Mono"/>
              </a:rPr>
              <a:t>)</a:t>
            </a:r>
          </a:p>
          <a:p>
            <a:pPr marL="228600" lvl="1" indent="0">
              <a:buNone/>
            </a:pPr>
            <a:endParaRPr lang="en-US" sz="1800" dirty="0">
              <a:latin typeface="Andale Mono"/>
              <a:cs typeface="Andale Mono"/>
            </a:endParaRPr>
          </a:p>
          <a:p>
            <a:pPr marL="0" indent="0">
              <a:buNone/>
            </a:pPr>
            <a:r>
              <a:rPr lang="en-US" dirty="0" smtClean="0"/>
              <a:t>(or load the dev set or the test set)</a:t>
            </a:r>
          </a:p>
          <a:p>
            <a:pPr marL="0" indent="0">
              <a:buNone/>
            </a:pPr>
            <a:endParaRPr lang="en-US" dirty="0"/>
          </a:p>
          <a:p>
            <a:pPr marL="228600" lvl="1" indent="0">
              <a:buNone/>
            </a:pPr>
            <a:endParaRPr lang="en-US" sz="18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7" name="Line Callout 1 6"/>
          <p:cNvSpPr/>
          <p:nvPr/>
        </p:nvSpPr>
        <p:spPr>
          <a:xfrm>
            <a:off x="1128943" y="5325305"/>
            <a:ext cx="3936596" cy="1134980"/>
          </a:xfrm>
          <a:prstGeom prst="borderCallout1">
            <a:avLst>
              <a:gd name="adj1" fmla="val -13100"/>
              <a:gd name="adj2" fmla="val 46741"/>
              <a:gd name="adj3" fmla="val -13378"/>
              <a:gd name="adj4" fmla="val 79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X_dev</a:t>
            </a:r>
            <a:r>
              <a:rPr lang="en-US" sz="2000" dirty="0" smtClean="0"/>
              <a:t> and </a:t>
            </a:r>
            <a:r>
              <a:rPr lang="en-US" sz="2000" dirty="0" err="1" smtClean="0"/>
              <a:t>y_dev</a:t>
            </a:r>
            <a:r>
              <a:rPr lang="en-US" sz="2000" dirty="0" smtClean="0"/>
              <a:t> </a:t>
            </a:r>
            <a:endParaRPr lang="en-US" sz="2000" dirty="0"/>
          </a:p>
        </p:txBody>
      </p:sp>
    </p:spTree>
    <p:extLst>
      <p:ext uri="{BB962C8B-B14F-4D97-AF65-F5344CB8AC3E}">
        <p14:creationId xmlns:p14="http://schemas.microsoft.com/office/powerpoint/2010/main" val="14407927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t>
            </a:r>
            <a:r>
              <a:rPr lang="en-US" dirty="0" smtClean="0">
                <a:latin typeface="Arial" charset="0"/>
              </a:rPr>
              <a:t>algorithms for Big Data</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8815865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t>
            </a:r>
            <a:r>
              <a:rPr lang="en-US" dirty="0" smtClean="0">
                <a:latin typeface="Arial" charset="0"/>
              </a:rPr>
              <a:t>algorithms for Big Data</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3360718" y="3063834"/>
            <a:ext cx="771896" cy="783771"/>
          </a:xfrm>
          <a:prstGeom prst="rect">
            <a:avLst/>
          </a:prstGeom>
          <a:noFill/>
          <a:ln w="57150">
            <a:solidFill>
              <a:schemeClr val="accent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9500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74</a:t>
            </a:fld>
            <a:endParaRPr lang="en-US" dirty="0"/>
          </a:p>
        </p:txBody>
      </p:sp>
    </p:spTree>
    <p:extLst>
      <p:ext uri="{BB962C8B-B14F-4D97-AF65-F5344CB8AC3E}">
        <p14:creationId xmlns:p14="http://schemas.microsoft.com/office/powerpoint/2010/main" val="15063415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41198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75</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983718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76</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17289871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77</a:t>
            </a:fld>
            <a:endParaRPr lang="en-US" dirty="0"/>
          </a:p>
        </p:txBody>
      </p:sp>
    </p:spTree>
    <p:extLst>
      <p:ext uri="{BB962C8B-B14F-4D97-AF65-F5344CB8AC3E}">
        <p14:creationId xmlns:p14="http://schemas.microsoft.com/office/powerpoint/2010/main" val="11094506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78</a:t>
            </a:fld>
            <a:endParaRPr lang="en-US" dirty="0"/>
          </a:p>
        </p:txBody>
      </p:sp>
    </p:spTree>
    <p:extLst>
      <p:ext uri="{BB962C8B-B14F-4D97-AF65-F5344CB8AC3E}">
        <p14:creationId xmlns:p14="http://schemas.microsoft.com/office/powerpoint/2010/main" val="14164859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79</a:t>
            </a:fld>
            <a:endParaRPr lang="en-US" dirty="0"/>
          </a:p>
        </p:txBody>
      </p:sp>
    </p:spTree>
    <p:extLst>
      <p:ext uri="{BB962C8B-B14F-4D97-AF65-F5344CB8AC3E}">
        <p14:creationId xmlns:p14="http://schemas.microsoft.com/office/powerpoint/2010/main" val="2023840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values</a:t>
            </a:r>
            <a:endParaRPr lang="en-US" dirty="0"/>
          </a:p>
        </p:txBody>
      </p:sp>
      <p:sp>
        <p:nvSpPr>
          <p:cNvPr id="3" name="Content Placeholder 2"/>
          <p:cNvSpPr>
            <a:spLocks noGrp="1"/>
          </p:cNvSpPr>
          <p:nvPr>
            <p:ph idx="1"/>
          </p:nvPr>
        </p:nvSpPr>
        <p:spPr/>
        <p:txBody>
          <a:bodyPr/>
          <a:lstStyle/>
          <a:p>
            <a:pPr marL="0" indent="0">
              <a:buNone/>
            </a:pPr>
            <a:r>
              <a:rPr lang="en-US" sz="2000" dirty="0" smtClean="0">
                <a:latin typeface="Andale Mono"/>
                <a:cs typeface="Andale Mono"/>
              </a:rPr>
              <a:t>train</a:t>
            </a:r>
            <a:r>
              <a:rPr lang="en-US" sz="2000" dirty="0">
                <a:latin typeface="Andale Mono"/>
                <a:cs typeface="Andale Mono"/>
              </a:rPr>
              <a:t>['SCOP_REDUCED'] = </a:t>
            </a:r>
            <a:r>
              <a:rPr lang="en-US" sz="2000" dirty="0" err="1">
                <a:latin typeface="Andale Mono"/>
                <a:cs typeface="Andale Mono"/>
              </a:rPr>
              <a:t>pd.to_numeric</a:t>
            </a:r>
            <a:r>
              <a:rPr lang="en-US" sz="2000" dirty="0">
                <a:latin typeface="Andale Mono"/>
                <a:cs typeface="Andale Mono"/>
              </a:rPr>
              <a:t>(train[train['SOCP'].</a:t>
            </a:r>
            <a:r>
              <a:rPr lang="en-US" sz="2000" dirty="0" err="1">
                <a:latin typeface="Andale Mono"/>
                <a:cs typeface="Andale Mono"/>
              </a:rPr>
              <a:t>notnull</a:t>
            </a:r>
            <a:r>
              <a:rPr lang="en-US" sz="2000" dirty="0">
                <a:latin typeface="Andale Mono"/>
                <a:cs typeface="Andale Mono"/>
              </a:rPr>
              <a:t>()]['SOCP'].</a:t>
            </a:r>
            <a:r>
              <a:rPr lang="en-US" sz="2000" dirty="0" err="1">
                <a:latin typeface="Andale Mono"/>
                <a:cs typeface="Andale Mono"/>
              </a:rPr>
              <a:t>str.slice</a:t>
            </a:r>
            <a:r>
              <a:rPr lang="en-US" sz="2000" dirty="0">
                <a:latin typeface="Andale Mono"/>
                <a:cs typeface="Andale Mono"/>
              </a:rPr>
              <a:t>(start=0, stop=2))\n", </a:t>
            </a: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0033397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altLang="he-IL" dirty="0" smtClean="0">
              <a:sym typeface="Symbol" charset="0"/>
            </a:endParaRPr>
          </a:p>
          <a:p>
            <a:pPr lvl="1">
              <a:lnSpc>
                <a:spcPct val="110000"/>
              </a:lnSpc>
              <a:buNone/>
            </a:pPr>
            <a:r>
              <a:rPr lang="en-US" altLang="he-IL" dirty="0" smtClean="0">
                <a:sym typeface="Symbol" charset="0"/>
              </a:rPr>
              <a:t>can approximate Batch Gradient Descent arbitrarily closely if  is small enough </a:t>
            </a: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guaranteed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80</a:t>
            </a:fld>
            <a:endParaRPr lang="en-US" dirty="0"/>
          </a:p>
        </p:txBody>
      </p:sp>
    </p:spTree>
    <p:extLst>
      <p:ext uri="{BB962C8B-B14F-4D97-AF65-F5344CB8AC3E}">
        <p14:creationId xmlns:p14="http://schemas.microsoft.com/office/powerpoint/2010/main" val="694622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Implementing Stochastic Gradient Descent with </a:t>
            </a:r>
            <a:r>
              <a:rPr lang="en-US" dirty="0" err="1" smtClean="0"/>
              <a:t>BigQuery</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81</a:t>
            </a:fld>
            <a:endParaRPr lang="en-US" dirty="0"/>
          </a:p>
        </p:txBody>
      </p:sp>
    </p:spTree>
    <p:extLst>
      <p:ext uri="{BB962C8B-B14F-4D97-AF65-F5344CB8AC3E}">
        <p14:creationId xmlns:p14="http://schemas.microsoft.com/office/powerpoint/2010/main" val="2115656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82</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5442966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83</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19478104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84</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19801860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85</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1067679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86</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5927588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87</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17586807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88</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20012354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89</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550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436658831"/>
      </p:ext>
    </p:extLst>
  </p:cSld>
  <p:clrMapOvr>
    <a:masterClrMapping/>
  </p:clrMapOvr>
  <p:transition>
    <p:randomBa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90</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30705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91</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4886428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92</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4992754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21464180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16169201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7394340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6836006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8765765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11856273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899258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11922</TotalTime>
  <Words>5285</Words>
  <Application>Microsoft Macintosh PowerPoint</Application>
  <PresentationFormat>On-screen Show (4:3)</PresentationFormat>
  <Paragraphs>1220</Paragraphs>
  <Slides>100</Slides>
  <Notes>77</Notes>
  <HiddenSlides>21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16" baseType="lpstr">
      <vt:lpstr>Andale Mono</vt:lpstr>
      <vt:lpstr>Benguiat Frisky</vt:lpstr>
      <vt:lpstr>Calibri</vt:lpstr>
      <vt:lpstr>Copperplate</vt:lpstr>
      <vt:lpstr>Courier</vt:lpstr>
      <vt:lpstr>Courier New</vt:lpstr>
      <vt:lpstr>Geneva</vt:lpstr>
      <vt:lpstr>Helvetica</vt:lpstr>
      <vt:lpstr>ＭＳ Ｐゴシック</vt:lpstr>
      <vt:lpstr>Symbol</vt:lpstr>
      <vt:lpstr>Times New Roman</vt:lpstr>
      <vt:lpstr>Wingdings</vt:lpstr>
      <vt:lpstr>Arial</vt:lpstr>
      <vt:lpstr>Office Theme</vt:lpstr>
      <vt:lpstr>Equation</vt:lpstr>
      <vt:lpstr>Bitmap Image</vt:lpstr>
      <vt:lpstr>PowerPoint Presentation</vt:lpstr>
      <vt:lpstr>Plan for today</vt:lpstr>
      <vt:lpstr>How do you pick your features?</vt:lpstr>
      <vt:lpstr>Features to avoid  </vt:lpstr>
      <vt:lpstr>Preparing the Data</vt:lpstr>
      <vt:lpstr>Extracting Features</vt:lpstr>
      <vt:lpstr>Setup your data</vt:lpstr>
      <vt:lpstr>Removing unwanted values</vt:lpstr>
      <vt:lpstr>Recall: Training Classifiers</vt:lpstr>
      <vt:lpstr>Training Classifiers</vt:lpstr>
      <vt:lpstr>Using Kfold Validation</vt:lpstr>
      <vt:lpstr>Using Kfold Validation</vt:lpstr>
      <vt:lpstr>Using Kfold Validation</vt:lpstr>
      <vt:lpstr>Selecting algorithms</vt:lpstr>
      <vt:lpstr>Selecting algorithms</vt:lpstr>
      <vt:lpstr>Regression:  Predicting a Quantity</vt:lpstr>
      <vt:lpstr>Goal of Logistic Regression</vt:lpstr>
      <vt:lpstr>Logistic Regression: Predicting a Class</vt:lpstr>
      <vt:lpstr>Minimizing the error (learning) is just search over the weight space</vt:lpstr>
      <vt:lpstr>Feature Engineering for regression</vt:lpstr>
      <vt:lpstr>Order of Thursday’s presentations / Quiz?</vt:lpstr>
      <vt:lpstr>Selecting algorithms</vt:lpstr>
      <vt:lpstr>Selecting algorithms</vt:lpstr>
      <vt:lpstr>PowerPoint Presentation</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Gain  (AKA Mutual Information or Kullback-Leibler divergence)</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PowerPoint Presentation</vt:lpstr>
      <vt:lpstr>PowerPoint Presentation</vt:lpstr>
      <vt:lpstr>An Alternative:  The Elegance of Statistics</vt:lpstr>
      <vt:lpstr>Conditional Probability Example</vt:lpstr>
      <vt:lpstr>Naïve Bayes</vt:lpstr>
      <vt:lpstr>Bayes Law</vt:lpstr>
      <vt:lpstr>Naïve Bayes</vt:lpstr>
      <vt:lpstr>Naïve Bayes</vt:lpstr>
      <vt:lpstr>Small Issues</vt:lpstr>
      <vt:lpstr>Naïve Bayes Pros and Cons</vt:lpstr>
      <vt:lpstr>PowerPoint Presentation</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Selecting algorithms for Big Data</vt:lpstr>
      <vt:lpstr>Selecting algorithms for Big Data</vt:lpstr>
      <vt:lpstr>The Data Set</vt:lpstr>
      <vt:lpstr>Example: Natality Data Set</vt:lpstr>
      <vt:lpstr>Natality Data Set</vt:lpstr>
      <vt:lpstr>After applying logistic regression:</vt:lpstr>
      <vt:lpstr>Regression for big data</vt:lpstr>
      <vt:lpstr>How do we handle big data</vt:lpstr>
      <vt:lpstr>How do we handle big data</vt:lpstr>
      <vt:lpstr>Implementing Stochastic Gradient Descent with BigQuery</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nbanovic</cp:lastModifiedBy>
  <cp:revision>686</cp:revision>
  <dcterms:created xsi:type="dcterms:W3CDTF">2013-10-07T16:54:34Z</dcterms:created>
  <dcterms:modified xsi:type="dcterms:W3CDTF">2017-04-04T03:38:28Z</dcterms:modified>
</cp:coreProperties>
</file>