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3"/>
  </p:notesMasterIdLst>
  <p:handoutMasterIdLst>
    <p:handoutMasterId r:id="rId104"/>
  </p:handoutMasterIdLst>
  <p:sldIdLst>
    <p:sldId id="258" r:id="rId2"/>
    <p:sldId id="592" r:id="rId3"/>
    <p:sldId id="716" r:id="rId4"/>
    <p:sldId id="744" r:id="rId5"/>
    <p:sldId id="718" r:id="rId6"/>
    <p:sldId id="719" r:id="rId7"/>
    <p:sldId id="729" r:id="rId8"/>
    <p:sldId id="725" r:id="rId9"/>
    <p:sldId id="732" r:id="rId10"/>
    <p:sldId id="733" r:id="rId11"/>
    <p:sldId id="735" r:id="rId12"/>
    <p:sldId id="745" r:id="rId13"/>
    <p:sldId id="746" r:id="rId14"/>
    <p:sldId id="455" r:id="rId15"/>
    <p:sldId id="784" r:id="rId16"/>
    <p:sldId id="542" r:id="rId17"/>
    <p:sldId id="527" r:id="rId18"/>
    <p:sldId id="711" r:id="rId19"/>
    <p:sldId id="556" r:id="rId20"/>
    <p:sldId id="713" r:id="rId21"/>
    <p:sldId id="717" r:id="rId22"/>
    <p:sldId id="709" r:id="rId23"/>
    <p:sldId id="543" r:id="rId24"/>
    <p:sldId id="544" r:id="rId25"/>
    <p:sldId id="686" r:id="rId26"/>
    <p:sldId id="301" r:id="rId27"/>
    <p:sldId id="473" r:id="rId28"/>
    <p:sldId id="474" r:id="rId29"/>
    <p:sldId id="475" r:id="rId30"/>
    <p:sldId id="476" r:id="rId31"/>
    <p:sldId id="477" r:id="rId32"/>
    <p:sldId id="478" r:id="rId33"/>
    <p:sldId id="479" r:id="rId34"/>
    <p:sldId id="485" r:id="rId35"/>
    <p:sldId id="487" r:id="rId36"/>
    <p:sldId id="754" r:id="rId37"/>
    <p:sldId id="489" r:id="rId38"/>
    <p:sldId id="490" r:id="rId39"/>
    <p:sldId id="491" r:id="rId40"/>
    <p:sldId id="492" r:id="rId41"/>
    <p:sldId id="493" r:id="rId42"/>
    <p:sldId id="494" r:id="rId43"/>
    <p:sldId id="495" r:id="rId44"/>
    <p:sldId id="496" r:id="rId45"/>
    <p:sldId id="497" r:id="rId46"/>
    <p:sldId id="498" r:id="rId47"/>
    <p:sldId id="502" r:id="rId48"/>
    <p:sldId id="594" r:id="rId49"/>
    <p:sldId id="595" r:id="rId50"/>
    <p:sldId id="596" r:id="rId51"/>
    <p:sldId id="597" r:id="rId52"/>
    <p:sldId id="598" r:id="rId53"/>
    <p:sldId id="707" r:id="rId54"/>
    <p:sldId id="708" r:id="rId55"/>
    <p:sldId id="519" r:id="rId56"/>
    <p:sldId id="509" r:id="rId57"/>
    <p:sldId id="314" r:id="rId58"/>
    <p:sldId id="512" r:id="rId59"/>
    <p:sldId id="324" r:id="rId60"/>
    <p:sldId id="325" r:id="rId61"/>
    <p:sldId id="331" r:id="rId62"/>
    <p:sldId id="514" r:id="rId63"/>
    <p:sldId id="687" r:id="rId64"/>
    <p:sldId id="469" r:id="rId65"/>
    <p:sldId id="593" r:id="rId66"/>
    <p:sldId id="520" r:id="rId67"/>
    <p:sldId id="521" r:id="rId68"/>
    <p:sldId id="522" r:id="rId69"/>
    <p:sldId id="523" r:id="rId70"/>
    <p:sldId id="524" r:id="rId71"/>
    <p:sldId id="525" r:id="rId72"/>
    <p:sldId id="526" r:id="rId73"/>
    <p:sldId id="755" r:id="rId74"/>
    <p:sldId id="756" r:id="rId75"/>
    <p:sldId id="757" r:id="rId76"/>
    <p:sldId id="758" r:id="rId77"/>
    <p:sldId id="759" r:id="rId78"/>
    <p:sldId id="760" r:id="rId79"/>
    <p:sldId id="761" r:id="rId80"/>
    <p:sldId id="762" r:id="rId81"/>
    <p:sldId id="763" r:id="rId82"/>
    <p:sldId id="764" r:id="rId83"/>
    <p:sldId id="765" r:id="rId84"/>
    <p:sldId id="766" r:id="rId85"/>
    <p:sldId id="767" r:id="rId86"/>
    <p:sldId id="768" r:id="rId87"/>
    <p:sldId id="769" r:id="rId88"/>
    <p:sldId id="770" r:id="rId89"/>
    <p:sldId id="771" r:id="rId90"/>
    <p:sldId id="772" r:id="rId91"/>
    <p:sldId id="773" r:id="rId92"/>
    <p:sldId id="774" r:id="rId93"/>
    <p:sldId id="775" r:id="rId94"/>
    <p:sldId id="776" r:id="rId95"/>
    <p:sldId id="777" r:id="rId96"/>
    <p:sldId id="778" r:id="rId97"/>
    <p:sldId id="779" r:id="rId98"/>
    <p:sldId id="780" r:id="rId99"/>
    <p:sldId id="781" r:id="rId100"/>
    <p:sldId id="782" r:id="rId101"/>
    <p:sldId id="783" r:id="rId1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5" autoAdjust="0"/>
    <p:restoredTop sz="85783" autoAdjust="0"/>
  </p:normalViewPr>
  <p:slideViewPr>
    <p:cSldViewPr snapToGrid="0" snapToObjects="1">
      <p:cViewPr varScale="1">
        <p:scale>
          <a:sx n="108" d="100"/>
          <a:sy n="108" d="100"/>
        </p:scale>
        <p:origin x="1408" y="18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handoutMaster" Target="handoutMasters/handoutMaster1.xml"/><Relationship Id="rId105" Type="http://schemas.openxmlformats.org/officeDocument/2006/relationships/presProps" Target="presProps.xml"/><Relationship Id="rId106" Type="http://schemas.openxmlformats.org/officeDocument/2006/relationships/viewProps" Target="viewProps.xml"/><Relationship Id="rId10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p>
          <a:p>
            <a:pPr marL="171450" indent="-171450">
              <a:buFontTx/>
              <a:buChar char="•"/>
            </a:pPr>
            <a:endParaRPr lang="en-US" baseline="0" dirty="0" smtClean="0"/>
          </a:p>
          <a:p>
            <a:pPr marL="171450" indent="-171450">
              <a:buFontTx/>
              <a:buChar char="•"/>
            </a:pPr>
            <a:r>
              <a:rPr lang="en-US" dirty="0" smtClean="0"/>
              <a:t>Also see: http://</a:t>
            </a:r>
            <a:r>
              <a:rPr lang="en-US" dirty="0" err="1" smtClean="0"/>
              <a:t>www.lauradhamilton.com</a:t>
            </a:r>
            <a:r>
              <a:rPr lang="en-US" dirty="0" smtClean="0"/>
              <a:t>/machine-learning-algorithm-cheat-sheet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26</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178793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31</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32</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33</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34</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35</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36</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59480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37</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38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39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089497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41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44</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52</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55</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9</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66329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56</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57</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58</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59</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60</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61</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62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64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68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10</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94284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69</a:t>
            </a:fld>
            <a:endParaRPr 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70</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73</a:t>
            </a:fld>
            <a:endParaRPr lang="en-US"/>
          </a:p>
        </p:txBody>
      </p:sp>
    </p:spTree>
    <p:extLst>
      <p:ext uri="{BB962C8B-B14F-4D97-AF65-F5344CB8AC3E}">
        <p14:creationId xmlns:p14="http://schemas.microsoft.com/office/powerpoint/2010/main" val="13352130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74</a:t>
            </a:fld>
            <a:endParaRPr lang="en-US"/>
          </a:p>
        </p:txBody>
      </p:sp>
    </p:spTree>
    <p:extLst>
      <p:ext uri="{BB962C8B-B14F-4D97-AF65-F5344CB8AC3E}">
        <p14:creationId xmlns:p14="http://schemas.microsoft.com/office/powerpoint/2010/main" val="20960303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77</a:t>
            </a:fld>
            <a:endParaRPr lang="en-US"/>
          </a:p>
        </p:txBody>
      </p:sp>
    </p:spTree>
    <p:extLst>
      <p:ext uri="{BB962C8B-B14F-4D97-AF65-F5344CB8AC3E}">
        <p14:creationId xmlns:p14="http://schemas.microsoft.com/office/powerpoint/2010/main" val="14863235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year</a:t>
            </a:r>
          </a:p>
          <a:p>
            <a:r>
              <a:rPr lang="en-US" dirty="0" smtClean="0"/>
              <a:t>Discuss variations among these features</a:t>
            </a:r>
          </a:p>
          <a:p>
            <a:r>
              <a:rPr lang="en-US" dirty="0" smtClean="0"/>
              <a:t>Discuss accuracy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78</a:t>
            </a:fld>
            <a:endParaRPr lang="en-US"/>
          </a:p>
        </p:txBody>
      </p:sp>
    </p:spTree>
    <p:extLst>
      <p:ext uri="{BB962C8B-B14F-4D97-AF65-F5344CB8AC3E}">
        <p14:creationId xmlns:p14="http://schemas.microsoft.com/office/powerpoint/2010/main" val="20843202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81</a:t>
            </a:fld>
            <a:endParaRPr lang="en-US"/>
          </a:p>
        </p:txBody>
      </p:sp>
    </p:spTree>
    <p:extLst>
      <p:ext uri="{BB962C8B-B14F-4D97-AF65-F5344CB8AC3E}">
        <p14:creationId xmlns:p14="http://schemas.microsoft.com/office/powerpoint/2010/main" val="794378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82</a:t>
            </a:fld>
            <a:endParaRPr lang="en-US"/>
          </a:p>
        </p:txBody>
      </p:sp>
    </p:spTree>
    <p:extLst>
      <p:ext uri="{BB962C8B-B14F-4D97-AF65-F5344CB8AC3E}">
        <p14:creationId xmlns:p14="http://schemas.microsoft.com/office/powerpoint/2010/main" val="1698393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14</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83</a:t>
            </a:fld>
            <a:endParaRPr lang="en-US"/>
          </a:p>
        </p:txBody>
      </p:sp>
    </p:spTree>
    <p:extLst>
      <p:ext uri="{BB962C8B-B14F-4D97-AF65-F5344CB8AC3E}">
        <p14:creationId xmlns:p14="http://schemas.microsoft.com/office/powerpoint/2010/main" val="18615154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84</a:t>
            </a:fld>
            <a:endParaRPr lang="en-US"/>
          </a:p>
        </p:txBody>
      </p:sp>
    </p:spTree>
    <p:extLst>
      <p:ext uri="{BB962C8B-B14F-4D97-AF65-F5344CB8AC3E}">
        <p14:creationId xmlns:p14="http://schemas.microsoft.com/office/powerpoint/2010/main" val="6088291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85</a:t>
            </a:fld>
            <a:endParaRPr lang="en-US"/>
          </a:p>
        </p:txBody>
      </p:sp>
    </p:spTree>
    <p:extLst>
      <p:ext uri="{BB962C8B-B14F-4D97-AF65-F5344CB8AC3E}">
        <p14:creationId xmlns:p14="http://schemas.microsoft.com/office/powerpoint/2010/main" val="14329824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86</a:t>
            </a:fld>
            <a:endParaRPr lang="en-US"/>
          </a:p>
        </p:txBody>
      </p:sp>
    </p:spTree>
    <p:extLst>
      <p:ext uri="{BB962C8B-B14F-4D97-AF65-F5344CB8AC3E}">
        <p14:creationId xmlns:p14="http://schemas.microsoft.com/office/powerpoint/2010/main" val="13005105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3220930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1821958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875900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choice is arguable, since the data is skewed we may want to keep that in mind during testing…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14515985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4764952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92</a:t>
            </a:fld>
            <a:endParaRPr lang="en-US"/>
          </a:p>
        </p:txBody>
      </p:sp>
    </p:spTree>
    <p:extLst>
      <p:ext uri="{BB962C8B-B14F-4D97-AF65-F5344CB8AC3E}">
        <p14:creationId xmlns:p14="http://schemas.microsoft.com/office/powerpoint/2010/main" val="64336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15</a:t>
            </a:fld>
            <a:endParaRPr lang="en-US"/>
          </a:p>
        </p:txBody>
      </p:sp>
    </p:spTree>
    <p:extLst>
      <p:ext uri="{BB962C8B-B14F-4D97-AF65-F5344CB8AC3E}">
        <p14:creationId xmlns:p14="http://schemas.microsoft.com/office/powerpoint/2010/main" val="20235230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return both of them)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93</a:t>
            </a:fld>
            <a:endParaRPr lang="en-US"/>
          </a:p>
        </p:txBody>
      </p:sp>
    </p:spTree>
    <p:extLst>
      <p:ext uri="{BB962C8B-B14F-4D97-AF65-F5344CB8AC3E}">
        <p14:creationId xmlns:p14="http://schemas.microsoft.com/office/powerpoint/2010/main" val="11035767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94</a:t>
            </a:fld>
            <a:endParaRPr lang="en-US"/>
          </a:p>
        </p:txBody>
      </p:sp>
    </p:spTree>
    <p:extLst>
      <p:ext uri="{BB962C8B-B14F-4D97-AF65-F5344CB8AC3E}">
        <p14:creationId xmlns:p14="http://schemas.microsoft.com/office/powerpoint/2010/main" val="14182506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this is the half of our data we will use for testing, odd numbers are reserved for training)</a:t>
            </a:r>
          </a:p>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95</a:t>
            </a:fld>
            <a:endParaRPr lang="en-US"/>
          </a:p>
        </p:txBody>
      </p:sp>
    </p:spTree>
    <p:extLst>
      <p:ext uri="{BB962C8B-B14F-4D97-AF65-F5344CB8AC3E}">
        <p14:creationId xmlns:p14="http://schemas.microsoft.com/office/powerpoint/2010/main" val="13194297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96</a:t>
            </a:fld>
            <a:endParaRPr lang="en-US"/>
          </a:p>
        </p:txBody>
      </p:sp>
    </p:spTree>
    <p:extLst>
      <p:ext uri="{BB962C8B-B14F-4D97-AF65-F5344CB8AC3E}">
        <p14:creationId xmlns:p14="http://schemas.microsoft.com/office/powerpoint/2010/main" val="1798770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97</a:t>
            </a:fld>
            <a:endParaRPr lang="en-US"/>
          </a:p>
        </p:txBody>
      </p:sp>
    </p:spTree>
    <p:extLst>
      <p:ext uri="{BB962C8B-B14F-4D97-AF65-F5344CB8AC3E}">
        <p14:creationId xmlns:p14="http://schemas.microsoft.com/office/powerpoint/2010/main" val="1031053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98</a:t>
            </a:fld>
            <a:endParaRPr lang="en-US"/>
          </a:p>
        </p:txBody>
      </p:sp>
    </p:spTree>
    <p:extLst>
      <p:ext uri="{BB962C8B-B14F-4D97-AF65-F5344CB8AC3E}">
        <p14:creationId xmlns:p14="http://schemas.microsoft.com/office/powerpoint/2010/main" val="8840053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99</a:t>
            </a:fld>
            <a:endParaRPr lang="en-US"/>
          </a:p>
        </p:txBody>
      </p:sp>
    </p:spTree>
    <p:extLst>
      <p:ext uri="{BB962C8B-B14F-4D97-AF65-F5344CB8AC3E}">
        <p14:creationId xmlns:p14="http://schemas.microsoft.com/office/powerpoint/2010/main" val="3377579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100</a:t>
            </a:fld>
            <a:endParaRPr lang="en-US"/>
          </a:p>
        </p:txBody>
      </p:sp>
    </p:spTree>
    <p:extLst>
      <p:ext uri="{BB962C8B-B14F-4D97-AF65-F5344CB8AC3E}">
        <p14:creationId xmlns:p14="http://schemas.microsoft.com/office/powerpoint/2010/main" val="20020596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%3 to do this if you want it in 3rds, or %9 and then group things in various ways)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101</a:t>
            </a:fld>
            <a:endParaRPr lang="en-US"/>
          </a:p>
        </p:txBody>
      </p:sp>
    </p:spTree>
    <p:extLst>
      <p:ext uri="{BB962C8B-B14F-4D97-AF65-F5344CB8AC3E}">
        <p14:creationId xmlns:p14="http://schemas.microsoft.com/office/powerpoint/2010/main" val="144246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211719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4/4/17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511163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4/4/17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4/4/17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5.emf"/><Relationship Id="rId6" Type="http://schemas.openxmlformats.org/officeDocument/2006/relationships/oleObject" Target="../embeddings/oleObject2.bin"/><Relationship Id="rId7"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9.png"/><Relationship Id="rId5" Type="http://schemas.openxmlformats.org/officeDocument/2006/relationships/oleObject" Target="../embeddings/oleObject3.bin"/><Relationship Id="rId6"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9.png"/><Relationship Id="rId5" Type="http://schemas.openxmlformats.org/officeDocument/2006/relationships/oleObject" Target="../embeddings/oleObject4.bin"/><Relationship Id="rId6"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9.png"/><Relationship Id="rId5" Type="http://schemas.openxmlformats.org/officeDocument/2006/relationships/oleObject" Target="../embeddings/oleObject5.bin"/><Relationship Id="rId6"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6.bin"/><Relationship Id="rId5" Type="http://schemas.openxmlformats.org/officeDocument/2006/relationships/image" Target="../media/image8.emf"/><Relationship Id="rId6" Type="http://schemas.openxmlformats.org/officeDocument/2006/relationships/image" Target="../media/image9.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III:</a:t>
            </a:r>
            <a:br>
              <a:rPr lang="en-US" dirty="0" smtClean="0"/>
            </a:br>
            <a:r>
              <a:rPr lang="en-US" dirty="0" smtClean="0"/>
              <a:t>ML Algorithms &amp;</a:t>
            </a:r>
          </a:p>
          <a:p>
            <a:r>
              <a:rPr lang="en-US" dirty="0" smtClean="0"/>
              <a:t>Practical </a:t>
            </a:r>
            <a:r>
              <a:rPr lang="en-US" dirty="0" err="1"/>
              <a:t>Considartions</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r>
              <a:rPr lang="en-US" dirty="0" smtClean="0"/>
              <a:t> &amp; Nikola Banovic</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2017</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err="1">
                <a:latin typeface="Andale Mono"/>
                <a:cs typeface="Andale Mono"/>
              </a:rPr>
              <a:t>clf</a:t>
            </a:r>
            <a:r>
              <a:rPr lang="en-US" sz="1800" dirty="0">
                <a:latin typeface="Andale Mono"/>
                <a:cs typeface="Andale Mono"/>
              </a:rPr>
              <a:t> = </a:t>
            </a:r>
            <a:r>
              <a:rPr lang="en-US" sz="1800" dirty="0" err="1">
                <a:latin typeface="Andale Mono"/>
                <a:cs typeface="Andale Mono"/>
              </a:rPr>
              <a:t>DecisionTreeClassifier</a:t>
            </a:r>
            <a:r>
              <a:rPr lang="en-US" sz="1800" dirty="0">
                <a:latin typeface="Andale Mono"/>
                <a:cs typeface="Andale Mono"/>
              </a:rPr>
              <a:t>(</a:t>
            </a:r>
            <a:r>
              <a:rPr lang="en-US" sz="1800" dirty="0" err="1">
                <a:latin typeface="Andale Mono"/>
                <a:cs typeface="Andale Mono"/>
              </a:rPr>
              <a:t>max_depth</a:t>
            </a:r>
            <a:r>
              <a:rPr lang="en-US" sz="1800" dirty="0">
                <a:latin typeface="Andale Mono"/>
                <a:cs typeface="Andale Mono"/>
              </a:rPr>
              <a:t>=3</a:t>
            </a:r>
            <a:r>
              <a:rPr lang="en-US" sz="1800" dirty="0" smtClean="0">
                <a:latin typeface="Andale Mono"/>
                <a:cs typeface="Andale Mono"/>
              </a:rPr>
              <a:t>)</a:t>
            </a:r>
          </a:p>
          <a:p>
            <a:pPr marL="0" indent="0">
              <a:buNone/>
            </a:pPr>
            <a:r>
              <a:rPr lang="en-US" sz="1800" dirty="0" err="1" smtClean="0">
                <a:latin typeface="Andale Mono"/>
                <a:cs typeface="Andale Mono"/>
              </a:rPr>
              <a:t>clf.fit</a:t>
            </a:r>
            <a:r>
              <a:rPr lang="en-US" sz="1800" dirty="0" smtClean="0">
                <a:latin typeface="Andale Mono"/>
                <a:cs typeface="Andale Mono"/>
              </a:rPr>
              <a:t>(</a:t>
            </a:r>
            <a:r>
              <a:rPr lang="en-US" sz="1800" dirty="0" err="1" smtClean="0">
                <a:latin typeface="Andale Mono"/>
                <a:cs typeface="Andale Mono"/>
              </a:rPr>
              <a:t>X_train</a:t>
            </a:r>
            <a:r>
              <a:rPr lang="en-US" sz="1800" dirty="0" smtClean="0">
                <a:latin typeface="Andale Mono"/>
                <a:cs typeface="Andale Mono"/>
              </a:rPr>
              <a:t>, </a:t>
            </a:r>
            <a:r>
              <a:rPr lang="en-US" sz="1800" dirty="0" err="1" smtClean="0">
                <a:latin typeface="Andale Mono"/>
                <a:cs typeface="Andale Mono"/>
              </a:rPr>
              <a:t>y_train</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466717" y="5722731"/>
            <a:ext cx="940225" cy="35012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2462012" y="5731982"/>
            <a:ext cx="952001" cy="3408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706091"/>
      </p:ext>
    </p:extLst>
  </p:cSld>
  <p:clrMapOvr>
    <a:masterClrMapping/>
  </p:clrMapOvr>
  <p:transition>
    <p:randomBa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100</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8992589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things you can explore</a:t>
            </a:r>
            <a:endParaRPr lang="en-US" dirty="0"/>
          </a:p>
        </p:txBody>
      </p:sp>
      <p:sp>
        <p:nvSpPr>
          <p:cNvPr id="3" name="Content Placeholder 2"/>
          <p:cNvSpPr>
            <a:spLocks noGrp="1"/>
          </p:cNvSpPr>
          <p:nvPr>
            <p:ph idx="1"/>
          </p:nvPr>
        </p:nvSpPr>
        <p:spPr>
          <a:xfrm>
            <a:off x="1072074" y="1562783"/>
            <a:ext cx="7609868" cy="4379976"/>
          </a:xfrm>
        </p:spPr>
        <p:txBody>
          <a:bodyPr/>
          <a:lstStyle/>
          <a:p>
            <a:pPr marL="0" indent="0">
              <a:buNone/>
            </a:pPr>
            <a:r>
              <a:rPr lang="en-US" dirty="0" smtClean="0"/>
              <a:t>Try creating an optimization set in addition to the test set</a:t>
            </a:r>
          </a:p>
          <a:p>
            <a:pPr marL="0" indent="0">
              <a:buNone/>
            </a:pPr>
            <a:r>
              <a:rPr lang="en-US" dirty="0" smtClean="0"/>
              <a:t>Try experiments in varying the features used, lambda, and so on using that set</a:t>
            </a:r>
          </a:p>
          <a:p>
            <a:pPr marL="0" indent="0">
              <a:buNone/>
            </a:pPr>
            <a:r>
              <a:rPr lang="en-US" dirty="0" smtClean="0"/>
              <a:t>Add </a:t>
            </a:r>
            <a:r>
              <a:rPr lang="en-US" dirty="0" err="1" smtClean="0"/>
              <a:t>ajax</a:t>
            </a:r>
            <a:r>
              <a:rPr lang="en-US" dirty="0" smtClean="0"/>
              <a:t> support and show the improvement live during gradient descent</a:t>
            </a:r>
          </a:p>
          <a:p>
            <a:pPr marL="0" indent="0">
              <a:buNone/>
            </a:pPr>
            <a:r>
              <a:rPr lang="en-US" dirty="0" smtClean="0"/>
              <a:t>Implement a user interface that lets someone use the model to make a prediction</a:t>
            </a:r>
          </a:p>
          <a:p>
            <a:pPr marL="0" indent="0">
              <a:buNone/>
            </a:pPr>
            <a:r>
              <a:rPr lang="en-US" dirty="0" smtClean="0"/>
              <a:t>Explore a different data set</a:t>
            </a:r>
          </a:p>
          <a:p>
            <a:pPr marL="0" indent="0">
              <a:buNone/>
            </a:pPr>
            <a:r>
              <a:rPr lang="en-US" dirty="0" smtClean="0"/>
              <a:t>Use Google’s prediction API (on cloud storage)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101</a:t>
            </a:fld>
            <a:endParaRPr lang="en-US" dirty="0"/>
          </a:p>
        </p:txBody>
      </p:sp>
    </p:spTree>
    <p:extLst>
      <p:ext uri="{BB962C8B-B14F-4D97-AF65-F5344CB8AC3E}">
        <p14:creationId xmlns:p14="http://schemas.microsoft.com/office/powerpoint/2010/main" val="1842319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4/4/17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11</a:t>
            </a:fld>
            <a:endParaRPr lang="en-US" sz="3600" dirty="0"/>
          </a:p>
        </p:txBody>
      </p:sp>
      <p:sp>
        <p:nvSpPr>
          <p:cNvPr id="7" name="Rectangle 6"/>
          <p:cNvSpPr/>
          <p:nvPr/>
        </p:nvSpPr>
        <p:spPr>
          <a:xfrm>
            <a:off x="465995" y="313488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474654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143199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4/4/17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12</a:t>
            </a:fld>
            <a:endParaRPr lang="en-US" sz="3600" dirty="0"/>
          </a:p>
        </p:txBody>
      </p:sp>
      <p:sp>
        <p:nvSpPr>
          <p:cNvPr id="9" name="Rectangle 8"/>
          <p:cNvSpPr/>
          <p:nvPr/>
        </p:nvSpPr>
        <p:spPr>
          <a:xfrm>
            <a:off x="1261319" y="4607124"/>
            <a:ext cx="7882681" cy="6503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Line Callout 1 9"/>
          <p:cNvSpPr/>
          <p:nvPr/>
        </p:nvSpPr>
        <p:spPr>
          <a:xfrm>
            <a:off x="3691810" y="3207894"/>
            <a:ext cx="4485937" cy="696993"/>
          </a:xfrm>
          <a:prstGeom prst="borderCallout1">
            <a:avLst>
              <a:gd name="adj1" fmla="val 51693"/>
              <a:gd name="adj2" fmla="val -4201"/>
              <a:gd name="adj3" fmla="val 193502"/>
              <a:gd name="adj4" fmla="val -24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 classifier with the training set</a:t>
            </a:r>
            <a:r>
              <a:rPr lang="en-US" sz="2000" dirty="0"/>
              <a:t> </a:t>
            </a:r>
            <a:br>
              <a:rPr lang="en-US" sz="2000" dirty="0"/>
            </a:br>
            <a:r>
              <a:rPr lang="en-US" sz="2000" dirty="0" smtClean="0"/>
              <a:t>(all this actually from the dev set)</a:t>
            </a:r>
            <a:endParaRPr lang="en-US" sz="2000" dirty="0"/>
          </a:p>
        </p:txBody>
      </p:sp>
    </p:spTree>
    <p:extLst>
      <p:ext uri="{BB962C8B-B14F-4D97-AF65-F5344CB8AC3E}">
        <p14:creationId xmlns:p14="http://schemas.microsoft.com/office/powerpoint/2010/main" val="2054332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2" y="1579745"/>
            <a:ext cx="9484093" cy="4379976"/>
          </a:xfrm>
        </p:spPr>
        <p:txBody>
          <a:bodyPr/>
          <a:lstStyle/>
          <a:p>
            <a:pPr marL="0" indent="0">
              <a:buNone/>
            </a:pPr>
            <a:r>
              <a:rPr lang="en-US" sz="2000" dirty="0" err="1">
                <a:latin typeface="Andale Mono"/>
                <a:cs typeface="Andale Mono"/>
              </a:rPr>
              <a:t>kf</a:t>
            </a:r>
            <a:r>
              <a:rPr lang="en-US" sz="2000" dirty="0">
                <a:latin typeface="Andale Mono"/>
                <a:cs typeface="Andale Mono"/>
              </a:rPr>
              <a:t> = </a:t>
            </a:r>
            <a:r>
              <a:rPr lang="en-US" sz="2000" dirty="0" err="1">
                <a:latin typeface="Andale Mono"/>
                <a:cs typeface="Andale Mono"/>
              </a:rPr>
              <a:t>KFold</a:t>
            </a:r>
            <a:r>
              <a:rPr lang="en-US" sz="2000" dirty="0">
                <a:latin typeface="Andale Mono"/>
                <a:cs typeface="Andale Mono"/>
              </a:rPr>
              <a:t>(</a:t>
            </a:r>
            <a:r>
              <a:rPr lang="en-US" sz="2000" dirty="0" err="1">
                <a:latin typeface="Andale Mono"/>
                <a:cs typeface="Andale Mono"/>
              </a:rPr>
              <a:t>n_splits</a:t>
            </a:r>
            <a:r>
              <a:rPr lang="en-US" sz="2000" dirty="0">
                <a:latin typeface="Andale Mono"/>
                <a:cs typeface="Andale Mono"/>
              </a:rPr>
              <a:t>=10, </a:t>
            </a:r>
            <a:r>
              <a:rPr lang="en-US" sz="2000" dirty="0" smtClean="0">
                <a:latin typeface="Andale Mono"/>
                <a:cs typeface="Andale Mono"/>
              </a:rPr>
              <a:t>shuffle=True)</a:t>
            </a:r>
          </a:p>
          <a:p>
            <a:pPr marL="0" indent="0">
              <a:buNone/>
            </a:pPr>
            <a:r>
              <a:rPr lang="en-US" sz="2000" dirty="0">
                <a:latin typeface="Andale Mono"/>
                <a:cs typeface="Andale Mono"/>
              </a:rPr>
              <a:t>scores = </a:t>
            </a:r>
            <a:r>
              <a:rPr lang="en-US" sz="2000" dirty="0" err="1">
                <a:latin typeface="Andale Mono"/>
                <a:cs typeface="Andale Mono"/>
              </a:rPr>
              <a:t>pd.DataFrame</a:t>
            </a:r>
            <a:r>
              <a:rPr lang="en-US" sz="2000" dirty="0">
                <a:latin typeface="Andale Mono"/>
                <a:cs typeface="Andale Mono"/>
              </a:rPr>
              <a:t>(columns=['fold', 'algorithm', 'parameters', 'accuracy', 'precision', 'recall</a:t>
            </a:r>
            <a:r>
              <a:rPr lang="en-US" sz="2000" dirty="0" smtClean="0">
                <a:latin typeface="Andale Mono"/>
                <a:cs typeface="Andale Mono"/>
              </a:rPr>
              <a:t>'])</a:t>
            </a:r>
          </a:p>
          <a:p>
            <a:pPr marL="0" indent="0">
              <a:buNone/>
            </a:pPr>
            <a:r>
              <a:rPr lang="en-US" sz="2000" dirty="0" smtClean="0">
                <a:latin typeface="Andale Mono"/>
                <a:cs typeface="Andale Mono"/>
              </a:rPr>
              <a:t>fold = 0</a:t>
            </a:r>
            <a:endParaRPr lang="en-US" sz="2000" dirty="0">
              <a:latin typeface="Andale Mono"/>
              <a:cs typeface="Andale Mono"/>
            </a:endParaRPr>
          </a:p>
          <a:p>
            <a:pPr marL="0" indent="0">
              <a:buNone/>
            </a:pPr>
            <a:r>
              <a:rPr lang="en-US" sz="2000" dirty="0">
                <a:latin typeface="Andale Mono"/>
                <a:cs typeface="Andale Mono"/>
              </a:rPr>
              <a:t>for </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test_index</a:t>
            </a:r>
            <a:r>
              <a:rPr lang="en-US" sz="2000" dirty="0">
                <a:latin typeface="Andale Mono"/>
                <a:cs typeface="Andale Mono"/>
              </a:rPr>
              <a:t> in </a:t>
            </a:r>
            <a:r>
              <a:rPr lang="en-US" sz="2000" dirty="0" err="1">
                <a:latin typeface="Andale Mono"/>
                <a:cs typeface="Andale Mono"/>
              </a:rPr>
              <a:t>kf.split</a:t>
            </a:r>
            <a:r>
              <a:rPr lang="en-US" sz="2000" dirty="0">
                <a:latin typeface="Andale Mono"/>
                <a:cs typeface="Andale Mono"/>
              </a:rPr>
              <a:t>(</a:t>
            </a:r>
            <a:r>
              <a:rPr lang="en-US" sz="2000" dirty="0" err="1">
                <a:latin typeface="Andale Mono"/>
                <a:cs typeface="Andale Mono"/>
              </a:rPr>
              <a:t>X_dev</a:t>
            </a:r>
            <a:r>
              <a:rPr lang="en-US" sz="2000" dirty="0">
                <a:latin typeface="Andale Mono"/>
                <a:cs typeface="Andale Mono"/>
              </a:rPr>
              <a:t>)</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X_dev</a:t>
            </a:r>
            <a:r>
              <a:rPr lang="en-US" sz="2000" dirty="0">
                <a:latin typeface="Andale Mono"/>
                <a:cs typeface="Andale Mono"/>
              </a:rPr>
              <a:t>[</a:t>
            </a:r>
            <a:r>
              <a:rPr lang="en-US" sz="2000" dirty="0" err="1">
                <a:latin typeface="Andale Mono"/>
                <a:cs typeface="Andale Mono"/>
              </a:rPr>
              <a:t>train_index</a:t>
            </a:r>
            <a:r>
              <a:rPr lang="en-US" sz="2000" dirty="0" smtClean="0">
                <a:latin typeface="Andale Mono"/>
                <a:cs typeface="Andale Mono"/>
              </a:rPr>
              <a:t>], </a:t>
            </a:r>
            <a:r>
              <a:rPr lang="en-US" sz="2000" dirty="0" err="1" smtClean="0">
                <a:latin typeface="Andale Mono"/>
                <a:cs typeface="Andale Mono"/>
              </a:rPr>
              <a:t>X_dev</a:t>
            </a:r>
            <a:r>
              <a:rPr lang="en-US" sz="2000" dirty="0" smtClean="0">
                <a:latin typeface="Andale Mono"/>
                <a:cs typeface="Andale Mono"/>
              </a:rPr>
              <a:t>[</a:t>
            </a:r>
            <a:r>
              <a:rPr lang="en-US" sz="2000" dirty="0" err="1" smtClean="0">
                <a:latin typeface="Andale Mono"/>
                <a:cs typeface="Andale Mono"/>
              </a:rPr>
              <a:t>test_index</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smtClean="0">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train_index</a:t>
            </a:r>
            <a:r>
              <a:rPr lang="en-US" sz="2000" dirty="0">
                <a:latin typeface="Andale Mono"/>
                <a:cs typeface="Andale Mono"/>
              </a:rPr>
              <a:t>], </a:t>
            </a:r>
            <a:r>
              <a:rPr lang="en-US" sz="2000" dirty="0" err="1">
                <a:latin typeface="Andale Mono"/>
                <a:cs typeface="Andale Mono"/>
              </a:rPr>
              <a:t>y_dev</a:t>
            </a:r>
            <a:r>
              <a:rPr lang="en-US" sz="2000" dirty="0">
                <a:latin typeface="Andale Mono"/>
                <a:cs typeface="Andale Mono"/>
              </a:rPr>
              <a:t>[</a:t>
            </a:r>
            <a:r>
              <a:rPr lang="en-US" sz="2000" dirty="0" err="1">
                <a:latin typeface="Andale Mono"/>
                <a:cs typeface="Andale Mono"/>
              </a:rPr>
              <a:t>test_index</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fold = fold + 1</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clf.fit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a:t>
            </a:r>
            <a:r>
              <a:rPr lang="en-US" sz="2000" dirty="0" err="1" smtClean="0">
                <a:latin typeface="Andale Mono"/>
                <a:cs typeface="Andale Mono"/>
              </a:rPr>
              <a:t>y_pred</a:t>
            </a:r>
            <a:r>
              <a:rPr lang="en-US" sz="2000" dirty="0" smtClean="0">
                <a:latin typeface="Andale Mono"/>
                <a:cs typeface="Andale Mono"/>
              </a:rPr>
              <a:t> = </a:t>
            </a:r>
            <a:r>
              <a:rPr lang="en-US" sz="2000" dirty="0" err="1" smtClean="0">
                <a:latin typeface="Andale Mono"/>
                <a:cs typeface="Andale Mono"/>
              </a:rPr>
              <a:t>clf.predict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None/>
            </a:pPr>
            <a:r>
              <a:rPr lang="en-US" sz="2000" dirty="0" smtClean="0">
                <a:latin typeface="Andale Mono"/>
                <a:cs typeface="Andale Mono"/>
              </a:rPr>
              <a:t>    scores = </a:t>
            </a:r>
            <a:r>
              <a:rPr lang="en-US" sz="2000" dirty="0" err="1" smtClean="0">
                <a:latin typeface="Andale Mono"/>
                <a:cs typeface="Andale Mono"/>
              </a:rPr>
              <a:t>scores.append</a:t>
            </a:r>
            <a:r>
              <a:rPr lang="en-US" sz="2000" dirty="0" smtClean="0">
                <a:latin typeface="Andale Mono"/>
                <a:cs typeface="Andale Mono"/>
              </a:rPr>
              <a:t>(</a:t>
            </a:r>
            <a:r>
              <a:rPr lang="mr-IN" sz="2000" dirty="0" smtClean="0">
                <a:latin typeface="Andale Mono"/>
                <a:cs typeface="Andale Mono"/>
              </a:rPr>
              <a:t>…</a:t>
            </a:r>
            <a:r>
              <a:rPr lang="en-US" sz="2000" dirty="0" smtClean="0">
                <a:latin typeface="Andale Mono"/>
                <a:cs typeface="Andale Mono"/>
              </a:rPr>
              <a:t>)</a:t>
            </a: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4/4/17</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13</a:t>
            </a:fld>
            <a:endParaRPr lang="en-US" sz="3600" dirty="0"/>
          </a:p>
        </p:txBody>
      </p:sp>
      <p:sp>
        <p:nvSpPr>
          <p:cNvPr id="9" name="Rectangle 8"/>
          <p:cNvSpPr/>
          <p:nvPr/>
        </p:nvSpPr>
        <p:spPr>
          <a:xfrm>
            <a:off x="1261319" y="4919971"/>
            <a:ext cx="7882681" cy="6503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Line Callout 1 9"/>
          <p:cNvSpPr/>
          <p:nvPr/>
        </p:nvSpPr>
        <p:spPr>
          <a:xfrm>
            <a:off x="3691810" y="3207894"/>
            <a:ext cx="5002485" cy="696993"/>
          </a:xfrm>
          <a:prstGeom prst="borderCallout1">
            <a:avLst>
              <a:gd name="adj1" fmla="val 51693"/>
              <a:gd name="adj2" fmla="val -4201"/>
              <a:gd name="adj3" fmla="val 242968"/>
              <a:gd name="adj4" fmla="val -24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Test it with the testing set (one of the 10 folds)</a:t>
            </a:r>
            <a:endParaRPr lang="en-US" sz="2000" dirty="0"/>
          </a:p>
        </p:txBody>
      </p:sp>
    </p:spTree>
    <p:extLst>
      <p:ext uri="{BB962C8B-B14F-4D97-AF65-F5344CB8AC3E}">
        <p14:creationId xmlns:p14="http://schemas.microsoft.com/office/powerpoint/2010/main" val="1801881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663041"/>
            <a:ext cx="8229600" cy="2743200"/>
          </a:xfrm>
        </p:spPr>
      </p:pic>
    </p:spTree>
    <p:extLst>
      <p:ext uri="{BB962C8B-B14F-4D97-AF65-F5344CB8AC3E}">
        <p14:creationId xmlns:p14="http://schemas.microsoft.com/office/powerpoint/2010/main" val="1533015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6480489"/>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491"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xmlns="" w="12700" cap="rnd" cmpd="sng">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492"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3655258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i="1" dirty="0" smtClean="0"/>
              <a:t>Logistic </a:t>
            </a:r>
            <a:r>
              <a:rPr lang="en-US" dirty="0" smtClean="0"/>
              <a:t>Regression:</a:t>
            </a:r>
            <a:br>
              <a:rPr lang="en-US" dirty="0" smtClean="0"/>
            </a:br>
            <a:r>
              <a:rPr lang="en-US" dirty="0" smtClean="0"/>
              <a:t>Predicting a Class</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xmlns="">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Talk about feature engineering</a:t>
            </a:r>
          </a:p>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big data machine learning</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45224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887646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 for regression</a:t>
            </a:r>
            <a:endParaRPr lang="en-US" dirty="0"/>
          </a:p>
        </p:txBody>
      </p:sp>
      <p:sp>
        <p:nvSpPr>
          <p:cNvPr id="3" name="Content Placeholder 2"/>
          <p:cNvSpPr>
            <a:spLocks noGrp="1"/>
          </p:cNvSpPr>
          <p:nvPr>
            <p:ph idx="1"/>
          </p:nvPr>
        </p:nvSpPr>
        <p:spPr>
          <a:xfrm>
            <a:off x="1128943" y="1232558"/>
            <a:ext cx="7048804" cy="4379976"/>
          </a:xfrm>
        </p:spPr>
        <p:txBody>
          <a:bodyPr/>
          <a:lstStyle/>
          <a:p>
            <a:pPr marL="0" indent="0">
              <a:buNone/>
            </a:pPr>
            <a:r>
              <a:rPr lang="en-US" dirty="0" smtClean="0"/>
              <a:t>Normalization not useful</a:t>
            </a:r>
          </a:p>
          <a:p>
            <a:pPr marL="0" indent="0">
              <a:buNone/>
            </a:pPr>
            <a:r>
              <a:rPr lang="en-US" dirty="0" smtClean="0"/>
              <a:t>Continuous variables best </a:t>
            </a:r>
          </a:p>
          <a:p>
            <a:pPr marL="0" indent="0">
              <a:buNone/>
            </a:pPr>
            <a:r>
              <a:rPr lang="en-US" dirty="0" smtClean="0"/>
              <a:t>Numerical variables required</a:t>
            </a:r>
          </a:p>
          <a:p>
            <a:pPr marL="0" indent="0">
              <a:buNone/>
            </a:pPr>
            <a:endParaRPr lang="en-US" dirty="0" smtClean="0"/>
          </a:p>
          <a:p>
            <a:pPr marL="0" indent="0">
              <a:buNone/>
            </a:pPr>
            <a:r>
              <a:rPr lang="en-US" dirty="0" smtClean="0"/>
              <a:t>Example: ML Byte data set</a:t>
            </a:r>
          </a:p>
          <a:p>
            <a:pPr marL="0" indent="0">
              <a:buNone/>
            </a:pPr>
            <a:r>
              <a:rPr lang="en-US" dirty="0" smtClean="0"/>
              <a:t>Job represented with a number (even though categorical)</a:t>
            </a:r>
            <a:r>
              <a:rPr lang="mr-IN" dirty="0" smtClean="0"/>
              <a:t>–</a:t>
            </a:r>
            <a:r>
              <a:rPr lang="en-US" dirty="0" smtClean="0"/>
              <a:t> nominal, not ideal for regression</a:t>
            </a:r>
          </a:p>
          <a:p>
            <a:pPr marL="0" indent="0">
              <a:buNone/>
            </a:pPr>
            <a:r>
              <a:rPr lang="en-US" dirty="0" smtClean="0"/>
              <a:t>When structure built categorical but categories are ordered</a:t>
            </a:r>
            <a:r>
              <a:rPr lang="mr-IN" dirty="0" smtClean="0"/>
              <a:t>–</a:t>
            </a:r>
            <a:r>
              <a:rPr lang="en-US" dirty="0" smtClean="0"/>
              <a:t> ordinal or interval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26068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move on to classification…</a:t>
            </a:r>
            <a:endParaRPr lang="en-US" dirty="0"/>
          </a:p>
        </p:txBody>
      </p:sp>
      <p:sp>
        <p:nvSpPr>
          <p:cNvPr id="3" name="Content Placeholder 2"/>
          <p:cNvSpPr>
            <a:spLocks noGrp="1"/>
          </p:cNvSpPr>
          <p:nvPr>
            <p:ph idx="1"/>
          </p:nvPr>
        </p:nvSpPr>
        <p:spPr/>
        <p:txBody>
          <a:bodyPr/>
          <a:lstStyle/>
          <a:p>
            <a:r>
              <a:rPr lang="en-US" smtClean="0"/>
              <a:t>What did you use?</a:t>
            </a:r>
            <a:endParaRPr lang="en-US"/>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420987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71449402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2" name="TextBox 1"/>
          <p:cNvSpPr txBox="1"/>
          <p:nvPr/>
        </p:nvSpPr>
        <p:spPr>
          <a:xfrm>
            <a:off x="83127" y="6488668"/>
            <a:ext cx="8021748" cy="369332"/>
          </a:xfrm>
          <a:prstGeom prst="rect">
            <a:avLst/>
          </a:prstGeom>
          <a:noFill/>
        </p:spPr>
        <p:txBody>
          <a:bodyPr wrap="none" rtlCol="0">
            <a:spAutoFit/>
          </a:bodyPr>
          <a:lstStyle/>
          <a:p>
            <a:r>
              <a:rPr lang="en-US" dirty="0" smtClean="0"/>
              <a:t>Also see: http</a:t>
            </a:r>
            <a:r>
              <a:rPr lang="en-US" dirty="0"/>
              <a:t>://</a:t>
            </a:r>
            <a:r>
              <a:rPr lang="en-US" dirty="0" err="1" smtClean="0"/>
              <a:t>www.lauradhamilton.com</a:t>
            </a:r>
            <a:r>
              <a:rPr lang="en-US" dirty="0" smtClean="0"/>
              <a:t>/machine-learning-algorithm-cheat-sheet</a:t>
            </a:r>
            <a:endParaRPr lang="en-US" dirty="0"/>
          </a:p>
        </p:txBody>
      </p:sp>
    </p:spTree>
    <p:extLst>
      <p:ext uri="{BB962C8B-B14F-4D97-AF65-F5344CB8AC3E}">
        <p14:creationId xmlns:p14="http://schemas.microsoft.com/office/powerpoint/2010/main" val="3126475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373153"/>
            <a:ext cx="8229600" cy="2824215"/>
          </a:xfrm>
        </p:spPr>
      </p:pic>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432" name="Bitmap Image" r:id="rId5" imgW="25400" imgH="25400" progId="Paint.Picture">
                  <p:embed/>
                </p:oleObj>
              </mc:Choice>
              <mc:Fallback>
                <p:oleObj name="Bitmap Image" r:id="rId5" imgW="25400" imgH="25400" progId="Paint.Picture">
                  <p:embed/>
                  <p:pic>
                    <p:nvPicPr>
                      <p:cNvPr id="0" name=""/>
                      <p:cNvPicPr>
                        <a:picLocks noChangeAspect="1" noChangeArrowheads="1"/>
                      </p:cNvPicPr>
                      <p:nvPr/>
                    </p:nvPicPr>
                    <p:blipFill>
                      <a:blip r:embed="rId6"/>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373153"/>
            <a:ext cx="8229600" cy="2824215"/>
          </a:xfrm>
          <a:prstGeom prst="rect">
            <a:avLst/>
          </a:prstGeom>
        </p:spPr>
      </p:pic>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457" name="Bitmap Image" r:id="rId5" imgW="25400" imgH="25400" progId="Paint.Picture">
                  <p:embed/>
                </p:oleObj>
              </mc:Choice>
              <mc:Fallback>
                <p:oleObj name="Bitmap Image" r:id="rId5" imgW="25400" imgH="25400" progId="Paint.Picture">
                  <p:embed/>
                  <p:pic>
                    <p:nvPicPr>
                      <p:cNvPr id="0" name=""/>
                      <p:cNvPicPr>
                        <a:picLocks noChangeAspect="1" noChangeArrowheads="1"/>
                      </p:cNvPicPr>
                      <p:nvPr/>
                    </p:nvPicPr>
                    <p:blipFill>
                      <a:blip r:embed="rId6"/>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Rectangle 2"/>
          <p:cNvSpPr/>
          <p:nvPr/>
        </p:nvSpPr>
        <p:spPr>
          <a:xfrm>
            <a:off x="4645507" y="2980594"/>
            <a:ext cx="1636540"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847390" y="1884906"/>
            <a:ext cx="2002100" cy="832688"/>
          </a:xfrm>
          <a:prstGeom prst="borderCallout1">
            <a:avLst>
              <a:gd name="adj1" fmla="val 51551"/>
              <a:gd name="adj2" fmla="val -29"/>
              <a:gd name="adj3" fmla="val 132466"/>
              <a:gd name="adj4" fmla="val -29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373153"/>
            <a:ext cx="8229600" cy="2824215"/>
          </a:xfrm>
          <a:prstGeom prst="rect">
            <a:avLst/>
          </a:prstGeom>
        </p:spPr>
      </p:pic>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481" name="Bitmap Image" r:id="rId5" imgW="25400" imgH="25400" progId="Paint.Picture">
                  <p:embed/>
                </p:oleObj>
              </mc:Choice>
              <mc:Fallback>
                <p:oleObj name="Bitmap Image" r:id="rId5" imgW="25400" imgH="25400" progId="Paint.Picture">
                  <p:embed/>
                  <p:pic>
                    <p:nvPicPr>
                      <p:cNvPr id="0" name=""/>
                      <p:cNvPicPr>
                        <a:picLocks noChangeAspect="1" noChangeArrowheads="1"/>
                      </p:cNvPicPr>
                      <p:nvPr/>
                    </p:nvPicPr>
                    <p:blipFill>
                      <a:blip r:embed="rId6"/>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Rectangle 8"/>
          <p:cNvSpPr/>
          <p:nvPr/>
        </p:nvSpPr>
        <p:spPr>
          <a:xfrm>
            <a:off x="4645507" y="3146961"/>
            <a:ext cx="1636540" cy="19000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6847390" y="1884906"/>
            <a:ext cx="2002100" cy="832688"/>
          </a:xfrm>
          <a:prstGeom prst="borderCallout1">
            <a:avLst>
              <a:gd name="adj1" fmla="val 51551"/>
              <a:gd name="adj2" fmla="val -29"/>
              <a:gd name="adj3" fmla="val 149580"/>
              <a:gd name="adj4" fmla="val -28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value selects which subtree to traverse</a:t>
            </a:r>
          </a:p>
        </p:txBody>
      </p:sp>
    </p:spTree>
    <p:extLst>
      <p:ext uri="{BB962C8B-B14F-4D97-AF65-F5344CB8AC3E}">
        <p14:creationId xmlns:p14="http://schemas.microsoft.com/office/powerpoint/2010/main" val="2739178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a:xfrm>
            <a:off x="1128943" y="1292519"/>
            <a:ext cx="7048804" cy="4379976"/>
          </a:xfrm>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r>
              <a:rPr lang="en-US" dirty="0" smtClean="0"/>
              <a:t>Algorithmic assumptions may vary</a:t>
            </a:r>
          </a:p>
          <a:p>
            <a:pPr marL="228600" lvl="1" indent="0">
              <a:buNone/>
            </a:pPr>
            <a:r>
              <a:rPr lang="en-US" dirty="0" smtClean="0"/>
              <a:t>Should </a:t>
            </a:r>
            <a:r>
              <a:rPr lang="en-US" dirty="0"/>
              <a:t>we bin continuous features?</a:t>
            </a:r>
          </a:p>
          <a:p>
            <a:pPr marL="228600" lvl="1" indent="0">
              <a:buNone/>
            </a:pPr>
            <a:r>
              <a:rPr lang="en-US" dirty="0"/>
              <a:t>Should we convert discrete features to numbers? </a:t>
            </a:r>
            <a:endParaRPr lang="en-US" dirty="0" smtClean="0"/>
          </a:p>
          <a:p>
            <a:pPr marL="228600" lvl="1" indent="0">
              <a:buNone/>
            </a:pPr>
            <a:r>
              <a:rPr lang="en-US" dirty="0" smtClean="0"/>
              <a:t>Should we normalize?</a:t>
            </a:r>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577014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504"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8" name="Content Placeholder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2373153"/>
            <a:ext cx="8229600" cy="2824215"/>
          </a:xfrm>
          <a:prstGeom prst="rect">
            <a:avLst/>
          </a:prstGeom>
        </p:spPr>
      </p:pic>
      <p:sp>
        <p:nvSpPr>
          <p:cNvPr id="9" name="Rectangle 8"/>
          <p:cNvSpPr/>
          <p:nvPr/>
        </p:nvSpPr>
        <p:spPr>
          <a:xfrm>
            <a:off x="5688281" y="4678878"/>
            <a:ext cx="1068779" cy="51849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6978019" y="2823056"/>
            <a:ext cx="2002100" cy="832688"/>
          </a:xfrm>
          <a:prstGeom prst="borderCallout1">
            <a:avLst>
              <a:gd name="adj1" fmla="val 51551"/>
              <a:gd name="adj2" fmla="val -29"/>
              <a:gd name="adj3" fmla="val 225166"/>
              <a:gd name="adj4" fmla="val -116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show the classification result</a:t>
            </a:r>
            <a:endParaRPr lang="en-US" dirty="0"/>
          </a:p>
        </p:txBody>
      </p:sp>
    </p:spTree>
    <p:extLst>
      <p:ext uri="{BB962C8B-B14F-4D97-AF65-F5344CB8AC3E}">
        <p14:creationId xmlns:p14="http://schemas.microsoft.com/office/powerpoint/2010/main" val="769259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1800" dirty="0" err="1" smtClean="0">
                <a:latin typeface="Courier New" charset="0"/>
                <a:ea typeface="Courier New" charset="0"/>
                <a:cs typeface="Courier New" charset="0"/>
              </a:rPr>
              <a:t>BuildTree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trainingSet</a:t>
            </a:r>
            <a:r>
              <a:rPr lang="en-US" sz="1800" dirty="0">
                <a:latin typeface="Courier New" charset="0"/>
                <a:ea typeface="Courier New" charset="0"/>
                <a:cs typeface="Courier New" charset="0"/>
              </a:rPr>
              <a:t>)</a:t>
            </a:r>
          </a:p>
          <a:p>
            <a:pPr eaLnBrk="1" hangingPunct="1">
              <a:lnSpc>
                <a:spcPct val="90000"/>
              </a:lnSpc>
              <a:buFont typeface="Wingdings" charset="0"/>
              <a:buNone/>
            </a:pPr>
            <a:r>
              <a:rPr lang="en-US" sz="1800" dirty="0">
                <a:latin typeface="Courier New" charset="0"/>
                <a:ea typeface="Courier New" charset="0"/>
                <a:cs typeface="Courier New" charset="0"/>
              </a:rPr>
              <a:t>	// base case                                               … (more base cases later)</a:t>
            </a:r>
          </a:p>
          <a:p>
            <a:pPr eaLnBrk="1" hangingPunct="1">
              <a:lnSpc>
                <a:spcPct val="90000"/>
              </a:lnSpc>
              <a:buFont typeface="Wingdings" charset="0"/>
              <a:buNone/>
            </a:pPr>
            <a:r>
              <a:rPr lang="en-US" sz="1800" dirty="0">
                <a:latin typeface="Courier New" charset="0"/>
                <a:ea typeface="Courier New" charset="0"/>
                <a:cs typeface="Courier New" charset="0"/>
              </a:rPr>
              <a:t>	If </a:t>
            </a:r>
            <a:r>
              <a:rPr lang="en-US" sz="1800" dirty="0" err="1">
                <a:latin typeface="Courier New" charset="0"/>
                <a:ea typeface="Courier New" charset="0"/>
                <a:cs typeface="Courier New" charset="0"/>
              </a:rPr>
              <a:t>trainingSet</a:t>
            </a:r>
            <a:r>
              <a:rPr lang="en-US" sz="1800" dirty="0">
                <a:latin typeface="Courier New" charset="0"/>
                <a:ea typeface="Courier New" charset="0"/>
                <a:cs typeface="Courier New" charset="0"/>
              </a:rPr>
              <a:t> only has one label on all instances</a:t>
            </a:r>
          </a:p>
          <a:p>
            <a:pPr eaLnBrk="1" hangingPunct="1">
              <a:lnSpc>
                <a:spcPct val="90000"/>
              </a:lnSpc>
              <a:buFont typeface="Wingdings" charset="0"/>
              <a:buNone/>
            </a:pPr>
            <a:r>
              <a:rPr lang="en-US" sz="1800" dirty="0">
                <a:latin typeface="Courier New" charset="0"/>
                <a:ea typeface="Courier New" charset="0"/>
                <a:cs typeface="Courier New" charset="0"/>
              </a:rPr>
              <a:t>		Return new Leaf(</a:t>
            </a:r>
            <a:r>
              <a:rPr lang="en-US" sz="1800" dirty="0" err="1">
                <a:latin typeface="Courier New" charset="0"/>
                <a:ea typeface="Courier New" charset="0"/>
                <a:cs typeface="Courier New" charset="0"/>
              </a:rPr>
              <a:t>trainingSet.label</a:t>
            </a:r>
            <a:r>
              <a:rPr lang="en-US" sz="1800" dirty="0">
                <a:latin typeface="Courier New" charset="0"/>
                <a:ea typeface="Courier New" charset="0"/>
                <a:cs typeface="Courier New" charset="0"/>
              </a:rPr>
              <a:t>)</a:t>
            </a:r>
          </a:p>
          <a:p>
            <a:pPr eaLnBrk="1" hangingPunct="1">
              <a:lnSpc>
                <a:spcPct val="90000"/>
              </a:lnSpc>
              <a:buFont typeface="Wingdings" charset="0"/>
              <a:buNone/>
            </a:pPr>
            <a:endParaRPr lang="en-US" sz="1200" dirty="0">
              <a:latin typeface="Courier New" charset="0"/>
              <a:ea typeface="Courier New" charset="0"/>
              <a:cs typeface="Courier New" charset="0"/>
            </a:endParaRPr>
          </a:p>
          <a:p>
            <a:pPr eaLnBrk="1" hangingPunct="1">
              <a:lnSpc>
                <a:spcPct val="90000"/>
              </a:lnSpc>
              <a:buFont typeface="Wingdings" charset="0"/>
              <a:buNone/>
            </a:pPr>
            <a:r>
              <a:rPr lang="en-US" sz="1800" dirty="0">
                <a:latin typeface="Courier New" charset="0"/>
                <a:ea typeface="Courier New" charset="0"/>
                <a:cs typeface="Courier New" charset="0"/>
              </a:rPr>
              <a:t>	// recursive case</a:t>
            </a:r>
          </a:p>
          <a:p>
            <a:pPr eaLnBrk="1" hangingPunct="1">
              <a:lnSpc>
                <a:spcPct val="90000"/>
              </a:lnSpc>
              <a:buFont typeface="Wingdings" charset="0"/>
              <a:buNone/>
            </a:pPr>
            <a:r>
              <a:rPr lang="en-US" sz="1800" dirty="0">
                <a:latin typeface="Courier New" charset="0"/>
                <a:ea typeface="Courier New" charset="0"/>
                <a:cs typeface="Courier New" charset="0"/>
              </a:rPr>
              <a:t>	Pick a feature </a:t>
            </a:r>
            <a:r>
              <a:rPr lang="en-US" sz="1800" dirty="0" err="1">
                <a:latin typeface="Courier New" charset="0"/>
                <a:ea typeface="Courier New" charset="0"/>
                <a:cs typeface="Courier New" charset="0"/>
              </a:rPr>
              <a:t>Fn</a:t>
            </a:r>
            <a:r>
              <a:rPr lang="en-US" sz="1800" dirty="0">
                <a:latin typeface="Courier New" charset="0"/>
                <a:ea typeface="Courier New" charset="0"/>
                <a:cs typeface="Courier New" charset="0"/>
              </a:rPr>
              <a:t> we haven</a:t>
            </a:r>
            <a:r>
              <a:rPr lang="ja-JP" altLang="en-US" sz="1800" dirty="0">
                <a:latin typeface="Courier New" charset="0"/>
                <a:ea typeface="Courier New" charset="0"/>
                <a:cs typeface="Courier New" charset="0"/>
              </a:rPr>
              <a:t>’</a:t>
            </a:r>
            <a:r>
              <a:rPr lang="en-US" sz="1800" dirty="0">
                <a:latin typeface="Courier New" charset="0"/>
                <a:ea typeface="Courier New" charset="0"/>
                <a:cs typeface="Courier New" charset="0"/>
              </a:rPr>
              <a:t>t split with before      // … how?</a:t>
            </a:r>
          </a:p>
          <a:p>
            <a:pPr eaLnBrk="1" hangingPunct="1">
              <a:lnSpc>
                <a:spcPct val="90000"/>
              </a:lnSpc>
              <a:buFont typeface="Wingdings" charset="0"/>
              <a:buNone/>
            </a:pPr>
            <a:r>
              <a:rPr lang="en-US" sz="1800" dirty="0">
                <a:latin typeface="Courier New" charset="0"/>
                <a:ea typeface="Courier New" charset="0"/>
                <a:cs typeface="Courier New" charset="0"/>
              </a:rPr>
              <a:t>	result = new </a:t>
            </a:r>
            <a:r>
              <a:rPr lang="en-US" sz="1800" dirty="0" err="1">
                <a:latin typeface="Courier New" charset="0"/>
                <a:ea typeface="Courier New" charset="0"/>
                <a:cs typeface="Courier New" charset="0"/>
              </a:rPr>
              <a:t>SplitNode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Fn</a:t>
            </a:r>
            <a:r>
              <a:rPr lang="en-US" sz="1800" dirty="0">
                <a:latin typeface="Courier New" charset="0"/>
                <a:ea typeface="Courier New" charset="0"/>
                <a:cs typeface="Courier New" charset="0"/>
              </a:rPr>
              <a:t>)</a:t>
            </a:r>
          </a:p>
          <a:p>
            <a:pPr eaLnBrk="1" hangingPunct="1">
              <a:lnSpc>
                <a:spcPct val="90000"/>
              </a:lnSpc>
              <a:buFont typeface="Wingdings" charset="0"/>
              <a:buNone/>
            </a:pPr>
            <a:r>
              <a:rPr lang="en-US" sz="1800" dirty="0">
                <a:latin typeface="Courier New" charset="0"/>
                <a:ea typeface="Courier New" charset="0"/>
                <a:cs typeface="Courier New" charset="0"/>
              </a:rPr>
              <a:t>	For each value unique value </a:t>
            </a:r>
            <a:r>
              <a:rPr lang="en-US" sz="1800" i="1" dirty="0">
                <a:latin typeface="Courier New" charset="0"/>
                <a:ea typeface="Courier New" charset="0"/>
                <a:cs typeface="Courier New" charset="0"/>
              </a:rPr>
              <a:t>f</a:t>
            </a:r>
            <a:r>
              <a:rPr lang="en-US" sz="1800" i="1" baseline="-25000" dirty="0">
                <a:latin typeface="Courier New" charset="0"/>
                <a:ea typeface="Courier New" charset="0"/>
                <a:cs typeface="Courier New" charset="0"/>
              </a:rPr>
              <a:t>i</a:t>
            </a:r>
            <a:r>
              <a:rPr lang="en-US" sz="1800" dirty="0">
                <a:latin typeface="Courier New" charset="0"/>
                <a:ea typeface="Courier New" charset="0"/>
                <a:cs typeface="Courier New" charset="0"/>
              </a:rPr>
              <a:t> of feature </a:t>
            </a:r>
            <a:r>
              <a:rPr lang="en-US" sz="1800" dirty="0" err="1">
                <a:latin typeface="Courier New" charset="0"/>
                <a:ea typeface="Courier New" charset="0"/>
                <a:cs typeface="Courier New" charset="0"/>
              </a:rPr>
              <a:t>Fn</a:t>
            </a:r>
            <a:endParaRPr lang="en-US" sz="1800" dirty="0">
              <a:latin typeface="Courier New" charset="0"/>
              <a:ea typeface="Courier New" charset="0"/>
              <a:cs typeface="Courier New" charset="0"/>
            </a:endParaRPr>
          </a:p>
          <a:p>
            <a:pPr eaLnBrk="1" hangingPunct="1">
              <a:lnSpc>
                <a:spcPct val="90000"/>
              </a:lnSpc>
              <a:buFont typeface="Wingdings" charset="0"/>
              <a:buNone/>
            </a:pP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trainSubset</a:t>
            </a:r>
            <a:r>
              <a:rPr lang="en-US" sz="1800" dirty="0">
                <a:latin typeface="Courier New" charset="0"/>
                <a:ea typeface="Courier New" charset="0"/>
                <a:cs typeface="Courier New" charset="0"/>
              </a:rPr>
              <a:t>= subset of </a:t>
            </a:r>
            <a:r>
              <a:rPr lang="en-US" sz="1800" dirty="0" err="1">
                <a:latin typeface="Courier New" charset="0"/>
                <a:ea typeface="Courier New" charset="0"/>
                <a:cs typeface="Courier New" charset="0"/>
              </a:rPr>
              <a:t>trainingSet</a:t>
            </a:r>
            <a:r>
              <a:rPr lang="en-US" sz="1800" dirty="0">
                <a:latin typeface="Courier New" charset="0"/>
                <a:ea typeface="Courier New" charset="0"/>
                <a:cs typeface="Courier New" charset="0"/>
              </a:rPr>
              <a:t> with </a:t>
            </a:r>
            <a:r>
              <a:rPr lang="en-US" sz="1800" dirty="0" err="1">
                <a:latin typeface="Courier New" charset="0"/>
                <a:ea typeface="Courier New" charset="0"/>
                <a:cs typeface="Courier New" charset="0"/>
              </a:rPr>
              <a:t>Fn</a:t>
            </a:r>
            <a:r>
              <a:rPr lang="en-US" sz="1800" dirty="0">
                <a:latin typeface="Courier New" charset="0"/>
                <a:ea typeface="Courier New" charset="0"/>
                <a:cs typeface="Courier New" charset="0"/>
              </a:rPr>
              <a:t>= </a:t>
            </a:r>
            <a:r>
              <a:rPr lang="en-US" sz="1800" i="1" dirty="0">
                <a:latin typeface="Courier New" charset="0"/>
                <a:ea typeface="Courier New" charset="0"/>
                <a:cs typeface="Courier New" charset="0"/>
              </a:rPr>
              <a:t>f</a:t>
            </a:r>
            <a:r>
              <a:rPr lang="en-US" sz="1800" i="1" baseline="-25000" dirty="0">
                <a:latin typeface="Courier New" charset="0"/>
                <a:ea typeface="Courier New" charset="0"/>
                <a:cs typeface="Courier New" charset="0"/>
              </a:rPr>
              <a:t>i</a:t>
            </a:r>
            <a:endParaRPr lang="en-US" sz="1800" dirty="0">
              <a:latin typeface="Courier New" charset="0"/>
              <a:ea typeface="Courier New" charset="0"/>
              <a:cs typeface="Courier New" charset="0"/>
            </a:endParaRPr>
          </a:p>
          <a:p>
            <a:pPr eaLnBrk="1" hangingPunct="1">
              <a:lnSpc>
                <a:spcPct val="90000"/>
              </a:lnSpc>
              <a:buFont typeface="Wingdings" charset="0"/>
              <a:buNone/>
            </a:pP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r</a:t>
            </a:r>
            <a:r>
              <a:rPr lang="en-US" sz="1800" dirty="0" err="1" smtClean="0">
                <a:latin typeface="Courier New" charset="0"/>
                <a:ea typeface="Courier New" charset="0"/>
                <a:cs typeface="Courier New" charset="0"/>
              </a:rPr>
              <a:t>esult.addChild</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BuildTree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trainSubset</a:t>
            </a:r>
            <a:r>
              <a:rPr lang="en-US" sz="1800" dirty="0">
                <a:latin typeface="Courier New" charset="0"/>
                <a:ea typeface="Courier New" charset="0"/>
                <a:cs typeface="Courier New" charset="0"/>
              </a:rPr>
              <a:t>))</a:t>
            </a:r>
          </a:p>
          <a:p>
            <a:pPr eaLnBrk="1" hangingPunct="1">
              <a:lnSpc>
                <a:spcPct val="90000"/>
              </a:lnSpc>
              <a:buFont typeface="Wingdings" charset="0"/>
              <a:buNone/>
            </a:pPr>
            <a:r>
              <a:rPr lang="en-US" sz="1800" dirty="0">
                <a:latin typeface="Courier New" charset="0"/>
                <a:ea typeface="Courier New" charset="0"/>
                <a:cs typeface="Courier New"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128942" y="1533140"/>
            <a:ext cx="8015057"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Font typeface="Wingdings" charset="0"/>
              <a:buNone/>
            </a:pP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 base case                                               … (more base cases later)</a:t>
            </a:r>
          </a:p>
          <a:p>
            <a:pPr>
              <a:lnSpc>
                <a:spcPct val="90000"/>
              </a:lnSpc>
              <a:buFont typeface="Wingdings" charset="0"/>
              <a:buNone/>
            </a:pPr>
            <a:r>
              <a:rPr lang="en-US" sz="1800" dirty="0" smtClean="0">
                <a:latin typeface="Courier New" charset="0"/>
                <a:ea typeface="Courier New" charset="0"/>
                <a:cs typeface="Courier New" charset="0"/>
              </a:rPr>
              <a:t>	If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only has one label on all instances</a:t>
            </a:r>
          </a:p>
          <a:p>
            <a:pPr>
              <a:lnSpc>
                <a:spcPct val="90000"/>
              </a:lnSpc>
              <a:buFont typeface="Wingdings" charset="0"/>
              <a:buNone/>
            </a:pPr>
            <a:r>
              <a:rPr lang="en-US" sz="1800" dirty="0" smtClean="0">
                <a:latin typeface="Courier New" charset="0"/>
                <a:ea typeface="Courier New" charset="0"/>
                <a:cs typeface="Courier New" charset="0"/>
              </a:rPr>
              <a:t>		Return new Leaf(</a:t>
            </a:r>
            <a:r>
              <a:rPr lang="en-US" sz="1800" dirty="0" err="1" smtClean="0">
                <a:latin typeface="Courier New" charset="0"/>
                <a:ea typeface="Courier New" charset="0"/>
                <a:cs typeface="Courier New" charset="0"/>
              </a:rPr>
              <a:t>trainingSet.label</a:t>
            </a:r>
            <a:r>
              <a:rPr lang="en-US" sz="1800" dirty="0" smtClean="0">
                <a:latin typeface="Courier New" charset="0"/>
                <a:ea typeface="Courier New" charset="0"/>
                <a:cs typeface="Courier New" charset="0"/>
              </a:rPr>
              <a:t>)</a:t>
            </a:r>
          </a:p>
          <a:p>
            <a:pPr>
              <a:lnSpc>
                <a:spcPct val="90000"/>
              </a:lnSpc>
              <a:buFont typeface="Wingdings" charset="0"/>
              <a:buNone/>
            </a:pPr>
            <a:endParaRPr lang="en-US" sz="12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 recursive case</a:t>
            </a:r>
          </a:p>
          <a:p>
            <a:pPr>
              <a:lnSpc>
                <a:spcPct val="90000"/>
              </a:lnSpc>
              <a:buFont typeface="Wingdings" charset="0"/>
              <a:buNone/>
            </a:pPr>
            <a:r>
              <a:rPr lang="en-US" sz="1800" dirty="0" smtClean="0">
                <a:latin typeface="Courier New" charset="0"/>
                <a:ea typeface="Courier New" charset="0"/>
                <a:cs typeface="Courier New" charset="0"/>
              </a:rPr>
              <a:t>	Pick a feature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we haven</a:t>
            </a:r>
            <a:r>
              <a:rPr lang="ja-JP" altLang="en-US" sz="1800" dirty="0" smtClean="0">
                <a:latin typeface="Courier New" charset="0"/>
                <a:ea typeface="Courier New" charset="0"/>
                <a:cs typeface="Courier New" charset="0"/>
              </a:rPr>
              <a:t>’</a:t>
            </a:r>
            <a:r>
              <a:rPr lang="en-US" sz="1800" dirty="0" smtClean="0">
                <a:latin typeface="Courier New" charset="0"/>
                <a:ea typeface="Courier New" charset="0"/>
                <a:cs typeface="Courier New" charset="0"/>
              </a:rPr>
              <a:t>t split with before      // … how?</a:t>
            </a:r>
          </a:p>
          <a:p>
            <a:pPr>
              <a:lnSpc>
                <a:spcPct val="90000"/>
              </a:lnSpc>
              <a:buFont typeface="Wingdings" charset="0"/>
              <a:buNone/>
            </a:pPr>
            <a:r>
              <a:rPr lang="en-US" sz="1800" dirty="0" smtClean="0">
                <a:latin typeface="Courier New" charset="0"/>
                <a:ea typeface="Courier New" charset="0"/>
                <a:cs typeface="Courier New" charset="0"/>
              </a:rPr>
              <a:t>	result = new </a:t>
            </a:r>
            <a:r>
              <a:rPr lang="en-US" sz="1800" dirty="0" err="1" smtClean="0">
                <a:latin typeface="Courier New" charset="0"/>
                <a:ea typeface="Courier New" charset="0"/>
                <a:cs typeface="Courier New" charset="0"/>
              </a:rPr>
              <a:t>SplitNode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For each value unique value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r>
              <a:rPr lang="en-US" sz="1800" dirty="0" smtClean="0">
                <a:latin typeface="Courier New" charset="0"/>
                <a:ea typeface="Courier New" charset="0"/>
                <a:cs typeface="Courier New" charset="0"/>
              </a:rPr>
              <a:t> of feature </a:t>
            </a:r>
            <a:r>
              <a:rPr lang="en-US" sz="1800" dirty="0" err="1" smtClean="0">
                <a:latin typeface="Courier New" charset="0"/>
                <a:ea typeface="Courier New" charset="0"/>
                <a:cs typeface="Courier New" charset="0"/>
              </a:rPr>
              <a:t>Fn</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 subset of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with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result.addChild</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Return result</a:t>
            </a:r>
            <a:endParaRPr lang="en-US" sz="1800" dirty="0">
              <a:latin typeface="Courier New" charset="0"/>
              <a:ea typeface="Courier New" charset="0"/>
              <a:cs typeface="Courier New" charset="0"/>
            </a:endParaRPr>
          </a:p>
        </p:txBody>
      </p:sp>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4" name="Rectangle 3"/>
          <p:cNvSpPr/>
          <p:nvPr/>
        </p:nvSpPr>
        <p:spPr>
          <a:xfrm>
            <a:off x="2455711" y="429044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gd name="adj1" fmla="val 49797"/>
              <a:gd name="adj2" fmla="val -544"/>
              <a:gd name="adj3" fmla="val 122110"/>
              <a:gd name="adj4" fmla="val -31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128942" y="1533140"/>
            <a:ext cx="8015057"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Font typeface="Wingdings" charset="0"/>
              <a:buNone/>
            </a:pP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 base case                                               … (more base cases later)</a:t>
            </a:r>
          </a:p>
          <a:p>
            <a:pPr>
              <a:lnSpc>
                <a:spcPct val="90000"/>
              </a:lnSpc>
              <a:buFont typeface="Wingdings" charset="0"/>
              <a:buNone/>
            </a:pPr>
            <a:r>
              <a:rPr lang="en-US" sz="1800" dirty="0" smtClean="0">
                <a:latin typeface="Courier New" charset="0"/>
                <a:ea typeface="Courier New" charset="0"/>
                <a:cs typeface="Courier New" charset="0"/>
              </a:rPr>
              <a:t>	If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only has one label on all instances</a:t>
            </a:r>
          </a:p>
          <a:p>
            <a:pPr>
              <a:lnSpc>
                <a:spcPct val="90000"/>
              </a:lnSpc>
              <a:buFont typeface="Wingdings" charset="0"/>
              <a:buNone/>
            </a:pPr>
            <a:r>
              <a:rPr lang="en-US" sz="1800" dirty="0" smtClean="0">
                <a:latin typeface="Courier New" charset="0"/>
                <a:ea typeface="Courier New" charset="0"/>
                <a:cs typeface="Courier New" charset="0"/>
              </a:rPr>
              <a:t>		Return new Leaf(</a:t>
            </a:r>
            <a:r>
              <a:rPr lang="en-US" sz="1800" dirty="0" err="1" smtClean="0">
                <a:latin typeface="Courier New" charset="0"/>
                <a:ea typeface="Courier New" charset="0"/>
                <a:cs typeface="Courier New" charset="0"/>
              </a:rPr>
              <a:t>trainingSet.label</a:t>
            </a:r>
            <a:r>
              <a:rPr lang="en-US" sz="1800" dirty="0" smtClean="0">
                <a:latin typeface="Courier New" charset="0"/>
                <a:ea typeface="Courier New" charset="0"/>
                <a:cs typeface="Courier New" charset="0"/>
              </a:rPr>
              <a:t>)</a:t>
            </a:r>
          </a:p>
          <a:p>
            <a:pPr>
              <a:lnSpc>
                <a:spcPct val="90000"/>
              </a:lnSpc>
              <a:buFont typeface="Wingdings" charset="0"/>
              <a:buNone/>
            </a:pPr>
            <a:endParaRPr lang="en-US" sz="12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 recursive case</a:t>
            </a:r>
          </a:p>
          <a:p>
            <a:pPr>
              <a:lnSpc>
                <a:spcPct val="90000"/>
              </a:lnSpc>
              <a:buFont typeface="Wingdings" charset="0"/>
              <a:buNone/>
            </a:pPr>
            <a:r>
              <a:rPr lang="en-US" sz="1800" dirty="0" smtClean="0">
                <a:latin typeface="Courier New" charset="0"/>
                <a:ea typeface="Courier New" charset="0"/>
                <a:cs typeface="Courier New" charset="0"/>
              </a:rPr>
              <a:t>	Pick a feature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we haven</a:t>
            </a:r>
            <a:r>
              <a:rPr lang="ja-JP" altLang="en-US" sz="1800" dirty="0" smtClean="0">
                <a:latin typeface="Courier New" charset="0"/>
                <a:ea typeface="Courier New" charset="0"/>
                <a:cs typeface="Courier New" charset="0"/>
              </a:rPr>
              <a:t>’</a:t>
            </a:r>
            <a:r>
              <a:rPr lang="en-US" sz="1800" dirty="0" smtClean="0">
                <a:latin typeface="Courier New" charset="0"/>
                <a:ea typeface="Courier New" charset="0"/>
                <a:cs typeface="Courier New" charset="0"/>
              </a:rPr>
              <a:t>t split with before      // … how?</a:t>
            </a:r>
          </a:p>
          <a:p>
            <a:pPr>
              <a:lnSpc>
                <a:spcPct val="90000"/>
              </a:lnSpc>
              <a:buFont typeface="Wingdings" charset="0"/>
              <a:buNone/>
            </a:pPr>
            <a:r>
              <a:rPr lang="en-US" sz="1800" dirty="0" smtClean="0">
                <a:latin typeface="Courier New" charset="0"/>
                <a:ea typeface="Courier New" charset="0"/>
                <a:cs typeface="Courier New" charset="0"/>
              </a:rPr>
              <a:t>	result = new </a:t>
            </a:r>
            <a:r>
              <a:rPr lang="en-US" sz="1800" dirty="0" err="1" smtClean="0">
                <a:latin typeface="Courier New" charset="0"/>
                <a:ea typeface="Courier New" charset="0"/>
                <a:cs typeface="Courier New" charset="0"/>
              </a:rPr>
              <a:t>SplitNode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For each value unique value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r>
              <a:rPr lang="en-US" sz="1800" dirty="0" smtClean="0">
                <a:latin typeface="Courier New" charset="0"/>
                <a:ea typeface="Courier New" charset="0"/>
                <a:cs typeface="Courier New" charset="0"/>
              </a:rPr>
              <a:t> of feature </a:t>
            </a:r>
            <a:r>
              <a:rPr lang="en-US" sz="1800" dirty="0" err="1" smtClean="0">
                <a:latin typeface="Courier New" charset="0"/>
                <a:ea typeface="Courier New" charset="0"/>
                <a:cs typeface="Courier New" charset="0"/>
              </a:rPr>
              <a:t>Fn</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 subset of </a:t>
            </a:r>
            <a:r>
              <a:rPr lang="en-US" sz="1800" dirty="0" err="1" smtClean="0">
                <a:latin typeface="Courier New" charset="0"/>
                <a:ea typeface="Courier New" charset="0"/>
                <a:cs typeface="Courier New" charset="0"/>
              </a:rPr>
              <a:t>trainingSet</a:t>
            </a:r>
            <a:r>
              <a:rPr lang="en-US" sz="1800" dirty="0" smtClean="0">
                <a:latin typeface="Courier New" charset="0"/>
                <a:ea typeface="Courier New" charset="0"/>
                <a:cs typeface="Courier New" charset="0"/>
              </a:rPr>
              <a:t> with </a:t>
            </a:r>
            <a:r>
              <a:rPr lang="en-US" sz="1800" dirty="0" err="1" smtClean="0">
                <a:latin typeface="Courier New" charset="0"/>
                <a:ea typeface="Courier New" charset="0"/>
                <a:cs typeface="Courier New" charset="0"/>
              </a:rPr>
              <a:t>Fn</a:t>
            </a:r>
            <a:r>
              <a:rPr lang="en-US" sz="1800" dirty="0" smtClean="0">
                <a:latin typeface="Courier New" charset="0"/>
                <a:ea typeface="Courier New" charset="0"/>
                <a:cs typeface="Courier New" charset="0"/>
              </a:rPr>
              <a:t>= </a:t>
            </a:r>
            <a:r>
              <a:rPr lang="en-US" sz="1800" i="1" dirty="0" smtClean="0">
                <a:latin typeface="Courier New" charset="0"/>
                <a:ea typeface="Courier New" charset="0"/>
                <a:cs typeface="Courier New" charset="0"/>
              </a:rPr>
              <a:t>f</a:t>
            </a:r>
            <a:r>
              <a:rPr lang="en-US" sz="1800" i="1" baseline="-25000" dirty="0" smtClean="0">
                <a:latin typeface="Courier New" charset="0"/>
                <a:ea typeface="Courier New" charset="0"/>
                <a:cs typeface="Courier New" charset="0"/>
              </a:rPr>
              <a:t>i</a:t>
            </a:r>
            <a:endParaRPr lang="en-US" sz="1800" dirty="0" smtClean="0">
              <a:latin typeface="Courier New" charset="0"/>
              <a:ea typeface="Courier New" charset="0"/>
              <a:cs typeface="Courier New" charset="0"/>
            </a:endParaRPr>
          </a:p>
          <a:p>
            <a:pPr>
              <a:lnSpc>
                <a:spcPct val="90000"/>
              </a:lnSpc>
              <a:buFont typeface="Wingdings" charset="0"/>
              <a:buNone/>
            </a:pPr>
            <a:r>
              <a:rPr lang="en-US" sz="1800" dirty="0" smtClean="0">
                <a:latin typeface="Courier New" charset="0"/>
                <a:ea typeface="Courier New" charset="0"/>
                <a:cs typeface="Courier New" charset="0"/>
              </a:rPr>
              <a:t>		</a:t>
            </a:r>
            <a:r>
              <a:rPr lang="en-US" sz="1800" dirty="0" err="1" smtClean="0">
                <a:latin typeface="Courier New" charset="0"/>
                <a:ea typeface="Courier New" charset="0"/>
                <a:cs typeface="Courier New" charset="0"/>
              </a:rPr>
              <a:t>result.addChild</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BuildTree</a:t>
            </a:r>
            <a:r>
              <a:rPr lang="en-US" sz="1800" dirty="0" smtClean="0">
                <a:latin typeface="Courier New" charset="0"/>
                <a:ea typeface="Courier New" charset="0"/>
                <a:cs typeface="Courier New" charset="0"/>
              </a:rPr>
              <a:t>(</a:t>
            </a:r>
            <a:r>
              <a:rPr lang="en-US" sz="1800" dirty="0" err="1" smtClean="0">
                <a:latin typeface="Courier New" charset="0"/>
                <a:ea typeface="Courier New" charset="0"/>
                <a:cs typeface="Courier New" charset="0"/>
              </a:rPr>
              <a:t>trainSubset</a:t>
            </a:r>
            <a:r>
              <a:rPr lang="en-US" sz="1800" dirty="0" smtClean="0">
                <a:latin typeface="Courier New" charset="0"/>
                <a:ea typeface="Courier New" charset="0"/>
                <a:cs typeface="Courier New" charset="0"/>
              </a:rPr>
              <a:t>))</a:t>
            </a:r>
          </a:p>
          <a:p>
            <a:pPr>
              <a:lnSpc>
                <a:spcPct val="90000"/>
              </a:lnSpc>
              <a:buFont typeface="Wingdings" charset="0"/>
              <a:buNone/>
            </a:pPr>
            <a:r>
              <a:rPr lang="en-US" sz="1800" dirty="0" smtClean="0">
                <a:latin typeface="Courier New" charset="0"/>
                <a:ea typeface="Courier New" charset="0"/>
                <a:cs typeface="Courier New" charset="0"/>
              </a:rPr>
              <a:t>	Return result</a:t>
            </a:r>
            <a:endParaRPr lang="en-US" sz="1800" dirty="0">
              <a:latin typeface="Courier New" charset="0"/>
              <a:ea typeface="Courier New" charset="0"/>
              <a:cs typeface="Courier New" charset="0"/>
            </a:endParaRPr>
          </a:p>
        </p:txBody>
      </p:sp>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4" name="Rectangle 3"/>
          <p:cNvSpPr/>
          <p:nvPr/>
        </p:nvSpPr>
        <p:spPr>
          <a:xfrm>
            <a:off x="2455711" y="429044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gd name="adj1" fmla="val 49797"/>
              <a:gd name="adj2" fmla="val -544"/>
              <a:gd name="adj3" fmla="val 122110"/>
              <a:gd name="adj4" fmla="val -31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a:t>… Stop when gain is small to avoid </a:t>
            </a:r>
            <a:r>
              <a:rPr lang="en-US" dirty="0" smtClean="0"/>
              <a:t>overfitting</a:t>
            </a: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272323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884980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2923424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04360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9803545"/>
              </p:ext>
            </p:extLst>
          </p:nvPr>
        </p:nvGraphicFramePr>
        <p:xfrm>
          <a:off x="1128943" y="3480881"/>
          <a:ext cx="7210105" cy="1112520"/>
        </p:xfrm>
        <a:graphic>
          <a:graphicData uri="http://schemas.openxmlformats.org/drawingml/2006/table">
            <a:tbl>
              <a:tblPr bandRow="1">
                <a:tableStyleId>{5C22544A-7EE6-4342-B048-85BDC9FD1C3A}</a:tableStyleId>
              </a:tblPr>
              <a:tblGrid>
                <a:gridCol w="1442021"/>
                <a:gridCol w="1442021"/>
                <a:gridCol w="1442021"/>
                <a:gridCol w="801253"/>
                <a:gridCol w="2082789"/>
              </a:tblGrid>
              <a:tr h="370840">
                <a:tc>
                  <a:txBody>
                    <a:bodyPr/>
                    <a:lstStyle/>
                    <a:p>
                      <a:r>
                        <a:rPr lang="en-US" dirty="0" smtClean="0"/>
                        <a:t>Widowed</a:t>
                      </a:r>
                      <a:endParaRPr lang="en-US" dirty="0"/>
                    </a:p>
                  </a:txBody>
                  <a:tcPr/>
                </a:tc>
                <a:tc>
                  <a:txBody>
                    <a:bodyPr/>
                    <a:lstStyle/>
                    <a:p>
                      <a:r>
                        <a:rPr lang="en-US" dirty="0" smtClean="0"/>
                        <a:t>Salary</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 (Label)</a:t>
                      </a:r>
                      <a:endParaRPr lang="en-US" dirty="0"/>
                    </a:p>
                  </a:txBody>
                  <a:tcPr/>
                </a:tc>
              </a:tr>
              <a:tr h="370840">
                <a:tc>
                  <a:txBody>
                    <a:bodyPr/>
                    <a:lstStyle/>
                    <a:p>
                      <a:r>
                        <a:rPr lang="en-US" dirty="0" smtClean="0"/>
                        <a:t>Y</a:t>
                      </a:r>
                      <a:endParaRPr lang="en-US" dirty="0"/>
                    </a:p>
                  </a:txBody>
                  <a:tcPr/>
                </a:tc>
                <a:tc>
                  <a:txBody>
                    <a:bodyPr/>
                    <a:lstStyle/>
                    <a:p>
                      <a:r>
                        <a:rPr lang="en-US" dirty="0" smtClean="0"/>
                        <a:t>55k</a:t>
                      </a:r>
                      <a:endParaRPr lang="en-US" dirty="0"/>
                    </a:p>
                  </a:txBody>
                  <a:tcPr/>
                </a:tc>
                <a:tc>
                  <a:txBody>
                    <a:bodyPr/>
                    <a:lstStyle/>
                    <a:p>
                      <a:r>
                        <a:rPr lang="en-US" dirty="0" smtClean="0"/>
                        <a:t>24</a:t>
                      </a:r>
                      <a:endParaRPr lang="en-US" dirty="0"/>
                    </a:p>
                  </a:txBody>
                  <a:tcPr/>
                </a:tc>
                <a:tc>
                  <a:txBody>
                    <a:bodyPr/>
                    <a:lstStyle/>
                    <a:p>
                      <a:r>
                        <a:rPr lang="en-US" dirty="0" smtClean="0"/>
                        <a:t>…</a:t>
                      </a:r>
                      <a:endParaRPr lang="en-US" dirty="0"/>
                    </a:p>
                  </a:txBody>
                  <a:tcPr/>
                </a:tc>
                <a:tc>
                  <a:txBody>
                    <a:bodyPr/>
                    <a:lstStyle/>
                    <a:p>
                      <a:r>
                        <a:rPr lang="en-US" dirty="0" smtClean="0"/>
                        <a:t>Female</a:t>
                      </a:r>
                      <a:endParaRPr lang="en-US" dirty="0"/>
                    </a:p>
                  </a:txBody>
                  <a:tcPr/>
                </a:tc>
              </a:tr>
              <a:tr h="370840">
                <a:tc>
                  <a:txBody>
                    <a:bodyPr/>
                    <a:lstStyle/>
                    <a:p>
                      <a:r>
                        <a:rPr lang="en-US" dirty="0" smtClean="0"/>
                        <a:t>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Male</a:t>
                      </a:r>
                      <a:endParaRPr lang="en-US" dirty="0"/>
                    </a:p>
                  </a:txBody>
                  <a:tcPr/>
                </a:tc>
              </a:tr>
            </a:tbl>
          </a:graphicData>
        </a:graphic>
      </p:graphicFrame>
    </p:spTree>
    <p:extLst>
      <p:ext uri="{BB962C8B-B14F-4D97-AF65-F5344CB8AC3E}">
        <p14:creationId xmlns:p14="http://schemas.microsoft.com/office/powerpoint/2010/main" val="99897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2728651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543446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3408751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76382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92324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a:t>
            </a:r>
            <a:r>
              <a:rPr lang="en-US" dirty="0" smtClean="0">
                <a:latin typeface="Arial" charset="0"/>
              </a:rPr>
              <a:t>hypothetical </a:t>
            </a:r>
            <a:r>
              <a:rPr lang="en-US" dirty="0">
                <a:latin typeface="Arial" charset="0"/>
              </a:rPr>
              <a:t>m</a:t>
            </a:r>
            <a:r>
              <a:rPr lang="x-none" dirty="0" smtClean="0">
                <a:latin typeface="Arial" charset="0"/>
              </a:rPr>
              <a:t>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{Friendship,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Location=Friendship)</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a:xfrm>
            <a:off x="1128942" y="1847153"/>
            <a:ext cx="7685693" cy="4379976"/>
          </a:xfrm>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(subset of array): </a:t>
            </a:r>
          </a:p>
          <a:p>
            <a:pPr marL="228600" lvl="1" indent="0">
              <a:buNone/>
            </a:pPr>
            <a:r>
              <a:rPr lang="en-US" sz="1800" dirty="0" err="1" smtClean="0">
                <a:latin typeface="Andale Mono"/>
                <a:cs typeface="Andale Mono"/>
              </a:rPr>
              <a:t>Select_features</a:t>
            </a:r>
            <a:r>
              <a:rPr lang="en-US" sz="1800" dirty="0" smtClean="0">
                <a:latin typeface="Andale Mono"/>
                <a:cs typeface="Andale Mono"/>
              </a:rPr>
              <a:t> </a:t>
            </a:r>
            <a:r>
              <a:rPr lang="en-US" sz="1800" dirty="0">
                <a:latin typeface="Andale Mono"/>
                <a:cs typeface="Andale Mono"/>
              </a:rPr>
              <a:t>= ['PINCP', 'WAGP', 'MAR</a:t>
            </a:r>
            <a:r>
              <a:rPr lang="en-US" sz="1800" dirty="0" smtClean="0">
                <a:latin typeface="Andale Mono"/>
                <a:cs typeface="Andale Mono"/>
              </a:rPr>
              <a:t>', 'SCOP_REDUCED</a:t>
            </a:r>
            <a:r>
              <a:rPr lang="en-US" sz="1800" dirty="0">
                <a:latin typeface="Andale Mono"/>
                <a:cs typeface="Andale Mono"/>
              </a:rPr>
              <a:t>']</a:t>
            </a:r>
          </a:p>
          <a:p>
            <a:pPr marL="0" indent="0">
              <a:buNone/>
            </a:pPr>
            <a:r>
              <a:rPr lang="en-US" dirty="0" smtClean="0"/>
              <a:t>Look at the data file and add features you think are important</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246410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63</a:t>
            </a:fld>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563562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65</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your </a:t>
            </a:r>
            <a:r>
              <a:rPr lang="en-US" dirty="0"/>
              <a:t>d</a:t>
            </a:r>
            <a:r>
              <a:rPr lang="en-US" dirty="0" smtClean="0"/>
              <a:t>ata</a:t>
            </a:r>
            <a:endParaRPr lang="en-US" dirty="0"/>
          </a:p>
        </p:txBody>
      </p:sp>
      <p:sp>
        <p:nvSpPr>
          <p:cNvPr id="3" name="Content Placeholder 2"/>
          <p:cNvSpPr>
            <a:spLocks noGrp="1"/>
          </p:cNvSpPr>
          <p:nvPr>
            <p:ph idx="1"/>
          </p:nvPr>
        </p:nvSpPr>
        <p:spPr/>
        <p:txBody>
          <a:bodyPr/>
          <a:lstStyle/>
          <a:p>
            <a:pPr marL="0" indent="0">
              <a:buNone/>
            </a:pPr>
            <a:r>
              <a:rPr lang="en-US" dirty="0" smtClean="0"/>
              <a:t>Load the data</a:t>
            </a:r>
          </a:p>
          <a:p>
            <a:pPr marL="228600" lvl="1" indent="0">
              <a:buNone/>
            </a:pPr>
            <a:r>
              <a:rPr lang="en-US" sz="1800" dirty="0">
                <a:latin typeface="Andale Mono"/>
                <a:cs typeface="Andale Mono"/>
              </a:rPr>
              <a:t>train = </a:t>
            </a:r>
            <a:r>
              <a:rPr lang="en-US" sz="1800" dirty="0" err="1">
                <a:latin typeface="Andale Mono"/>
                <a:cs typeface="Andale Mono"/>
              </a:rPr>
              <a:t>pd.read_csv</a:t>
            </a:r>
            <a:r>
              <a:rPr lang="en-US" sz="1800" dirty="0">
                <a:latin typeface="Andale Mono"/>
                <a:cs typeface="Andale Mono"/>
              </a:rPr>
              <a:t>('../data/</a:t>
            </a:r>
            <a:r>
              <a:rPr lang="en-US" sz="1800" dirty="0" err="1">
                <a:latin typeface="Andale Mono"/>
                <a:cs typeface="Andale Mono"/>
              </a:rPr>
              <a:t>train.csv.zip</a:t>
            </a:r>
            <a:r>
              <a:rPr lang="en-US" sz="1800" dirty="0" smtClean="0">
                <a:latin typeface="Andale Mono"/>
                <a:cs typeface="Andale Mono"/>
              </a:rPr>
              <a:t>')</a:t>
            </a:r>
          </a:p>
          <a:p>
            <a:pPr marL="228600" lvl="1" indent="0">
              <a:buNone/>
            </a:pPr>
            <a:r>
              <a:rPr lang="en-US" sz="1800" dirty="0" err="1">
                <a:latin typeface="Andale Mono"/>
                <a:cs typeface="Andale Mono"/>
              </a:rPr>
              <a:t>select_train</a:t>
            </a:r>
            <a:r>
              <a:rPr lang="en-US" sz="1800" dirty="0">
                <a:latin typeface="Andale Mono"/>
                <a:cs typeface="Andale Mono"/>
              </a:rPr>
              <a:t> = train[</a:t>
            </a:r>
            <a:r>
              <a:rPr lang="en-US" sz="1800" dirty="0" err="1">
                <a:latin typeface="Andale Mono"/>
                <a:cs typeface="Andale Mono"/>
              </a:rPr>
              <a:t>select_features</a:t>
            </a:r>
            <a:r>
              <a:rPr lang="en-US" sz="1800" dirty="0">
                <a:latin typeface="Andale Mono"/>
                <a:cs typeface="Andale Mono"/>
              </a:rPr>
              <a:t> + ['SEX</a:t>
            </a:r>
            <a:r>
              <a:rPr lang="en-US" sz="1800" dirty="0" smtClean="0">
                <a:latin typeface="Andale Mono"/>
                <a:cs typeface="Andale Mono"/>
              </a:rPr>
              <a:t>']]</a:t>
            </a:r>
          </a:p>
          <a:p>
            <a:pPr marL="228600" lvl="1" indent="0">
              <a:buNone/>
            </a:pPr>
            <a:r>
              <a:rPr lang="en-US" sz="1800" dirty="0" err="1">
                <a:latin typeface="Andale Mono"/>
                <a:cs typeface="Andale Mono"/>
              </a:rPr>
              <a:t>X_train</a:t>
            </a:r>
            <a:r>
              <a:rPr lang="en-US" sz="1800" dirty="0">
                <a:latin typeface="Andale Mono"/>
                <a:cs typeface="Andale Mono"/>
              </a:rPr>
              <a:t> = </a:t>
            </a:r>
            <a:r>
              <a:rPr lang="en-US" sz="1800" dirty="0" err="1">
                <a:latin typeface="Andale Mono"/>
                <a:cs typeface="Andale Mono"/>
              </a:rPr>
              <a:t>select_train.ix</a:t>
            </a:r>
            <a:r>
              <a:rPr lang="en-US" sz="1800" dirty="0">
                <a:latin typeface="Andale Mono"/>
                <a:cs typeface="Andale Mono"/>
              </a:rPr>
              <a:t>[:, </a:t>
            </a:r>
            <a:r>
              <a:rPr lang="en-US" sz="1800" dirty="0" err="1">
                <a:latin typeface="Andale Mono"/>
                <a:cs typeface="Andale Mono"/>
              </a:rPr>
              <a:t>select_train.columns</a:t>
            </a:r>
            <a:r>
              <a:rPr lang="en-US" sz="1800" dirty="0">
                <a:latin typeface="Andale Mono"/>
                <a:cs typeface="Andale Mono"/>
              </a:rPr>
              <a:t> != 'SEX'].</a:t>
            </a:r>
            <a:r>
              <a:rPr lang="en-US" sz="1800" dirty="0" smtClean="0">
                <a:latin typeface="Andale Mono"/>
                <a:cs typeface="Andale Mono"/>
              </a:rPr>
              <a:t>values</a:t>
            </a:r>
          </a:p>
          <a:p>
            <a:pPr marL="228600" lvl="1" indent="0">
              <a:buNone/>
            </a:pPr>
            <a:r>
              <a:rPr lang="en-US" sz="1800" dirty="0" err="1">
                <a:latin typeface="Andale Mono"/>
                <a:cs typeface="Andale Mono"/>
              </a:rPr>
              <a:t>y_train</a:t>
            </a:r>
            <a:r>
              <a:rPr lang="en-US" sz="1800" dirty="0">
                <a:latin typeface="Andale Mono"/>
                <a:cs typeface="Andale Mono"/>
              </a:rPr>
              <a:t> = </a:t>
            </a:r>
            <a:r>
              <a:rPr lang="en-US" sz="1800" dirty="0" err="1">
                <a:latin typeface="Andale Mono"/>
                <a:cs typeface="Andale Mono"/>
              </a:rPr>
              <a:t>le.fit_transform</a:t>
            </a:r>
            <a:r>
              <a:rPr lang="en-US" sz="1800" dirty="0">
                <a:latin typeface="Andale Mono"/>
                <a:cs typeface="Andale Mono"/>
              </a:rPr>
              <a:t>(</a:t>
            </a:r>
            <a:r>
              <a:rPr lang="en-US" sz="1800" dirty="0" err="1">
                <a:latin typeface="Andale Mono"/>
                <a:cs typeface="Andale Mono"/>
              </a:rPr>
              <a:t>select_train</a:t>
            </a:r>
            <a:r>
              <a:rPr lang="en-US" sz="1800" dirty="0">
                <a:latin typeface="Andale Mono"/>
                <a:cs typeface="Andale Mono"/>
              </a:rPr>
              <a:t>['SEX'].values</a:t>
            </a:r>
            <a:r>
              <a:rPr lang="en-US" sz="1800" dirty="0" smtClean="0">
                <a:latin typeface="Andale Mono"/>
                <a:cs typeface="Andale Mono"/>
              </a:rPr>
              <a:t>)</a:t>
            </a:r>
          </a:p>
          <a:p>
            <a:pPr marL="228600" lvl="1" indent="0">
              <a:buNone/>
            </a:pPr>
            <a:endParaRPr lang="en-US" sz="1800" dirty="0">
              <a:latin typeface="Andale Mono"/>
              <a:cs typeface="Andale Mono"/>
            </a:endParaRPr>
          </a:p>
          <a:p>
            <a:pPr marL="0" indent="0">
              <a:buNone/>
            </a:pPr>
            <a:r>
              <a:rPr lang="en-US" dirty="0" smtClean="0"/>
              <a:t>(or load the dev set or the test set)</a:t>
            </a:r>
          </a:p>
          <a:p>
            <a:pPr marL="0" indent="0">
              <a:buNone/>
            </a:pPr>
            <a:endParaRPr lang="en-US" dirty="0"/>
          </a:p>
          <a:p>
            <a:pPr marL="228600" lvl="1" indent="0">
              <a:buNone/>
            </a:pPr>
            <a:endParaRPr lang="en-US" sz="18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7" name="Line Callout 1 6"/>
          <p:cNvSpPr/>
          <p:nvPr/>
        </p:nvSpPr>
        <p:spPr>
          <a:xfrm>
            <a:off x="1128943" y="5325305"/>
            <a:ext cx="3936596" cy="1134980"/>
          </a:xfrm>
          <a:prstGeom prst="borderCallout1">
            <a:avLst>
              <a:gd name="adj1" fmla="val -13100"/>
              <a:gd name="adj2" fmla="val 46741"/>
              <a:gd name="adj3" fmla="val -13378"/>
              <a:gd name="adj4" fmla="val 79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X_dev</a:t>
            </a:r>
            <a:r>
              <a:rPr lang="en-US" sz="2000" dirty="0" smtClean="0"/>
              <a:t> and </a:t>
            </a:r>
            <a:r>
              <a:rPr lang="en-US" sz="2000" dirty="0" err="1" smtClean="0"/>
              <a:t>y_dev</a:t>
            </a:r>
            <a:r>
              <a:rPr lang="en-US" sz="2000" dirty="0" smtClean="0"/>
              <a:t> </a:t>
            </a:r>
            <a:endParaRPr lang="en-US" sz="2000" dirty="0"/>
          </a:p>
        </p:txBody>
      </p:sp>
    </p:spTree>
    <p:extLst>
      <p:ext uri="{BB962C8B-B14F-4D97-AF65-F5344CB8AC3E}">
        <p14:creationId xmlns:p14="http://schemas.microsoft.com/office/powerpoint/2010/main" val="14407927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 for Big Data</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8815865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 for Big Data</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119445" y="6488668"/>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3360718" y="3063834"/>
            <a:ext cx="771896" cy="783771"/>
          </a:xfrm>
          <a:prstGeom prst="rect">
            <a:avLst/>
          </a:prstGeom>
          <a:noFill/>
          <a:ln w="57150">
            <a:solidFill>
              <a:schemeClr val="accent1"/>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9500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75</a:t>
            </a:fld>
            <a:endParaRPr lang="en-US" dirty="0"/>
          </a:p>
        </p:txBody>
      </p:sp>
    </p:spTree>
    <p:extLst>
      <p:ext uri="{BB962C8B-B14F-4D97-AF65-F5344CB8AC3E}">
        <p14:creationId xmlns:p14="http://schemas.microsoft.com/office/powerpoint/2010/main" val="15063415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nvPr>
        </p:nvGraphicFramePr>
        <p:xfrm>
          <a:off x="1128713" y="1847850"/>
          <a:ext cx="7048500" cy="41198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76</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983718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77</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17289871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applying logistic regression:</a:t>
            </a:r>
            <a:endParaRPr lang="en-US" dirty="0"/>
          </a:p>
        </p:txBody>
      </p:sp>
      <p:sp>
        <p:nvSpPr>
          <p:cNvPr id="3" name="Content Placeholder 2"/>
          <p:cNvSpPr>
            <a:spLocks noGrp="1"/>
          </p:cNvSpPr>
          <p:nvPr>
            <p:ph idx="1"/>
          </p:nvPr>
        </p:nvSpPr>
        <p:spPr>
          <a:xfrm>
            <a:off x="1128943" y="1619657"/>
            <a:ext cx="7048804" cy="4379976"/>
          </a:xfrm>
        </p:spPr>
        <p:txBody>
          <a:bodyPr/>
          <a:lstStyle/>
          <a:p>
            <a:r>
              <a:rPr lang="en-US" dirty="0" err="1" smtClean="0"/>
              <a:t>drinks_per_week</a:t>
            </a:r>
            <a:r>
              <a:rPr lang="en-US" dirty="0" smtClean="0"/>
              <a:t> </a:t>
            </a:r>
            <a:r>
              <a:rPr lang="en-US" dirty="0"/>
              <a:t>: 10.4458435228</a:t>
            </a:r>
          </a:p>
          <a:p>
            <a:r>
              <a:rPr lang="en-US" dirty="0" err="1"/>
              <a:t>born_alive_alive</a:t>
            </a:r>
            <a:r>
              <a:rPr lang="en-US" dirty="0"/>
              <a:t> : 5.10540437526</a:t>
            </a:r>
          </a:p>
          <a:p>
            <a:r>
              <a:rPr lang="en-US" dirty="0" err="1"/>
              <a:t>born_alive_dead</a:t>
            </a:r>
            <a:r>
              <a:rPr lang="en-US" dirty="0"/>
              <a:t> : </a:t>
            </a:r>
            <a:r>
              <a:rPr lang="en-US" dirty="0" smtClean="0"/>
              <a:t>0.201596177591</a:t>
            </a:r>
          </a:p>
          <a:p>
            <a:r>
              <a:rPr lang="en-US" dirty="0" err="1" smtClean="0"/>
              <a:t>father_age</a:t>
            </a:r>
            <a:r>
              <a:rPr lang="en-US" dirty="0" smtClean="0"/>
              <a:t> </a:t>
            </a:r>
            <a:r>
              <a:rPr lang="en-US" dirty="0"/>
              <a:t>: 158.603348865</a:t>
            </a:r>
          </a:p>
          <a:p>
            <a:r>
              <a:rPr lang="en-US" dirty="0" err="1"/>
              <a:t>mother_age</a:t>
            </a:r>
            <a:r>
              <a:rPr lang="en-US" dirty="0"/>
              <a:t> : 145.833818566</a:t>
            </a:r>
          </a:p>
          <a:p>
            <a:r>
              <a:rPr lang="en-US" dirty="0" err="1" smtClean="0"/>
              <a:t>weight_gain_pounds</a:t>
            </a:r>
            <a:r>
              <a:rPr lang="en-US" dirty="0" smtClean="0"/>
              <a:t> </a:t>
            </a:r>
            <a:r>
              <a:rPr lang="en-US" dirty="0"/>
              <a:t>: </a:t>
            </a:r>
            <a:r>
              <a:rPr lang="en-US" dirty="0" smtClean="0"/>
              <a:t>145.577879963</a:t>
            </a:r>
          </a:p>
          <a:p>
            <a:r>
              <a:rPr lang="en-US" dirty="0"/>
              <a:t>year : </a:t>
            </a:r>
            <a:r>
              <a:rPr lang="en-US" dirty="0" smtClean="0"/>
              <a:t>9944.99904843</a:t>
            </a:r>
          </a:p>
          <a:p>
            <a:r>
              <a:rPr lang="en-US" dirty="0" smtClean="0"/>
              <a:t>… </a:t>
            </a:r>
            <a:r>
              <a:rPr lang="en-US" dirty="0"/>
              <a:t>[I had other features too in this] </a:t>
            </a:r>
          </a:p>
          <a:p>
            <a:r>
              <a:rPr lang="en-US" dirty="0" smtClean="0"/>
              <a:t>accuracy </a:t>
            </a:r>
            <a:r>
              <a:rPr lang="en-US" dirty="0"/>
              <a:t>: </a:t>
            </a:r>
            <a:r>
              <a:rPr lang="en-US" dirty="0" smtClean="0"/>
              <a:t>0.91249999999999998</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78</a:t>
            </a:fld>
            <a:endParaRPr lang="en-US" dirty="0"/>
          </a:p>
        </p:txBody>
      </p:sp>
    </p:spTree>
    <p:extLst>
      <p:ext uri="{BB962C8B-B14F-4D97-AF65-F5344CB8AC3E}">
        <p14:creationId xmlns:p14="http://schemas.microsoft.com/office/powerpoint/2010/main" val="11094506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79</a:t>
            </a:fld>
            <a:endParaRPr lang="en-US" dirty="0"/>
          </a:p>
        </p:txBody>
      </p:sp>
    </p:spTree>
    <p:extLst>
      <p:ext uri="{BB962C8B-B14F-4D97-AF65-F5344CB8AC3E}">
        <p14:creationId xmlns:p14="http://schemas.microsoft.com/office/powerpoint/2010/main" val="1416485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values</a:t>
            </a:r>
            <a:endParaRPr lang="en-US" dirty="0"/>
          </a:p>
        </p:txBody>
      </p:sp>
      <p:sp>
        <p:nvSpPr>
          <p:cNvPr id="3" name="Content Placeholder 2"/>
          <p:cNvSpPr>
            <a:spLocks noGrp="1"/>
          </p:cNvSpPr>
          <p:nvPr>
            <p:ph idx="1"/>
          </p:nvPr>
        </p:nvSpPr>
        <p:spPr/>
        <p:txBody>
          <a:bodyPr/>
          <a:lstStyle/>
          <a:p>
            <a:pPr marL="0" indent="0">
              <a:buNone/>
            </a:pPr>
            <a:r>
              <a:rPr lang="en-US" sz="2000" dirty="0" smtClean="0">
                <a:latin typeface="Andale Mono"/>
                <a:cs typeface="Andale Mono"/>
              </a:rPr>
              <a:t>train</a:t>
            </a:r>
            <a:r>
              <a:rPr lang="en-US" sz="2000" dirty="0">
                <a:latin typeface="Andale Mono"/>
                <a:cs typeface="Andale Mono"/>
              </a:rPr>
              <a:t>['SCOP_REDUCED'] = </a:t>
            </a:r>
            <a:r>
              <a:rPr lang="en-US" sz="2000" dirty="0" err="1">
                <a:latin typeface="Andale Mono"/>
                <a:cs typeface="Andale Mono"/>
              </a:rPr>
              <a:t>pd.to_numeric</a:t>
            </a:r>
            <a:r>
              <a:rPr lang="en-US" sz="2000" dirty="0">
                <a:latin typeface="Andale Mono"/>
                <a:cs typeface="Andale Mono"/>
              </a:rPr>
              <a:t>(train[train['SOCP'].</a:t>
            </a:r>
            <a:r>
              <a:rPr lang="en-US" sz="2000" dirty="0" err="1">
                <a:latin typeface="Andale Mono"/>
                <a:cs typeface="Andale Mono"/>
              </a:rPr>
              <a:t>notnull</a:t>
            </a:r>
            <a:r>
              <a:rPr lang="en-US" sz="2000" dirty="0">
                <a:latin typeface="Andale Mono"/>
                <a:cs typeface="Andale Mono"/>
              </a:rPr>
              <a:t>()]['SOCP'].</a:t>
            </a:r>
            <a:r>
              <a:rPr lang="en-US" sz="2000" dirty="0" err="1">
                <a:latin typeface="Andale Mono"/>
                <a:cs typeface="Andale Mono"/>
              </a:rPr>
              <a:t>str.slice</a:t>
            </a:r>
            <a:r>
              <a:rPr lang="en-US" sz="2000" dirty="0">
                <a:latin typeface="Andale Mono"/>
                <a:cs typeface="Andale Mono"/>
              </a:rPr>
              <a:t>(start=0, stop=2))\n", </a:t>
            </a: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0033397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80</a:t>
            </a:fld>
            <a:endParaRPr lang="en-US" dirty="0"/>
          </a:p>
        </p:txBody>
      </p:sp>
    </p:spTree>
    <p:extLst>
      <p:ext uri="{BB962C8B-B14F-4D97-AF65-F5344CB8AC3E}">
        <p14:creationId xmlns:p14="http://schemas.microsoft.com/office/powerpoint/2010/main" val="20238405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a:t>
            </a:r>
            <a:endParaRPr lang="en-US" altLang="he-IL" dirty="0" smtClean="0">
              <a:sym typeface="Symbol" charset="0"/>
            </a:endParaRPr>
          </a:p>
          <a:p>
            <a:pPr lvl="1">
              <a:lnSpc>
                <a:spcPct val="110000"/>
              </a:lnSpc>
              <a:buNone/>
            </a:pPr>
            <a:r>
              <a:rPr lang="en-US" altLang="he-IL" dirty="0" smtClean="0">
                <a:sym typeface="Symbol" charset="0"/>
              </a:rPr>
              <a:t>can approximate Batch Gradient Descent arbitrarily closely if  is small enough </a:t>
            </a: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guaranteed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81</a:t>
            </a:fld>
            <a:endParaRPr lang="en-US" dirty="0"/>
          </a:p>
        </p:txBody>
      </p:sp>
    </p:spTree>
    <p:extLst>
      <p:ext uri="{BB962C8B-B14F-4D97-AF65-F5344CB8AC3E}">
        <p14:creationId xmlns:p14="http://schemas.microsoft.com/office/powerpoint/2010/main" val="6946222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Implementing Stochastic Gradient Descent with </a:t>
            </a:r>
            <a:r>
              <a:rPr lang="en-US" dirty="0" err="1" smtClean="0"/>
              <a:t>BigQuery</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82</a:t>
            </a:fld>
            <a:endParaRPr lang="en-US" dirty="0"/>
          </a:p>
        </p:txBody>
      </p:sp>
    </p:spTree>
    <p:extLst>
      <p:ext uri="{BB962C8B-B14F-4D97-AF65-F5344CB8AC3E}">
        <p14:creationId xmlns:p14="http://schemas.microsoft.com/office/powerpoint/2010/main" val="2115656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83</a:t>
            </a:fld>
            <a:endParaRPr lang="en-US" dirty="0"/>
          </a:p>
        </p:txBody>
      </p:sp>
      <p:sp>
        <p:nvSpPr>
          <p:cNvPr id="8" name="Rectangle 7"/>
          <p:cNvSpPr/>
          <p:nvPr/>
        </p:nvSpPr>
        <p:spPr>
          <a:xfrm>
            <a:off x="606599" y="3479269"/>
            <a:ext cx="7392919" cy="144977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6" y="5322306"/>
            <a:ext cx="2777126" cy="1266292"/>
          </a:xfrm>
          <a:prstGeom prst="wedgeRectCallout">
            <a:avLst>
              <a:gd name="adj1" fmla="val 9608"/>
              <a:gd name="adj2" fmla="val -7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returns two variables: A vector of labels, and an array of values.</a:t>
            </a:r>
            <a:endParaRPr lang="en-US" dirty="0">
              <a:latin typeface="Courier"/>
              <a:cs typeface="Courier"/>
            </a:endParaRPr>
          </a:p>
        </p:txBody>
      </p:sp>
    </p:spTree>
    <p:extLst>
      <p:ext uri="{BB962C8B-B14F-4D97-AF65-F5344CB8AC3E}">
        <p14:creationId xmlns:p14="http://schemas.microsoft.com/office/powerpoint/2010/main" val="5442966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84</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Tree>
    <p:extLst>
      <p:ext uri="{BB962C8B-B14F-4D97-AF65-F5344CB8AC3E}">
        <p14:creationId xmlns:p14="http://schemas.microsoft.com/office/powerpoint/2010/main" val="19478104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85</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5020332"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611"/>
              <a:gd name="adj2" fmla="val -158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a:t>
            </a:r>
            <a:endParaRPr lang="en-US" dirty="0">
              <a:latin typeface="Courier"/>
              <a:cs typeface="Courier"/>
            </a:endParaRPr>
          </a:p>
        </p:txBody>
      </p:sp>
    </p:spTree>
    <p:extLst>
      <p:ext uri="{BB962C8B-B14F-4D97-AF65-F5344CB8AC3E}">
        <p14:creationId xmlns:p14="http://schemas.microsoft.com/office/powerpoint/2010/main" val="19801860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86</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6025011"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2294"/>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t>
            </a:r>
            <a:endParaRPr lang="en-US" dirty="0">
              <a:latin typeface="Courier"/>
              <a:cs typeface="Courier"/>
            </a:endParaRPr>
          </a:p>
        </p:txBody>
      </p:sp>
    </p:spTree>
    <p:extLst>
      <p:ext uri="{BB962C8B-B14F-4D97-AF65-F5344CB8AC3E}">
        <p14:creationId xmlns:p14="http://schemas.microsoft.com/office/powerpoint/2010/main" val="1067679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87</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endParaRPr lang="en-US" dirty="0">
              <a:latin typeface="Courier"/>
              <a:cs typeface="Courier"/>
            </a:endParaRPr>
          </a:p>
        </p:txBody>
      </p:sp>
    </p:spTree>
    <p:extLst>
      <p:ext uri="{BB962C8B-B14F-4D97-AF65-F5344CB8AC3E}">
        <p14:creationId xmlns:p14="http://schemas.microsoft.com/office/powerpoint/2010/main" val="5927588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88</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948164"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41711"/>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br>
              <a:rPr lang="en-US" dirty="0" smtClean="0"/>
            </a:br>
            <a:r>
              <a:rPr lang="en-US" dirty="0" smtClean="0"/>
              <a:t>limited to [limit] rows of results. </a:t>
            </a:r>
            <a:endParaRPr lang="en-US" dirty="0">
              <a:latin typeface="Courier"/>
              <a:cs typeface="Courier"/>
            </a:endParaRPr>
          </a:p>
        </p:txBody>
      </p:sp>
    </p:spTree>
    <p:extLst>
      <p:ext uri="{BB962C8B-B14F-4D97-AF65-F5344CB8AC3E}">
        <p14:creationId xmlns:p14="http://schemas.microsoft.com/office/powerpoint/2010/main" val="17586807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89</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example filter </a:t>
            </a:r>
            <a:r>
              <a:rPr lang="en-US" dirty="0"/>
              <a:t>is:  "</a:t>
            </a:r>
            <a:r>
              <a:rPr lang="en-US" dirty="0" err="1"/>
              <a:t>row_number</a:t>
            </a:r>
            <a:r>
              <a:rPr lang="en-US" dirty="0"/>
              <a:t> % 2 = 1 AND apgar_1min &lt; </a:t>
            </a:r>
            <a:r>
              <a:rPr lang="en-US" dirty="0" smtClean="0"/>
              <a:t>7”  </a:t>
            </a:r>
          </a:p>
          <a:p>
            <a:pPr algn="ctr"/>
            <a:r>
              <a:rPr lang="en-US" dirty="0" smtClean="0"/>
              <a:t>The first part of this specifies that we only use odd rows (for training) and the second part specifies the </a:t>
            </a:r>
            <a:r>
              <a:rPr lang="en-US" dirty="0" err="1" smtClean="0"/>
              <a:t>apgar</a:t>
            </a:r>
            <a:r>
              <a:rPr lang="en-US" dirty="0" smtClean="0"/>
              <a:t> values should only match one class.  </a:t>
            </a:r>
            <a:endParaRPr lang="en-US" dirty="0">
              <a:latin typeface="Courier"/>
              <a:cs typeface="Courier"/>
            </a:endParaRPr>
          </a:p>
        </p:txBody>
      </p:sp>
    </p:spTree>
    <p:extLst>
      <p:ext uri="{BB962C8B-B14F-4D97-AF65-F5344CB8AC3E}">
        <p14:creationId xmlns:p14="http://schemas.microsoft.com/office/powerpoint/2010/main" val="2001235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436658831"/>
      </p:ext>
    </p:extLst>
  </p:cSld>
  <p:clrMapOvr>
    <a:masterClrMapping/>
  </p:clrMapOvr>
  <p:transition>
    <p:randomBa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90</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values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7029689" y="3842850"/>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5618556" y="1687249"/>
            <a:ext cx="3232033" cy="1574238"/>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strings help specify details needed to make the right query on the database. </a:t>
            </a:r>
            <a:r>
              <a:rPr lang="en-US" dirty="0"/>
              <a:t>W</a:t>
            </a:r>
            <a:r>
              <a:rPr lang="en-US" dirty="0" smtClean="0"/>
              <a:t>e want an equal number of examples of each class for training. </a:t>
            </a:r>
            <a:endParaRPr lang="en-US" dirty="0">
              <a:latin typeface="Courier"/>
              <a:cs typeface="Courier"/>
            </a:endParaRPr>
          </a:p>
        </p:txBody>
      </p:sp>
      <p:sp>
        <p:nvSpPr>
          <p:cNvPr id="13" name="Rectangle 12"/>
          <p:cNvSpPr/>
          <p:nvPr/>
        </p:nvSpPr>
        <p:spPr>
          <a:xfrm>
            <a:off x="7030441" y="4241704"/>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550493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91</a:t>
            </a:fld>
            <a:endParaRPr lang="en-US" dirty="0"/>
          </a:p>
        </p:txBody>
      </p:sp>
      <p:sp>
        <p:nvSpPr>
          <p:cNvPr id="8" name="Rectangle 7"/>
          <p:cNvSpPr/>
          <p:nvPr/>
        </p:nvSpPr>
        <p:spPr>
          <a:xfrm>
            <a:off x="465997" y="1408062"/>
            <a:ext cx="7882680" cy="6014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7" y="2353845"/>
            <a:ext cx="3495850" cy="1216146"/>
          </a:xfrm>
          <a:prstGeom prst="wedgeRectCallout">
            <a:avLst>
              <a:gd name="adj1" fmla="val 75064"/>
              <a:gd name="adj2" fmla="val 67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most of the parameters to </a:t>
            </a:r>
            <a:r>
              <a:rPr lang="en-US" dirty="0" err="1" smtClean="0"/>
              <a:t>stochastic_gradient_descent</a:t>
            </a:r>
            <a:r>
              <a:rPr lang="en-US" dirty="0" smtClean="0"/>
              <a:t> are really there to support the call to </a:t>
            </a:r>
            <a:r>
              <a:rPr lang="en-US" dirty="0" err="1" smtClean="0"/>
              <a:t>get_data</a:t>
            </a:r>
            <a:r>
              <a:rPr lang="en-US" dirty="0" smtClean="0"/>
              <a:t>…</a:t>
            </a:r>
            <a:endParaRPr lang="en-US" dirty="0">
              <a:latin typeface="Courier"/>
              <a:cs typeface="Courier"/>
            </a:endParaRPr>
          </a:p>
        </p:txBody>
      </p:sp>
      <p:sp>
        <p:nvSpPr>
          <p:cNvPr id="10" name="Rectangle 9"/>
          <p:cNvSpPr/>
          <p:nvPr/>
        </p:nvSpPr>
        <p:spPr>
          <a:xfrm>
            <a:off x="2919256" y="3816445"/>
            <a:ext cx="5762686"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30705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92</a:t>
            </a:fld>
            <a:endParaRPr lang="en-US" dirty="0"/>
          </a:p>
        </p:txBody>
      </p:sp>
      <p:sp>
        <p:nvSpPr>
          <p:cNvPr id="10" name="Rectangle 9"/>
          <p:cNvSpPr/>
          <p:nvPr/>
        </p:nvSpPr>
        <p:spPr>
          <a:xfrm>
            <a:off x="1107406" y="5255422"/>
            <a:ext cx="7070341" cy="6215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557008" y="3943231"/>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call good old regular gradient descent to produce a set of weights for the features</a:t>
            </a:r>
            <a:endParaRPr lang="en-US" dirty="0">
              <a:latin typeface="Courier"/>
              <a:cs typeface="Courier"/>
            </a:endParaRPr>
          </a:p>
        </p:txBody>
      </p:sp>
    </p:spTree>
    <p:extLst>
      <p:ext uri="{BB962C8B-B14F-4D97-AF65-F5344CB8AC3E}">
        <p14:creationId xmlns:p14="http://schemas.microsoft.com/office/powerpoint/2010/main" val="4886428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93</a:t>
            </a:fld>
            <a:endParaRPr lang="en-US" dirty="0"/>
          </a:p>
        </p:txBody>
      </p:sp>
      <p:sp>
        <p:nvSpPr>
          <p:cNvPr id="10" name="Rectangle 9"/>
          <p:cNvSpPr/>
          <p:nvPr/>
        </p:nvSpPr>
        <p:spPr>
          <a:xfrm>
            <a:off x="1107406" y="5876932"/>
            <a:ext cx="7070341" cy="33832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419600" y="4572000"/>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Lastly we construct a function that can take an example and make a prediction from it</a:t>
            </a:r>
            <a:endParaRPr lang="en-US" dirty="0">
              <a:latin typeface="Courier"/>
              <a:cs typeface="Courier"/>
            </a:endParaRPr>
          </a:p>
        </p:txBody>
      </p:sp>
    </p:spTree>
    <p:extLst>
      <p:ext uri="{BB962C8B-B14F-4D97-AF65-F5344CB8AC3E}">
        <p14:creationId xmlns:p14="http://schemas.microsoft.com/office/powerpoint/2010/main" val="4992754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94</a:t>
            </a:fld>
            <a:endParaRPr lang="en-US" dirty="0"/>
          </a:p>
        </p:txBody>
      </p:sp>
      <p:sp>
        <p:nvSpPr>
          <p:cNvPr id="10" name="Rectangle 9"/>
          <p:cNvSpPr/>
          <p:nvPr/>
        </p:nvSpPr>
        <p:spPr>
          <a:xfrm>
            <a:off x="440341" y="1459753"/>
            <a:ext cx="8575741"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2593959"/>
            <a:ext cx="3232033" cy="948630"/>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err="1" smtClean="0"/>
              <a:t>stochastic_gradient_descent</a:t>
            </a:r>
            <a:r>
              <a:rPr lang="en-US" dirty="0" smtClean="0"/>
              <a:t> to train the model. Recall that it returns a function (the model)</a:t>
            </a:r>
            <a:endParaRPr lang="en-US" dirty="0">
              <a:latin typeface="Courier"/>
              <a:cs typeface="Courier"/>
            </a:endParaRPr>
          </a:p>
        </p:txBody>
      </p:sp>
    </p:spTree>
    <p:extLst>
      <p:ext uri="{BB962C8B-B14F-4D97-AF65-F5344CB8AC3E}">
        <p14:creationId xmlns:p14="http://schemas.microsoft.com/office/powerpoint/2010/main" val="214641807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95</a:t>
            </a:fld>
            <a:endParaRPr lang="en-US" dirty="0"/>
          </a:p>
        </p:txBody>
      </p:sp>
      <p:sp>
        <p:nvSpPr>
          <p:cNvPr id="10" name="Rectangle 9"/>
          <p:cNvSpPr/>
          <p:nvPr/>
        </p:nvSpPr>
        <p:spPr>
          <a:xfrm>
            <a:off x="440342" y="2673056"/>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3790306"/>
            <a:ext cx="3232033" cy="123352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need to cerate a test set. We use the even row numbers for our filter</a:t>
            </a:r>
            <a:endParaRPr lang="en-US" dirty="0">
              <a:latin typeface="Courier"/>
              <a:cs typeface="Courier"/>
            </a:endParaRPr>
          </a:p>
        </p:txBody>
      </p:sp>
    </p:spTree>
    <p:extLst>
      <p:ext uri="{BB962C8B-B14F-4D97-AF65-F5344CB8AC3E}">
        <p14:creationId xmlns:p14="http://schemas.microsoft.com/office/powerpoint/2010/main" val="16169201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3" y="4944322"/>
            <a:ext cx="3816023" cy="1558219"/>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apply the model to the test set using </a:t>
            </a:r>
            <a:r>
              <a:rPr lang="en-US" dirty="0" err="1" smtClean="0"/>
              <a:t>apply_model</a:t>
            </a:r>
            <a:r>
              <a:rPr lang="en-US" dirty="0" smtClean="0"/>
              <a:t>, which simply applies the model to each row in </a:t>
            </a:r>
            <a:r>
              <a:rPr lang="en-US" dirty="0" err="1" smtClean="0"/>
              <a:t>testing_X</a:t>
            </a:r>
            <a:r>
              <a:rPr lang="en-US" dirty="0" smtClean="0"/>
              <a:t> and then calculates accuracy</a:t>
            </a:r>
            <a:endParaRPr lang="en-US" dirty="0">
              <a:latin typeface="Courier"/>
              <a:cs typeface="Courier"/>
            </a:endParaRPr>
          </a:p>
        </p:txBody>
      </p:sp>
    </p:spTree>
    <p:extLst>
      <p:ext uri="{BB962C8B-B14F-4D97-AF65-F5344CB8AC3E}">
        <p14:creationId xmlns:p14="http://schemas.microsoft.com/office/powerpoint/2010/main" val="73943403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97</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4" y="4792659"/>
            <a:ext cx="3380030" cy="120560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You will need to update </a:t>
            </a:r>
            <a:r>
              <a:rPr lang="en-US" dirty="0" err="1" smtClean="0"/>
              <a:t>apply_model</a:t>
            </a:r>
            <a:r>
              <a:rPr lang="en-US" dirty="0" smtClean="0"/>
              <a:t> to also return a precision and recall score. </a:t>
            </a:r>
            <a:endParaRPr lang="en-US" dirty="0">
              <a:latin typeface="Courier"/>
              <a:cs typeface="Courier"/>
            </a:endParaRPr>
          </a:p>
        </p:txBody>
      </p:sp>
    </p:spTree>
    <p:extLst>
      <p:ext uri="{BB962C8B-B14F-4D97-AF65-F5344CB8AC3E}">
        <p14:creationId xmlns:p14="http://schemas.microsoft.com/office/powerpoint/2010/main" val="168360061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98</a:t>
            </a:fld>
            <a:endParaRPr lang="en-US" dirty="0"/>
          </a:p>
        </p:txBody>
      </p:sp>
      <p:sp>
        <p:nvSpPr>
          <p:cNvPr id="10" name="Rectangle 9"/>
          <p:cNvSpPr/>
          <p:nvPr/>
        </p:nvSpPr>
        <p:spPr>
          <a:xfrm>
            <a:off x="330202" y="3943232"/>
            <a:ext cx="8018475" cy="53081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6604382" cy="1387302"/>
          </a:xfrm>
          <a:prstGeom prst="wedgeRectCallout">
            <a:avLst>
              <a:gd name="adj1" fmla="val -22669"/>
              <a:gd name="adj2" fmla="val -10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 you should write a </a:t>
            </a:r>
            <a:r>
              <a:rPr lang="en-US" dirty="0" err="1" smtClean="0"/>
              <a:t>zeror_train</a:t>
            </a:r>
            <a:r>
              <a:rPr lang="en-US" dirty="0" smtClean="0"/>
              <a:t> function which returns a model that  always predicts the majority class. This will require that you count how many rows have apgar_1min &lt; 7 (</a:t>
            </a:r>
            <a:r>
              <a:rPr lang="en-US" dirty="0" err="1" smtClean="0"/>
              <a:t>vs</a:t>
            </a:r>
            <a:r>
              <a:rPr lang="en-US" dirty="0" smtClean="0"/>
              <a:t> &gt;= 7) and then return a function that uses this information to make the same prediction no matter what features it is passed. </a:t>
            </a:r>
            <a:endParaRPr lang="en-US" dirty="0">
              <a:latin typeface="Courier"/>
              <a:cs typeface="Courier"/>
            </a:endParaRPr>
          </a:p>
        </p:txBody>
      </p:sp>
    </p:spTree>
    <p:extLst>
      <p:ext uri="{BB962C8B-B14F-4D97-AF65-F5344CB8AC3E}">
        <p14:creationId xmlns:p14="http://schemas.microsoft.com/office/powerpoint/2010/main" val="87657653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4/4/17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99</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1185627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11928</TotalTime>
  <Words>5296</Words>
  <Application>Microsoft Macintosh PowerPoint</Application>
  <PresentationFormat>On-screen Show (4:3)</PresentationFormat>
  <Paragraphs>1224</Paragraphs>
  <Slides>101</Slides>
  <Notes>78</Notes>
  <HiddenSlides>21</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101</vt:i4>
      </vt:variant>
    </vt:vector>
  </HeadingPairs>
  <TitlesOfParts>
    <vt:vector size="117" baseType="lpstr">
      <vt:lpstr>Andale Mono</vt:lpstr>
      <vt:lpstr>Benguiat Frisky</vt:lpstr>
      <vt:lpstr>Calibri</vt:lpstr>
      <vt:lpstr>Copperplate</vt:lpstr>
      <vt:lpstr>Courier</vt:lpstr>
      <vt:lpstr>Courier New</vt:lpstr>
      <vt:lpstr>Geneva</vt:lpstr>
      <vt:lpstr>Helvetica</vt:lpstr>
      <vt:lpstr>ＭＳ Ｐゴシック</vt:lpstr>
      <vt:lpstr>Symbol</vt:lpstr>
      <vt:lpstr>Times New Roman</vt:lpstr>
      <vt:lpstr>Wingdings</vt:lpstr>
      <vt:lpstr>Arial</vt:lpstr>
      <vt:lpstr>Office Theme</vt:lpstr>
      <vt:lpstr>Equation</vt:lpstr>
      <vt:lpstr>Bitmap Image</vt:lpstr>
      <vt:lpstr>PowerPoint Presentation</vt:lpstr>
      <vt:lpstr>Plan for today</vt:lpstr>
      <vt:lpstr>How do you pick your features?</vt:lpstr>
      <vt:lpstr>Features to avoid  </vt:lpstr>
      <vt:lpstr>Preparing the Data</vt:lpstr>
      <vt:lpstr>Extracting Features</vt:lpstr>
      <vt:lpstr>Setup your data</vt:lpstr>
      <vt:lpstr>Removing unwanted values</vt:lpstr>
      <vt:lpstr>Recall: Training Classifiers</vt:lpstr>
      <vt:lpstr>Training Classifiers</vt:lpstr>
      <vt:lpstr>Using Kfold Validation</vt:lpstr>
      <vt:lpstr>Using Kfold Validation</vt:lpstr>
      <vt:lpstr>Using Kfold Validation</vt:lpstr>
      <vt:lpstr>Selecting algorithms</vt:lpstr>
      <vt:lpstr>Selecting algorithms</vt:lpstr>
      <vt:lpstr>Selecting algorithms</vt:lpstr>
      <vt:lpstr>Regression:  Predicting a Quantity</vt:lpstr>
      <vt:lpstr>Goal of Logistic Regression</vt:lpstr>
      <vt:lpstr>Logistic Regression: Predicting a Class</vt:lpstr>
      <vt:lpstr>Minimizing the error (learning) is just search over the weight space</vt:lpstr>
      <vt:lpstr>Feature Engineering for regression</vt:lpstr>
      <vt:lpstr>Before we move on to classification…</vt:lpstr>
      <vt:lpstr>Selecting algorithms</vt:lpstr>
      <vt:lpstr>Selecting algorithms</vt:lpstr>
      <vt:lpstr>PowerPoint Presentation</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Gain  (AKA Mutual Information or Kullback-Leibler divergence)</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PowerPoint Presentation</vt:lpstr>
      <vt:lpstr>PowerPoint Presentation</vt:lpstr>
      <vt:lpstr>An Alternative:  The Elegance of Statistics</vt:lpstr>
      <vt:lpstr>Conditional Probability Example</vt:lpstr>
      <vt:lpstr>Naïve Bayes</vt:lpstr>
      <vt:lpstr>Bayes Law</vt:lpstr>
      <vt:lpstr>Naïve Bayes</vt:lpstr>
      <vt:lpstr>Naïve Bayes</vt:lpstr>
      <vt:lpstr>Small Issues</vt:lpstr>
      <vt:lpstr>Naïve Bayes Pros and Cons</vt:lpstr>
      <vt:lpstr>PowerPoint Presentation</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Selecting algorithms for Big Data</vt:lpstr>
      <vt:lpstr>Selecting algorithms for Big Data</vt:lpstr>
      <vt:lpstr>The Data Set</vt:lpstr>
      <vt:lpstr>Example: Natality Data Set</vt:lpstr>
      <vt:lpstr>Natality Data Set</vt:lpstr>
      <vt:lpstr>After applying logistic regression:</vt:lpstr>
      <vt:lpstr>Regression for big data</vt:lpstr>
      <vt:lpstr>How do we handle big data</vt:lpstr>
      <vt:lpstr>How do we handle big data</vt:lpstr>
      <vt:lpstr>Implementing Stochastic Gradient Descent with BigQuery</vt:lpstr>
      <vt:lpstr>get_data</vt:lpstr>
      <vt:lpstr>get_data</vt:lpstr>
      <vt:lpstr>get_data</vt:lpstr>
      <vt:lpstr>get_data</vt:lpstr>
      <vt:lpstr>get_data</vt:lpstr>
      <vt:lpstr>get_data</vt:lpstr>
      <vt:lpstr>get_data</vt:lpstr>
      <vt:lpstr>Stochastic Version</vt:lpstr>
      <vt:lpstr>Stochastic Version</vt:lpstr>
      <vt:lpstr>Stochastic Version</vt:lpstr>
      <vt:lpstr>Stochastic Version</vt:lpstr>
      <vt:lpstr>Applying the model</vt:lpstr>
      <vt:lpstr>Applying the model</vt:lpstr>
      <vt:lpstr>Applying the model</vt:lpstr>
      <vt:lpstr>What you need to do</vt:lpstr>
      <vt:lpstr>What you need to do</vt:lpstr>
      <vt:lpstr>What you need to do</vt:lpstr>
      <vt:lpstr>What you need to do</vt:lpstr>
      <vt:lpstr>Extra things you can explore</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nbanovic</cp:lastModifiedBy>
  <cp:revision>688</cp:revision>
  <dcterms:created xsi:type="dcterms:W3CDTF">2013-10-07T16:54:34Z</dcterms:created>
  <dcterms:modified xsi:type="dcterms:W3CDTF">2017-04-04T13:01:19Z</dcterms:modified>
</cp:coreProperties>
</file>