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47" r:id="rId2"/>
    <p:sldId id="448" r:id="rId3"/>
    <p:sldId id="453" r:id="rId4"/>
    <p:sldId id="454" r:id="rId5"/>
    <p:sldId id="458" r:id="rId6"/>
    <p:sldId id="460" r:id="rId7"/>
    <p:sldId id="461" r:id="rId8"/>
    <p:sldId id="462" r:id="rId9"/>
    <p:sldId id="537" r:id="rId10"/>
    <p:sldId id="477" r:id="rId11"/>
    <p:sldId id="478" r:id="rId12"/>
    <p:sldId id="479" r:id="rId13"/>
    <p:sldId id="528" r:id="rId14"/>
    <p:sldId id="484" r:id="rId15"/>
    <p:sldId id="485" r:id="rId16"/>
    <p:sldId id="486" r:id="rId17"/>
    <p:sldId id="487" r:id="rId18"/>
    <p:sldId id="488" r:id="rId19"/>
    <p:sldId id="511" r:id="rId20"/>
    <p:sldId id="512" r:id="rId21"/>
    <p:sldId id="516" r:id="rId22"/>
    <p:sldId id="539" r:id="rId23"/>
    <p:sldId id="540" r:id="rId24"/>
    <p:sldId id="541" r:id="rId25"/>
    <p:sldId id="542" r:id="rId26"/>
    <p:sldId id="545" r:id="rId27"/>
    <p:sldId id="546" r:id="rId28"/>
    <p:sldId id="547" r:id="rId29"/>
    <p:sldId id="543" r:id="rId30"/>
    <p:sldId id="544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63" r:id="rId42"/>
    <p:sldId id="564" r:id="rId43"/>
    <p:sldId id="565" r:id="rId44"/>
    <p:sldId id="566" r:id="rId45"/>
    <p:sldId id="586" r:id="rId46"/>
    <p:sldId id="588" r:id="rId47"/>
    <p:sldId id="589" r:id="rId48"/>
    <p:sldId id="590" r:id="rId49"/>
    <p:sldId id="624" r:id="rId50"/>
    <p:sldId id="625" r:id="rId51"/>
    <p:sldId id="626" r:id="rId52"/>
    <p:sldId id="627" r:id="rId53"/>
    <p:sldId id="628" r:id="rId54"/>
    <p:sldId id="629" r:id="rId55"/>
    <p:sldId id="63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2" autoAdjust="0"/>
    <p:restoredTop sz="64698" autoAdjust="0"/>
  </p:normalViewPr>
  <p:slideViewPr>
    <p:cSldViewPr snapToGrid="0" snapToObjects="1">
      <p:cViewPr varScale="1">
        <p:scale>
          <a:sx n="79" d="100"/>
          <a:sy n="79" d="100"/>
        </p:scale>
        <p:origin x="1296" y="20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1D08C2CB-29F3-924B-A7F9-83205382DBFB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78EA390D-A23F-7648-90A2-5F6D53199D8B}" type="parTrans" cxnId="{2E6B8A43-1829-1B4F-A5BC-7175B75B0DAD}">
      <dgm:prSet/>
      <dgm:spPr/>
      <dgm:t>
        <a:bodyPr/>
        <a:lstStyle/>
        <a:p>
          <a:endParaRPr lang="en-US"/>
        </a:p>
      </dgm:t>
    </dgm:pt>
    <dgm:pt modelId="{83A11F4D-B218-7648-B8BC-B9002AC7A258}" type="sibTrans" cxnId="{2E6B8A43-1829-1B4F-A5BC-7175B75B0DAD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53181569-A122-514E-BF5F-EB0852E44EC1}" type="presOf" srcId="{038EB10A-644E-DB4E-8CAA-4709A510BA58}" destId="{B0DDEC13-ACE4-4742-AF15-9777191C54CE}" srcOrd="0" destOrd="0" presId="urn:microsoft.com/office/officeart/2005/8/layout/hProcess4"/>
    <dgm:cxn modelId="{A7D3D582-B249-6C41-B20A-AC4AC6F5E7F7}" type="presOf" srcId="{0844B4D1-CA7F-174A-BDCD-E27A09268ECD}" destId="{EC4E25C6-C3D7-4B4B-8BC5-92A960D631E0}" srcOrd="0" destOrd="1" presId="urn:microsoft.com/office/officeart/2005/8/layout/hProcess4"/>
    <dgm:cxn modelId="{5A57FF48-B921-3344-BA73-19C868A97BD1}" type="presOf" srcId="{275BFCF4-E366-6B4B-95D9-209532FA77C3}" destId="{B0DDEC13-ACE4-4742-AF15-9777191C54CE}" srcOrd="0" destOrd="1" presId="urn:microsoft.com/office/officeart/2005/8/layout/hProcess4"/>
    <dgm:cxn modelId="{EC369D7A-032D-A441-83B6-2342C04F5877}" type="presOf" srcId="{B6E981B7-8FE4-A341-8258-106DC22CD1CE}" destId="{36141795-4C13-D945-B456-B45C0C6D7F95}" srcOrd="0" destOrd="0" presId="urn:microsoft.com/office/officeart/2005/8/layout/hProcess4"/>
    <dgm:cxn modelId="{DA864441-741A-4044-888B-253B4874736A}" type="presOf" srcId="{F49B7C8A-B6E9-0C41-986A-7E2BBFCE2626}" destId="{21272368-4EBF-7B4A-9965-9A6EF6E6DE86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54DF67BF-AAC3-F045-AB3C-6EE65BF14C34}" type="presOf" srcId="{275BFCF4-E366-6B4B-95D9-209532FA77C3}" destId="{C57FC684-C526-084E-899D-267C4BEFD848}" srcOrd="1" destOrd="1" presId="urn:microsoft.com/office/officeart/2005/8/layout/hProcess4"/>
    <dgm:cxn modelId="{F1FBE2FA-9056-FB47-AB96-46F403A0D866}" type="presOf" srcId="{B45DD5DC-97C3-DE45-8192-C0175C7EC9DE}" destId="{AF6505CF-267F-3E45-B6F3-BA7036ABB4F7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08EE47F8-FE71-E34C-890A-6274B5794AF6}" type="presOf" srcId="{F49B7C8A-B6E9-0C41-986A-7E2BBFCE2626}" destId="{5E1494A8-77FB-CC45-AD26-121A0E33EB57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29F36F49-3BE5-EE4F-AEE5-36EC7C78E9B6}" type="presOf" srcId="{772A7CAF-F731-154C-9D08-04404389A7FA}" destId="{833E1A4D-C856-494C-9310-79D28A7B3343}" srcOrd="0" destOrd="0" presId="urn:microsoft.com/office/officeart/2005/8/layout/hProcess4"/>
    <dgm:cxn modelId="{6CB86ABD-7D56-944C-9B7B-708540DA6009}" type="presOf" srcId="{DD36B169-AE56-0B4E-ABDB-E9EF6B07EF10}" destId="{07E37B07-0AE0-8C49-8179-53C97508ED67}" srcOrd="0" destOrd="0" presId="urn:microsoft.com/office/officeart/2005/8/layout/hProcess4"/>
    <dgm:cxn modelId="{E5DE1421-A273-3C41-8540-0ECEFC79CB68}" type="presOf" srcId="{543FA186-8297-E14F-921E-FC450F990E3D}" destId="{5E1494A8-77FB-CC45-AD26-121A0E33EB57}" srcOrd="0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766FCE67-DC0C-5D42-BF2F-AF1F3F8CF085}" type="presOf" srcId="{5409A5A3-5DD3-8746-8672-D50EA6887A73}" destId="{C34A02AC-E43B-E64A-98B7-D7F0F68A5B18}" srcOrd="0" destOrd="0" presId="urn:microsoft.com/office/officeart/2005/8/layout/hProcess4"/>
    <dgm:cxn modelId="{C77788F1-2058-AA4C-8FBD-F323A5386C79}" type="presOf" srcId="{7F8F23FC-F442-FB4A-AB06-B873A179219A}" destId="{54263D70-AF5F-4F48-A0C6-145BE4674821}" srcOrd="1" destOrd="2" presId="urn:microsoft.com/office/officeart/2005/8/layout/hProcess4"/>
    <dgm:cxn modelId="{1115184C-BE30-5F49-A8C3-88A996F9D581}" type="presOf" srcId="{7F8F23FC-F442-FB4A-AB06-B873A179219A}" destId="{EC4E25C6-C3D7-4B4B-8BC5-92A960D631E0}" srcOrd="0" destOrd="2" presId="urn:microsoft.com/office/officeart/2005/8/layout/hProcess4"/>
    <dgm:cxn modelId="{B26D2470-6722-9A48-A473-18C94244060D}" type="presOf" srcId="{1D08C2CB-29F3-924B-A7F9-83205382DBFB}" destId="{B0DDEC13-ACE4-4742-AF15-9777191C54CE}" srcOrd="0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A92DF6E-D661-6843-8683-A804B8EA94A2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881ECE5-8AE7-7147-ADBA-D4F3D2C609D0}" type="presOf" srcId="{96702345-DFDA-1647-80B6-40E3058240A8}" destId="{198F176D-0288-3944-93DE-3C789EA55E35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BAFB68EE-3FA7-D646-96FD-91C2D0D49BC3}" type="presOf" srcId="{CDCF1663-307D-0547-98CD-B8C3B9F1B8D4}" destId="{B4D2EF6E-4EBE-AF40-9923-764B9DA51EAC}" srcOrd="0" destOrd="0" presId="urn:microsoft.com/office/officeart/2005/8/layout/hProcess4"/>
    <dgm:cxn modelId="{75EFB0E8-E427-7645-9FE0-93D59A50D0A1}" type="presOf" srcId="{86EF93F1-022E-7B4B-991F-7530BF2240D4}" destId="{EC4E25C6-C3D7-4B4B-8BC5-92A960D631E0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6BD81D18-FD16-ED43-8402-3DB1625265A0}" type="presOf" srcId="{86EF93F1-022E-7B4B-991F-7530BF2240D4}" destId="{54263D70-AF5F-4F48-A0C6-145BE4674821}" srcOrd="1" destOrd="0" presId="urn:microsoft.com/office/officeart/2005/8/layout/hProcess4"/>
    <dgm:cxn modelId="{15DF8817-959C-CD40-9AAD-902326983707}" type="presOf" srcId="{96702345-DFDA-1647-80B6-40E3058240A8}" destId="{5886DE9C-0FE9-8645-B5F4-7A2FAC18D667}" srcOrd="0" destOrd="1" presId="urn:microsoft.com/office/officeart/2005/8/layout/hProcess4"/>
    <dgm:cxn modelId="{E1EA2DB7-8020-F94B-89FA-AD0140C6854C}" type="presOf" srcId="{9B9D8594-1AC0-A941-BC04-F6341B2AA92A}" destId="{1924B303-8A8F-D04A-9B5A-F833EB6F6268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8AE3D063-B836-1A4F-AB53-57A793D376C5}" type="presOf" srcId="{E4A99842-9B9B-2B46-8485-FCBF0F41250F}" destId="{36141795-4C13-D945-B456-B45C0C6D7F95}" srcOrd="0" destOrd="1" presId="urn:microsoft.com/office/officeart/2005/8/layout/hProcess4"/>
    <dgm:cxn modelId="{05E016E1-4698-2B4A-90EE-48EB6224A052}" type="presOf" srcId="{543FA186-8297-E14F-921E-FC450F990E3D}" destId="{21272368-4EBF-7B4A-9965-9A6EF6E6DE8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B847292D-E64A-E941-B6DC-5F0F5279F7AE}" type="presOf" srcId="{535F9186-0A73-224A-9E08-894391CF2688}" destId="{961E70B4-4CE0-EC49-99DE-1D5C9F9F9D7C}" srcOrd="0" destOrd="0" presId="urn:microsoft.com/office/officeart/2005/8/layout/hProcess4"/>
    <dgm:cxn modelId="{42EB5AD8-757C-504F-BCE0-5991F41BAD15}" type="presOf" srcId="{F66F3F0A-1C15-E74A-9ED8-1C7F6C51F1E3}" destId="{6449CC79-290B-2C4C-8CA9-111520A902CC}" srcOrd="0" destOrd="0" presId="urn:microsoft.com/office/officeart/2005/8/layout/hProcess4"/>
    <dgm:cxn modelId="{2E6B8A43-1829-1B4F-A5BC-7175B75B0DAD}" srcId="{535F9186-0A73-224A-9E08-894391CF2688}" destId="{1D08C2CB-29F3-924B-A7F9-83205382DBFB}" srcOrd="2" destOrd="0" parTransId="{78EA390D-A23F-7648-90A2-5F6D53199D8B}" sibTransId="{83A11F4D-B218-7648-B8BC-B9002AC7A258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A6FBF87C-032E-BF47-BFAF-FCB545EFA090}" type="presOf" srcId="{038EB10A-644E-DB4E-8CAA-4709A510BA58}" destId="{C57FC684-C526-084E-899D-267C4BEFD848}" srcOrd="1" destOrd="0" presId="urn:microsoft.com/office/officeart/2005/8/layout/hProcess4"/>
    <dgm:cxn modelId="{7A1F8E54-E1E6-1C47-9B36-F603BC8728CC}" type="presOf" srcId="{B6E981B7-8FE4-A341-8258-106DC22CD1CE}" destId="{80C8407A-3087-9F42-A7EC-F81A6FC9F406}" srcOrd="1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3C666BAE-DC6C-E441-8A33-5F1B0F525ADD}" type="presOf" srcId="{B62CC6D2-B98E-B54F-BB66-3C8F5723C55B}" destId="{76846BB1-C877-DA42-B78C-85598899D6F0}" srcOrd="0" destOrd="0" presId="urn:microsoft.com/office/officeart/2005/8/layout/hProcess4"/>
    <dgm:cxn modelId="{F5457E7A-801F-9A41-97DE-2EBA10ABAE7C}" type="presOf" srcId="{1D08C2CB-29F3-924B-A7F9-83205382DBFB}" destId="{C57FC684-C526-084E-899D-267C4BEFD848}" srcOrd="1" destOrd="2" presId="urn:microsoft.com/office/officeart/2005/8/layout/hProcess4"/>
    <dgm:cxn modelId="{0265013F-CEEA-3447-8B0F-0993EED2714A}" type="presOf" srcId="{A4AFF6F9-A417-A941-BFE3-ADE813910EFB}" destId="{37E7FABF-9336-9C40-96DB-B62B61DD4613}" srcOrd="0" destOrd="0" presId="urn:microsoft.com/office/officeart/2005/8/layout/hProcess4"/>
    <dgm:cxn modelId="{1536E9A8-8C0F-8D4F-8B31-060A63AF31A6}" type="presOf" srcId="{61377071-7ED6-E34A-98C6-091717535A26}" destId="{198F176D-0288-3944-93DE-3C789EA55E35}" srcOrd="1" destOrd="0" presId="urn:microsoft.com/office/officeart/2005/8/layout/hProcess4"/>
    <dgm:cxn modelId="{F20CE1F0-8F61-AE45-9D9A-BB3EEF09CCA8}" type="presOf" srcId="{E4A99842-9B9B-2B46-8485-FCBF0F41250F}" destId="{80C8407A-3087-9F42-A7EC-F81A6FC9F406}" srcOrd="1" destOrd="1" presId="urn:microsoft.com/office/officeart/2005/8/layout/hProcess4"/>
    <dgm:cxn modelId="{251E3F2D-E8B6-B741-ACAC-72FF74236475}" type="presOf" srcId="{0844B4D1-CA7F-174A-BDCD-E27A09268ECD}" destId="{54263D70-AF5F-4F48-A0C6-145BE4674821}" srcOrd="1" destOrd="1" presId="urn:microsoft.com/office/officeart/2005/8/layout/hProcess4"/>
    <dgm:cxn modelId="{AD756D3C-B827-B649-8119-4FC49437CD79}" type="presParOf" srcId="{6449CC79-290B-2C4C-8CA9-111520A902CC}" destId="{621CF70D-0449-C146-98C2-8438753DD60E}" srcOrd="0" destOrd="0" presId="urn:microsoft.com/office/officeart/2005/8/layout/hProcess4"/>
    <dgm:cxn modelId="{0C6256FB-2F6F-FF4F-AA50-0DFB26AD4119}" type="presParOf" srcId="{6449CC79-290B-2C4C-8CA9-111520A902CC}" destId="{C9061972-420F-F645-B6FA-E3EF5FD0FD28}" srcOrd="1" destOrd="0" presId="urn:microsoft.com/office/officeart/2005/8/layout/hProcess4"/>
    <dgm:cxn modelId="{D8A05D3F-11E5-E741-B674-5B2A603F127C}" type="presParOf" srcId="{6449CC79-290B-2C4C-8CA9-111520A902CC}" destId="{56B69327-2698-7043-9660-10512895DAC9}" srcOrd="2" destOrd="0" presId="urn:microsoft.com/office/officeart/2005/8/layout/hProcess4"/>
    <dgm:cxn modelId="{485B2D60-D8BB-3141-B3CE-28CFE46B6FB0}" type="presParOf" srcId="{56B69327-2698-7043-9660-10512895DAC9}" destId="{1EA13405-CC13-CC4E-9C2D-3CF3E5B9EDAF}" srcOrd="0" destOrd="0" presId="urn:microsoft.com/office/officeart/2005/8/layout/hProcess4"/>
    <dgm:cxn modelId="{F1071F30-6257-5745-B3CE-D037BF4E5954}" type="presParOf" srcId="{1EA13405-CC13-CC4E-9C2D-3CF3E5B9EDAF}" destId="{E1C2033E-F292-8B44-AC82-901E0AF85150}" srcOrd="0" destOrd="0" presId="urn:microsoft.com/office/officeart/2005/8/layout/hProcess4"/>
    <dgm:cxn modelId="{F20D8C78-294C-D747-8C92-3B967FF1A0F1}" type="presParOf" srcId="{1EA13405-CC13-CC4E-9C2D-3CF3E5B9EDAF}" destId="{5E1494A8-77FB-CC45-AD26-121A0E33EB57}" srcOrd="1" destOrd="0" presId="urn:microsoft.com/office/officeart/2005/8/layout/hProcess4"/>
    <dgm:cxn modelId="{1229ADE4-1E75-AC4D-B5D6-C442DD3EA9EE}" type="presParOf" srcId="{1EA13405-CC13-CC4E-9C2D-3CF3E5B9EDAF}" destId="{21272368-4EBF-7B4A-9965-9A6EF6E6DE86}" srcOrd="2" destOrd="0" presId="urn:microsoft.com/office/officeart/2005/8/layout/hProcess4"/>
    <dgm:cxn modelId="{EF24614A-EC81-5345-9159-37A1FFBCB898}" type="presParOf" srcId="{1EA13405-CC13-CC4E-9C2D-3CF3E5B9EDAF}" destId="{76846BB1-C877-DA42-B78C-85598899D6F0}" srcOrd="3" destOrd="0" presId="urn:microsoft.com/office/officeart/2005/8/layout/hProcess4"/>
    <dgm:cxn modelId="{4558886C-00EC-6141-BA8C-F456CE5B040E}" type="presParOf" srcId="{1EA13405-CC13-CC4E-9C2D-3CF3E5B9EDAF}" destId="{466D5B83-7867-4D4F-89F2-ADF34CF8CF8A}" srcOrd="4" destOrd="0" presId="urn:microsoft.com/office/officeart/2005/8/layout/hProcess4"/>
    <dgm:cxn modelId="{8F297D58-1F3D-C641-BDE0-CA231E988AAF}" type="presParOf" srcId="{56B69327-2698-7043-9660-10512895DAC9}" destId="{C34A02AC-E43B-E64A-98B7-D7F0F68A5B18}" srcOrd="1" destOrd="0" presId="urn:microsoft.com/office/officeart/2005/8/layout/hProcess4"/>
    <dgm:cxn modelId="{CC34C434-D0EB-A04C-A68C-BAFF3396ED0C}" type="presParOf" srcId="{56B69327-2698-7043-9660-10512895DAC9}" destId="{4A4558D9-3FD3-ED46-95DE-08209FB6637F}" srcOrd="2" destOrd="0" presId="urn:microsoft.com/office/officeart/2005/8/layout/hProcess4"/>
    <dgm:cxn modelId="{C88E1D35-2B13-CC4B-BDC0-9F35619AA8C3}" type="presParOf" srcId="{4A4558D9-3FD3-ED46-95DE-08209FB6637F}" destId="{EC1269B5-1B55-6C4D-BF17-66F0155C1BCA}" srcOrd="0" destOrd="0" presId="urn:microsoft.com/office/officeart/2005/8/layout/hProcess4"/>
    <dgm:cxn modelId="{A2F5B926-2782-6241-85D2-6919F8A4B56A}" type="presParOf" srcId="{4A4558D9-3FD3-ED46-95DE-08209FB6637F}" destId="{36141795-4C13-D945-B456-B45C0C6D7F95}" srcOrd="1" destOrd="0" presId="urn:microsoft.com/office/officeart/2005/8/layout/hProcess4"/>
    <dgm:cxn modelId="{6B6BCF3D-C431-F742-8D84-DAFE47FB2964}" type="presParOf" srcId="{4A4558D9-3FD3-ED46-95DE-08209FB6637F}" destId="{80C8407A-3087-9F42-A7EC-F81A6FC9F406}" srcOrd="2" destOrd="0" presId="urn:microsoft.com/office/officeart/2005/8/layout/hProcess4"/>
    <dgm:cxn modelId="{75CEA80C-2345-DC4F-A8B2-7191BEE22447}" type="presParOf" srcId="{4A4558D9-3FD3-ED46-95DE-08209FB6637F}" destId="{833E1A4D-C856-494C-9310-79D28A7B3343}" srcOrd="3" destOrd="0" presId="urn:microsoft.com/office/officeart/2005/8/layout/hProcess4"/>
    <dgm:cxn modelId="{2CAC8084-79FA-654C-9ED4-34739DBDBF05}" type="presParOf" srcId="{4A4558D9-3FD3-ED46-95DE-08209FB6637F}" destId="{3936B297-C5C5-5949-9914-7E911C597C9D}" srcOrd="4" destOrd="0" presId="urn:microsoft.com/office/officeart/2005/8/layout/hProcess4"/>
    <dgm:cxn modelId="{04A32EC0-2EE9-B74E-BB60-9F0AD7A11E70}" type="presParOf" srcId="{56B69327-2698-7043-9660-10512895DAC9}" destId="{B4D2EF6E-4EBE-AF40-9923-764B9DA51EAC}" srcOrd="3" destOrd="0" presId="urn:microsoft.com/office/officeart/2005/8/layout/hProcess4"/>
    <dgm:cxn modelId="{1D5EB6A6-E5EA-7C42-A52F-74A2333601C6}" type="presParOf" srcId="{56B69327-2698-7043-9660-10512895DAC9}" destId="{810CAA4B-FF78-574A-B030-B748D6FC346C}" srcOrd="4" destOrd="0" presId="urn:microsoft.com/office/officeart/2005/8/layout/hProcess4"/>
    <dgm:cxn modelId="{4F456EF2-9A7A-8842-B584-184E123B3A0B}" type="presParOf" srcId="{810CAA4B-FF78-574A-B030-B748D6FC346C}" destId="{82B6BBA4-3902-3541-9766-9B7AC1700637}" srcOrd="0" destOrd="0" presId="urn:microsoft.com/office/officeart/2005/8/layout/hProcess4"/>
    <dgm:cxn modelId="{EC6A7645-981B-1249-8B7C-918F51D3C0F7}" type="presParOf" srcId="{810CAA4B-FF78-574A-B030-B748D6FC346C}" destId="{5886DE9C-0FE9-8645-B5F4-7A2FAC18D667}" srcOrd="1" destOrd="0" presId="urn:microsoft.com/office/officeart/2005/8/layout/hProcess4"/>
    <dgm:cxn modelId="{2AF65E49-B176-CA40-8F2F-997321FD9BC4}" type="presParOf" srcId="{810CAA4B-FF78-574A-B030-B748D6FC346C}" destId="{198F176D-0288-3944-93DE-3C789EA55E35}" srcOrd="2" destOrd="0" presId="urn:microsoft.com/office/officeart/2005/8/layout/hProcess4"/>
    <dgm:cxn modelId="{484C0EAD-E938-0646-84C6-1B12C0DA0CB8}" type="presParOf" srcId="{810CAA4B-FF78-574A-B030-B748D6FC346C}" destId="{37E7FABF-9336-9C40-96DB-B62B61DD4613}" srcOrd="3" destOrd="0" presId="urn:microsoft.com/office/officeart/2005/8/layout/hProcess4"/>
    <dgm:cxn modelId="{AB226A56-6C2D-5F4B-BF4F-5BB298C956F9}" type="presParOf" srcId="{810CAA4B-FF78-574A-B030-B748D6FC346C}" destId="{98921006-062B-D04B-8061-CB7171C8FB23}" srcOrd="4" destOrd="0" presId="urn:microsoft.com/office/officeart/2005/8/layout/hProcess4"/>
    <dgm:cxn modelId="{AEEBF27D-1AFA-A64C-845D-D36EAD7A08EA}" type="presParOf" srcId="{56B69327-2698-7043-9660-10512895DAC9}" destId="{07E37B07-0AE0-8C49-8179-53C97508ED67}" srcOrd="5" destOrd="0" presId="urn:microsoft.com/office/officeart/2005/8/layout/hProcess4"/>
    <dgm:cxn modelId="{CDCA4BBB-2AB3-0049-93E3-555DFF152FF3}" type="presParOf" srcId="{56B69327-2698-7043-9660-10512895DAC9}" destId="{89C609CB-DB52-9140-9A83-E83B0C63256E}" srcOrd="6" destOrd="0" presId="urn:microsoft.com/office/officeart/2005/8/layout/hProcess4"/>
    <dgm:cxn modelId="{B101592E-FFAC-114B-B7CF-A0EB30FDD4D0}" type="presParOf" srcId="{89C609CB-DB52-9140-9A83-E83B0C63256E}" destId="{DA87C07A-8414-4B40-B693-21907C362F41}" srcOrd="0" destOrd="0" presId="urn:microsoft.com/office/officeart/2005/8/layout/hProcess4"/>
    <dgm:cxn modelId="{BDE4BF9D-3908-C749-A987-9AA8FE23E386}" type="presParOf" srcId="{89C609CB-DB52-9140-9A83-E83B0C63256E}" destId="{B0DDEC13-ACE4-4742-AF15-9777191C54CE}" srcOrd="1" destOrd="0" presId="urn:microsoft.com/office/officeart/2005/8/layout/hProcess4"/>
    <dgm:cxn modelId="{8A9E3945-F8B5-634F-8108-75840D9B4294}" type="presParOf" srcId="{89C609CB-DB52-9140-9A83-E83B0C63256E}" destId="{C57FC684-C526-084E-899D-267C4BEFD848}" srcOrd="2" destOrd="0" presId="urn:microsoft.com/office/officeart/2005/8/layout/hProcess4"/>
    <dgm:cxn modelId="{BBA98557-7492-E741-8EFC-581526833616}" type="presParOf" srcId="{89C609CB-DB52-9140-9A83-E83B0C63256E}" destId="{961E70B4-4CE0-EC49-99DE-1D5C9F9F9D7C}" srcOrd="3" destOrd="0" presId="urn:microsoft.com/office/officeart/2005/8/layout/hProcess4"/>
    <dgm:cxn modelId="{5CC6C567-6D41-1840-B0A7-2EC380C11748}" type="presParOf" srcId="{89C609CB-DB52-9140-9A83-E83B0C63256E}" destId="{E1F525B9-4FC2-8A45-885E-506324430CE6}" srcOrd="4" destOrd="0" presId="urn:microsoft.com/office/officeart/2005/8/layout/hProcess4"/>
    <dgm:cxn modelId="{8760B19E-BAB1-FC41-B8B8-5BEE1994B701}" type="presParOf" srcId="{56B69327-2698-7043-9660-10512895DAC9}" destId="{1924B303-8A8F-D04A-9B5A-F833EB6F6268}" srcOrd="7" destOrd="0" presId="urn:microsoft.com/office/officeart/2005/8/layout/hProcess4"/>
    <dgm:cxn modelId="{EBD8A409-477C-7F47-95F2-0C3877F320F2}" type="presParOf" srcId="{56B69327-2698-7043-9660-10512895DAC9}" destId="{080E139D-8A22-1E4D-9EAC-669F10EF0CFC}" srcOrd="8" destOrd="0" presId="urn:microsoft.com/office/officeart/2005/8/layout/hProcess4"/>
    <dgm:cxn modelId="{A5E0F482-EC83-724C-96C9-D1D90E689FD8}" type="presParOf" srcId="{080E139D-8A22-1E4D-9EAC-669F10EF0CFC}" destId="{0FDC13F9-A5ED-7E49-A88B-BDBC1340BE81}" srcOrd="0" destOrd="0" presId="urn:microsoft.com/office/officeart/2005/8/layout/hProcess4"/>
    <dgm:cxn modelId="{80214194-F9FA-094A-9704-E04BD797624C}" type="presParOf" srcId="{080E139D-8A22-1E4D-9EAC-669F10EF0CFC}" destId="{EC4E25C6-C3D7-4B4B-8BC5-92A960D631E0}" srcOrd="1" destOrd="0" presId="urn:microsoft.com/office/officeart/2005/8/layout/hProcess4"/>
    <dgm:cxn modelId="{221D785F-3357-7F43-8730-2DE0317DC95B}" type="presParOf" srcId="{080E139D-8A22-1E4D-9EAC-669F10EF0CFC}" destId="{54263D70-AF5F-4F48-A0C6-145BE4674821}" srcOrd="2" destOrd="0" presId="urn:microsoft.com/office/officeart/2005/8/layout/hProcess4"/>
    <dgm:cxn modelId="{DFB3A628-D17F-4B41-AA5D-02B38210095D}" type="presParOf" srcId="{080E139D-8A22-1E4D-9EAC-669F10EF0CFC}" destId="{AF6505CF-267F-3E45-B6F3-BA7036ABB4F7}" srcOrd="3" destOrd="0" presId="urn:microsoft.com/office/officeart/2005/8/layout/hProcess4"/>
    <dgm:cxn modelId="{7B876D2F-9BE2-4144-86F6-C74A8D700F9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answerable?</a:t>
          </a:r>
          <a:endParaRPr lang="en-US" sz="10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Is it the right data for the question?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hard/easy is it to collect?</a:t>
          </a:r>
          <a:endParaRPr lang="en-US" sz="10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What flaws exist in the data?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How do we address them?</a:t>
          </a:r>
          <a:endParaRPr lang="en-US" sz="10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Intuition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Stats/Graphs/ML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Communicate/Predict/…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Report on Findings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smtClean="0"/>
            <a:t>Visualize</a:t>
          </a:r>
          <a:endParaRPr lang="en-US" sz="10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often than not you can have the “O</a:t>
            </a:r>
            <a:r>
              <a:rPr lang="en-US" baseline="0" dirty="0" smtClean="0"/>
              <a:t>h no!” moment once you have done all that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45DF53D-FA30-AE4C-9604-B7CDF16EA55D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1C58332-7AD2-7947-BCA6-EBBFC5AB0A2D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29CAE5C-8CBA-ED48-B30F-81EBD99EC023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B2C51E-E3DC-F546-B67F-828AE5A24F7A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7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AFC1B-D734-584E-A115-4081952A23D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4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95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D8CD37-0297-9E47-BF2A-A5BC90E5AD1A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charset="0"/>
              </a:rPr>
              <a:t>Called ‘holdout validation’ : need a large enough holdout set so you can trust the result (and this reduces your training data which you almost never have enough of)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179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do you want to be higher: precision or recall?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(Answer: it depends on the problem. Do not give the answer. Show ROC curve and Precision/Recall Curve and then ask again).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7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plot this curve?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9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plot this curve?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Where else?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64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4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Svm</a:t>
            </a:r>
            <a:r>
              <a:rPr lang="en-US" dirty="0" smtClean="0"/>
              <a:t> is a ‘better’ version of regression</a:t>
            </a:r>
            <a:r>
              <a:rPr lang="en-US" baseline="0" dirty="0" smtClean="0"/>
              <a:t> for classification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F =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features; n =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instances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Also see: http://</a:t>
            </a:r>
            <a:r>
              <a:rPr lang="en-US" dirty="0" err="1" smtClean="0"/>
              <a:t>www.lauradhamilton.com</a:t>
            </a:r>
            <a:r>
              <a:rPr lang="en-US" dirty="0" smtClean="0"/>
              <a:t>/machine-learning-algorithm-cheat-sheet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4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does it mean to integrate ML?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65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45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F588A-0AE3-7E40-AEBC-0D36AC237A6D}" type="slidenum">
              <a:rPr lang="en-US"/>
              <a:pPr/>
              <a:t>33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38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C4135-6143-E64E-9B90-0491885BC934}" type="slidenum">
              <a:rPr lang="en-US"/>
              <a:pPr/>
              <a:t>37</a:t>
            </a:fld>
            <a:endParaRPr lang="en-US"/>
          </a:p>
        </p:txBody>
      </p:sp>
      <p:sp>
        <p:nvSpPr>
          <p:cNvPr id="10188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83" name="Rectangle 3"/>
          <p:cNvSpPr>
            <a:spLocks noChangeArrowheads="1"/>
          </p:cNvSpPr>
          <p:nvPr/>
        </p:nvSpPr>
        <p:spPr bwMode="auto">
          <a:xfrm>
            <a:off x="0" y="8686643"/>
            <a:ext cx="2971800" cy="45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0" y="0"/>
            <a:ext cx="2971800" cy="45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8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419548"/>
            <a:ext cx="5029200" cy="4039202"/>
          </a:xfrm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188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56098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Lucida Grande" charset="0"/>
              <a:cs typeface="Geneva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0D2D58-81E6-4D46-A6DA-C14DCEAD56A6}" type="slidenum">
              <a:rPr lang="en-US" b="0"/>
              <a:pPr eaLnBrk="1" hangingPunct="1"/>
              <a:t>38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47190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in a few data-analysis decisions can increase the false-positive rate in a single study to 60%.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6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midterm</a:t>
            </a:r>
            <a:r>
              <a:rPr lang="en-US" baseline="0" dirty="0" smtClean="0"/>
              <a:t> project asks you to iterate on your final visualization.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6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1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0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8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rate of disease: .001</a:t>
            </a:r>
          </a:p>
          <a:p>
            <a:r>
              <a:rPr lang="en-US" dirty="0" smtClean="0"/>
              <a:t>Test ‘hit rate’ is 99%</a:t>
            </a:r>
          </a:p>
          <a:p>
            <a:r>
              <a:rPr lang="en-US" dirty="0" smtClean="0"/>
              <a:t>False alarm rate: ½</a:t>
            </a:r>
            <a:r>
              <a:rPr lang="en-US" baseline="0" dirty="0" smtClean="0"/>
              <a:t> 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9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rate of disease: 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1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rate of disease: 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0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rate of disease: .001</a:t>
            </a:r>
          </a:p>
          <a:p>
            <a:r>
              <a:rPr lang="en-US" dirty="0" smtClean="0"/>
              <a:t>Test ‘hit rate’ is 99%</a:t>
            </a:r>
          </a:p>
          <a:p>
            <a:r>
              <a:rPr lang="en-US" dirty="0" smtClean="0"/>
              <a:t>False alarm rate: ½</a:t>
            </a:r>
            <a:r>
              <a:rPr lang="en-US" baseline="0" dirty="0" smtClean="0"/>
              <a:t> %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4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rate of disease: 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06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1.9% !!! This is the importance of priors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45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01AFFD-5309-0840-9026-DF762A30D27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913B90-EB60-F64B-869F-84FF0DC7B9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30D2B-C234-6C4C-B949-335A38C8CB4A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0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307BC5-8A41-C140-84F0-D3079BEAA6EA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3820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8101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9350A-A741-6B47-9E49-C361ED3BF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497151C-99BC-7B43-B109-64D60AE351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  <p:sldLayoutId id="2147483670" r:id="rId20"/>
    <p:sldLayoutId id="2147483671" r:id="rId2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image" Target="../media/image15.png"/><Relationship Id="rId6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17.jpeg"/><Relationship Id="rId3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Exam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7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/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210394"/>
            <a:ext cx="7961268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Training data: </a:t>
            </a:r>
            <a:br>
              <a:rPr lang="en-US" sz="4000" dirty="0" smtClean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Multiple Examples</a:t>
            </a:r>
            <a:endParaRPr lang="en-US" sz="4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/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-155512"/>
            <a:ext cx="7660701" cy="990107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</a:rPr>
              <a:t>Including Features</a:t>
            </a:r>
            <a:endParaRPr lang="en-US" sz="40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7391400" cy="58674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Features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4"/>
          <p:cNvGraphicFramePr>
            <a:graphicFrameLocks noChangeAspect="1"/>
          </p:cNvGraphicFramePr>
          <p:nvPr>
            <p:extLst/>
          </p:nvPr>
        </p:nvGraphicFramePr>
        <p:xfrm>
          <a:off x="228600" y="1295400"/>
          <a:ext cx="8686800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Bitmap Image" r:id="rId4" imgW="4031329" imgH="2521905" progId="Paint.Picture">
                  <p:embed/>
                </p:oleObj>
              </mc:Choice>
              <mc:Fallback>
                <p:oleObj name="Bitmap Image" r:id="rId4" imgW="4031329" imgH="252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8686800" cy="543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543800" y="609600"/>
            <a:ext cx="1447800" cy="6096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Class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54132" y="-155512"/>
            <a:ext cx="766070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4000" dirty="0" smtClean="0">
                <a:latin typeface="Arial" charset="0"/>
              </a:rPr>
              <a:t>And Labels</a:t>
            </a:r>
            <a:endParaRPr lang="en-US" sz="4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Feature Selection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Earlier indicated that feature selection is typically important to success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Very typical feature selection method: 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use information gain to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score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your features</a:t>
            </a:r>
          </a:p>
          <a:p>
            <a:pPr lvl="1" eaLnBrk="1" hangingPunct="1"/>
            <a:r>
              <a:rPr lang="en-US">
                <a:latin typeface="Arial" charset="0"/>
              </a:rPr>
              <a:t>Use the top N features ranked by information gain</a:t>
            </a:r>
          </a:p>
          <a:p>
            <a:pPr marL="0" indent="0" eaLnBrk="1" hangingPunct="1"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8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  <p:graphicFrame>
        <p:nvGraphicFramePr>
          <p:cNvPr id="27758" name="Group 110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4" name="Text Box 111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4375" name="Text Box 112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4376" name="Rectangle 113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4377" name="Line 114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78" name="Rectangle 115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4379" name="Line 116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0" name="Line 118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4381" name="Group 140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4385" name="AutoShape 117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4386" name="Group 13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4387" name="Rectangle 127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28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Rectangle 129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130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Rectangle 131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Rectangle 132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33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Rectangle 134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135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136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7" name="Rectangle 137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Rectangle 138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9" name="Rectangle 28"/>
          <p:cNvSpPr/>
          <p:nvPr/>
        </p:nvSpPr>
        <p:spPr bwMode="auto">
          <a:xfrm>
            <a:off x="515938" y="1606550"/>
            <a:ext cx="1489075" cy="5032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1" dirty="0">
                <a:solidFill>
                  <a:srgbClr val="445984"/>
                </a:solidFill>
                <a:ea typeface="+mn-ea"/>
              </a:rPr>
              <a:t>Method to get Ground Truth</a:t>
            </a:r>
          </a:p>
        </p:txBody>
      </p:sp>
      <p:sp>
        <p:nvSpPr>
          <p:cNvPr id="14383" name="Line 114"/>
          <p:cNvSpPr>
            <a:spLocks noChangeShapeType="1"/>
          </p:cNvSpPr>
          <p:nvPr/>
        </p:nvSpPr>
        <p:spPr bwMode="auto">
          <a:xfrm flipV="1">
            <a:off x="1992313" y="1749425"/>
            <a:ext cx="3694112" cy="444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84" name="Line 114"/>
          <p:cNvSpPr>
            <a:spLocks noChangeShapeType="1"/>
          </p:cNvSpPr>
          <p:nvPr/>
        </p:nvSpPr>
        <p:spPr bwMode="auto">
          <a:xfrm>
            <a:off x="5699125" y="1746250"/>
            <a:ext cx="44450" cy="387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42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7"/>
          <p:cNvGrpSpPr>
            <a:grpSpLocks/>
          </p:cNvGrpSpPr>
          <p:nvPr/>
        </p:nvGrpSpPr>
        <p:grpSpPr bwMode="auto">
          <a:xfrm>
            <a:off x="6245225" y="3883025"/>
            <a:ext cx="1447800" cy="1295400"/>
            <a:chOff x="3936" y="2448"/>
            <a:chExt cx="912" cy="816"/>
          </a:xfrm>
        </p:grpSpPr>
        <p:sp>
          <p:nvSpPr>
            <p:cNvPr id="15374" name="AutoShape 5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5375" name="Group 5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5376" name="Rectangle 6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6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Rectangle 6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6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Rectangle 6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6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Rectangle 6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6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Rectangle 6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Rectangle 6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Rectangle 7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Rectangle 7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536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5369" name="Line 43"/>
          <p:cNvSpPr>
            <a:spLocks noChangeShapeType="1"/>
          </p:cNvSpPr>
          <p:nvPr/>
        </p:nvSpPr>
        <p:spPr bwMode="auto">
          <a:xfrm>
            <a:off x="3048000" y="2697163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48"/>
          <p:cNvSpPr>
            <a:spLocks noChangeShapeType="1"/>
          </p:cNvSpPr>
          <p:nvPr/>
        </p:nvSpPr>
        <p:spPr bwMode="auto">
          <a:xfrm>
            <a:off x="3297238" y="45720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49"/>
          <p:cNvSpPr>
            <a:spLocks noChangeShapeType="1"/>
          </p:cNvSpPr>
          <p:nvPr/>
        </p:nvSpPr>
        <p:spPr bwMode="auto">
          <a:xfrm>
            <a:off x="3276600" y="2678113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AutoShape 50"/>
          <p:cNvSpPr>
            <a:spLocks noChangeArrowheads="1"/>
          </p:cNvSpPr>
          <p:nvPr/>
        </p:nvSpPr>
        <p:spPr bwMode="auto">
          <a:xfrm>
            <a:off x="8077200" y="3962400"/>
            <a:ext cx="1066800" cy="12954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Class</a:t>
            </a:r>
          </a:p>
        </p:txBody>
      </p:sp>
      <p:sp>
        <p:nvSpPr>
          <p:cNvPr id="15373" name="Line 51"/>
          <p:cNvSpPr>
            <a:spLocks noChangeShapeType="1"/>
          </p:cNvSpPr>
          <p:nvPr/>
        </p:nvSpPr>
        <p:spPr bwMode="auto">
          <a:xfrm>
            <a:off x="7620000" y="4572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 smtClean="0">
                <a:latin typeface="Arial" charset="0"/>
              </a:rPr>
              <a:t>Run/Classify Time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709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6424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6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429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6433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6434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6435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30" name="Text Box 62"/>
          <p:cNvSpPr txBox="1">
            <a:spLocks noChangeArrowheads="1"/>
          </p:cNvSpPr>
          <p:nvPr/>
        </p:nvSpPr>
        <p:spPr bwMode="auto">
          <a:xfrm>
            <a:off x="304800" y="3733800"/>
            <a:ext cx="5638800" cy="207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Many learning algorithms to choose from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dirty="0" smtClean="0"/>
              <a:t>A </a:t>
            </a:r>
            <a:r>
              <a:rPr lang="en-US" dirty="0"/>
              <a:t>few of the simplest ones tend to perform well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Naïve Bayes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Decision Trees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ea typeface="ＭＳ Ｐゴシック" charset="0"/>
              </a:rPr>
              <a:t>Regression-based Models (for continuous)</a:t>
            </a:r>
          </a:p>
        </p:txBody>
      </p:sp>
      <p:sp>
        <p:nvSpPr>
          <p:cNvPr id="16431" name="Oval 63"/>
          <p:cNvSpPr>
            <a:spLocks noChangeArrowheads="1"/>
          </p:cNvSpPr>
          <p:nvPr/>
        </p:nvSpPr>
        <p:spPr bwMode="auto">
          <a:xfrm>
            <a:off x="62484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64"/>
          <p:cNvSpPr>
            <a:spLocks noChangeShapeType="1"/>
          </p:cNvSpPr>
          <p:nvPr/>
        </p:nvSpPr>
        <p:spPr bwMode="auto">
          <a:xfrm flipV="1">
            <a:off x="5562600" y="3200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141931717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46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7447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7448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7449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0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7451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52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453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7457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7458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7459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4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5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6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7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8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9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0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54" name="Text Box 62"/>
          <p:cNvSpPr txBox="1">
            <a:spLocks noChangeArrowheads="1"/>
          </p:cNvSpPr>
          <p:nvPr/>
        </p:nvSpPr>
        <p:spPr bwMode="auto">
          <a:xfrm>
            <a:off x="838200" y="3733800"/>
            <a:ext cx="7696200" cy="234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Many possible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Different sensors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Multitude of ways to generate features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Many ways to transform and combine features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Some much more predictive / useful than others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sym typeface="Wingdings" charset="0"/>
              </a:rPr>
              <a:t> 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“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Feature selection</a:t>
            </a:r>
            <a:r>
              <a:rPr lang="ja-JP" altLang="en-US" dirty="0">
                <a:solidFill>
                  <a:srgbClr val="000000"/>
                </a:solidFill>
                <a:sym typeface="Wingdings" charset="0"/>
              </a:rPr>
              <a:t>”</a:t>
            </a:r>
            <a:r>
              <a:rPr lang="en-US" dirty="0">
                <a:solidFill>
                  <a:srgbClr val="000000"/>
                </a:solidFill>
                <a:sym typeface="Wingdings" charset="0"/>
              </a:rPr>
              <a:t> tends to be very important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55" name="Oval 63"/>
          <p:cNvSpPr>
            <a:spLocks noChangeArrowheads="1"/>
          </p:cNvSpPr>
          <p:nvPr/>
        </p:nvSpPr>
        <p:spPr bwMode="auto">
          <a:xfrm>
            <a:off x="1816100" y="2057400"/>
            <a:ext cx="1447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64"/>
          <p:cNvSpPr>
            <a:spLocks noChangeShapeType="1"/>
          </p:cNvSpPr>
          <p:nvPr/>
        </p:nvSpPr>
        <p:spPr bwMode="auto">
          <a:xfrm flipV="1">
            <a:off x="990600" y="3124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46260720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2" name="Group 6"/>
          <p:cNvGraphicFramePr>
            <a:graphicFrameLocks noGrp="1"/>
          </p:cNvGraphicFramePr>
          <p:nvPr>
            <p:ph sz="half" idx="2"/>
          </p:nvPr>
        </p:nvGraphicFramePr>
        <p:xfrm>
          <a:off x="3733800" y="2133600"/>
          <a:ext cx="2209800" cy="1196340"/>
        </p:xfrm>
        <a:graphic>
          <a:graphicData uri="http://schemas.openxmlformats.org/drawingml/2006/table">
            <a:tbl>
              <a:tblPr/>
              <a:tblGrid>
                <a:gridCol w="349250"/>
                <a:gridCol w="349250"/>
                <a:gridCol w="349250"/>
                <a:gridCol w="349250"/>
                <a:gridCol w="8128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445984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85800" y="2201863"/>
            <a:ext cx="990600" cy="990600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1709738" y="26971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0" name="Text Box 40"/>
          <p:cNvSpPr txBox="1">
            <a:spLocks noChangeArrowheads="1"/>
          </p:cNvSpPr>
          <p:nvPr/>
        </p:nvSpPr>
        <p:spPr bwMode="auto">
          <a:xfrm>
            <a:off x="3678238" y="18161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Training Data Set</a:t>
            </a:r>
          </a:p>
        </p:txBody>
      </p:sp>
      <p:sp>
        <p:nvSpPr>
          <p:cNvPr id="18471" name="Text Box 41"/>
          <p:cNvSpPr txBox="1">
            <a:spLocks noChangeArrowheads="1"/>
          </p:cNvSpPr>
          <p:nvPr/>
        </p:nvSpPr>
        <p:spPr bwMode="auto">
          <a:xfrm rot="2152928">
            <a:off x="381000" y="2514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>
                <a:solidFill>
                  <a:schemeClr val="bg2"/>
                </a:solidFill>
              </a:rPr>
              <a:t>Sensors</a:t>
            </a:r>
          </a:p>
        </p:txBody>
      </p:sp>
      <p:sp>
        <p:nvSpPr>
          <p:cNvPr id="18472" name="Rectangle 42"/>
          <p:cNvSpPr>
            <a:spLocks noChangeArrowheads="1"/>
          </p:cNvSpPr>
          <p:nvPr/>
        </p:nvSpPr>
        <p:spPr bwMode="auto">
          <a:xfrm>
            <a:off x="21336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Feature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Gen</a:t>
            </a:r>
          </a:p>
        </p:txBody>
      </p:sp>
      <p:sp>
        <p:nvSpPr>
          <p:cNvPr id="18473" name="Line 43"/>
          <p:cNvSpPr>
            <a:spLocks noChangeShapeType="1"/>
          </p:cNvSpPr>
          <p:nvPr/>
        </p:nvSpPr>
        <p:spPr bwMode="auto">
          <a:xfrm>
            <a:off x="3048000" y="269716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4" name="Rectangle 44"/>
          <p:cNvSpPr>
            <a:spLocks noChangeArrowheads="1"/>
          </p:cNvSpPr>
          <p:nvPr/>
        </p:nvSpPr>
        <p:spPr bwMode="auto">
          <a:xfrm>
            <a:off x="6553200" y="2201863"/>
            <a:ext cx="838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</a:rPr>
              <a:t>Learner</a:t>
            </a:r>
          </a:p>
        </p:txBody>
      </p:sp>
      <p:sp>
        <p:nvSpPr>
          <p:cNvPr id="18475" name="Line 45"/>
          <p:cNvSpPr>
            <a:spLocks noChangeShapeType="1"/>
          </p:cNvSpPr>
          <p:nvPr/>
        </p:nvSpPr>
        <p:spPr bwMode="auto">
          <a:xfrm>
            <a:off x="5986463" y="2697163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6972300" y="32337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8477" name="Group 47"/>
          <p:cNvGrpSpPr>
            <a:grpSpLocks/>
          </p:cNvGrpSpPr>
          <p:nvPr/>
        </p:nvGrpSpPr>
        <p:grpSpPr bwMode="auto">
          <a:xfrm>
            <a:off x="6248400" y="3886200"/>
            <a:ext cx="1447800" cy="1295400"/>
            <a:chOff x="3936" y="2448"/>
            <a:chExt cx="912" cy="816"/>
          </a:xfrm>
        </p:grpSpPr>
        <p:sp>
          <p:nvSpPr>
            <p:cNvPr id="18481" name="AutoShape 48"/>
            <p:cNvSpPr>
              <a:spLocks noChangeArrowheads="1"/>
            </p:cNvSpPr>
            <p:nvPr/>
          </p:nvSpPr>
          <p:spPr bwMode="auto">
            <a:xfrm>
              <a:off x="3936" y="2448"/>
              <a:ext cx="912" cy="816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2"/>
                  </a:solidFill>
                </a:rPr>
                <a:t>Classifier</a:t>
              </a:r>
            </a:p>
          </p:txBody>
        </p:sp>
        <p:grpSp>
          <p:nvGrpSpPr>
            <p:cNvPr id="18482" name="Group 49"/>
            <p:cNvGrpSpPr>
              <a:grpSpLocks/>
            </p:cNvGrpSpPr>
            <p:nvPr/>
          </p:nvGrpSpPr>
          <p:grpSpPr bwMode="auto">
            <a:xfrm>
              <a:off x="4196" y="2496"/>
              <a:ext cx="384" cy="248"/>
              <a:chOff x="1632" y="3072"/>
              <a:chExt cx="384" cy="248"/>
            </a:xfrm>
          </p:grpSpPr>
          <p:sp>
            <p:nvSpPr>
              <p:cNvPr id="18483" name="Rectangle 50"/>
              <p:cNvSpPr>
                <a:spLocks noChangeArrowheads="1"/>
              </p:cNvSpPr>
              <p:nvPr/>
            </p:nvSpPr>
            <p:spPr bwMode="auto">
              <a:xfrm>
                <a:off x="1632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51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52"/>
              <p:cNvSpPr>
                <a:spLocks noChangeArrowheads="1"/>
              </p:cNvSpPr>
              <p:nvPr/>
            </p:nvSpPr>
            <p:spPr bwMode="auto">
              <a:xfrm>
                <a:off x="1824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Rectangle 53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1632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Rectangle 55"/>
              <p:cNvSpPr>
                <a:spLocks noChangeArrowheads="1"/>
              </p:cNvSpPr>
              <p:nvPr/>
            </p:nvSpPr>
            <p:spPr bwMode="auto">
              <a:xfrm>
                <a:off x="1728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56"/>
              <p:cNvSpPr>
                <a:spLocks noChangeArrowheads="1"/>
              </p:cNvSpPr>
              <p:nvPr/>
            </p:nvSpPr>
            <p:spPr bwMode="auto">
              <a:xfrm>
                <a:off x="1824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57"/>
              <p:cNvSpPr>
                <a:spLocks noChangeArrowheads="1"/>
              </p:cNvSpPr>
              <p:nvPr/>
            </p:nvSpPr>
            <p:spPr bwMode="auto">
              <a:xfrm>
                <a:off x="1920" y="3154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Rectangle 58"/>
              <p:cNvSpPr>
                <a:spLocks noChangeArrowheads="1"/>
              </p:cNvSpPr>
              <p:nvPr/>
            </p:nvSpPr>
            <p:spPr bwMode="auto">
              <a:xfrm>
                <a:off x="1632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Rectangle 59"/>
              <p:cNvSpPr>
                <a:spLocks noChangeArrowheads="1"/>
              </p:cNvSpPr>
              <p:nvPr/>
            </p:nvSpPr>
            <p:spPr bwMode="auto">
              <a:xfrm>
                <a:off x="1728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Rectangle 60"/>
              <p:cNvSpPr>
                <a:spLocks noChangeArrowheads="1"/>
              </p:cNvSpPr>
              <p:nvPr/>
            </p:nvSpPr>
            <p:spPr bwMode="auto">
              <a:xfrm>
                <a:off x="1824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61"/>
              <p:cNvSpPr>
                <a:spLocks noChangeArrowheads="1"/>
              </p:cNvSpPr>
              <p:nvPr/>
            </p:nvSpPr>
            <p:spPr bwMode="auto">
              <a:xfrm>
                <a:off x="1920" y="3238"/>
                <a:ext cx="96" cy="8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478" name="Text Box 62"/>
          <p:cNvSpPr txBox="1">
            <a:spLocks noChangeArrowheads="1"/>
          </p:cNvSpPr>
          <p:nvPr/>
        </p:nvSpPr>
        <p:spPr bwMode="auto">
          <a:xfrm>
            <a:off x="1066800" y="3733800"/>
            <a:ext cx="5181600" cy="219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Labeled data tends to be hard to come by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Tend to be expensive to gather or</a:t>
            </a:r>
            <a:br>
              <a:rPr lang="en-US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 just non-existent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Typically need a lot of data to do well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Prefer 1000s of training samples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18479" name="Oval 63"/>
          <p:cNvSpPr>
            <a:spLocks noChangeArrowheads="1"/>
          </p:cNvSpPr>
          <p:nvPr/>
        </p:nvSpPr>
        <p:spPr bwMode="auto">
          <a:xfrm>
            <a:off x="5105400" y="2133600"/>
            <a:ext cx="762000" cy="12954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Line 64"/>
          <p:cNvSpPr>
            <a:spLocks noChangeShapeType="1"/>
          </p:cNvSpPr>
          <p:nvPr/>
        </p:nvSpPr>
        <p:spPr bwMode="auto">
          <a:xfrm flipV="1">
            <a:off x="4876800" y="3352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4837" y="152400"/>
            <a:ext cx="8382000" cy="711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Learned Classifiers</a:t>
            </a: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7171" y="1119188"/>
            <a:ext cx="4114800" cy="5029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Training Time</a:t>
            </a:r>
          </a:p>
        </p:txBody>
      </p:sp>
    </p:spTree>
    <p:extLst>
      <p:ext uri="{BB962C8B-B14F-4D97-AF65-F5344CB8AC3E}">
        <p14:creationId xmlns:p14="http://schemas.microsoft.com/office/powerpoint/2010/main" val="56203233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4191000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0" y="1847850"/>
            <a:ext cx="2548866" cy="4379913"/>
          </a:xfrm>
        </p:spPr>
      </p:pic>
    </p:spTree>
    <p:extLst>
      <p:ext uri="{BB962C8B-B14F-4D97-AF65-F5344CB8AC3E}">
        <p14:creationId xmlns:p14="http://schemas.microsoft.com/office/powerpoint/2010/main" val="5283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000"/>
            <a:ext cx="86868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304800" y="4135778"/>
            <a:ext cx="868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8374" name="Group 15"/>
          <p:cNvGrpSpPr>
            <a:grpSpLocks/>
          </p:cNvGrpSpPr>
          <p:nvPr/>
        </p:nvGrpSpPr>
        <p:grpSpPr bwMode="auto">
          <a:xfrm>
            <a:off x="2819400" y="1828800"/>
            <a:ext cx="2286000" cy="4495800"/>
            <a:chOff x="1776" y="1152"/>
            <a:chExt cx="1440" cy="2832"/>
          </a:xfrm>
        </p:grpSpPr>
        <p:sp>
          <p:nvSpPr>
            <p:cNvPr id="5837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1776" y="1152"/>
              <a:ext cx="1296" cy="1008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Train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  <p:sp>
          <p:nvSpPr>
            <p:cNvPr id="5837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1920" y="3072"/>
              <a:ext cx="1296" cy="912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8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</a:sp3d>
            </a:bodyPr>
            <a:lstStyle/>
            <a:p>
              <a:pPr algn="ctr"/>
              <a:r>
                <a:rPr lang="en-US" sz="3600" kern="10" dirty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T</a:t>
              </a:r>
              <a:r>
                <a:rPr lang="en-US" sz="3600" kern="10" dirty="0" smtClean="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/>
                  <a:ea typeface="Impact"/>
                  <a:cs typeface="Impact"/>
                </a:rPr>
                <a:t>est</a:t>
              </a:r>
              <a:endPara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  <a:ea typeface="Impact"/>
                <a:cs typeface="Impac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8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Approach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Training set (for training your classifier)</a:t>
            </a:r>
          </a:p>
          <a:p>
            <a:pPr marL="0" indent="0">
              <a:buNone/>
            </a:pPr>
            <a:r>
              <a:rPr lang="en-US" dirty="0" smtClean="0"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charset="0"/>
              </a:rPr>
              <a:t>In practice: Not enough labeled data!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Never </a:t>
            </a:r>
            <a:r>
              <a:rPr lang="en-US" dirty="0" smtClean="0">
                <a:latin typeface="Arial" charset="0"/>
              </a:rPr>
              <a:t>give up on the optimization set, just make it smaller</a:t>
            </a:r>
            <a:endParaRPr lang="en-US" i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Arial" charset="0"/>
              </a:rPr>
              <a:t>Best Practices</a:t>
            </a:r>
            <a:endParaRPr lang="en-US" dirty="0">
              <a:latin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28943" y="1312337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charset="0"/>
              </a:rPr>
              <a:t>Divide your data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Optimization set (for tuning parameters; </a:t>
            </a:r>
            <a:r>
              <a:rPr lang="en-US" i="1" dirty="0" smtClean="0">
                <a:latin typeface="Arial" charset="0"/>
              </a:rPr>
              <a:t>etc.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Training set (for training your classifier)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Testing set (for calculating scores)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Estimate performance on training set (10 fold cross)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Test set is for reporting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All data is for producing a classifier to use in the real world</a:t>
            </a:r>
          </a:p>
          <a:p>
            <a:pPr marL="0" indent="0">
              <a:buNone/>
            </a:pPr>
            <a:endParaRPr lang="en-US" dirty="0" smtClean="0"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38571" y="5566597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0199" y="5834943"/>
            <a:ext cx="727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your data. Explore it. Try things out (feature sets, </a:t>
            </a:r>
            <a:r>
              <a:rPr lang="en-US" dirty="0" err="1" smtClean="0"/>
              <a:t>algthm</a:t>
            </a:r>
            <a:r>
              <a:rPr lang="en-US" dirty="0" smtClean="0"/>
              <a:t> parameters).</a:t>
            </a:r>
            <a:br>
              <a:rPr lang="en-US" dirty="0" smtClean="0"/>
            </a:br>
            <a:r>
              <a:rPr lang="en-US" dirty="0" smtClean="0"/>
              <a:t>But do it </a:t>
            </a:r>
            <a:r>
              <a:rPr lang="en-US" i="1" dirty="0" smtClean="0"/>
              <a:t>all</a:t>
            </a:r>
            <a:r>
              <a:rPr lang="en-US" dirty="0" smtClean="0"/>
              <a:t> on the optimization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128943" y="4180544"/>
          <a:ext cx="7048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2349500"/>
                <a:gridCol w="2349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PREDICTED/ACTUAL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FEMALE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POSITIVE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charset="0"/>
              </a:rPr>
              <a:t>Accuracy = (TP+TN)/(TP+FP+FN+TN</a:t>
            </a:r>
            <a:r>
              <a:rPr lang="en-US" dirty="0" smtClean="0">
                <a:latin typeface="Arial" charset="0"/>
              </a:rPr>
              <a:t>)</a:t>
            </a:r>
          </a:p>
          <a:p>
            <a:r>
              <a:rPr lang="en-US" dirty="0" smtClean="0">
                <a:latin typeface="Arial" charset="0"/>
              </a:rPr>
              <a:t>Precision </a:t>
            </a:r>
            <a:r>
              <a:rPr lang="en-US" dirty="0">
                <a:latin typeface="Arial" charset="0"/>
              </a:rPr>
              <a:t>= TP/(TP+FP)</a:t>
            </a:r>
          </a:p>
          <a:p>
            <a:r>
              <a:rPr lang="en-US" dirty="0" smtClean="0">
                <a:latin typeface="Arial" charset="0"/>
              </a:rPr>
              <a:t>Recall = TP/(TP+FN)</a:t>
            </a:r>
          </a:p>
        </p:txBody>
      </p:sp>
    </p:spTree>
    <p:extLst>
      <p:ext uri="{BB962C8B-B14F-4D97-AF65-F5344CB8AC3E}">
        <p14:creationId xmlns:p14="http://schemas.microsoft.com/office/powerpoint/2010/main" val="542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ROC Curve: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856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EpochFail</a:t>
            </a:r>
            <a:r>
              <a:rPr lang="en-US" sz="1400" dirty="0"/>
              <a:t> (Own work) [CC BY-SA 4.0 (http://</a:t>
            </a:r>
            <a:r>
              <a:rPr lang="en-US" sz="1400" dirty="0" err="1"/>
              <a:t>creativecommons.org</a:t>
            </a:r>
            <a:r>
              <a:rPr lang="en-US" sz="1400" dirty="0"/>
              <a:t>/licenses/by-</a:t>
            </a:r>
            <a:r>
              <a:rPr lang="en-US" sz="1400" dirty="0" err="1"/>
              <a:t>sa</a:t>
            </a:r>
            <a:r>
              <a:rPr lang="en-US" sz="1400" dirty="0"/>
              <a:t>/4.0</a:t>
            </a:r>
            <a:r>
              <a:rPr lang="en-US" sz="1400" dirty="0" smtClean="0"/>
              <a:t>)], via Wikimedia Commons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05" y="2355301"/>
            <a:ext cx="5758991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3031" y="3546803"/>
            <a:ext cx="3933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USE AREA UNDER THE CURVE</a:t>
            </a:r>
          </a:p>
          <a:p>
            <a:pPr algn="ctr"/>
            <a:r>
              <a:rPr lang="en-US" sz="2400" b="1" dirty="0" smtClean="0"/>
              <a:t>AS A METRIC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12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>
                <a:latin typeface="Arial" charset="0"/>
              </a:rPr>
              <a:t>How can we tell if classifier is doing well?</a:t>
            </a:r>
            <a:endParaRPr lang="en-US" sz="4000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3"/>
              </a:buClr>
              <a:buFont typeface="Arial"/>
              <a:buChar char="•"/>
              <a:defRPr sz="28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1pPr>
            <a:lvl2pPr marL="457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115000"/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2pPr>
            <a:lvl3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3pPr>
            <a:lvl4pPr marL="914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4pPr>
            <a:lvl5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/>
              <a:buChar char="•"/>
              <a:defRPr sz="2200" b="0" i="0" kern="1200" baseline="0">
                <a:solidFill>
                  <a:schemeClr val="accent3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charset="0"/>
              </a:rPr>
              <a:t>Precision/Recall Curve:</a:t>
            </a:r>
          </a:p>
          <a:p>
            <a:endParaRPr lang="en-US" dirty="0" smtClean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45" y="2326625"/>
            <a:ext cx="54864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879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web.stanford.edu</a:t>
            </a:r>
            <a:r>
              <a:rPr lang="en-US" dirty="0"/>
              <a:t>/group/vista/</a:t>
            </a:r>
            <a:r>
              <a:rPr lang="en-US" dirty="0" err="1"/>
              <a:t>cgi</a:t>
            </a:r>
            <a:r>
              <a:rPr lang="en-US" dirty="0"/>
              <a:t>-bin/wiki/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Misprint_development_notes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Selecting algorithms</a:t>
            </a:r>
            <a:endParaRPr lang="en-US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45" y="6488668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3041"/>
            <a:ext cx="8229600" cy="2743200"/>
          </a:xfrm>
        </p:spPr>
      </p:pic>
    </p:spTree>
    <p:extLst>
      <p:ext uri="{BB962C8B-B14F-4D97-AF65-F5344CB8AC3E}">
        <p14:creationId xmlns:p14="http://schemas.microsoft.com/office/powerpoint/2010/main" val="11443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17714" y="1862698"/>
          <a:ext cx="8732645" cy="39776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361868"/>
                <a:gridCol w="1554847"/>
                <a:gridCol w="1415142"/>
                <a:gridCol w="1088572"/>
                <a:gridCol w="131221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r>
                        <a:rPr lang="en-US" baseline="0" dirty="0" smtClean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Learners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in 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 of learning given f and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Tolerance of missing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Tolerance</a:t>
                      </a:r>
                      <a:r>
                        <a:rPr lang="en-US" baseline="0" dirty="0" smtClean="0"/>
                        <a:t> of irrelevant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Tolerance of interdependent </a:t>
                      </a:r>
                      <a:r>
                        <a:rPr lang="en-US" dirty="0" err="1" smtClean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Discrete/Binary/Continues </a:t>
                      </a:r>
                      <a:r>
                        <a:rPr lang="en-US" dirty="0" err="1" smtClean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 (!</a:t>
                      </a:r>
                      <a:r>
                        <a:rPr lang="en-US" dirty="0" err="1" smtClean="0"/>
                        <a:t>cont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 (!disc)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 (!</a:t>
                      </a:r>
                      <a:r>
                        <a:rPr lang="en-US" dirty="0" err="1" smtClean="0"/>
                        <a:t>cont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Tolerance to 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Avoiding </a:t>
                      </a:r>
                      <a:r>
                        <a:rPr lang="en-US" dirty="0" err="1" smtClean="0"/>
                        <a:t>overfitting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" y="6488668"/>
            <a:ext cx="802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see: http</a:t>
            </a:r>
            <a:r>
              <a:rPr lang="en-US" dirty="0"/>
              <a:t>://</a:t>
            </a:r>
            <a:r>
              <a:rPr lang="en-US" dirty="0" err="1" smtClean="0"/>
              <a:t>www.lauradhamilton.com</a:t>
            </a:r>
            <a:r>
              <a:rPr lang="en-US" dirty="0" smtClean="0"/>
              <a:t>/machine-learning-algorithm-cheat-sheet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58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</a:t>
            </a:r>
            <a:r>
              <a:rPr lang="en-US" i="1" dirty="0" smtClean="0"/>
              <a:t>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654253"/>
            <a:ext cx="7526985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</a:t>
            </a:r>
            <a:r>
              <a:rPr lang="en-US" altLang="he-IL" i="1" dirty="0">
                <a:sym typeface="Symbol" charset="0"/>
              </a:rPr>
              <a:t>descent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</a:t>
            </a:r>
            <a:endParaRPr lang="en-US" altLang="he-IL" dirty="0" smtClean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can approximate Batch Gradient Descent arbitrarily closely if  is small enough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supports online learning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easily parallelized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Not guaranteed to reach global minimum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5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Usable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 with machine learning</a:t>
            </a:r>
          </a:p>
          <a:p>
            <a:pPr lvl="1"/>
            <a:r>
              <a:rPr lang="en-US" dirty="0" smtClean="0"/>
              <a:t>Understand what is going on</a:t>
            </a:r>
          </a:p>
          <a:p>
            <a:pPr lvl="1"/>
            <a:r>
              <a:rPr lang="en-US" dirty="0" smtClean="0"/>
              <a:t>Control what is going on</a:t>
            </a:r>
          </a:p>
          <a:p>
            <a:pPr marL="0" indent="0">
              <a:buNone/>
            </a:pPr>
            <a:r>
              <a:rPr lang="en-US" dirty="0" smtClean="0"/>
              <a:t>Potential cost to user </a:t>
            </a:r>
          </a:p>
          <a:p>
            <a:pPr lvl="1"/>
            <a:r>
              <a:rPr lang="en-US" dirty="0" smtClean="0"/>
              <a:t>Corrections</a:t>
            </a:r>
          </a:p>
          <a:p>
            <a:pPr lvl="1"/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[Labels]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73860" y="3455875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9716" y="4359196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65571" y="5272244"/>
            <a:ext cx="1912176" cy="710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339768" cy="5337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0"/>
          </p:cNvCxnSpPr>
          <p:nvPr/>
        </p:nvCxnSpPr>
        <p:spPr>
          <a:xfrm>
            <a:off x="5586036" y="3815379"/>
            <a:ext cx="339768" cy="543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11" idx="0"/>
          </p:cNvCxnSpPr>
          <p:nvPr/>
        </p:nvCxnSpPr>
        <p:spPr>
          <a:xfrm>
            <a:off x="6881892" y="4723563"/>
            <a:ext cx="339767" cy="5486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Lightning Bolt 2"/>
          <p:cNvSpPr/>
          <p:nvPr/>
        </p:nvSpPr>
        <p:spPr>
          <a:xfrm>
            <a:off x="5424815" y="4270610"/>
            <a:ext cx="914400" cy="914400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65027" y="3589469"/>
            <a:ext cx="1821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OH NO!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695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Feedback: crucial to user’s understanding of how a system works and helping guide future action 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What </a:t>
            </a:r>
            <a:r>
              <a:rPr lang="en-US" dirty="0" smtClean="0"/>
              <a:t>did the system do?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dirty="0"/>
              <a:t>if I do W, what will the system do</a:t>
            </a:r>
            <a:r>
              <a:rPr lang="en-US" dirty="0" smtClean="0"/>
              <a:t>? </a:t>
            </a:r>
          </a:p>
          <a:p>
            <a:r>
              <a:rPr lang="en-US" b="1" dirty="0" smtClean="0"/>
              <a:t>Why </a:t>
            </a:r>
            <a:r>
              <a:rPr lang="en-US" dirty="0"/>
              <a:t>did the system do X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Why </a:t>
            </a:r>
            <a:r>
              <a:rPr lang="en-US" dirty="0"/>
              <a:t>did the system </a:t>
            </a:r>
            <a:r>
              <a:rPr lang="en-US" b="1" dirty="0"/>
              <a:t>not </a:t>
            </a:r>
            <a:r>
              <a:rPr lang="en-US" dirty="0"/>
              <a:t>do </a:t>
            </a:r>
            <a:r>
              <a:rPr lang="en-US" dirty="0" smtClean="0"/>
              <a:t>Y</a:t>
            </a:r>
            <a:endParaRPr lang="en-US" dirty="0"/>
          </a:p>
          <a:p>
            <a:r>
              <a:rPr lang="en-US" b="1" dirty="0" smtClean="0"/>
              <a:t>How </a:t>
            </a:r>
            <a:r>
              <a:rPr lang="en-US" dirty="0" smtClean="0"/>
              <a:t>do I get the system to do Z</a:t>
            </a:r>
            <a:r>
              <a:rPr lang="en-US" dirty="0"/>
              <a:t>?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01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Classification</a:t>
            </a:r>
          </a:p>
          <a:p>
            <a:pPr lvl="1"/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Recommendation</a:t>
            </a:r>
          </a:p>
          <a:p>
            <a:r>
              <a:rPr lang="en-US" dirty="0" smtClean="0"/>
              <a:t>Requires to have a trained model</a:t>
            </a:r>
          </a:p>
          <a:p>
            <a:r>
              <a:rPr lang="en-US" dirty="0" smtClean="0"/>
              <a:t>Send unseen data to model for 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ML</a:t>
            </a:r>
            <a:br>
              <a:rPr lang="en-US" dirty="0" smtClean="0"/>
            </a:br>
            <a:r>
              <a:rPr lang="en-US" dirty="0" smtClean="0"/>
              <a:t>into Interactive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Assessing </a:t>
            </a:r>
            <a:r>
              <a:rPr lang="en-US" dirty="0"/>
              <a:t>performance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Continued learning:</a:t>
            </a:r>
          </a:p>
          <a:p>
            <a:pPr lvl="1"/>
            <a:r>
              <a:rPr lang="en-US" dirty="0" smtClean="0"/>
              <a:t>Online learning</a:t>
            </a:r>
          </a:p>
          <a:p>
            <a:pPr lvl="1"/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and Causality</a:t>
            </a:r>
            <a:endParaRPr lang="en-US" dirty="0"/>
          </a:p>
        </p:txBody>
      </p:sp>
      <p:pic>
        <p:nvPicPr>
          <p:cNvPr id="11269" name="Picture 5" descr="MCBD08317_0000[1]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62088"/>
            <a:ext cx="1524000" cy="1344612"/>
          </a:xfrm>
        </p:spPr>
      </p:pic>
      <p:pic>
        <p:nvPicPr>
          <p:cNvPr id="11271" name="Picture 7" descr="MCj028696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18288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3124200" y="1981200"/>
            <a:ext cx="2743200" cy="363645"/>
          </a:xfrm>
          <a:prstGeom prst="rightArrow">
            <a:avLst>
              <a:gd name="adj1" fmla="val 50000"/>
              <a:gd name="adj2" fmla="val 128571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en-US" b="0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200400" y="1295400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b="0"/>
              <a:t>Past experience leads to expectation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85800" y="2909888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b="0"/>
              <a:t>Hear noise</a:t>
            </a:r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6553200" y="3048001"/>
            <a:ext cx="609600" cy="717550"/>
          </a:xfrm>
          <a:prstGeom prst="downArrow">
            <a:avLst>
              <a:gd name="adj1" fmla="val 50000"/>
              <a:gd name="adj2" fmla="val 43164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086600" y="31242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b="0"/>
              <a:t>Go to window </a:t>
            </a:r>
          </a:p>
          <a:p>
            <a:pPr eaLnBrk="1" hangingPunct="1"/>
            <a:r>
              <a:rPr lang="en-US" b="0"/>
              <a:t>to verify</a:t>
            </a:r>
          </a:p>
        </p:txBody>
      </p:sp>
      <p:sp>
        <p:nvSpPr>
          <p:cNvPr id="11284" name="AutoShape 20"/>
          <p:cNvSpPr>
            <a:spLocks noChangeArrowheads="1"/>
          </p:cNvSpPr>
          <p:nvPr/>
        </p:nvSpPr>
        <p:spPr bwMode="auto">
          <a:xfrm>
            <a:off x="3367088" y="4038600"/>
            <a:ext cx="1890712" cy="642873"/>
          </a:xfrm>
          <a:prstGeom prst="leftArrow">
            <a:avLst>
              <a:gd name="adj1" fmla="val 50000"/>
              <a:gd name="adj2" fmla="val 50126"/>
            </a:avLst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1050925" y="5638800"/>
            <a:ext cx="7407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Only with empirical evidence, can we make and test predictions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276600" y="3657600"/>
            <a:ext cx="221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b="0"/>
              <a:t>Prediction was false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60" y="3850279"/>
            <a:ext cx="1225131" cy="1830134"/>
          </a:xfrm>
          <a:prstGeom prst="rect">
            <a:avLst/>
          </a:prstGeom>
        </p:spPr>
      </p:pic>
      <p:pic>
        <p:nvPicPr>
          <p:cNvPr id="3" name="Picture 2" descr="MC900311932.W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6988"/>
            <a:ext cx="1828800" cy="161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486" y="6488698"/>
            <a:ext cx="419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class by Samantha Kleinberg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78908"/>
      </p:ext>
    </p:extLst>
  </p:cSld>
  <p:clrMapOvr>
    <a:masterClrMapping/>
  </p:clrMapOvr>
  <p:transition advTm="26656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/>
          </p:cNvSpPr>
          <p:nvPr/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D4CE79DE-FBDC-0B41-99F1-6A46744DD191}" type="slidenum">
              <a:rPr lang="en-US" sz="1400">
                <a:solidFill>
                  <a:srgbClr val="E9DFB6"/>
                </a:solidFill>
                <a:cs typeface="ＭＳ Ｐゴシック" charset="0"/>
              </a:rPr>
              <a:pPr algn="r"/>
              <a:t>34</a:t>
            </a:fld>
            <a:endParaRPr lang="en-US" sz="1400" b="0">
              <a:cs typeface="ＭＳ Ｐゴシック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cs typeface="Times New Roman" charset="0"/>
              </a:rPr>
              <a:t>Sample Correlations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pic>
        <p:nvPicPr>
          <p:cNvPr id="40965" name="Picture 7" descr="Stats -- corrlati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78486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3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Residual Analysis for Linearity</a:t>
            </a:r>
          </a:p>
        </p:txBody>
      </p:sp>
      <p:graphicFrame>
        <p:nvGraphicFramePr>
          <p:cNvPr id="6963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3875" y="5943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Clip" r:id="rId3" imgW="1044360" imgH="1001520" progId="MS_ClipArt_Gallery.5">
                  <p:embed/>
                </p:oleObj>
              </mc:Choice>
              <mc:Fallback>
                <p:oleObj name="Clip" r:id="rId3" imgW="1044360" imgH="1001520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5943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662113" y="5946775"/>
            <a:ext cx="1843087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Not Linear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272213" y="5946775"/>
            <a:ext cx="1262062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Linear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167313" y="5749926"/>
            <a:ext cx="13049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400" dirty="0">
                <a:solidFill>
                  <a:srgbClr val="FF0000"/>
                </a:solidFill>
                <a:latin typeface="Wingdings" charset="0"/>
              </a:rPr>
              <a:t></a:t>
            </a:r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752475" y="4576763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752475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Arc 9"/>
          <p:cNvSpPr>
            <a:spLocks/>
          </p:cNvSpPr>
          <p:nvPr/>
        </p:nvSpPr>
        <p:spPr bwMode="auto">
          <a:xfrm rot="12394748">
            <a:off x="1117600" y="4222750"/>
            <a:ext cx="3024188" cy="1798638"/>
          </a:xfrm>
          <a:custGeom>
            <a:avLst/>
            <a:gdLst>
              <a:gd name="G0" fmla="+- 3578 0 0"/>
              <a:gd name="G1" fmla="+- 0 0 0"/>
              <a:gd name="G2" fmla="+- 21600 0 0"/>
              <a:gd name="T0" fmla="*/ 25178 w 25178"/>
              <a:gd name="T1" fmla="*/ 19 h 21600"/>
              <a:gd name="T2" fmla="*/ 0 w 25178"/>
              <a:gd name="T3" fmla="*/ 21302 h 21600"/>
              <a:gd name="T4" fmla="*/ 3578 w 2517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599"/>
                </a:cubicBezTo>
                <a:cubicBezTo>
                  <a:pt x="2379" y="21599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599"/>
                </a:cubicBezTo>
                <a:cubicBezTo>
                  <a:pt x="2379" y="21599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Arc 10"/>
          <p:cNvSpPr>
            <a:spLocks/>
          </p:cNvSpPr>
          <p:nvPr/>
        </p:nvSpPr>
        <p:spPr bwMode="auto">
          <a:xfrm rot="12394774">
            <a:off x="1295400" y="5059363"/>
            <a:ext cx="2835275" cy="1798637"/>
          </a:xfrm>
          <a:custGeom>
            <a:avLst/>
            <a:gdLst>
              <a:gd name="G0" fmla="+- 2009 0 0"/>
              <a:gd name="G1" fmla="+- 0 0 0"/>
              <a:gd name="G2" fmla="+- 21600 0 0"/>
              <a:gd name="T0" fmla="*/ 23609 w 23609"/>
              <a:gd name="T1" fmla="*/ 19 h 21600"/>
              <a:gd name="T2" fmla="*/ 0 w 23609"/>
              <a:gd name="T3" fmla="*/ 21506 h 21600"/>
              <a:gd name="T4" fmla="*/ 2009 w 2360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599"/>
                </a:cubicBezTo>
                <a:cubicBezTo>
                  <a:pt x="1338" y="21599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599"/>
                </a:cubicBezTo>
                <a:cubicBezTo>
                  <a:pt x="1338" y="21599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Oval 11"/>
          <p:cNvSpPr>
            <a:spLocks noChangeArrowheads="1"/>
          </p:cNvSpPr>
          <p:nvPr/>
        </p:nvSpPr>
        <p:spPr bwMode="auto">
          <a:xfrm>
            <a:off x="9810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2858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27336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Oval 14"/>
          <p:cNvSpPr>
            <a:spLocks noChangeArrowheads="1"/>
          </p:cNvSpPr>
          <p:nvPr/>
        </p:nvSpPr>
        <p:spPr bwMode="auto">
          <a:xfrm>
            <a:off x="2962275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1666875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33528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35814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3581400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38862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22764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2505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2124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12096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Oval 26"/>
          <p:cNvSpPr>
            <a:spLocks noChangeArrowheads="1"/>
          </p:cNvSpPr>
          <p:nvPr/>
        </p:nvSpPr>
        <p:spPr bwMode="auto">
          <a:xfrm>
            <a:off x="1438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1743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Oval 28"/>
          <p:cNvSpPr>
            <a:spLocks noChangeArrowheads="1"/>
          </p:cNvSpPr>
          <p:nvPr/>
        </p:nvSpPr>
        <p:spPr bwMode="auto">
          <a:xfrm>
            <a:off x="2581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Oval 29"/>
          <p:cNvSpPr>
            <a:spLocks noChangeArrowheads="1"/>
          </p:cNvSpPr>
          <p:nvPr/>
        </p:nvSpPr>
        <p:spPr bwMode="auto">
          <a:xfrm>
            <a:off x="18192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4038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3" name="Oval 31"/>
          <p:cNvSpPr>
            <a:spLocks noChangeArrowheads="1"/>
          </p:cNvSpPr>
          <p:nvPr/>
        </p:nvSpPr>
        <p:spPr bwMode="auto">
          <a:xfrm>
            <a:off x="20478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4267200" y="4800600"/>
            <a:ext cx="381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 rot="16200000">
            <a:off x="-1508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72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5172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8610600" y="4800600"/>
            <a:ext cx="4000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5214938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5291138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Oval 39"/>
          <p:cNvSpPr>
            <a:spLocks noChangeArrowheads="1"/>
          </p:cNvSpPr>
          <p:nvPr/>
        </p:nvSpPr>
        <p:spPr bwMode="auto">
          <a:xfrm>
            <a:off x="58578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Oval 40"/>
          <p:cNvSpPr>
            <a:spLocks noChangeArrowheads="1"/>
          </p:cNvSpPr>
          <p:nvPr/>
        </p:nvSpPr>
        <p:spPr bwMode="auto">
          <a:xfrm>
            <a:off x="55530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Oval 41"/>
          <p:cNvSpPr>
            <a:spLocks noChangeArrowheads="1"/>
          </p:cNvSpPr>
          <p:nvPr/>
        </p:nvSpPr>
        <p:spPr bwMode="auto">
          <a:xfrm>
            <a:off x="5172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Oval 42"/>
          <p:cNvSpPr>
            <a:spLocks noChangeArrowheads="1"/>
          </p:cNvSpPr>
          <p:nvPr/>
        </p:nvSpPr>
        <p:spPr bwMode="auto">
          <a:xfrm>
            <a:off x="53244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Oval 43"/>
          <p:cNvSpPr>
            <a:spLocks noChangeArrowheads="1"/>
          </p:cNvSpPr>
          <p:nvPr/>
        </p:nvSpPr>
        <p:spPr bwMode="auto">
          <a:xfrm>
            <a:off x="5248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Oval 44"/>
          <p:cNvSpPr>
            <a:spLocks noChangeArrowheads="1"/>
          </p:cNvSpPr>
          <p:nvPr/>
        </p:nvSpPr>
        <p:spPr bwMode="auto">
          <a:xfrm>
            <a:off x="62388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Oval 45"/>
          <p:cNvSpPr>
            <a:spLocks noChangeArrowheads="1"/>
          </p:cNvSpPr>
          <p:nvPr/>
        </p:nvSpPr>
        <p:spPr bwMode="auto">
          <a:xfrm>
            <a:off x="6238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Oval 46"/>
          <p:cNvSpPr>
            <a:spLocks noChangeArrowheads="1"/>
          </p:cNvSpPr>
          <p:nvPr/>
        </p:nvSpPr>
        <p:spPr bwMode="auto">
          <a:xfrm>
            <a:off x="5553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Oval 47"/>
          <p:cNvSpPr>
            <a:spLocks noChangeArrowheads="1"/>
          </p:cNvSpPr>
          <p:nvPr/>
        </p:nvSpPr>
        <p:spPr bwMode="auto">
          <a:xfrm>
            <a:off x="7000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Oval 48"/>
          <p:cNvSpPr>
            <a:spLocks noChangeArrowheads="1"/>
          </p:cNvSpPr>
          <p:nvPr/>
        </p:nvSpPr>
        <p:spPr bwMode="auto">
          <a:xfrm>
            <a:off x="65436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1" name="Oval 49"/>
          <p:cNvSpPr>
            <a:spLocks noChangeArrowheads="1"/>
          </p:cNvSpPr>
          <p:nvPr/>
        </p:nvSpPr>
        <p:spPr bwMode="auto">
          <a:xfrm>
            <a:off x="63912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2" name="Oval 50"/>
          <p:cNvSpPr>
            <a:spLocks noChangeArrowheads="1"/>
          </p:cNvSpPr>
          <p:nvPr/>
        </p:nvSpPr>
        <p:spPr bwMode="auto">
          <a:xfrm>
            <a:off x="5934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3" name="Oval 51"/>
          <p:cNvSpPr>
            <a:spLocks noChangeArrowheads="1"/>
          </p:cNvSpPr>
          <p:nvPr/>
        </p:nvSpPr>
        <p:spPr bwMode="auto">
          <a:xfrm>
            <a:off x="76866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4" name="Oval 52"/>
          <p:cNvSpPr>
            <a:spLocks noChangeArrowheads="1"/>
          </p:cNvSpPr>
          <p:nvPr/>
        </p:nvSpPr>
        <p:spPr bwMode="auto">
          <a:xfrm>
            <a:off x="70008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5" name="Oval 53"/>
          <p:cNvSpPr>
            <a:spLocks noChangeArrowheads="1"/>
          </p:cNvSpPr>
          <p:nvPr/>
        </p:nvSpPr>
        <p:spPr bwMode="auto">
          <a:xfrm>
            <a:off x="6696075" y="5033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6" name="Oval 54"/>
          <p:cNvSpPr>
            <a:spLocks noChangeArrowheads="1"/>
          </p:cNvSpPr>
          <p:nvPr/>
        </p:nvSpPr>
        <p:spPr bwMode="auto">
          <a:xfrm>
            <a:off x="7686675" y="5110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7" name="Oval 55"/>
          <p:cNvSpPr>
            <a:spLocks noChangeArrowheads="1"/>
          </p:cNvSpPr>
          <p:nvPr/>
        </p:nvSpPr>
        <p:spPr bwMode="auto">
          <a:xfrm>
            <a:off x="7153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8" name="Oval 56"/>
          <p:cNvSpPr>
            <a:spLocks noChangeArrowheads="1"/>
          </p:cNvSpPr>
          <p:nvPr/>
        </p:nvSpPr>
        <p:spPr bwMode="auto">
          <a:xfrm>
            <a:off x="7305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9" name="Oval 57"/>
          <p:cNvSpPr>
            <a:spLocks noChangeArrowheads="1"/>
          </p:cNvSpPr>
          <p:nvPr/>
        </p:nvSpPr>
        <p:spPr bwMode="auto">
          <a:xfrm>
            <a:off x="73818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0" name="Oval 58"/>
          <p:cNvSpPr>
            <a:spLocks noChangeArrowheads="1"/>
          </p:cNvSpPr>
          <p:nvPr/>
        </p:nvSpPr>
        <p:spPr bwMode="auto">
          <a:xfrm>
            <a:off x="8067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1" name="Oval 59"/>
          <p:cNvSpPr>
            <a:spLocks noChangeArrowheads="1"/>
          </p:cNvSpPr>
          <p:nvPr/>
        </p:nvSpPr>
        <p:spPr bwMode="auto">
          <a:xfrm>
            <a:off x="7915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2" name="Oval 60"/>
          <p:cNvSpPr>
            <a:spLocks noChangeArrowheads="1"/>
          </p:cNvSpPr>
          <p:nvPr/>
        </p:nvSpPr>
        <p:spPr bwMode="auto">
          <a:xfrm>
            <a:off x="8296275" y="4881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3" name="Oval 61"/>
          <p:cNvSpPr>
            <a:spLocks noChangeArrowheads="1"/>
          </p:cNvSpPr>
          <p:nvPr/>
        </p:nvSpPr>
        <p:spPr bwMode="auto">
          <a:xfrm>
            <a:off x="7915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4" name="Line 62"/>
          <p:cNvSpPr>
            <a:spLocks noChangeShapeType="1"/>
          </p:cNvSpPr>
          <p:nvPr/>
        </p:nvSpPr>
        <p:spPr bwMode="auto">
          <a:xfrm>
            <a:off x="752475" y="2366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5" name="Line 63"/>
          <p:cNvSpPr>
            <a:spLocks noChangeShapeType="1"/>
          </p:cNvSpPr>
          <p:nvPr/>
        </p:nvSpPr>
        <p:spPr bwMode="auto">
          <a:xfrm>
            <a:off x="752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6" name="Line 64"/>
          <p:cNvSpPr>
            <a:spLocks noChangeShapeType="1"/>
          </p:cNvSpPr>
          <p:nvPr/>
        </p:nvSpPr>
        <p:spPr bwMode="auto">
          <a:xfrm flipV="1">
            <a:off x="752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7" name="Oval 65"/>
          <p:cNvSpPr>
            <a:spLocks noChangeArrowheads="1"/>
          </p:cNvSpPr>
          <p:nvPr/>
        </p:nvSpPr>
        <p:spPr bwMode="auto">
          <a:xfrm rot="-7282380">
            <a:off x="1133475" y="3581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8" name="Oval 66"/>
          <p:cNvSpPr>
            <a:spLocks noChangeArrowheads="1"/>
          </p:cNvSpPr>
          <p:nvPr/>
        </p:nvSpPr>
        <p:spPr bwMode="auto">
          <a:xfrm rot="-7282380">
            <a:off x="1514475" y="3429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99" name="Oval 67"/>
          <p:cNvSpPr>
            <a:spLocks noChangeArrowheads="1"/>
          </p:cNvSpPr>
          <p:nvPr/>
        </p:nvSpPr>
        <p:spPr bwMode="auto">
          <a:xfrm rot="-7282380">
            <a:off x="28860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0" name="Oval 68"/>
          <p:cNvSpPr>
            <a:spLocks noChangeArrowheads="1"/>
          </p:cNvSpPr>
          <p:nvPr/>
        </p:nvSpPr>
        <p:spPr bwMode="auto">
          <a:xfrm rot="-7282380">
            <a:off x="3114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1" name="Oval 69"/>
          <p:cNvSpPr>
            <a:spLocks noChangeArrowheads="1"/>
          </p:cNvSpPr>
          <p:nvPr/>
        </p:nvSpPr>
        <p:spPr bwMode="auto">
          <a:xfrm rot="-7282380">
            <a:off x="35814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2" name="Oval 70"/>
          <p:cNvSpPr>
            <a:spLocks noChangeArrowheads="1"/>
          </p:cNvSpPr>
          <p:nvPr/>
        </p:nvSpPr>
        <p:spPr bwMode="auto">
          <a:xfrm rot="-7282380">
            <a:off x="1819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3" name="Oval 71"/>
          <p:cNvSpPr>
            <a:spLocks noChangeArrowheads="1"/>
          </p:cNvSpPr>
          <p:nvPr/>
        </p:nvSpPr>
        <p:spPr bwMode="auto">
          <a:xfrm rot="-7282380">
            <a:off x="3419475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4" name="Oval 72"/>
          <p:cNvSpPr>
            <a:spLocks noChangeArrowheads="1"/>
          </p:cNvSpPr>
          <p:nvPr/>
        </p:nvSpPr>
        <p:spPr bwMode="auto">
          <a:xfrm rot="-7282380">
            <a:off x="3810000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5" name="Oval 73"/>
          <p:cNvSpPr>
            <a:spLocks noChangeArrowheads="1"/>
          </p:cNvSpPr>
          <p:nvPr/>
        </p:nvSpPr>
        <p:spPr bwMode="auto">
          <a:xfrm rot="-7282380">
            <a:off x="38100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6" name="Oval 74"/>
          <p:cNvSpPr>
            <a:spLocks noChangeArrowheads="1"/>
          </p:cNvSpPr>
          <p:nvPr/>
        </p:nvSpPr>
        <p:spPr bwMode="auto">
          <a:xfrm rot="-7282380">
            <a:off x="41148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7" name="Oval 75"/>
          <p:cNvSpPr>
            <a:spLocks noChangeArrowheads="1"/>
          </p:cNvSpPr>
          <p:nvPr/>
        </p:nvSpPr>
        <p:spPr bwMode="auto">
          <a:xfrm rot="-7282380">
            <a:off x="32766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8" name="Oval 76"/>
          <p:cNvSpPr>
            <a:spLocks noChangeArrowheads="1"/>
          </p:cNvSpPr>
          <p:nvPr/>
        </p:nvSpPr>
        <p:spPr bwMode="auto">
          <a:xfrm rot="-7282380">
            <a:off x="24288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09" name="Oval 77"/>
          <p:cNvSpPr>
            <a:spLocks noChangeArrowheads="1"/>
          </p:cNvSpPr>
          <p:nvPr/>
        </p:nvSpPr>
        <p:spPr bwMode="auto">
          <a:xfrm rot="-7282380">
            <a:off x="25812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0" name="Oval 78"/>
          <p:cNvSpPr>
            <a:spLocks noChangeArrowheads="1"/>
          </p:cNvSpPr>
          <p:nvPr/>
        </p:nvSpPr>
        <p:spPr bwMode="auto">
          <a:xfrm rot="-7282380">
            <a:off x="22860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1" name="Oval 79"/>
          <p:cNvSpPr>
            <a:spLocks noChangeArrowheads="1"/>
          </p:cNvSpPr>
          <p:nvPr/>
        </p:nvSpPr>
        <p:spPr bwMode="auto">
          <a:xfrm rot="-7282380">
            <a:off x="13620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2" name="Oval 80"/>
          <p:cNvSpPr>
            <a:spLocks noChangeArrowheads="1"/>
          </p:cNvSpPr>
          <p:nvPr/>
        </p:nvSpPr>
        <p:spPr bwMode="auto">
          <a:xfrm rot="-7282380">
            <a:off x="15906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3" name="Oval 81"/>
          <p:cNvSpPr>
            <a:spLocks noChangeArrowheads="1"/>
          </p:cNvSpPr>
          <p:nvPr/>
        </p:nvSpPr>
        <p:spPr bwMode="auto">
          <a:xfrm rot="-7282380">
            <a:off x="18954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4" name="Oval 82"/>
          <p:cNvSpPr>
            <a:spLocks noChangeArrowheads="1"/>
          </p:cNvSpPr>
          <p:nvPr/>
        </p:nvSpPr>
        <p:spPr bwMode="auto">
          <a:xfrm rot="-7282380">
            <a:off x="2733675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5" name="Oval 83"/>
          <p:cNvSpPr>
            <a:spLocks noChangeArrowheads="1"/>
          </p:cNvSpPr>
          <p:nvPr/>
        </p:nvSpPr>
        <p:spPr bwMode="auto">
          <a:xfrm rot="-7282380">
            <a:off x="1971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6" name="Oval 84"/>
          <p:cNvSpPr>
            <a:spLocks noChangeArrowheads="1"/>
          </p:cNvSpPr>
          <p:nvPr/>
        </p:nvSpPr>
        <p:spPr bwMode="auto">
          <a:xfrm rot="-7282380">
            <a:off x="4191000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7" name="Oval 85"/>
          <p:cNvSpPr>
            <a:spLocks noChangeArrowheads="1"/>
          </p:cNvSpPr>
          <p:nvPr/>
        </p:nvSpPr>
        <p:spPr bwMode="auto">
          <a:xfrm rot="-7282380">
            <a:off x="2200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18" name="Text Box 86"/>
          <p:cNvSpPr txBox="1">
            <a:spLocks noChangeArrowheads="1"/>
          </p:cNvSpPr>
          <p:nvPr/>
        </p:nvSpPr>
        <p:spPr bwMode="auto">
          <a:xfrm>
            <a:off x="533400" y="1905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69719" name="Rectangle 87"/>
          <p:cNvSpPr>
            <a:spLocks noChangeArrowheads="1"/>
          </p:cNvSpPr>
          <p:nvPr/>
        </p:nvSpPr>
        <p:spPr bwMode="auto">
          <a:xfrm>
            <a:off x="4038600" y="3657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69720" name="Line 88"/>
          <p:cNvSpPr>
            <a:spLocks noChangeShapeType="1"/>
          </p:cNvSpPr>
          <p:nvPr/>
        </p:nvSpPr>
        <p:spPr bwMode="auto">
          <a:xfrm flipH="1">
            <a:off x="5105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1" name="Line 89"/>
          <p:cNvSpPr>
            <a:spLocks noChangeShapeType="1"/>
          </p:cNvSpPr>
          <p:nvPr/>
        </p:nvSpPr>
        <p:spPr bwMode="auto">
          <a:xfrm flipV="1">
            <a:off x="5111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2" name="Oval 90"/>
          <p:cNvSpPr>
            <a:spLocks noChangeArrowheads="1"/>
          </p:cNvSpPr>
          <p:nvPr/>
        </p:nvSpPr>
        <p:spPr bwMode="auto">
          <a:xfrm rot="-7282380">
            <a:off x="5172075" y="3505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3" name="Oval 91"/>
          <p:cNvSpPr>
            <a:spLocks noChangeArrowheads="1"/>
          </p:cNvSpPr>
          <p:nvPr/>
        </p:nvSpPr>
        <p:spPr bwMode="auto">
          <a:xfrm rot="-7282380">
            <a:off x="54006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4" name="Oval 92"/>
          <p:cNvSpPr>
            <a:spLocks noChangeArrowheads="1"/>
          </p:cNvSpPr>
          <p:nvPr/>
        </p:nvSpPr>
        <p:spPr bwMode="auto">
          <a:xfrm rot="-7282380">
            <a:off x="70770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5" name="Oval 93"/>
          <p:cNvSpPr>
            <a:spLocks noChangeArrowheads="1"/>
          </p:cNvSpPr>
          <p:nvPr/>
        </p:nvSpPr>
        <p:spPr bwMode="auto">
          <a:xfrm rot="-7282380">
            <a:off x="72294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6" name="Oval 94"/>
          <p:cNvSpPr>
            <a:spLocks noChangeArrowheads="1"/>
          </p:cNvSpPr>
          <p:nvPr/>
        </p:nvSpPr>
        <p:spPr bwMode="auto">
          <a:xfrm rot="-7282380">
            <a:off x="78390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7" name="Oval 95"/>
          <p:cNvSpPr>
            <a:spLocks noChangeArrowheads="1"/>
          </p:cNvSpPr>
          <p:nvPr/>
        </p:nvSpPr>
        <p:spPr bwMode="auto">
          <a:xfrm rot="-7282380">
            <a:off x="5629275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8" name="Oval 96"/>
          <p:cNvSpPr>
            <a:spLocks noChangeArrowheads="1"/>
          </p:cNvSpPr>
          <p:nvPr/>
        </p:nvSpPr>
        <p:spPr bwMode="auto">
          <a:xfrm rot="-7282380">
            <a:off x="73818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29" name="Oval 97"/>
          <p:cNvSpPr>
            <a:spLocks noChangeArrowheads="1"/>
          </p:cNvSpPr>
          <p:nvPr/>
        </p:nvSpPr>
        <p:spPr bwMode="auto">
          <a:xfrm rot="-7282380">
            <a:off x="78390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0" name="Oval 98"/>
          <p:cNvSpPr>
            <a:spLocks noChangeArrowheads="1"/>
          </p:cNvSpPr>
          <p:nvPr/>
        </p:nvSpPr>
        <p:spPr bwMode="auto">
          <a:xfrm rot="-7282380">
            <a:off x="7991475" y="1939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1" name="Oval 99"/>
          <p:cNvSpPr>
            <a:spLocks noChangeArrowheads="1"/>
          </p:cNvSpPr>
          <p:nvPr/>
        </p:nvSpPr>
        <p:spPr bwMode="auto">
          <a:xfrm rot="-7282380">
            <a:off x="75342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2" name="Oval 100"/>
          <p:cNvSpPr>
            <a:spLocks noChangeArrowheads="1"/>
          </p:cNvSpPr>
          <p:nvPr/>
        </p:nvSpPr>
        <p:spPr bwMode="auto">
          <a:xfrm rot="-7282380">
            <a:off x="6467475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3" name="Oval 101"/>
          <p:cNvSpPr>
            <a:spLocks noChangeArrowheads="1"/>
          </p:cNvSpPr>
          <p:nvPr/>
        </p:nvSpPr>
        <p:spPr bwMode="auto">
          <a:xfrm rot="-7282380">
            <a:off x="6543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4" name="Oval 102"/>
          <p:cNvSpPr>
            <a:spLocks noChangeArrowheads="1"/>
          </p:cNvSpPr>
          <p:nvPr/>
        </p:nvSpPr>
        <p:spPr bwMode="auto">
          <a:xfrm rot="-7282380">
            <a:off x="6162675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" name="Oval 103"/>
          <p:cNvSpPr>
            <a:spLocks noChangeArrowheads="1"/>
          </p:cNvSpPr>
          <p:nvPr/>
        </p:nvSpPr>
        <p:spPr bwMode="auto">
          <a:xfrm rot="-7282380">
            <a:off x="5248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6" name="Oval 104"/>
          <p:cNvSpPr>
            <a:spLocks noChangeArrowheads="1"/>
          </p:cNvSpPr>
          <p:nvPr/>
        </p:nvSpPr>
        <p:spPr bwMode="auto">
          <a:xfrm rot="-7282380">
            <a:off x="5553075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7" name="Oval 105"/>
          <p:cNvSpPr>
            <a:spLocks noChangeArrowheads="1"/>
          </p:cNvSpPr>
          <p:nvPr/>
        </p:nvSpPr>
        <p:spPr bwMode="auto">
          <a:xfrm rot="-7282380">
            <a:off x="5857875" y="2930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69738" name="Oval 106"/>
          <p:cNvSpPr>
            <a:spLocks noChangeArrowheads="1"/>
          </p:cNvSpPr>
          <p:nvPr/>
        </p:nvSpPr>
        <p:spPr bwMode="auto">
          <a:xfrm rot="-7282380">
            <a:off x="67722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9" name="Oval 107"/>
          <p:cNvSpPr>
            <a:spLocks noChangeArrowheads="1"/>
          </p:cNvSpPr>
          <p:nvPr/>
        </p:nvSpPr>
        <p:spPr bwMode="auto">
          <a:xfrm rot="-7282380">
            <a:off x="62388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0" name="Oval 108"/>
          <p:cNvSpPr>
            <a:spLocks noChangeArrowheads="1"/>
          </p:cNvSpPr>
          <p:nvPr/>
        </p:nvSpPr>
        <p:spPr bwMode="auto">
          <a:xfrm rot="-7282380">
            <a:off x="82200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1" name="Oval 109"/>
          <p:cNvSpPr>
            <a:spLocks noChangeArrowheads="1"/>
          </p:cNvSpPr>
          <p:nvPr/>
        </p:nvSpPr>
        <p:spPr bwMode="auto">
          <a:xfrm rot="-7282380">
            <a:off x="6010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2" name="Oval 110"/>
          <p:cNvSpPr>
            <a:spLocks noChangeArrowheads="1"/>
          </p:cNvSpPr>
          <p:nvPr/>
        </p:nvSpPr>
        <p:spPr bwMode="auto">
          <a:xfrm rot="-7282380">
            <a:off x="83724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3" name="Text Box 111"/>
          <p:cNvSpPr txBox="1">
            <a:spLocks noChangeArrowheads="1"/>
          </p:cNvSpPr>
          <p:nvPr/>
        </p:nvSpPr>
        <p:spPr bwMode="auto">
          <a:xfrm>
            <a:off x="4876800" y="1905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69744" name="Rectangle 112"/>
          <p:cNvSpPr>
            <a:spLocks noChangeArrowheads="1"/>
          </p:cNvSpPr>
          <p:nvPr/>
        </p:nvSpPr>
        <p:spPr bwMode="auto">
          <a:xfrm>
            <a:off x="8382000" y="3657600"/>
            <a:ext cx="3905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69745" name="Line 113"/>
          <p:cNvSpPr>
            <a:spLocks noChangeShapeType="1"/>
          </p:cNvSpPr>
          <p:nvPr/>
        </p:nvSpPr>
        <p:spPr bwMode="auto">
          <a:xfrm>
            <a:off x="5095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6" name="Oval 114"/>
          <p:cNvSpPr>
            <a:spLocks noChangeArrowheads="1"/>
          </p:cNvSpPr>
          <p:nvPr/>
        </p:nvSpPr>
        <p:spPr bwMode="auto">
          <a:xfrm rot="-7282380">
            <a:off x="70770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47" name="Rectangle 115"/>
          <p:cNvSpPr>
            <a:spLocks noChangeArrowheads="1"/>
          </p:cNvSpPr>
          <p:nvPr/>
        </p:nvSpPr>
        <p:spPr bwMode="auto">
          <a:xfrm rot="16200000">
            <a:off x="42687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69748" name="Line 116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" name="Rectangle 73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0" baseline="0" dirty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2015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Residual Analysis for </a:t>
            </a:r>
            <a:br>
              <a:rPr lang="en-US" dirty="0"/>
            </a:br>
            <a:r>
              <a:rPr lang="en-US" dirty="0"/>
              <a:t>Constant </a:t>
            </a:r>
            <a:r>
              <a:rPr lang="en-US" dirty="0" smtClean="0"/>
              <a:t>Variance (Homoscedasticity) </a:t>
            </a:r>
            <a:endParaRPr lang="en-US" dirty="0"/>
          </a:p>
        </p:txBody>
      </p:sp>
      <p:graphicFrame>
        <p:nvGraphicFramePr>
          <p:cNvPr id="7065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2438" y="57150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Clip" r:id="rId3" imgW="1031760" imgH="988920" progId="MS_ClipArt_Gallery.5">
                  <p:embed/>
                </p:oleObj>
              </mc:Choice>
              <mc:Fallback>
                <p:oleObj name="Clip" r:id="rId3" imgW="1031760" imgH="988920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57150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138238" y="5791200"/>
            <a:ext cx="3357562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Non-constant variance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887981" y="5527675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5400" dirty="0">
                <a:solidFill>
                  <a:srgbClr val="FF0000"/>
                </a:solidFill>
                <a:latin typeface="Wingdings" charset="0"/>
              </a:rPr>
              <a:t>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926071" y="5791200"/>
            <a:ext cx="2974975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Constant variance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909638" y="4424363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V="1">
            <a:off x="914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V="1">
            <a:off x="1219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219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Oval 11"/>
          <p:cNvSpPr>
            <a:spLocks noChangeArrowheads="1"/>
          </p:cNvSpPr>
          <p:nvPr/>
        </p:nvSpPr>
        <p:spPr bwMode="auto">
          <a:xfrm>
            <a:off x="1290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Oval 12"/>
          <p:cNvSpPr>
            <a:spLocks noChangeArrowheads="1"/>
          </p:cNvSpPr>
          <p:nvPr/>
        </p:nvSpPr>
        <p:spPr bwMode="auto">
          <a:xfrm>
            <a:off x="2509838" y="4610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15192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671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2052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2128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Oval 17"/>
          <p:cNvSpPr>
            <a:spLocks noChangeArrowheads="1"/>
          </p:cNvSpPr>
          <p:nvPr/>
        </p:nvSpPr>
        <p:spPr bwMode="auto">
          <a:xfrm>
            <a:off x="2433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Oval 18"/>
          <p:cNvSpPr>
            <a:spLocks noChangeArrowheads="1"/>
          </p:cNvSpPr>
          <p:nvPr/>
        </p:nvSpPr>
        <p:spPr bwMode="auto">
          <a:xfrm>
            <a:off x="18240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Oval 19"/>
          <p:cNvSpPr>
            <a:spLocks noChangeArrowheads="1"/>
          </p:cNvSpPr>
          <p:nvPr/>
        </p:nvSpPr>
        <p:spPr bwMode="auto">
          <a:xfrm>
            <a:off x="37290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Oval 20"/>
          <p:cNvSpPr>
            <a:spLocks noChangeArrowheads="1"/>
          </p:cNvSpPr>
          <p:nvPr/>
        </p:nvSpPr>
        <p:spPr bwMode="auto">
          <a:xfrm>
            <a:off x="3043238" y="5372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Oval 21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Oval 22"/>
          <p:cNvSpPr>
            <a:spLocks noChangeArrowheads="1"/>
          </p:cNvSpPr>
          <p:nvPr/>
        </p:nvSpPr>
        <p:spPr bwMode="auto">
          <a:xfrm>
            <a:off x="2967038" y="4457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28146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Oval 24"/>
          <p:cNvSpPr>
            <a:spLocks noChangeArrowheads="1"/>
          </p:cNvSpPr>
          <p:nvPr/>
        </p:nvSpPr>
        <p:spPr bwMode="auto">
          <a:xfrm>
            <a:off x="27384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2509838" y="5219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Oval 26"/>
          <p:cNvSpPr>
            <a:spLocks noChangeArrowheads="1"/>
          </p:cNvSpPr>
          <p:nvPr/>
        </p:nvSpPr>
        <p:spPr bwMode="auto">
          <a:xfrm>
            <a:off x="34290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Oval 27"/>
          <p:cNvSpPr>
            <a:spLocks noChangeArrowheads="1"/>
          </p:cNvSpPr>
          <p:nvPr/>
        </p:nvSpPr>
        <p:spPr bwMode="auto">
          <a:xfrm>
            <a:off x="36528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Oval 28"/>
          <p:cNvSpPr>
            <a:spLocks noChangeArrowheads="1"/>
          </p:cNvSpPr>
          <p:nvPr/>
        </p:nvSpPr>
        <p:spPr bwMode="auto">
          <a:xfrm>
            <a:off x="35814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5" name="Oval 29"/>
          <p:cNvSpPr>
            <a:spLocks noChangeArrowheads="1"/>
          </p:cNvSpPr>
          <p:nvPr/>
        </p:nvSpPr>
        <p:spPr bwMode="auto">
          <a:xfrm>
            <a:off x="3576638" y="5448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Oval 30"/>
          <p:cNvSpPr>
            <a:spLocks noChangeArrowheads="1"/>
          </p:cNvSpPr>
          <p:nvPr/>
        </p:nvSpPr>
        <p:spPr bwMode="auto">
          <a:xfrm>
            <a:off x="3271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41148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5253038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>
            <a:off x="5253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8458200" y="48006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70691" name="Line 35"/>
          <p:cNvSpPr>
            <a:spLocks noChangeShapeType="1"/>
          </p:cNvSpPr>
          <p:nvPr/>
        </p:nvSpPr>
        <p:spPr bwMode="auto">
          <a:xfrm>
            <a:off x="5524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2" name="Line 36"/>
          <p:cNvSpPr>
            <a:spLocks noChangeShapeType="1"/>
          </p:cNvSpPr>
          <p:nvPr/>
        </p:nvSpPr>
        <p:spPr bwMode="auto">
          <a:xfrm>
            <a:off x="5524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Oval 37"/>
          <p:cNvSpPr>
            <a:spLocks noChangeArrowheads="1"/>
          </p:cNvSpPr>
          <p:nvPr/>
        </p:nvSpPr>
        <p:spPr bwMode="auto">
          <a:xfrm>
            <a:off x="5481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Oval 38"/>
          <p:cNvSpPr>
            <a:spLocks noChangeArrowheads="1"/>
          </p:cNvSpPr>
          <p:nvPr/>
        </p:nvSpPr>
        <p:spPr bwMode="auto">
          <a:xfrm>
            <a:off x="60912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5" name="Oval 39"/>
          <p:cNvSpPr>
            <a:spLocks noChangeArrowheads="1"/>
          </p:cNvSpPr>
          <p:nvPr/>
        </p:nvSpPr>
        <p:spPr bwMode="auto">
          <a:xfrm>
            <a:off x="5710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6" name="Oval 40"/>
          <p:cNvSpPr>
            <a:spLocks noChangeArrowheads="1"/>
          </p:cNvSpPr>
          <p:nvPr/>
        </p:nvSpPr>
        <p:spPr bwMode="auto">
          <a:xfrm>
            <a:off x="5862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7" name="Oval 41"/>
          <p:cNvSpPr>
            <a:spLocks noChangeArrowheads="1"/>
          </p:cNvSpPr>
          <p:nvPr/>
        </p:nvSpPr>
        <p:spPr bwMode="auto">
          <a:xfrm>
            <a:off x="53292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8" name="Oval 42"/>
          <p:cNvSpPr>
            <a:spLocks noChangeArrowheads="1"/>
          </p:cNvSpPr>
          <p:nvPr/>
        </p:nvSpPr>
        <p:spPr bwMode="auto">
          <a:xfrm>
            <a:off x="5481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9" name="Oval 43"/>
          <p:cNvSpPr>
            <a:spLocks noChangeArrowheads="1"/>
          </p:cNvSpPr>
          <p:nvPr/>
        </p:nvSpPr>
        <p:spPr bwMode="auto">
          <a:xfrm>
            <a:off x="73104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0" name="Oval 44"/>
          <p:cNvSpPr>
            <a:spLocks noChangeArrowheads="1"/>
          </p:cNvSpPr>
          <p:nvPr/>
        </p:nvSpPr>
        <p:spPr bwMode="auto">
          <a:xfrm>
            <a:off x="6319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Oval 45"/>
          <p:cNvSpPr>
            <a:spLocks noChangeArrowheads="1"/>
          </p:cNvSpPr>
          <p:nvPr/>
        </p:nvSpPr>
        <p:spPr bwMode="auto">
          <a:xfrm>
            <a:off x="64722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2" name="Oval 46"/>
          <p:cNvSpPr>
            <a:spLocks noChangeArrowheads="1"/>
          </p:cNvSpPr>
          <p:nvPr/>
        </p:nvSpPr>
        <p:spPr bwMode="auto">
          <a:xfrm>
            <a:off x="6700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3" name="Oval 47"/>
          <p:cNvSpPr>
            <a:spLocks noChangeArrowheads="1"/>
          </p:cNvSpPr>
          <p:nvPr/>
        </p:nvSpPr>
        <p:spPr bwMode="auto">
          <a:xfrm>
            <a:off x="69294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4" name="Oval 48"/>
          <p:cNvSpPr>
            <a:spLocks noChangeArrowheads="1"/>
          </p:cNvSpPr>
          <p:nvPr/>
        </p:nvSpPr>
        <p:spPr bwMode="auto">
          <a:xfrm>
            <a:off x="66246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5" name="Oval 49"/>
          <p:cNvSpPr>
            <a:spLocks noChangeArrowheads="1"/>
          </p:cNvSpPr>
          <p:nvPr/>
        </p:nvSpPr>
        <p:spPr bwMode="auto">
          <a:xfrm>
            <a:off x="7767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6" name="Oval 50"/>
          <p:cNvSpPr>
            <a:spLocks noChangeArrowheads="1"/>
          </p:cNvSpPr>
          <p:nvPr/>
        </p:nvSpPr>
        <p:spPr bwMode="auto">
          <a:xfrm>
            <a:off x="70056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7" name="Oval 51"/>
          <p:cNvSpPr>
            <a:spLocks noChangeArrowheads="1"/>
          </p:cNvSpPr>
          <p:nvPr/>
        </p:nvSpPr>
        <p:spPr bwMode="auto">
          <a:xfrm>
            <a:off x="7234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8" name="Oval 52"/>
          <p:cNvSpPr>
            <a:spLocks noChangeArrowheads="1"/>
          </p:cNvSpPr>
          <p:nvPr/>
        </p:nvSpPr>
        <p:spPr bwMode="auto">
          <a:xfrm>
            <a:off x="7767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Oval 53"/>
          <p:cNvSpPr>
            <a:spLocks noChangeArrowheads="1"/>
          </p:cNvSpPr>
          <p:nvPr/>
        </p:nvSpPr>
        <p:spPr bwMode="auto">
          <a:xfrm>
            <a:off x="75390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0" name="Oval 54"/>
          <p:cNvSpPr>
            <a:spLocks noChangeArrowheads="1"/>
          </p:cNvSpPr>
          <p:nvPr/>
        </p:nvSpPr>
        <p:spPr bwMode="auto">
          <a:xfrm>
            <a:off x="82248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1" name="Oval 55"/>
          <p:cNvSpPr>
            <a:spLocks noChangeArrowheads="1"/>
          </p:cNvSpPr>
          <p:nvPr/>
        </p:nvSpPr>
        <p:spPr bwMode="auto">
          <a:xfrm>
            <a:off x="7996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2" name="Oval 56"/>
          <p:cNvSpPr>
            <a:spLocks noChangeArrowheads="1"/>
          </p:cNvSpPr>
          <p:nvPr/>
        </p:nvSpPr>
        <p:spPr bwMode="auto">
          <a:xfrm>
            <a:off x="8377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>
            <a:off x="909638" y="25193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>
            <a:off x="909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5" name="Line 59"/>
          <p:cNvSpPr>
            <a:spLocks noChangeShapeType="1"/>
          </p:cNvSpPr>
          <p:nvPr/>
        </p:nvSpPr>
        <p:spPr bwMode="auto">
          <a:xfrm flipV="1">
            <a:off x="909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6" name="Oval 60"/>
          <p:cNvSpPr>
            <a:spLocks noChangeArrowheads="1"/>
          </p:cNvSpPr>
          <p:nvPr/>
        </p:nvSpPr>
        <p:spPr bwMode="auto">
          <a:xfrm rot="-7282380">
            <a:off x="12144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7" name="Oval 61"/>
          <p:cNvSpPr>
            <a:spLocks noChangeArrowheads="1"/>
          </p:cNvSpPr>
          <p:nvPr/>
        </p:nvSpPr>
        <p:spPr bwMode="auto">
          <a:xfrm rot="-7282380">
            <a:off x="1595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8" name="Oval 62"/>
          <p:cNvSpPr>
            <a:spLocks noChangeArrowheads="1"/>
          </p:cNvSpPr>
          <p:nvPr/>
        </p:nvSpPr>
        <p:spPr bwMode="auto">
          <a:xfrm rot="-7282380">
            <a:off x="28146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9" name="Oval 63"/>
          <p:cNvSpPr>
            <a:spLocks noChangeArrowheads="1"/>
          </p:cNvSpPr>
          <p:nvPr/>
        </p:nvSpPr>
        <p:spPr bwMode="auto">
          <a:xfrm rot="-7282380">
            <a:off x="3119438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Oval 64"/>
          <p:cNvSpPr>
            <a:spLocks noChangeArrowheads="1"/>
          </p:cNvSpPr>
          <p:nvPr/>
        </p:nvSpPr>
        <p:spPr bwMode="auto">
          <a:xfrm rot="-7282380">
            <a:off x="3424238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Oval 65"/>
          <p:cNvSpPr>
            <a:spLocks noChangeArrowheads="1"/>
          </p:cNvSpPr>
          <p:nvPr/>
        </p:nvSpPr>
        <p:spPr bwMode="auto">
          <a:xfrm rot="-7282380">
            <a:off x="19764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Oval 66"/>
          <p:cNvSpPr>
            <a:spLocks noChangeArrowheads="1"/>
          </p:cNvSpPr>
          <p:nvPr/>
        </p:nvSpPr>
        <p:spPr bwMode="auto">
          <a:xfrm rot="-7282380">
            <a:off x="33480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Oval 67"/>
          <p:cNvSpPr>
            <a:spLocks noChangeArrowheads="1"/>
          </p:cNvSpPr>
          <p:nvPr/>
        </p:nvSpPr>
        <p:spPr bwMode="auto">
          <a:xfrm rot="-728238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Oval 68"/>
          <p:cNvSpPr>
            <a:spLocks noChangeArrowheads="1"/>
          </p:cNvSpPr>
          <p:nvPr/>
        </p:nvSpPr>
        <p:spPr bwMode="auto">
          <a:xfrm rot="-7282380">
            <a:off x="3500438" y="167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Oval 69"/>
          <p:cNvSpPr>
            <a:spLocks noChangeArrowheads="1"/>
          </p:cNvSpPr>
          <p:nvPr/>
        </p:nvSpPr>
        <p:spPr bwMode="auto">
          <a:xfrm rot="-7282380">
            <a:off x="3652838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Oval 70"/>
          <p:cNvSpPr>
            <a:spLocks noChangeArrowheads="1"/>
          </p:cNvSpPr>
          <p:nvPr/>
        </p:nvSpPr>
        <p:spPr bwMode="auto">
          <a:xfrm rot="-7282380">
            <a:off x="3195638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7" name="Oval 71"/>
          <p:cNvSpPr>
            <a:spLocks noChangeArrowheads="1"/>
          </p:cNvSpPr>
          <p:nvPr/>
        </p:nvSpPr>
        <p:spPr bwMode="auto">
          <a:xfrm rot="-7282380">
            <a:off x="2509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8" name="Oval 72"/>
          <p:cNvSpPr>
            <a:spLocks noChangeArrowheads="1"/>
          </p:cNvSpPr>
          <p:nvPr/>
        </p:nvSpPr>
        <p:spPr bwMode="auto">
          <a:xfrm rot="-7282380">
            <a:off x="28146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9" name="Oval 73"/>
          <p:cNvSpPr>
            <a:spLocks noChangeArrowheads="1"/>
          </p:cNvSpPr>
          <p:nvPr/>
        </p:nvSpPr>
        <p:spPr bwMode="auto">
          <a:xfrm rot="-7282380">
            <a:off x="2433638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0" name="Oval 74"/>
          <p:cNvSpPr>
            <a:spLocks noChangeArrowheads="1"/>
          </p:cNvSpPr>
          <p:nvPr/>
        </p:nvSpPr>
        <p:spPr bwMode="auto">
          <a:xfrm rot="-7282380">
            <a:off x="14430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1" name="Oval 75"/>
          <p:cNvSpPr>
            <a:spLocks noChangeArrowheads="1"/>
          </p:cNvSpPr>
          <p:nvPr/>
        </p:nvSpPr>
        <p:spPr bwMode="auto">
          <a:xfrm rot="-7282380">
            <a:off x="17478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2" name="Oval 76"/>
          <p:cNvSpPr>
            <a:spLocks noChangeArrowheads="1"/>
          </p:cNvSpPr>
          <p:nvPr/>
        </p:nvSpPr>
        <p:spPr bwMode="auto">
          <a:xfrm rot="-7282380">
            <a:off x="2128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3" name="Oval 77"/>
          <p:cNvSpPr>
            <a:spLocks noChangeArrowheads="1"/>
          </p:cNvSpPr>
          <p:nvPr/>
        </p:nvSpPr>
        <p:spPr bwMode="auto">
          <a:xfrm rot="-7282380">
            <a:off x="2738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4" name="Oval 78"/>
          <p:cNvSpPr>
            <a:spLocks noChangeArrowheads="1"/>
          </p:cNvSpPr>
          <p:nvPr/>
        </p:nvSpPr>
        <p:spPr bwMode="auto">
          <a:xfrm rot="-7282380">
            <a:off x="3805238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5" name="Oval 79"/>
          <p:cNvSpPr>
            <a:spLocks noChangeArrowheads="1"/>
          </p:cNvSpPr>
          <p:nvPr/>
        </p:nvSpPr>
        <p:spPr bwMode="auto">
          <a:xfrm rot="-7282380">
            <a:off x="2357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6" name="Text Box 80"/>
          <p:cNvSpPr txBox="1">
            <a:spLocks noChangeArrowheads="1"/>
          </p:cNvSpPr>
          <p:nvPr/>
        </p:nvSpPr>
        <p:spPr bwMode="auto">
          <a:xfrm>
            <a:off x="685800" y="2057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70737" name="Line 81"/>
          <p:cNvSpPr>
            <a:spLocks noChangeShapeType="1"/>
          </p:cNvSpPr>
          <p:nvPr/>
        </p:nvSpPr>
        <p:spPr bwMode="auto">
          <a:xfrm flipV="1">
            <a:off x="1214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8" name="Line 82"/>
          <p:cNvSpPr>
            <a:spLocks noChangeShapeType="1"/>
          </p:cNvSpPr>
          <p:nvPr/>
        </p:nvSpPr>
        <p:spPr bwMode="auto">
          <a:xfrm flipV="1">
            <a:off x="1214438" y="3657600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9" name="Rectangle 83"/>
          <p:cNvSpPr>
            <a:spLocks noChangeArrowheads="1"/>
          </p:cNvSpPr>
          <p:nvPr/>
        </p:nvSpPr>
        <p:spPr bwMode="auto">
          <a:xfrm>
            <a:off x="4191000" y="38100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70740" name="Rectangle 84"/>
          <p:cNvSpPr>
            <a:spLocks noChangeArrowheads="1"/>
          </p:cNvSpPr>
          <p:nvPr/>
        </p:nvSpPr>
        <p:spPr bwMode="auto">
          <a:xfrm>
            <a:off x="8534400" y="3733800"/>
            <a:ext cx="466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</a:p>
        </p:txBody>
      </p:sp>
      <p:sp>
        <p:nvSpPr>
          <p:cNvPr id="70741" name="Line 85"/>
          <p:cNvSpPr>
            <a:spLocks noChangeShapeType="1"/>
          </p:cNvSpPr>
          <p:nvPr/>
        </p:nvSpPr>
        <p:spPr bwMode="auto">
          <a:xfrm flipH="1">
            <a:off x="5181600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2" name="Line 86"/>
          <p:cNvSpPr>
            <a:spLocks noChangeShapeType="1"/>
          </p:cNvSpPr>
          <p:nvPr/>
        </p:nvSpPr>
        <p:spPr bwMode="auto">
          <a:xfrm flipV="1">
            <a:off x="5181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3" name="Line 87"/>
          <p:cNvSpPr>
            <a:spLocks noChangeShapeType="1"/>
          </p:cNvSpPr>
          <p:nvPr/>
        </p:nvSpPr>
        <p:spPr bwMode="auto">
          <a:xfrm flipV="1">
            <a:off x="5192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4" name="Oval 88"/>
          <p:cNvSpPr>
            <a:spLocks noChangeArrowheads="1"/>
          </p:cNvSpPr>
          <p:nvPr/>
        </p:nvSpPr>
        <p:spPr bwMode="auto">
          <a:xfrm rot="-7282380">
            <a:off x="5329238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5" name="Oval 89"/>
          <p:cNvSpPr>
            <a:spLocks noChangeArrowheads="1"/>
          </p:cNvSpPr>
          <p:nvPr/>
        </p:nvSpPr>
        <p:spPr bwMode="auto">
          <a:xfrm rot="-7282380">
            <a:off x="5481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6" name="Oval 90"/>
          <p:cNvSpPr>
            <a:spLocks noChangeArrowheads="1"/>
          </p:cNvSpPr>
          <p:nvPr/>
        </p:nvSpPr>
        <p:spPr bwMode="auto">
          <a:xfrm rot="-7282380">
            <a:off x="70866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7" name="Oval 91"/>
          <p:cNvSpPr>
            <a:spLocks noChangeArrowheads="1"/>
          </p:cNvSpPr>
          <p:nvPr/>
        </p:nvSpPr>
        <p:spPr bwMode="auto">
          <a:xfrm rot="-7282380">
            <a:off x="77676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8" name="Oval 92"/>
          <p:cNvSpPr>
            <a:spLocks noChangeArrowheads="1"/>
          </p:cNvSpPr>
          <p:nvPr/>
        </p:nvSpPr>
        <p:spPr bwMode="auto">
          <a:xfrm rot="-7282380">
            <a:off x="5862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9" name="Oval 93"/>
          <p:cNvSpPr>
            <a:spLocks noChangeArrowheads="1"/>
          </p:cNvSpPr>
          <p:nvPr/>
        </p:nvSpPr>
        <p:spPr bwMode="auto">
          <a:xfrm rot="-7282380">
            <a:off x="7539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0" name="Oval 94"/>
          <p:cNvSpPr>
            <a:spLocks noChangeArrowheads="1"/>
          </p:cNvSpPr>
          <p:nvPr/>
        </p:nvSpPr>
        <p:spPr bwMode="auto">
          <a:xfrm rot="-7282380">
            <a:off x="7767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endParaRPr lang="en-US" sz="2400">
              <a:latin typeface="Times New Roman" charset="0"/>
            </a:endParaRPr>
          </a:p>
        </p:txBody>
      </p:sp>
      <p:sp>
        <p:nvSpPr>
          <p:cNvPr id="70751" name="Oval 95"/>
          <p:cNvSpPr>
            <a:spLocks noChangeArrowheads="1"/>
          </p:cNvSpPr>
          <p:nvPr/>
        </p:nvSpPr>
        <p:spPr bwMode="auto">
          <a:xfrm rot="-7282380">
            <a:off x="7935913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2" name="Oval 96"/>
          <p:cNvSpPr>
            <a:spLocks noChangeArrowheads="1"/>
          </p:cNvSpPr>
          <p:nvPr/>
        </p:nvSpPr>
        <p:spPr bwMode="auto">
          <a:xfrm rot="-7282380">
            <a:off x="73104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3" name="Oval 97"/>
          <p:cNvSpPr>
            <a:spLocks noChangeArrowheads="1"/>
          </p:cNvSpPr>
          <p:nvPr/>
        </p:nvSpPr>
        <p:spPr bwMode="auto">
          <a:xfrm rot="-7282380">
            <a:off x="66246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4" name="Oval 98"/>
          <p:cNvSpPr>
            <a:spLocks noChangeArrowheads="1"/>
          </p:cNvSpPr>
          <p:nvPr/>
        </p:nvSpPr>
        <p:spPr bwMode="auto">
          <a:xfrm rot="-7282380">
            <a:off x="67008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5" name="Oval 99"/>
          <p:cNvSpPr>
            <a:spLocks noChangeArrowheads="1"/>
          </p:cNvSpPr>
          <p:nvPr/>
        </p:nvSpPr>
        <p:spPr bwMode="auto">
          <a:xfrm rot="-7282380">
            <a:off x="6396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6" name="Oval 100"/>
          <p:cNvSpPr>
            <a:spLocks noChangeArrowheads="1"/>
          </p:cNvSpPr>
          <p:nvPr/>
        </p:nvSpPr>
        <p:spPr bwMode="auto">
          <a:xfrm rot="-7282380">
            <a:off x="55578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7" name="Oval 101"/>
          <p:cNvSpPr>
            <a:spLocks noChangeArrowheads="1"/>
          </p:cNvSpPr>
          <p:nvPr/>
        </p:nvSpPr>
        <p:spPr bwMode="auto">
          <a:xfrm rot="-7282380">
            <a:off x="5710238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8" name="Oval 102"/>
          <p:cNvSpPr>
            <a:spLocks noChangeArrowheads="1"/>
          </p:cNvSpPr>
          <p:nvPr/>
        </p:nvSpPr>
        <p:spPr bwMode="auto">
          <a:xfrm rot="-7282380">
            <a:off x="60912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" name="Oval 103"/>
          <p:cNvSpPr>
            <a:spLocks noChangeArrowheads="1"/>
          </p:cNvSpPr>
          <p:nvPr/>
        </p:nvSpPr>
        <p:spPr bwMode="auto">
          <a:xfrm rot="-7282380">
            <a:off x="6929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0" name="Oval 104"/>
          <p:cNvSpPr>
            <a:spLocks noChangeArrowheads="1"/>
          </p:cNvSpPr>
          <p:nvPr/>
        </p:nvSpPr>
        <p:spPr bwMode="auto">
          <a:xfrm rot="-7282380">
            <a:off x="8224838" y="2625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1" name="Oval 105"/>
          <p:cNvSpPr>
            <a:spLocks noChangeArrowheads="1"/>
          </p:cNvSpPr>
          <p:nvPr/>
        </p:nvSpPr>
        <p:spPr bwMode="auto">
          <a:xfrm rot="-7282380">
            <a:off x="6243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" name="Text Box 106"/>
          <p:cNvSpPr txBox="1">
            <a:spLocks noChangeArrowheads="1"/>
          </p:cNvSpPr>
          <p:nvPr/>
        </p:nvSpPr>
        <p:spPr bwMode="auto">
          <a:xfrm>
            <a:off x="4968875" y="19399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y</a:t>
            </a:r>
          </a:p>
        </p:txBody>
      </p:sp>
      <p:sp>
        <p:nvSpPr>
          <p:cNvPr id="70763" name="Oval 107"/>
          <p:cNvSpPr>
            <a:spLocks noChangeArrowheads="1"/>
          </p:cNvSpPr>
          <p:nvPr/>
        </p:nvSpPr>
        <p:spPr bwMode="auto">
          <a:xfrm rot="-7282380">
            <a:off x="80724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" name="Line 108"/>
          <p:cNvSpPr>
            <a:spLocks noChangeShapeType="1"/>
          </p:cNvSpPr>
          <p:nvPr/>
        </p:nvSpPr>
        <p:spPr bwMode="auto">
          <a:xfrm flipV="1">
            <a:off x="5481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5" name="Line 109"/>
          <p:cNvSpPr>
            <a:spLocks noChangeShapeType="1"/>
          </p:cNvSpPr>
          <p:nvPr/>
        </p:nvSpPr>
        <p:spPr bwMode="auto">
          <a:xfrm flipV="1">
            <a:off x="5634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6" name="Rectangle 110"/>
          <p:cNvSpPr>
            <a:spLocks noChangeArrowheads="1"/>
          </p:cNvSpPr>
          <p:nvPr/>
        </p:nvSpPr>
        <p:spPr bwMode="auto">
          <a:xfrm rot="16200000">
            <a:off x="-74613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70767" name="Rectangle 111"/>
          <p:cNvSpPr>
            <a:spLocks noChangeArrowheads="1"/>
          </p:cNvSpPr>
          <p:nvPr/>
        </p:nvSpPr>
        <p:spPr bwMode="auto">
          <a:xfrm rot="16200000">
            <a:off x="4344987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residuals</a:t>
            </a:r>
          </a:p>
        </p:txBody>
      </p:sp>
      <p:sp>
        <p:nvSpPr>
          <p:cNvPr id="70768" name="Line 112"/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" name="Rectangle 73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0" baseline="0" dirty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15125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78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1752600"/>
          <a:ext cx="104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Clip" r:id="rId4" imgW="780840" imgH="752400" progId="MS_ClipArt_Gallery.2">
                  <p:embed/>
                </p:oleObj>
              </mc:Choice>
              <mc:Fallback>
                <p:oleObj name="Clip" r:id="rId4" imgW="780840" imgH="752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1041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61" name="Rectangle 5"/>
          <p:cNvSpPr>
            <a:spLocks noChangeArrowheads="1"/>
          </p:cNvSpPr>
          <p:nvPr/>
        </p:nvSpPr>
        <p:spPr bwMode="auto">
          <a:xfrm>
            <a:off x="1143000" y="307975"/>
            <a:ext cx="69691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4000" b="0" baseline="0">
                <a:solidFill>
                  <a:schemeClr val="tx2"/>
                </a:solidFill>
                <a:latin typeface="Arial" charset="0"/>
              </a:rPr>
              <a:t>Residual Analysis for Independence</a:t>
            </a:r>
          </a:p>
        </p:txBody>
      </p:sp>
      <p:sp>
        <p:nvSpPr>
          <p:cNvPr id="1017862" name="Rectangle 6"/>
          <p:cNvSpPr>
            <a:spLocks noChangeArrowheads="1"/>
          </p:cNvSpPr>
          <p:nvPr/>
        </p:nvSpPr>
        <p:spPr bwMode="auto">
          <a:xfrm>
            <a:off x="1379539" y="2058987"/>
            <a:ext cx="2760662" cy="4591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solidFill>
                  <a:schemeClr val="bg2"/>
                </a:solidFill>
                <a:latin typeface="Arial" charset="0"/>
              </a:rPr>
              <a:t>Not Independent</a:t>
            </a:r>
          </a:p>
        </p:txBody>
      </p:sp>
      <p:sp>
        <p:nvSpPr>
          <p:cNvPr id="1017863" name="Rectangle 7"/>
          <p:cNvSpPr>
            <a:spLocks noChangeArrowheads="1"/>
          </p:cNvSpPr>
          <p:nvPr/>
        </p:nvSpPr>
        <p:spPr bwMode="auto">
          <a:xfrm>
            <a:off x="5638800" y="2064062"/>
            <a:ext cx="2836863" cy="45402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solidFill>
                  <a:schemeClr val="bg2"/>
                </a:solidFill>
                <a:latin typeface="Arial" charset="0"/>
              </a:rPr>
              <a:t>Independent</a:t>
            </a:r>
          </a:p>
        </p:txBody>
      </p:sp>
      <p:sp>
        <p:nvSpPr>
          <p:cNvPr id="1017864" name="Line 8"/>
          <p:cNvSpPr>
            <a:spLocks noChangeShapeType="1"/>
          </p:cNvSpPr>
          <p:nvPr/>
        </p:nvSpPr>
        <p:spPr bwMode="auto">
          <a:xfrm>
            <a:off x="1066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65" name="Line 9"/>
          <p:cNvSpPr>
            <a:spLocks noChangeShapeType="1"/>
          </p:cNvSpPr>
          <p:nvPr/>
        </p:nvSpPr>
        <p:spPr bwMode="auto">
          <a:xfrm>
            <a:off x="1066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66" name="Rectangle 10"/>
          <p:cNvSpPr>
            <a:spLocks noChangeArrowheads="1"/>
          </p:cNvSpPr>
          <p:nvPr/>
        </p:nvSpPr>
        <p:spPr bwMode="auto">
          <a:xfrm>
            <a:off x="4173538" y="3355975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bg2"/>
                </a:solidFill>
                <a:latin typeface="Arial" charset="0"/>
              </a:rPr>
              <a:t>X</a:t>
            </a:r>
          </a:p>
        </p:txBody>
      </p:sp>
      <p:sp>
        <p:nvSpPr>
          <p:cNvPr id="1017867" name="Line 11"/>
          <p:cNvSpPr>
            <a:spLocks noChangeShapeType="1"/>
          </p:cNvSpPr>
          <p:nvPr/>
        </p:nvSpPr>
        <p:spPr bwMode="auto">
          <a:xfrm flipV="1">
            <a:off x="1349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68" name="Line 12"/>
          <p:cNvSpPr>
            <a:spLocks noChangeShapeType="1"/>
          </p:cNvSpPr>
          <p:nvPr/>
        </p:nvSpPr>
        <p:spPr bwMode="auto">
          <a:xfrm flipV="1">
            <a:off x="1501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69" name="Oval 13"/>
          <p:cNvSpPr>
            <a:spLocks noChangeArrowheads="1"/>
          </p:cNvSpPr>
          <p:nvPr/>
        </p:nvSpPr>
        <p:spPr bwMode="auto">
          <a:xfrm>
            <a:off x="1600200" y="3540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0" name="Oval 14"/>
          <p:cNvSpPr>
            <a:spLocks noChangeArrowheads="1"/>
          </p:cNvSpPr>
          <p:nvPr/>
        </p:nvSpPr>
        <p:spPr bwMode="auto">
          <a:xfrm>
            <a:off x="1524000" y="3768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1" name="Oval 15"/>
          <p:cNvSpPr>
            <a:spLocks noChangeArrowheads="1"/>
          </p:cNvSpPr>
          <p:nvPr/>
        </p:nvSpPr>
        <p:spPr bwMode="auto">
          <a:xfrm>
            <a:off x="19050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2" name="Oval 16"/>
          <p:cNvSpPr>
            <a:spLocks noChangeArrowheads="1"/>
          </p:cNvSpPr>
          <p:nvPr/>
        </p:nvSpPr>
        <p:spPr bwMode="auto">
          <a:xfrm>
            <a:off x="1828800" y="3692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3" name="Oval 17"/>
          <p:cNvSpPr>
            <a:spLocks noChangeArrowheads="1"/>
          </p:cNvSpPr>
          <p:nvPr/>
        </p:nvSpPr>
        <p:spPr bwMode="auto">
          <a:xfrm>
            <a:off x="22098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4" name="Oval 18"/>
          <p:cNvSpPr>
            <a:spLocks noChangeArrowheads="1"/>
          </p:cNvSpPr>
          <p:nvPr/>
        </p:nvSpPr>
        <p:spPr bwMode="auto">
          <a:xfrm>
            <a:off x="1219200" y="3616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5" name="Oval 19"/>
          <p:cNvSpPr>
            <a:spLocks noChangeArrowheads="1"/>
          </p:cNvSpPr>
          <p:nvPr/>
        </p:nvSpPr>
        <p:spPr bwMode="auto">
          <a:xfrm>
            <a:off x="2971800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6" name="Oval 20"/>
          <p:cNvSpPr>
            <a:spLocks noChangeArrowheads="1"/>
          </p:cNvSpPr>
          <p:nvPr/>
        </p:nvSpPr>
        <p:spPr bwMode="auto">
          <a:xfrm>
            <a:off x="2743200" y="3387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7" name="Oval 21"/>
          <p:cNvSpPr>
            <a:spLocks noChangeArrowheads="1"/>
          </p:cNvSpPr>
          <p:nvPr/>
        </p:nvSpPr>
        <p:spPr bwMode="auto">
          <a:xfrm>
            <a:off x="25146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8" name="Oval 22"/>
          <p:cNvSpPr>
            <a:spLocks noChangeArrowheads="1"/>
          </p:cNvSpPr>
          <p:nvPr/>
        </p:nvSpPr>
        <p:spPr bwMode="auto">
          <a:xfrm>
            <a:off x="3657600" y="3159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79" name="Oval 23"/>
          <p:cNvSpPr>
            <a:spLocks noChangeArrowheads="1"/>
          </p:cNvSpPr>
          <p:nvPr/>
        </p:nvSpPr>
        <p:spPr bwMode="auto">
          <a:xfrm>
            <a:off x="3352800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0" name="Oval 24"/>
          <p:cNvSpPr>
            <a:spLocks noChangeArrowheads="1"/>
          </p:cNvSpPr>
          <p:nvPr/>
        </p:nvSpPr>
        <p:spPr bwMode="auto">
          <a:xfrm>
            <a:off x="32004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1" name="Oval 25"/>
          <p:cNvSpPr>
            <a:spLocks noChangeArrowheads="1"/>
          </p:cNvSpPr>
          <p:nvPr/>
        </p:nvSpPr>
        <p:spPr bwMode="auto">
          <a:xfrm>
            <a:off x="3886200" y="3006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2" name="Oval 26"/>
          <p:cNvSpPr>
            <a:spLocks noChangeArrowheads="1"/>
          </p:cNvSpPr>
          <p:nvPr/>
        </p:nvSpPr>
        <p:spPr bwMode="auto">
          <a:xfrm>
            <a:off x="5943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3" name="Line 27"/>
          <p:cNvSpPr>
            <a:spLocks noChangeShapeType="1"/>
          </p:cNvSpPr>
          <p:nvPr/>
        </p:nvSpPr>
        <p:spPr bwMode="auto">
          <a:xfrm>
            <a:off x="5257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4" name="Line 28"/>
          <p:cNvSpPr>
            <a:spLocks noChangeShapeType="1"/>
          </p:cNvSpPr>
          <p:nvPr/>
        </p:nvSpPr>
        <p:spPr bwMode="auto">
          <a:xfrm>
            <a:off x="5257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5" name="Rectangle 29"/>
          <p:cNvSpPr>
            <a:spLocks noChangeArrowheads="1"/>
          </p:cNvSpPr>
          <p:nvPr/>
        </p:nvSpPr>
        <p:spPr bwMode="auto">
          <a:xfrm>
            <a:off x="8288338" y="39624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bg2"/>
                </a:solidFill>
                <a:latin typeface="Arial" charset="0"/>
              </a:rPr>
              <a:t>X</a:t>
            </a:r>
          </a:p>
        </p:txBody>
      </p:sp>
      <p:sp>
        <p:nvSpPr>
          <p:cNvPr id="1017886" name="Line 30"/>
          <p:cNvSpPr>
            <a:spLocks noChangeShapeType="1"/>
          </p:cNvSpPr>
          <p:nvPr/>
        </p:nvSpPr>
        <p:spPr bwMode="auto">
          <a:xfrm>
            <a:off x="5391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7" name="Line 31"/>
          <p:cNvSpPr>
            <a:spLocks noChangeShapeType="1"/>
          </p:cNvSpPr>
          <p:nvPr/>
        </p:nvSpPr>
        <p:spPr bwMode="auto">
          <a:xfrm>
            <a:off x="5391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8" name="Oval 32"/>
          <p:cNvSpPr>
            <a:spLocks noChangeArrowheads="1"/>
          </p:cNvSpPr>
          <p:nvPr/>
        </p:nvSpPr>
        <p:spPr bwMode="auto">
          <a:xfrm>
            <a:off x="59436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89" name="Oval 33"/>
          <p:cNvSpPr>
            <a:spLocks noChangeArrowheads="1"/>
          </p:cNvSpPr>
          <p:nvPr/>
        </p:nvSpPr>
        <p:spPr bwMode="auto">
          <a:xfrm>
            <a:off x="57150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0" name="Oval 34"/>
          <p:cNvSpPr>
            <a:spLocks noChangeArrowheads="1"/>
          </p:cNvSpPr>
          <p:nvPr/>
        </p:nvSpPr>
        <p:spPr bwMode="auto">
          <a:xfrm>
            <a:off x="5410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1" name="Oval 35"/>
          <p:cNvSpPr>
            <a:spLocks noChangeArrowheads="1"/>
          </p:cNvSpPr>
          <p:nvPr/>
        </p:nvSpPr>
        <p:spPr bwMode="auto">
          <a:xfrm>
            <a:off x="52578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2" name="Oval 36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3" name="Oval 37"/>
          <p:cNvSpPr>
            <a:spLocks noChangeArrowheads="1"/>
          </p:cNvSpPr>
          <p:nvPr/>
        </p:nvSpPr>
        <p:spPr bwMode="auto">
          <a:xfrm>
            <a:off x="69342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4" name="Oval 38"/>
          <p:cNvSpPr>
            <a:spLocks noChangeArrowheads="1"/>
          </p:cNvSpPr>
          <p:nvPr/>
        </p:nvSpPr>
        <p:spPr bwMode="auto">
          <a:xfrm>
            <a:off x="6781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5" name="Oval 39"/>
          <p:cNvSpPr>
            <a:spLocks noChangeArrowheads="1"/>
          </p:cNvSpPr>
          <p:nvPr/>
        </p:nvSpPr>
        <p:spPr bwMode="auto">
          <a:xfrm>
            <a:off x="6629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6" name="Oval 40"/>
          <p:cNvSpPr>
            <a:spLocks noChangeArrowheads="1"/>
          </p:cNvSpPr>
          <p:nvPr/>
        </p:nvSpPr>
        <p:spPr bwMode="auto">
          <a:xfrm>
            <a:off x="64008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7" name="Oval 41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8" name="Oval 42"/>
          <p:cNvSpPr>
            <a:spLocks noChangeArrowheads="1"/>
          </p:cNvSpPr>
          <p:nvPr/>
        </p:nvSpPr>
        <p:spPr bwMode="auto">
          <a:xfrm>
            <a:off x="61722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899" name="Oval 43"/>
          <p:cNvSpPr>
            <a:spLocks noChangeArrowheads="1"/>
          </p:cNvSpPr>
          <p:nvPr/>
        </p:nvSpPr>
        <p:spPr bwMode="auto">
          <a:xfrm>
            <a:off x="7543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0" name="Oval 44"/>
          <p:cNvSpPr>
            <a:spLocks noChangeArrowheads="1"/>
          </p:cNvSpPr>
          <p:nvPr/>
        </p:nvSpPr>
        <p:spPr bwMode="auto">
          <a:xfrm>
            <a:off x="7239000" y="4038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1" name="Oval 45"/>
          <p:cNvSpPr>
            <a:spLocks noChangeArrowheads="1"/>
          </p:cNvSpPr>
          <p:nvPr/>
        </p:nvSpPr>
        <p:spPr bwMode="auto">
          <a:xfrm>
            <a:off x="7010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2" name="Oval 46"/>
          <p:cNvSpPr>
            <a:spLocks noChangeArrowheads="1"/>
          </p:cNvSpPr>
          <p:nvPr/>
        </p:nvSpPr>
        <p:spPr bwMode="auto">
          <a:xfrm>
            <a:off x="78486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3" name="Oval 47"/>
          <p:cNvSpPr>
            <a:spLocks noChangeArrowheads="1"/>
          </p:cNvSpPr>
          <p:nvPr/>
        </p:nvSpPr>
        <p:spPr bwMode="auto">
          <a:xfrm>
            <a:off x="8001000" y="3733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4" name="Oval 48"/>
          <p:cNvSpPr>
            <a:spLocks noChangeArrowheads="1"/>
          </p:cNvSpPr>
          <p:nvPr/>
        </p:nvSpPr>
        <p:spPr bwMode="auto">
          <a:xfrm>
            <a:off x="7543800" y="3886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5" name="Oval 49"/>
          <p:cNvSpPr>
            <a:spLocks noChangeArrowheads="1"/>
          </p:cNvSpPr>
          <p:nvPr/>
        </p:nvSpPr>
        <p:spPr bwMode="auto">
          <a:xfrm>
            <a:off x="8077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6" name="Rectangle 50"/>
          <p:cNvSpPr>
            <a:spLocks noChangeArrowheads="1"/>
          </p:cNvSpPr>
          <p:nvPr/>
        </p:nvSpPr>
        <p:spPr bwMode="auto">
          <a:xfrm rot="16200000">
            <a:off x="77787" y="342106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1017907" name="Rectangle 51"/>
          <p:cNvSpPr>
            <a:spLocks noChangeArrowheads="1"/>
          </p:cNvSpPr>
          <p:nvPr/>
        </p:nvSpPr>
        <p:spPr bwMode="auto">
          <a:xfrm rot="16200000">
            <a:off x="4344987" y="40370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1017908" name="Line 52"/>
          <p:cNvSpPr>
            <a:spLocks noChangeShapeType="1"/>
          </p:cNvSpPr>
          <p:nvPr/>
        </p:nvSpPr>
        <p:spPr bwMode="auto">
          <a:xfrm>
            <a:off x="1066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09" name="Line 53"/>
          <p:cNvSpPr>
            <a:spLocks noChangeShapeType="1"/>
          </p:cNvSpPr>
          <p:nvPr/>
        </p:nvSpPr>
        <p:spPr bwMode="auto">
          <a:xfrm>
            <a:off x="1066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0" name="Rectangle 54"/>
          <p:cNvSpPr>
            <a:spLocks noChangeArrowheads="1"/>
          </p:cNvSpPr>
          <p:nvPr/>
        </p:nvSpPr>
        <p:spPr bwMode="auto">
          <a:xfrm>
            <a:off x="4173538" y="5257800"/>
            <a:ext cx="492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>
                <a:solidFill>
                  <a:schemeClr val="bg2"/>
                </a:solidFill>
                <a:latin typeface="Arial" charset="0"/>
              </a:rPr>
              <a:t>X</a:t>
            </a:r>
          </a:p>
        </p:txBody>
      </p:sp>
      <p:sp>
        <p:nvSpPr>
          <p:cNvPr id="1017911" name="Oval 55"/>
          <p:cNvSpPr>
            <a:spLocks noChangeArrowheads="1"/>
          </p:cNvSpPr>
          <p:nvPr/>
        </p:nvSpPr>
        <p:spPr bwMode="auto">
          <a:xfrm>
            <a:off x="17526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2" name="Oval 56"/>
          <p:cNvSpPr>
            <a:spLocks noChangeArrowheads="1"/>
          </p:cNvSpPr>
          <p:nvPr/>
        </p:nvSpPr>
        <p:spPr bwMode="auto">
          <a:xfrm>
            <a:off x="1447800" y="5257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3" name="Oval 57"/>
          <p:cNvSpPr>
            <a:spLocks noChangeArrowheads="1"/>
          </p:cNvSpPr>
          <p:nvPr/>
        </p:nvSpPr>
        <p:spPr bwMode="auto">
          <a:xfrm>
            <a:off x="1905000" y="53752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4" name="Oval 58"/>
          <p:cNvSpPr>
            <a:spLocks noChangeArrowheads="1"/>
          </p:cNvSpPr>
          <p:nvPr/>
        </p:nvSpPr>
        <p:spPr bwMode="auto">
          <a:xfrm>
            <a:off x="21336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5" name="Oval 59"/>
          <p:cNvSpPr>
            <a:spLocks noChangeArrowheads="1"/>
          </p:cNvSpPr>
          <p:nvPr/>
        </p:nvSpPr>
        <p:spPr bwMode="auto">
          <a:xfrm>
            <a:off x="2362200" y="579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6" name="Oval 60"/>
          <p:cNvSpPr>
            <a:spLocks noChangeArrowheads="1"/>
          </p:cNvSpPr>
          <p:nvPr/>
        </p:nvSpPr>
        <p:spPr bwMode="auto">
          <a:xfrm>
            <a:off x="1219200" y="5527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7" name="Oval 61"/>
          <p:cNvSpPr>
            <a:spLocks noChangeArrowheads="1"/>
          </p:cNvSpPr>
          <p:nvPr/>
        </p:nvSpPr>
        <p:spPr bwMode="auto">
          <a:xfrm>
            <a:off x="2971800" y="5146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8" name="Oval 62"/>
          <p:cNvSpPr>
            <a:spLocks noChangeArrowheads="1"/>
          </p:cNvSpPr>
          <p:nvPr/>
        </p:nvSpPr>
        <p:spPr bwMode="auto">
          <a:xfrm>
            <a:off x="2743200" y="52990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19" name="Oval 63"/>
          <p:cNvSpPr>
            <a:spLocks noChangeArrowheads="1"/>
          </p:cNvSpPr>
          <p:nvPr/>
        </p:nvSpPr>
        <p:spPr bwMode="auto">
          <a:xfrm>
            <a:off x="25908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0" name="Oval 64"/>
          <p:cNvSpPr>
            <a:spLocks noChangeArrowheads="1"/>
          </p:cNvSpPr>
          <p:nvPr/>
        </p:nvSpPr>
        <p:spPr bwMode="auto">
          <a:xfrm>
            <a:off x="35814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1" name="Oval 65"/>
          <p:cNvSpPr>
            <a:spLocks noChangeArrowheads="1"/>
          </p:cNvSpPr>
          <p:nvPr/>
        </p:nvSpPr>
        <p:spPr bwMode="auto">
          <a:xfrm>
            <a:off x="3352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2" name="Oval 66"/>
          <p:cNvSpPr>
            <a:spLocks noChangeArrowheads="1"/>
          </p:cNvSpPr>
          <p:nvPr/>
        </p:nvSpPr>
        <p:spPr bwMode="auto">
          <a:xfrm>
            <a:off x="3200400" y="52228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3" name="Oval 67"/>
          <p:cNvSpPr>
            <a:spLocks noChangeArrowheads="1"/>
          </p:cNvSpPr>
          <p:nvPr/>
        </p:nvSpPr>
        <p:spPr bwMode="auto">
          <a:xfrm>
            <a:off x="3886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7924" name="Rectangle 68"/>
          <p:cNvSpPr>
            <a:spLocks noChangeArrowheads="1"/>
          </p:cNvSpPr>
          <p:nvPr/>
        </p:nvSpPr>
        <p:spPr bwMode="auto">
          <a:xfrm rot="16200000">
            <a:off x="77787" y="53324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 baseline="0">
                <a:solidFill>
                  <a:schemeClr val="tx1"/>
                </a:solidFill>
                <a:latin typeface="Arial" charset="0"/>
              </a:rPr>
              <a:t>residuals</a:t>
            </a:r>
          </a:p>
        </p:txBody>
      </p:sp>
      <p:sp>
        <p:nvSpPr>
          <p:cNvPr id="1017925" name="Freeform 69"/>
          <p:cNvSpPr>
            <a:spLocks/>
          </p:cNvSpPr>
          <p:nvPr/>
        </p:nvSpPr>
        <p:spPr bwMode="auto">
          <a:xfrm>
            <a:off x="1116013" y="5003800"/>
            <a:ext cx="3303587" cy="657225"/>
          </a:xfrm>
          <a:custGeom>
            <a:avLst/>
            <a:gdLst>
              <a:gd name="T0" fmla="*/ 11 w 2081"/>
              <a:gd name="T1" fmla="*/ 388 h 414"/>
              <a:gd name="T2" fmla="*/ 65 w 2081"/>
              <a:gd name="T3" fmla="*/ 352 h 414"/>
              <a:gd name="T4" fmla="*/ 401 w 2081"/>
              <a:gd name="T5" fmla="*/ 16 h 414"/>
              <a:gd name="T6" fmla="*/ 833 w 2081"/>
              <a:gd name="T7" fmla="*/ 400 h 414"/>
              <a:gd name="T8" fmla="*/ 1217 w 2081"/>
              <a:gd name="T9" fmla="*/ 16 h 414"/>
              <a:gd name="T10" fmla="*/ 1697 w 2081"/>
              <a:gd name="T11" fmla="*/ 304 h 414"/>
              <a:gd name="T12" fmla="*/ 2081 w 2081"/>
              <a:gd name="T13" fmla="*/ 16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7926" name="Freeform 70"/>
          <p:cNvSpPr>
            <a:spLocks/>
          </p:cNvSpPr>
          <p:nvPr/>
        </p:nvSpPr>
        <p:spPr bwMode="auto">
          <a:xfrm>
            <a:off x="1192213" y="5551488"/>
            <a:ext cx="3398837" cy="668337"/>
          </a:xfrm>
          <a:custGeom>
            <a:avLst/>
            <a:gdLst>
              <a:gd name="T0" fmla="*/ 11 w 2141"/>
              <a:gd name="T1" fmla="*/ 397 h 421"/>
              <a:gd name="T2" fmla="*/ 65 w 2141"/>
              <a:gd name="T3" fmla="*/ 359 h 421"/>
              <a:gd name="T4" fmla="*/ 401 w 2141"/>
              <a:gd name="T5" fmla="*/ 23 h 421"/>
              <a:gd name="T6" fmla="*/ 833 w 2141"/>
              <a:gd name="T7" fmla="*/ 407 h 421"/>
              <a:gd name="T8" fmla="*/ 1217 w 2141"/>
              <a:gd name="T9" fmla="*/ 23 h 421"/>
              <a:gd name="T10" fmla="*/ 1703 w 2141"/>
              <a:gd name="T11" fmla="*/ 271 h 421"/>
              <a:gd name="T12" fmla="*/ 2141 w 2141"/>
              <a:gd name="T13" fmla="*/ 7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7927" name="Line 71"/>
          <p:cNvSpPr>
            <a:spLocks noChangeShapeType="1"/>
          </p:cNvSpPr>
          <p:nvPr/>
        </p:nvSpPr>
        <p:spPr bwMode="auto">
          <a:xfrm>
            <a:off x="4724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17928" name="Rectangle 72"/>
          <p:cNvSpPr>
            <a:spLocks noChangeArrowheads="1"/>
          </p:cNvSpPr>
          <p:nvPr/>
        </p:nvSpPr>
        <p:spPr bwMode="auto">
          <a:xfrm>
            <a:off x="4800600" y="1830387"/>
            <a:ext cx="9144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0" baseline="0" dirty="0">
                <a:solidFill>
                  <a:srgbClr val="FF0000"/>
                </a:solidFill>
                <a:latin typeface="Wingdings" charset="0"/>
              </a:rPr>
              <a:t></a:t>
            </a:r>
          </a:p>
        </p:txBody>
      </p:sp>
      <p:sp>
        <p:nvSpPr>
          <p:cNvPr id="1017929" name="Rectangle 73"/>
          <p:cNvSpPr>
            <a:spLocks noChangeArrowheads="1"/>
          </p:cNvSpPr>
          <p:nvPr/>
        </p:nvSpPr>
        <p:spPr bwMode="auto">
          <a:xfrm>
            <a:off x="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1600" b="0" baseline="0" dirty="0">
                <a:solidFill>
                  <a:schemeClr val="tx1"/>
                </a:solidFill>
              </a:rPr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82903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is not Causation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is a 0.91 correlation between ice cream consumption and drowning deaths.</a:t>
            </a:r>
          </a:p>
          <a:p>
            <a:pPr lvl="2"/>
            <a:r>
              <a:rPr lang="en-US" dirty="0" smtClean="0"/>
              <a:t>Does eating ice cream cause drowning?  </a:t>
            </a:r>
          </a:p>
          <a:p>
            <a:pPr lvl="2"/>
            <a:r>
              <a:rPr lang="en-US" dirty="0" smtClean="0"/>
              <a:t>Does grief cause us to eat more ice cream?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386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8189868" cy="990107"/>
          </a:xfrm>
        </p:spPr>
        <p:txBody>
          <a:bodyPr/>
          <a:lstStyle/>
          <a:p>
            <a:r>
              <a:rPr lang="en-US" dirty="0" smtClean="0"/>
              <a:t>How can we test these associations?</a:t>
            </a:r>
            <a:endParaRPr lang="en-US" dirty="0"/>
          </a:p>
        </p:txBody>
      </p:sp>
      <p:pic>
        <p:nvPicPr>
          <p:cNvPr id="53252" name="Picture 4" descr="Nolan_fig05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286000"/>
            <a:ext cx="3006725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659773" y="2314357"/>
            <a:ext cx="314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535353"/>
                </a:solidFill>
              </a:rPr>
              <a:t>Three Possible Causal Explanations for a Correlation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6447980"/>
            <a:ext cx="942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from: http</a:t>
            </a:r>
            <a:r>
              <a:rPr lang="en-US" dirty="0"/>
              <a:t>://</a:t>
            </a:r>
            <a:r>
              <a:rPr lang="en-US" dirty="0" err="1"/>
              <a:t>www.sjsu.edu</a:t>
            </a:r>
            <a:r>
              <a:rPr lang="en-US" dirty="0" smtClean="0"/>
              <a:t>/people</a:t>
            </a:r>
            <a:r>
              <a:rPr lang="en-US" dirty="0"/>
              <a:t>/</a:t>
            </a:r>
            <a:r>
              <a:rPr lang="en-US" dirty="0" err="1"/>
              <a:t>steven.</a:t>
            </a:r>
            <a:r>
              <a:rPr lang="en-US" b="1" dirty="0" err="1"/>
              <a:t>macramalla</a:t>
            </a:r>
            <a:r>
              <a:rPr lang="en-US" dirty="0"/>
              <a:t>/courses/stats95/s1/</a:t>
            </a:r>
            <a:r>
              <a:rPr lang="en-US" b="1" dirty="0"/>
              <a:t>lecture 10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85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“Iterative design is a design methodology based on a cyclical process of idea generation, evaluation, and design improvement.” </a:t>
            </a:r>
            <a:r>
              <a:rPr lang="en-US" sz="2000" dirty="0" smtClean="0"/>
              <a:t>[Park </a:t>
            </a:r>
            <a:r>
              <a:rPr lang="en-US" sz="2000" dirty="0"/>
              <a:t>and </a:t>
            </a:r>
            <a:r>
              <a:rPr lang="en-US" sz="2000" dirty="0" smtClean="0"/>
              <a:t>Wong</a:t>
            </a:r>
            <a:r>
              <a:rPr lang="en-US" sz="2000" dirty="0"/>
              <a:t>,</a:t>
            </a:r>
            <a:r>
              <a:rPr lang="en-US" sz="2000" dirty="0" smtClean="0"/>
              <a:t> 2010</a:t>
            </a:r>
            <a:r>
              <a:rPr lang="en-US" sz="2000" dirty="0"/>
              <a:t>. </a:t>
            </a:r>
            <a:r>
              <a:rPr lang="en-US" sz="2000" i="1" dirty="0"/>
              <a:t>A Case Study of a Systematic Iterative Design Methodology and its Application in Engineering </a:t>
            </a:r>
            <a:r>
              <a:rPr lang="en-US" sz="2000" i="1" dirty="0" smtClean="0"/>
              <a:t>Education</a:t>
            </a: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Statistical Tests: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423820"/>
            <a:ext cx="7761058" cy="4379976"/>
          </a:xfrm>
        </p:spPr>
        <p:txBody>
          <a:bodyPr/>
          <a:lstStyle/>
          <a:p>
            <a:pPr marL="0" lvl="1" indent="0">
              <a:buClr>
                <a:schemeClr val="accent3"/>
              </a:buClr>
              <a:buSzTx/>
              <a:buNone/>
            </a:pPr>
            <a:r>
              <a:rPr lang="en-US" dirty="0" smtClean="0"/>
              <a:t>T-Test</a:t>
            </a:r>
          </a:p>
          <a:p>
            <a:pPr lvl="1"/>
            <a:r>
              <a:rPr lang="en-US" dirty="0" smtClean="0"/>
              <a:t>Tests for </a:t>
            </a:r>
            <a:r>
              <a:rPr lang="en-US" i="1" dirty="0" smtClean="0"/>
              <a:t>difference between two samples</a:t>
            </a:r>
          </a:p>
          <a:p>
            <a:pPr lvl="1"/>
            <a:r>
              <a:rPr lang="en-US" dirty="0" smtClean="0"/>
              <a:t>Best used to determine what is ‘worthy of a second look’</a:t>
            </a:r>
          </a:p>
          <a:p>
            <a:pPr lvl="1"/>
            <a:r>
              <a:rPr lang="en-US" dirty="0" smtClean="0"/>
              <a:t>Limited in its applicability to normal, independent data</a:t>
            </a:r>
          </a:p>
          <a:p>
            <a:pPr lvl="1"/>
            <a:r>
              <a:rPr lang="en-US" dirty="0" smtClean="0"/>
              <a:t>The more implausible the hypothesis, the greater chance that it is a ‘false alarm’</a:t>
            </a:r>
          </a:p>
          <a:p>
            <a:pPr lvl="1"/>
            <a:r>
              <a:rPr lang="en-US" dirty="0" smtClean="0"/>
              <a:t>Does not help to document </a:t>
            </a:r>
            <a:r>
              <a:rPr lang="en-US" i="1" dirty="0" smtClean="0"/>
              <a:t>effect size </a:t>
            </a:r>
            <a:r>
              <a:rPr lang="en-US" dirty="0" smtClean="0"/>
              <a:t>[the actual difference between groups], just </a:t>
            </a:r>
            <a:r>
              <a:rPr lang="en-US" i="1" dirty="0" smtClean="0"/>
              <a:t>effect likelihood</a:t>
            </a:r>
          </a:p>
          <a:p>
            <a:pPr lvl="1"/>
            <a:r>
              <a:rPr lang="en-US" dirty="0" smtClean="0"/>
              <a:t>Susceptible to ‘data dredging’ </a:t>
            </a:r>
          </a:p>
          <a:p>
            <a:pPr lvl="2"/>
            <a:r>
              <a:rPr lang="en-US" dirty="0" smtClean="0"/>
              <a:t>Varied tests looking for a significant result</a:t>
            </a:r>
          </a:p>
          <a:p>
            <a:pPr lvl="2"/>
            <a:r>
              <a:rPr lang="en-US" dirty="0" smtClean="0"/>
              <a:t>Adjustments mid experiment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04814" y="4974956"/>
            <a:ext cx="6472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04814" y="774915"/>
            <a:ext cx="0" cy="420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4216" y="4502258"/>
            <a:ext cx="232475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4684" y="3679298"/>
            <a:ext cx="232475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90122" y="3679298"/>
            <a:ext cx="232475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7169" y="3130658"/>
            <a:ext cx="232475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47985" y="3953618"/>
            <a:ext cx="232475" cy="10058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94594" y="4319378"/>
            <a:ext cx="232475" cy="640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29303" y="3404978"/>
            <a:ext cx="232475" cy="15544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99243" y="3587858"/>
            <a:ext cx="232475" cy="1371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56758" y="2582018"/>
            <a:ext cx="232475" cy="2377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88217" y="4227938"/>
            <a:ext cx="232475" cy="731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97247" y="51990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6907" y="2619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21390" y="929898"/>
            <a:ext cx="0" cy="40295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53760" y="945396"/>
            <a:ext cx="0" cy="40295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7637" y="12553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68843" y="12553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96228" y="279861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>
            <a:lvl1pPr algn="l" defTabSz="457200" rtl="0" eaLnBrk="1" latinLnBrk="0" hangingPunct="1">
              <a:lnSpc>
                <a:spcPts val="3400"/>
              </a:lnSpc>
              <a:spcBef>
                <a:spcPts val="0"/>
              </a:spcBef>
              <a:buNone/>
              <a:defRPr sz="3200" b="0" i="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mtClean="0"/>
              <a:t>Is there a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42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04814" y="4974956"/>
            <a:ext cx="6472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04814" y="774915"/>
            <a:ext cx="0" cy="420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4216" y="4502258"/>
            <a:ext cx="232475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4684" y="3679298"/>
            <a:ext cx="232475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90122" y="3679298"/>
            <a:ext cx="232475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7169" y="3130658"/>
            <a:ext cx="232475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47985" y="3953618"/>
            <a:ext cx="232475" cy="10058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94594" y="4319378"/>
            <a:ext cx="232475" cy="640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29303" y="3404978"/>
            <a:ext cx="232475" cy="15544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99243" y="3587858"/>
            <a:ext cx="232475" cy="1371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56758" y="2582018"/>
            <a:ext cx="232475" cy="2377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88217" y="4227938"/>
            <a:ext cx="232475" cy="731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97247" y="51990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6907" y="2619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36691" y="929898"/>
            <a:ext cx="1743769" cy="402336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22596" y="929898"/>
            <a:ext cx="2198095" cy="402336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21390" y="929898"/>
            <a:ext cx="0" cy="40295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53760" y="945396"/>
            <a:ext cx="0" cy="40295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7637" y="12553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368843" y="12553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09317" y="449856"/>
            <a:ext cx="2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confidence interval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930520" y="445070"/>
            <a:ext cx="2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</a:t>
            </a:r>
            <a:r>
              <a:rPr lang="en-US" smtClean="0"/>
              <a:t>confidence interval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04814" y="4974956"/>
            <a:ext cx="6472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04814" y="774915"/>
            <a:ext cx="0" cy="420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4216" y="4502258"/>
            <a:ext cx="232475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62199" y="4227938"/>
            <a:ext cx="232475" cy="7315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4684" y="3679298"/>
            <a:ext cx="232475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90122" y="3679298"/>
            <a:ext cx="232475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7169" y="3130658"/>
            <a:ext cx="232475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5152" y="2399138"/>
            <a:ext cx="232475" cy="2560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7637" y="2619214"/>
            <a:ext cx="232475" cy="23402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47985" y="3953618"/>
            <a:ext cx="232475" cy="10058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94594" y="4319378"/>
            <a:ext cx="232475" cy="640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44333" y="4685138"/>
            <a:ext cx="232475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86818" y="4090778"/>
            <a:ext cx="232475" cy="8686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29303" y="3404978"/>
            <a:ext cx="232475" cy="15544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99243" y="3587858"/>
            <a:ext cx="232475" cy="1371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71788" y="3222098"/>
            <a:ext cx="232475" cy="17373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14273" y="2490578"/>
            <a:ext cx="232475" cy="2468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56758" y="2582018"/>
            <a:ext cx="232475" cy="2377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41608" y="3953618"/>
            <a:ext cx="232475" cy="10058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88217" y="4227938"/>
            <a:ext cx="232475" cy="731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97247" y="51990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6907" y="2619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421390" y="929898"/>
            <a:ext cx="0" cy="40295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53760" y="945396"/>
            <a:ext cx="0" cy="40295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47637" y="12553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68843" y="12553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1896228" y="279861"/>
            <a:ext cx="6280441" cy="990107"/>
          </a:xfrm>
        </p:spPr>
        <p:txBody>
          <a:bodyPr anchor="t"/>
          <a:lstStyle/>
          <a:p>
            <a:r>
              <a:rPr lang="en-US" dirty="0" smtClean="0"/>
              <a:t>Is there a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44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04814" y="4974956"/>
            <a:ext cx="6472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04814" y="774915"/>
            <a:ext cx="0" cy="420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04216" y="4502258"/>
            <a:ext cx="232475" cy="4572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62199" y="4227938"/>
            <a:ext cx="232475" cy="7315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04684" y="3679298"/>
            <a:ext cx="232475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90122" y="3679298"/>
            <a:ext cx="232475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7169" y="3130658"/>
            <a:ext cx="232475" cy="1828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5152" y="2399138"/>
            <a:ext cx="232475" cy="2560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47637" y="2619214"/>
            <a:ext cx="232475" cy="23402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047985" y="3953618"/>
            <a:ext cx="232475" cy="10058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94594" y="4319378"/>
            <a:ext cx="232475" cy="6400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44333" y="4685138"/>
            <a:ext cx="232475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86818" y="4090778"/>
            <a:ext cx="232475" cy="8686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29303" y="3404978"/>
            <a:ext cx="232475" cy="15544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99243" y="3587858"/>
            <a:ext cx="232475" cy="1371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71788" y="3222098"/>
            <a:ext cx="232475" cy="17373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14273" y="2490578"/>
            <a:ext cx="232475" cy="2468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56758" y="2582018"/>
            <a:ext cx="232475" cy="2377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41608" y="3953618"/>
            <a:ext cx="232475" cy="10058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988217" y="4227938"/>
            <a:ext cx="232475" cy="7315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897247" y="51990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6907" y="2619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421390" y="929898"/>
            <a:ext cx="0" cy="40295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53760" y="945396"/>
            <a:ext cx="0" cy="402956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7169" y="929898"/>
            <a:ext cx="732943" cy="402336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52166" y="929898"/>
            <a:ext cx="732943" cy="4023360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547637" y="12553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</a:t>
            </a:r>
            <a:r>
              <a:rPr lang="en-US" baseline="-25000" smtClean="0"/>
              <a:t>1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68843" y="12553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09317" y="449856"/>
            <a:ext cx="2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confidence interval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30520" y="445070"/>
            <a:ext cx="24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</a:t>
            </a:r>
            <a:r>
              <a:rPr lang="en-US" smtClean="0"/>
              <a:t>confidence interval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Flaws with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tell us the likelihood something is true. It only lets us reject or accept a </a:t>
            </a:r>
            <a:r>
              <a:rPr lang="en-US" dirty="0" err="1" smtClean="0"/>
              <a:t>hyp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Gives a yes or no answer: Either the null hypothesis is rejected (the result would be unlikely [defined by </a:t>
            </a:r>
            <a:r>
              <a:rPr lang="en-US" dirty="0" smtClean="0">
                <a:sym typeface="Symbol" charset="0"/>
              </a:rPr>
              <a:t>] </a:t>
            </a:r>
            <a:r>
              <a:rPr lang="en-US" dirty="0" smtClean="0"/>
              <a:t>in a world where the null hypothesis was true) or it </a:t>
            </a:r>
            <a:r>
              <a:rPr lang="en-US" i="1" dirty="0" smtClean="0"/>
              <a:t>cannot be rejected</a:t>
            </a:r>
          </a:p>
          <a:p>
            <a:r>
              <a:rPr lang="en-US" dirty="0" smtClean="0"/>
              <a:t>Doesn’t take prior knowledge into account</a:t>
            </a:r>
          </a:p>
          <a:p>
            <a:r>
              <a:rPr lang="en-US" dirty="0" smtClean="0"/>
              <a:t>Based on assumed ‘average’ sample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Errors</a:t>
            </a:r>
            <a:endParaRPr lang="en-US" dirty="0"/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extLst/>
          </p:nvPr>
        </p:nvGraphicFramePr>
        <p:xfrm>
          <a:off x="1567351" y="1478704"/>
          <a:ext cx="5958630" cy="368808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False negative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False positive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/>
          </p:nvPr>
        </p:nvGraphicFramePr>
        <p:xfrm>
          <a:off x="1567351" y="1478704"/>
          <a:ext cx="5958630" cy="368808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False negative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False positive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90040" y="4191000"/>
            <a:ext cx="1878116" cy="975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247095" y="5166782"/>
            <a:ext cx="3792189" cy="1588203"/>
          </a:xfrm>
          <a:prstGeom prst="borderCallout1">
            <a:avLst>
              <a:gd name="adj1" fmla="val 18750"/>
              <a:gd name="adj2" fmla="val -2381"/>
              <a:gd name="adj3" fmla="val -15489"/>
              <a:gd name="adj4" fmla="val -14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Erroneously detect a difference (Type I error).  Directly affected by </a:t>
            </a:r>
            <a:r>
              <a:rPr lang="el-GR" dirty="0"/>
              <a:t>α</a:t>
            </a:r>
            <a:r>
              <a:rPr lang="en-US" dirty="0" smtClean="0">
                <a:sym typeface="Symbol" charset="0"/>
              </a:rPr>
              <a:t>: at .05 we make a Type I error 5 out of 100 tries. .01 reduces this error to 1 out of 100 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our Estimate </a:t>
            </a:r>
            <a:r>
              <a:rPr lang="en-US" dirty="0"/>
              <a:t>B</a:t>
            </a:r>
            <a:r>
              <a:rPr lang="en-US" dirty="0" smtClean="0"/>
              <a:t>e Wrong? </a:t>
            </a:r>
            <a:endParaRPr lang="en-US" dirty="0"/>
          </a:p>
        </p:txBody>
      </p:sp>
      <p:graphicFrame>
        <p:nvGraphicFramePr>
          <p:cNvPr id="32805" name="Group 37"/>
          <p:cNvGraphicFramePr>
            <a:graphicFrameLocks noGrp="1"/>
          </p:cNvGraphicFramePr>
          <p:nvPr>
            <p:extLst/>
          </p:nvPr>
        </p:nvGraphicFramePr>
        <p:xfrm>
          <a:off x="1567351" y="1478704"/>
          <a:ext cx="5958630" cy="3688080"/>
        </p:xfrm>
        <a:graphic>
          <a:graphicData uri="http://schemas.openxmlformats.org/drawingml/2006/table">
            <a:tbl>
              <a:tblPr firstRow="1" firstCol="1">
                <a:tableStyleId>{6E25E649-3F16-4E02-A733-19D2CDBF48F0}</a:tableStyleId>
              </a:tblPr>
              <a:tblGrid>
                <a:gridCol w="1986210"/>
                <a:gridCol w="1986210"/>
                <a:gridCol w="1986210"/>
              </a:tblGrid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Same as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Actually is: Different than Population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Same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(null): No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False negative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Decision: is Different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charset="0"/>
                        </a:rPr>
                        <a:t>False positive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sym typeface="Symbo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r>
                        <a:rPr kumimoji="0" lang="en-US" sz="2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Real difference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12748" y="3303189"/>
            <a:ext cx="2013233" cy="925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5452420" y="4910094"/>
            <a:ext cx="3564306" cy="1427468"/>
          </a:xfrm>
          <a:prstGeom prst="borderCallout1">
            <a:avLst>
              <a:gd name="adj1" fmla="val -2071"/>
              <a:gd name="adj2" fmla="val 18469"/>
              <a:gd name="adj3" fmla="val -65650"/>
              <a:gd name="adj4" fmla="val 2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Fail to detect a </a:t>
            </a:r>
            <a:r>
              <a:rPr lang="en-US" dirty="0"/>
              <a:t>t</a:t>
            </a:r>
            <a:r>
              <a:rPr lang="en-US" dirty="0" smtClean="0"/>
              <a:t>rue difference (Type II error) Indirectly affected by </a:t>
            </a:r>
            <a:r>
              <a:rPr lang="el-GR" dirty="0"/>
              <a:t>α</a:t>
            </a:r>
            <a:r>
              <a:rPr lang="en-US" dirty="0" smtClean="0">
                <a:sym typeface="Symbol" charset="0"/>
              </a:rPr>
              <a:t>: Depends on the size of the mean difference </a:t>
            </a:r>
            <a:r>
              <a:rPr lang="en-US" i="1" dirty="0" smtClean="0">
                <a:sym typeface="Symbol" charset="0"/>
              </a:rPr>
              <a:t>and </a:t>
            </a:r>
            <a:r>
              <a:rPr lang="en-US" dirty="0" smtClean="0">
                <a:sym typeface="Symbol" charset="0"/>
              </a:rPr>
              <a:t>the sample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4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Analysis: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clinician developed a test for a disease</a:t>
            </a:r>
          </a:p>
          <a:p>
            <a:r>
              <a:rPr lang="en-US" dirty="0" smtClean="0"/>
              <a:t>The hit rate is 99%, meaning P(+ | </a:t>
            </a:r>
            <a:r>
              <a:rPr lang="en-US" dirty="0"/>
              <a:t>sick</a:t>
            </a:r>
            <a:r>
              <a:rPr lang="en-US" dirty="0" smtClean="0"/>
              <a:t>) = .99</a:t>
            </a:r>
          </a:p>
          <a:p>
            <a:r>
              <a:rPr lang="en-US" dirty="0" smtClean="0"/>
              <a:t>False alarm </a:t>
            </a:r>
            <a:r>
              <a:rPr lang="en-US" dirty="0"/>
              <a:t>rate is </a:t>
            </a:r>
            <a:r>
              <a:rPr lang="en-US" dirty="0" smtClean="0"/>
              <a:t>.5%, </a:t>
            </a:r>
            <a:r>
              <a:rPr lang="en-US" dirty="0"/>
              <a:t>meaning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P(+ | </a:t>
            </a:r>
            <a:r>
              <a:rPr lang="en-US" dirty="0"/>
              <a:t>healthy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.005</a:t>
            </a:r>
          </a:p>
          <a:p>
            <a:r>
              <a:rPr lang="en-US" dirty="0" smtClean="0"/>
              <a:t>A patient’s test comes back positive. Do you treat?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5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 we iterate?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82148" y="1632767"/>
            <a:ext cx="1912176" cy="755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REQUIREMENTS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8004" y="2572664"/>
            <a:ext cx="191217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0997" y="3898299"/>
            <a:ext cx="1912176" cy="719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52150" y="3898299"/>
            <a:ext cx="1912176" cy="7287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81573" y="5563524"/>
            <a:ext cx="1912176" cy="6585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</a:t>
            </a:r>
            <a:endParaRPr lang="en-US" dirty="0"/>
          </a:p>
        </p:txBody>
      </p:sp>
      <p:cxnSp>
        <p:nvCxnSpPr>
          <p:cNvPr id="13" name="Elbow Connector 12"/>
          <p:cNvCxnSpPr>
            <a:stCxn id="7" idx="3"/>
            <a:endCxn id="8" idx="0"/>
          </p:cNvCxnSpPr>
          <p:nvPr/>
        </p:nvCxnSpPr>
        <p:spPr>
          <a:xfrm>
            <a:off x="2994324" y="2010559"/>
            <a:ext cx="339768" cy="5621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3"/>
            <a:endCxn id="9" idx="0"/>
          </p:cNvCxnSpPr>
          <p:nvPr/>
        </p:nvCxnSpPr>
        <p:spPr>
          <a:xfrm>
            <a:off x="4290180" y="2922113"/>
            <a:ext cx="1076905" cy="97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10" idx="1"/>
          </p:cNvCxnSpPr>
          <p:nvPr/>
        </p:nvCxnSpPr>
        <p:spPr>
          <a:xfrm>
            <a:off x="6323173" y="4257803"/>
            <a:ext cx="428977" cy="4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11" idx="3"/>
          </p:cNvCxnSpPr>
          <p:nvPr/>
        </p:nvCxnSpPr>
        <p:spPr>
          <a:xfrm rot="5400000">
            <a:off x="6968113" y="5152670"/>
            <a:ext cx="1265762" cy="214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86164" y="3881734"/>
            <a:ext cx="1295856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2114" y="3881734"/>
            <a:ext cx="1339523" cy="698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1"/>
            <a:endCxn id="18" idx="3"/>
          </p:cNvCxnSpPr>
          <p:nvPr/>
        </p:nvCxnSpPr>
        <p:spPr>
          <a:xfrm flipH="1">
            <a:off x="1861637" y="4231183"/>
            <a:ext cx="824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6" idx="0"/>
          </p:cNvCxnSpPr>
          <p:nvPr/>
        </p:nvCxnSpPr>
        <p:spPr>
          <a:xfrm>
            <a:off x="3334092" y="3271561"/>
            <a:ext cx="0" cy="610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1"/>
            <a:endCxn id="7" idx="1"/>
          </p:cNvCxnSpPr>
          <p:nvPr/>
        </p:nvCxnSpPr>
        <p:spPr>
          <a:xfrm rot="10800000" flipH="1">
            <a:off x="522114" y="2010559"/>
            <a:ext cx="560034" cy="2220624"/>
          </a:xfrm>
          <a:prstGeom prst="bentConnector3">
            <a:avLst>
              <a:gd name="adj1" fmla="val -408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0"/>
            <a:endCxn id="8" idx="1"/>
          </p:cNvCxnSpPr>
          <p:nvPr/>
        </p:nvCxnSpPr>
        <p:spPr>
          <a:xfrm rot="5400000" flipH="1" flipV="1">
            <a:off x="1305130" y="2808860"/>
            <a:ext cx="959621" cy="11861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0"/>
            <a:endCxn id="7" idx="0"/>
          </p:cNvCxnSpPr>
          <p:nvPr/>
        </p:nvCxnSpPr>
        <p:spPr>
          <a:xfrm rot="16200000" flipV="1">
            <a:off x="3740471" y="-69468"/>
            <a:ext cx="2265532" cy="5670002"/>
          </a:xfrm>
          <a:prstGeom prst="bentConnector3">
            <a:avLst>
              <a:gd name="adj1" fmla="val 1100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" idx="1"/>
            <a:endCxn id="7" idx="0"/>
          </p:cNvCxnSpPr>
          <p:nvPr/>
        </p:nvCxnSpPr>
        <p:spPr>
          <a:xfrm rot="10800000">
            <a:off x="2038237" y="1632767"/>
            <a:ext cx="3543337" cy="4260028"/>
          </a:xfrm>
          <a:prstGeom prst="bentConnector4">
            <a:avLst>
              <a:gd name="adj1" fmla="val 153669"/>
              <a:gd name="adj2" fmla="val 1053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80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2365" y="1847850"/>
          <a:ext cx="8345256" cy="308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314"/>
                <a:gridCol w="1985697"/>
                <a:gridCol w="2660633"/>
                <a:gridCol w="1612612"/>
              </a:tblGrid>
              <a:tr h="7724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(test result)</a:t>
                      </a:r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T= + 99% hit rate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½</a:t>
                      </a:r>
                      <a:r>
                        <a:rPr lang="en-US" baseline="0" dirty="0" smtClean="0"/>
                        <a:t> %  false </a:t>
                      </a:r>
                      <a:r>
                        <a:rPr lang="en-US" baseline="0" dirty="0" err="1" smtClean="0"/>
                        <a:t>pos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 =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1061293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Marginal(disease)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P(sick) = .o1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P(healthy) = 1 - 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2365" y="1847850"/>
          <a:ext cx="8345256" cy="311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314"/>
                <a:gridCol w="1985697"/>
                <a:gridCol w="2660633"/>
                <a:gridCol w="1612612"/>
              </a:tblGrid>
              <a:tr h="7724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(test result)</a:t>
                      </a:r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T= +  99%</a:t>
                      </a:r>
                      <a:r>
                        <a:rPr lang="en-US" baseline="0" dirty="0" smtClean="0"/>
                        <a:t> hit rate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 ½</a:t>
                      </a:r>
                      <a:r>
                        <a:rPr lang="en-US" baseline="0" dirty="0" smtClean="0"/>
                        <a:t> %  false </a:t>
                      </a:r>
                      <a:r>
                        <a:rPr lang="en-US" baseline="0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P(+|sick)p(sick) = .99 * 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P(+|healthy)(p(healthy)</a:t>
                      </a:r>
                      <a:r>
                        <a:rPr lang="en-US" baseline="0" dirty="0" smtClean="0"/>
                        <a:t> =  .005 * (1 - .01)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∑p(+|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)p(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 =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P(-|sick)p(sick)</a:t>
                      </a:r>
                      <a:r>
                        <a:rPr lang="en-US" baseline="0" dirty="0" smtClean="0"/>
                        <a:t> =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(1 – .99) * .01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P(-|healthy)p(healthy) = (1 - .005) * (1 - .01)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 ∑p(-|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)p(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1061293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Marginal(disease)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P(sick) = 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P(healthy) = 1 - 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2365" y="1847850"/>
          <a:ext cx="8345256" cy="311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314"/>
                <a:gridCol w="1985697"/>
                <a:gridCol w="2660633"/>
                <a:gridCol w="1612612"/>
              </a:tblGrid>
              <a:tr h="7724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(test result)</a:t>
                      </a:r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T= +  99%</a:t>
                      </a:r>
                      <a:r>
                        <a:rPr lang="en-US" baseline="0" dirty="0" smtClean="0"/>
                        <a:t> hit rate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 ½</a:t>
                      </a:r>
                      <a:r>
                        <a:rPr lang="en-US" baseline="0" dirty="0" smtClean="0"/>
                        <a:t> %  false </a:t>
                      </a:r>
                      <a:r>
                        <a:rPr lang="en-US" baseline="0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P(+|sick)p(sick) = .99 * 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P(+|healthy)(p(healthy)</a:t>
                      </a:r>
                      <a:r>
                        <a:rPr lang="en-US" baseline="0" dirty="0" smtClean="0"/>
                        <a:t> =  .005 * (1 - .01)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∑p(+|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)p(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 =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P(-|sick)p(sick)</a:t>
                      </a:r>
                      <a:r>
                        <a:rPr lang="en-US" baseline="0" dirty="0" smtClean="0"/>
                        <a:t> =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(1 – .99) * .01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P(-|healthy)p(healthy) = (1 - .005) * (1 - .01)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 ∑p(-|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)p(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1061293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Marginal(disease)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P(sick) = 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P(healthy) = 1 - 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5674" y="5643615"/>
            <a:ext cx="682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θ</a:t>
            </a:r>
            <a:r>
              <a:rPr lang="en-US" dirty="0" smtClean="0"/>
              <a:t>=sick|+) =                                         =                                              = .6666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56109" y="5274283"/>
            <a:ext cx="21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P(+|</a:t>
            </a:r>
            <a:r>
              <a:rPr lang="en-US" dirty="0" err="1"/>
              <a:t>θ</a:t>
            </a:r>
            <a:r>
              <a:rPr lang="en-US" dirty="0"/>
              <a:t>=sick</a:t>
            </a:r>
            <a:r>
              <a:rPr lang="en-US" dirty="0" smtClean="0"/>
              <a:t>) p (</a:t>
            </a:r>
            <a:r>
              <a:rPr lang="en-US" dirty="0" err="1"/>
              <a:t>θ</a:t>
            </a:r>
            <a:r>
              <a:rPr lang="en-US" dirty="0"/>
              <a:t>=</a:t>
            </a:r>
            <a:r>
              <a:rPr lang="en-US" dirty="0" smtClean="0"/>
              <a:t>sick)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1076" y="5828221"/>
            <a:ext cx="1298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∑p(+|</a:t>
            </a:r>
            <a:r>
              <a:rPr lang="en-US" dirty="0" err="1"/>
              <a:t>θ</a:t>
            </a:r>
            <a:r>
              <a:rPr lang="en-US" dirty="0"/>
              <a:t>)p(</a:t>
            </a:r>
            <a:r>
              <a:rPr lang="en-US" dirty="0" err="1"/>
              <a:t>θ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141484" y="5747597"/>
            <a:ext cx="1809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8222" y="526633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.99*.01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14383" y="5831423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.99*.1 + .005*(1-.01)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684" y="5750799"/>
            <a:ext cx="1809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Reconsidering what we know about disease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2365" y="1847850"/>
          <a:ext cx="8345256" cy="3088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314"/>
                <a:gridCol w="1985697"/>
                <a:gridCol w="2660633"/>
                <a:gridCol w="1612612"/>
              </a:tblGrid>
              <a:tr h="7724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(test result)</a:t>
                      </a:r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T= + 99% hit rate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½</a:t>
                      </a:r>
                      <a:r>
                        <a:rPr lang="en-US" baseline="0" dirty="0" smtClean="0"/>
                        <a:t> %  false </a:t>
                      </a:r>
                      <a:r>
                        <a:rPr lang="en-US" baseline="0" dirty="0" err="1" smtClean="0"/>
                        <a:t>pos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 =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1061293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Marginal(disease)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P(sick) = 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P(healthy) = 1 - 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Reconsidering what we know about disease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2365" y="1847850"/>
          <a:ext cx="8345256" cy="311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314"/>
                <a:gridCol w="1985697"/>
                <a:gridCol w="2660633"/>
                <a:gridCol w="1612612"/>
              </a:tblGrid>
              <a:tr h="7724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(test result)</a:t>
                      </a:r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T= +  99%</a:t>
                      </a:r>
                      <a:r>
                        <a:rPr lang="en-US" baseline="0" dirty="0" smtClean="0"/>
                        <a:t> hit rate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 ½</a:t>
                      </a:r>
                      <a:r>
                        <a:rPr lang="en-US" baseline="0" dirty="0" smtClean="0"/>
                        <a:t> %  false </a:t>
                      </a:r>
                      <a:r>
                        <a:rPr lang="en-US" baseline="0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P(+|sick)p(sick) = .99 *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P(+|healthy)(p(healthy)</a:t>
                      </a:r>
                      <a:r>
                        <a:rPr lang="en-US" baseline="0" dirty="0" smtClean="0"/>
                        <a:t> =  .005 * (1 - .001)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∑p(+|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)p(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 =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P(-|sick)p(sick)</a:t>
                      </a:r>
                      <a:r>
                        <a:rPr lang="en-US" baseline="0" dirty="0" smtClean="0"/>
                        <a:t> =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(1 – .99) * .001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P(-|healthy)p(healthy) = (1 - .005) * (1 - .001)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 ∑p(-|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)p(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1061293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Marginal(disease)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P(sick) = 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P(healthy) = 1 - 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6907339" cy="990107"/>
          </a:xfrm>
        </p:spPr>
        <p:txBody>
          <a:bodyPr/>
          <a:lstStyle/>
          <a:p>
            <a:r>
              <a:rPr lang="en-US" dirty="0" smtClean="0"/>
              <a:t>Reconsidering what we know about disease: The impact of priors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2365" y="1847850"/>
          <a:ext cx="8345256" cy="3113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314"/>
                <a:gridCol w="1985697"/>
                <a:gridCol w="2660633"/>
                <a:gridCol w="1612612"/>
              </a:tblGrid>
              <a:tr h="772400"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 (test result)</a:t>
                      </a:r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T= +  99%</a:t>
                      </a:r>
                      <a:r>
                        <a:rPr lang="en-US" baseline="0" dirty="0" smtClean="0"/>
                        <a:t> hit rate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 ½</a:t>
                      </a:r>
                      <a:r>
                        <a:rPr lang="en-US" baseline="0" dirty="0" smtClean="0"/>
                        <a:t> %  false </a:t>
                      </a:r>
                      <a:r>
                        <a:rPr lang="en-US" baseline="0" dirty="0" err="1" smtClean="0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P(+|sick)p(sick) = .99 *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P(+|healthy)(p(healthy)</a:t>
                      </a:r>
                      <a:r>
                        <a:rPr lang="en-US" baseline="0" dirty="0" smtClean="0"/>
                        <a:t> =  .005 * (1 - .001)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∑p(+|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)p(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4876">
                <a:tc>
                  <a:txBody>
                    <a:bodyPr/>
                    <a:lstStyle/>
                    <a:p>
                      <a:r>
                        <a:rPr lang="en-US" dirty="0" smtClean="0"/>
                        <a:t>T =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P(-|sick)p(sick)</a:t>
                      </a:r>
                      <a:r>
                        <a:rPr lang="en-US" baseline="0" dirty="0" smtClean="0"/>
                        <a:t> =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(1 – .99) * .001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P(-|healthy)p(healthy) = (1 - .005) * (1 - .001)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 ∑p(-|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)p(</a:t>
                      </a:r>
                      <a:r>
                        <a:rPr lang="en-US" dirty="0" err="1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1061293"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Marginal(disease)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P(sick) = 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P(healthy) = 1 - 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5674" y="5643615"/>
            <a:ext cx="682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θ</a:t>
            </a:r>
            <a:r>
              <a:rPr lang="en-US" dirty="0" smtClean="0"/>
              <a:t>=sick|+) =                                         =                                              = .1654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56109" y="5274283"/>
            <a:ext cx="21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P(+|</a:t>
            </a:r>
            <a:r>
              <a:rPr lang="en-US" dirty="0" err="1"/>
              <a:t>θ</a:t>
            </a:r>
            <a:r>
              <a:rPr lang="en-US" dirty="0"/>
              <a:t>=sick</a:t>
            </a:r>
            <a:r>
              <a:rPr lang="en-US" dirty="0" smtClean="0"/>
              <a:t>) p (</a:t>
            </a:r>
            <a:r>
              <a:rPr lang="en-US" dirty="0" err="1"/>
              <a:t>θ</a:t>
            </a:r>
            <a:r>
              <a:rPr lang="en-US" dirty="0"/>
              <a:t>=</a:t>
            </a:r>
            <a:r>
              <a:rPr lang="en-US" dirty="0" smtClean="0"/>
              <a:t>sick)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51076" y="5828221"/>
            <a:ext cx="1298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∑p(+|</a:t>
            </a:r>
            <a:r>
              <a:rPr lang="en-US" dirty="0" err="1"/>
              <a:t>θ</a:t>
            </a:r>
            <a:r>
              <a:rPr lang="en-US" dirty="0"/>
              <a:t>)p(</a:t>
            </a:r>
            <a:r>
              <a:rPr lang="en-US" dirty="0" err="1"/>
              <a:t>θ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141484" y="5747597"/>
            <a:ext cx="1809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8222" y="5266333"/>
            <a:ext cx="100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.99*.001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14383" y="5831423"/>
            <a:ext cx="2364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.99*.001 + .05*(1-.001)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91684" y="5750799"/>
            <a:ext cx="1809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P</a:t>
            </a:r>
            <a:r>
              <a:rPr lang="en-US" dirty="0" smtClean="0"/>
              <a:t>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1010998" y="3994967"/>
            <a:ext cx="3764553" cy="1981942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975832" y="2163374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 flipV="1">
            <a:off x="682422" y="3912770"/>
            <a:ext cx="6199007" cy="2276442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Circular Arrow 17"/>
          <p:cNvSpPr/>
          <p:nvPr/>
        </p:nvSpPr>
        <p:spPr>
          <a:xfrm flipH="1">
            <a:off x="2711428" y="2220058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314346" y="3214249"/>
            <a:ext cx="7801704" cy="3454170"/>
          </a:xfrm>
          <a:prstGeom prst="circularArrow">
            <a:avLst>
              <a:gd name="adj1" fmla="val 3625"/>
              <a:gd name="adj2" fmla="val 309925"/>
              <a:gd name="adj3" fmla="val 21231495"/>
              <a:gd name="adj4" fmla="val 10872503"/>
              <a:gd name="adj5" fmla="val 4775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ircular Arrow 18"/>
          <p:cNvSpPr/>
          <p:nvPr/>
        </p:nvSpPr>
        <p:spPr>
          <a:xfrm flipH="1">
            <a:off x="616459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Down Arrow 2"/>
          <p:cNvSpPr/>
          <p:nvPr/>
        </p:nvSpPr>
        <p:spPr>
          <a:xfrm>
            <a:off x="8106361" y="2273797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Techniques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32" y="1384702"/>
            <a:ext cx="7327900" cy="198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28" y="6534834"/>
            <a:ext cx="912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Sketching User Experiences: The </a:t>
            </a:r>
            <a:r>
              <a:rPr lang="en-US" sz="1200" dirty="0" smtClean="0"/>
              <a:t>Workbook by </a:t>
            </a:r>
            <a:r>
              <a:rPr lang="en-US" sz="1200" dirty="0"/>
              <a:t>By Saul Greenberg, Sheelagh </a:t>
            </a:r>
            <a:r>
              <a:rPr lang="en-US" sz="1200" dirty="0" err="1"/>
              <a:t>Carpendale</a:t>
            </a:r>
            <a:r>
              <a:rPr lang="en-US" sz="1200" dirty="0"/>
              <a:t>, Nicolai Marquardt, Bill Buxton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32" y="3511296"/>
            <a:ext cx="6400800" cy="1920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31" y="1354033"/>
            <a:ext cx="7223615" cy="40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Machine Learning</a:t>
            </a:r>
            <a:endParaRPr lang="en-US" dirty="0">
              <a:latin typeface="Arial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54" b="454"/>
          <a:stretch/>
        </p:blipFill>
        <p:spPr/>
      </p:pic>
      <p:sp>
        <p:nvSpPr>
          <p:cNvPr id="4" name="Rectangle 3"/>
          <p:cNvSpPr/>
          <p:nvPr/>
        </p:nvSpPr>
        <p:spPr>
          <a:xfrm>
            <a:off x="0" y="152400"/>
            <a:ext cx="906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www.quora.com</a:t>
            </a:r>
            <a:r>
              <a:rPr lang="en-US" dirty="0"/>
              <a:t>/What-are-the-advantages-of-different-classification-algorithms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13335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Machine Learning</a:t>
            </a:r>
            <a:endParaRPr lang="en-US" dirty="0"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</a:rPr>
              <a:t>Automatically or </a:t>
            </a:r>
            <a:r>
              <a:rPr lang="en-US" i="1" dirty="0">
                <a:latin typeface="Arial" charset="0"/>
              </a:rPr>
              <a:t>semi-automatically</a:t>
            </a:r>
          </a:p>
          <a:p>
            <a:pPr lvl="1" eaLnBrk="1" hangingPunct="1"/>
            <a:r>
              <a:rPr lang="en-US" dirty="0">
                <a:latin typeface="Arial" charset="0"/>
              </a:rPr>
              <a:t>Inducing concepts (</a:t>
            </a:r>
            <a:r>
              <a:rPr lang="en-US" i="1" dirty="0">
                <a:latin typeface="Arial" charset="0"/>
              </a:rPr>
              <a:t>i.e.</a:t>
            </a:r>
            <a:r>
              <a:rPr lang="en-US" dirty="0">
                <a:latin typeface="Arial" charset="0"/>
              </a:rPr>
              <a:t>, rules) from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Finding patterns in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Explaining data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Making  </a:t>
            </a:r>
            <a:r>
              <a:rPr lang="en-US" dirty="0" smtClean="0">
                <a:latin typeface="Arial" charset="0"/>
              </a:rPr>
              <a:t>predictions</a:t>
            </a:r>
          </a:p>
          <a:p>
            <a:pPr marL="0" indent="0">
              <a:buNone/>
            </a:pPr>
            <a:r>
              <a:rPr lang="en-US" i="1" dirty="0" smtClean="0">
                <a:latin typeface="Arial" charset="0"/>
              </a:rPr>
              <a:t>Supervised </a:t>
            </a:r>
            <a:r>
              <a:rPr lang="en-US" dirty="0" smtClean="0">
                <a:latin typeface="Arial" charset="0"/>
              </a:rPr>
              <a:t>ML depends on </a:t>
            </a:r>
            <a:r>
              <a:rPr lang="en-US" i="1" dirty="0" smtClean="0">
                <a:latin typeface="Arial" charset="0"/>
              </a:rPr>
              <a:t>labels </a:t>
            </a:r>
            <a:r>
              <a:rPr lang="en-US" dirty="0" smtClean="0">
                <a:latin typeface="Arial" charset="0"/>
              </a:rPr>
              <a:t>and </a:t>
            </a:r>
            <a:r>
              <a:rPr lang="en-US" i="1" dirty="0" smtClean="0">
                <a:latin typeface="Arial" charset="0"/>
              </a:rPr>
              <a:t>features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Labels typically expensive to acquire</a:t>
            </a:r>
          </a:p>
          <a:p>
            <a:pPr marL="228600" lvl="1" indent="0">
              <a:buNone/>
            </a:pPr>
            <a:r>
              <a:rPr lang="en-US" dirty="0" smtClean="0">
                <a:latin typeface="Arial" charset="0"/>
              </a:rPr>
              <a:t>Features key to success</a:t>
            </a:r>
          </a:p>
          <a:p>
            <a:pPr marL="228600" lvl="1" indent="0" eaLnBrk="1" hangingPunct="1"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9339</TotalTime>
  <Words>2420</Words>
  <Application>Microsoft Macintosh PowerPoint</Application>
  <PresentationFormat>On-screen Show (4:3)</PresentationFormat>
  <Paragraphs>676</Paragraphs>
  <Slides>55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Calibri</vt:lpstr>
      <vt:lpstr>Geneva</vt:lpstr>
      <vt:lpstr>Helvetica</vt:lpstr>
      <vt:lpstr>Impact</vt:lpstr>
      <vt:lpstr>Lucida Grande</vt:lpstr>
      <vt:lpstr>ＭＳ Ｐゴシック</vt:lpstr>
      <vt:lpstr>Symbol</vt:lpstr>
      <vt:lpstr>Times New Roman</vt:lpstr>
      <vt:lpstr>Wingdings</vt:lpstr>
      <vt:lpstr>Arial</vt:lpstr>
      <vt:lpstr>Office Theme</vt:lpstr>
      <vt:lpstr>Bitmap Image</vt:lpstr>
      <vt:lpstr>Clip</vt:lpstr>
      <vt:lpstr>Final Exam Review</vt:lpstr>
      <vt:lpstr>Iterative Design</vt:lpstr>
      <vt:lpstr>Waterfall Model</vt:lpstr>
      <vt:lpstr>Iterative Design</vt:lpstr>
      <vt:lpstr>Where do we iterate?</vt:lpstr>
      <vt:lpstr>Data Pipeline</vt:lpstr>
      <vt:lpstr>Prototyping Techniques</vt:lpstr>
      <vt:lpstr>Machine Learning</vt:lpstr>
      <vt:lpstr>Machine Learning</vt:lpstr>
      <vt:lpstr>Training data:  Multiple Examples</vt:lpstr>
      <vt:lpstr>Including Features</vt:lpstr>
      <vt:lpstr>PowerPoint Presentation</vt:lpstr>
      <vt:lpstr>Feature Selection</vt:lpstr>
      <vt:lpstr>Learned Classifiers</vt:lpstr>
      <vt:lpstr>Learned Classifiers</vt:lpstr>
      <vt:lpstr>Learned Classifiers</vt:lpstr>
      <vt:lpstr>Learned Classifiers</vt:lpstr>
      <vt:lpstr>Learned Classifiers</vt:lpstr>
      <vt:lpstr>PowerPoint Presentation</vt:lpstr>
      <vt:lpstr>PowerPoint Presentation</vt:lpstr>
      <vt:lpstr>Best Approach</vt:lpstr>
      <vt:lpstr>Best Practices</vt:lpstr>
      <vt:lpstr>How can we tell if classifier is doing well?</vt:lpstr>
      <vt:lpstr>How can we tell if classifier is doing well?</vt:lpstr>
      <vt:lpstr>How can we tell if classifier is doing well?</vt:lpstr>
      <vt:lpstr>Selecting algorithms</vt:lpstr>
      <vt:lpstr>PowerPoint Presentation</vt:lpstr>
      <vt:lpstr>How do we handle big data?</vt:lpstr>
      <vt:lpstr>Usable Machine Learning</vt:lpstr>
      <vt:lpstr>Types of Feedback</vt:lpstr>
      <vt:lpstr>Integrating ML into Interactive Systems</vt:lpstr>
      <vt:lpstr>Integrating ML into Interactive Systems</vt:lpstr>
      <vt:lpstr>Correlation and Causality</vt:lpstr>
      <vt:lpstr>Sample Correlations</vt:lpstr>
      <vt:lpstr>Residual Analysis for Linearity</vt:lpstr>
      <vt:lpstr>Residual Analysis for  Constant Variance (Homoscedasticity) </vt:lpstr>
      <vt:lpstr>PowerPoint Presentation</vt:lpstr>
      <vt:lpstr>Correlation is not Causation</vt:lpstr>
      <vt:lpstr>How can we test these associations?</vt:lpstr>
      <vt:lpstr>Common Statistical Tests: T-Test</vt:lpstr>
      <vt:lpstr>PowerPoint Presentation</vt:lpstr>
      <vt:lpstr>PowerPoint Presentation</vt:lpstr>
      <vt:lpstr>Is there a difference?</vt:lpstr>
      <vt:lpstr>PowerPoint Presentation</vt:lpstr>
      <vt:lpstr>Flaws with p values</vt:lpstr>
      <vt:lpstr>Potential Errors</vt:lpstr>
      <vt:lpstr>Could our Estimate Be Wrong? </vt:lpstr>
      <vt:lpstr>Could our Estimate Be Wrong? </vt:lpstr>
      <vt:lpstr>Bayesian Analysis: an example</vt:lpstr>
      <vt:lpstr>An example</vt:lpstr>
      <vt:lpstr>An example</vt:lpstr>
      <vt:lpstr>An example</vt:lpstr>
      <vt:lpstr>Reconsidering what we know about disease</vt:lpstr>
      <vt:lpstr>Reconsidering what we know about disease</vt:lpstr>
      <vt:lpstr>Reconsidering what we know about disease: The impact of priors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415</cp:revision>
  <cp:lastPrinted>2014-12-21T16:38:34Z</cp:lastPrinted>
  <dcterms:created xsi:type="dcterms:W3CDTF">2013-10-07T16:54:34Z</dcterms:created>
  <dcterms:modified xsi:type="dcterms:W3CDTF">2017-05-02T03:55:43Z</dcterms:modified>
</cp:coreProperties>
</file>