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870" r:id="rId3"/>
    <p:sldId id="871" r:id="rId4"/>
    <p:sldId id="872" r:id="rId5"/>
    <p:sldId id="873" r:id="rId6"/>
    <p:sldId id="874" r:id="rId7"/>
    <p:sldId id="875" r:id="rId8"/>
    <p:sldId id="876" r:id="rId9"/>
    <p:sldId id="877" r:id="rId10"/>
    <p:sldId id="878" r:id="rId11"/>
    <p:sldId id="879" r:id="rId12"/>
    <p:sldId id="880" r:id="rId13"/>
    <p:sldId id="881" r:id="rId14"/>
    <p:sldId id="882" r:id="rId15"/>
    <p:sldId id="883" r:id="rId16"/>
    <p:sldId id="885" r:id="rId17"/>
    <p:sldId id="902" r:id="rId18"/>
    <p:sldId id="903" r:id="rId19"/>
    <p:sldId id="904" r:id="rId20"/>
    <p:sldId id="905" r:id="rId21"/>
    <p:sldId id="906" r:id="rId22"/>
    <p:sldId id="908" r:id="rId23"/>
    <p:sldId id="909" r:id="rId24"/>
    <p:sldId id="907" r:id="rId25"/>
    <p:sldId id="910" r:id="rId26"/>
    <p:sldId id="911" r:id="rId27"/>
    <p:sldId id="912" r:id="rId28"/>
    <p:sldId id="913" r:id="rId29"/>
    <p:sldId id="914" r:id="rId30"/>
    <p:sldId id="915" r:id="rId31"/>
    <p:sldId id="916" r:id="rId32"/>
    <p:sldId id="917" r:id="rId33"/>
    <p:sldId id="888" r:id="rId34"/>
    <p:sldId id="889" r:id="rId35"/>
    <p:sldId id="891" r:id="rId36"/>
    <p:sldId id="892" r:id="rId37"/>
    <p:sldId id="893" r:id="rId38"/>
    <p:sldId id="894" r:id="rId39"/>
    <p:sldId id="895" r:id="rId40"/>
    <p:sldId id="896" r:id="rId41"/>
    <p:sldId id="897" r:id="rId42"/>
    <p:sldId id="898" r:id="rId43"/>
    <p:sldId id="899" r:id="rId44"/>
    <p:sldId id="900" r:id="rId45"/>
    <p:sldId id="901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17" autoAdjust="0"/>
    <p:restoredTop sz="66896" autoAdjust="0"/>
  </p:normalViewPr>
  <p:slideViewPr>
    <p:cSldViewPr snapToGrid="0" snapToObjects="1">
      <p:cViewPr varScale="1">
        <p:scale>
          <a:sx n="82" d="100"/>
          <a:sy n="82" d="100"/>
        </p:scale>
        <p:origin x="1632" y="176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7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4/15/17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4/15/17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99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1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92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AF4C62F-1AA2-D048-B9E4-59F1195B6196}" type="slidenum">
              <a:rPr lang="en-US" sz="1200"/>
              <a:pPr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32335CD-B321-3B44-AAA5-7F5A9A8AA537}" type="slidenum">
              <a:rPr lang="en-US" sz="1200"/>
              <a:pPr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20CC6F-B2DE-C144-9ECF-BCD1BEF8687D}" type="slidenum">
              <a:rPr lang="en-US" sz="1200"/>
              <a:pPr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20CC6F-B2DE-C144-9ECF-BCD1BEF8687D}" type="slidenum">
              <a:rPr lang="en-US" sz="1200"/>
              <a:pPr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20CC6F-B2DE-C144-9ECF-BCD1BEF8687D}" type="slidenum">
              <a:rPr lang="en-US" sz="1200"/>
              <a:pPr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20CC6F-B2DE-C144-9ECF-BCD1BEF8687D}" type="slidenum">
              <a:rPr lang="en-US" sz="1200"/>
              <a:pPr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9187489-F65C-8147-8ECD-50D4A1D09F7C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7C557C-8A91-894F-9A91-46452B6A5D98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sz="1200" dirty="0" smtClean="0"/>
              <a:t>Random error (chance) can be controlled by statistical significance</a:t>
            </a:r>
          </a:p>
          <a:p>
            <a:pPr>
              <a:buFontTx/>
              <a:buNone/>
            </a:pPr>
            <a:r>
              <a:rPr kumimoji="0" lang="en-US" sz="1200" dirty="0" smtClean="0"/>
              <a:t>or by confidence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46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CFF9885-1641-C041-A79B-4B6FE8035280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958A87A-0384-2747-95A6-216779FFD183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2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94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6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lvl="2" indent="-228600" eaLnBrk="1" hangingPunct="1">
              <a:lnSpc>
                <a:spcPct val="80000"/>
              </a:lnSpc>
            </a:pPr>
            <a:r>
              <a:rPr lang="en-US" sz="1000" dirty="0" smtClean="0">
                <a:latin typeface="Calibri" charset="0"/>
              </a:rPr>
              <a:t>Contiguity: cause and effect are nearby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sz="1000" dirty="0" smtClean="0">
                <a:latin typeface="Calibri" charset="0"/>
              </a:rPr>
              <a:t>Temporal priority: cause occurs prior to effect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sz="1000" dirty="0" smtClean="0">
                <a:latin typeface="Calibri" charset="0"/>
              </a:rPr>
              <a:t>Constant conjunction: cause regularly followed by effect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3F7A9-AC26-424E-BCA5-A184B73151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6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54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19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39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A791F2-06E1-8A44-9672-BF3ABE268D3F}" type="slidenum">
              <a:rPr lang="en-US" b="0"/>
              <a:pPr/>
              <a:t>40</a:t>
            </a:fld>
            <a:endParaRPr lang="en-US" b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Eg</a:t>
            </a:r>
            <a:r>
              <a:rPr lang="en-US" dirty="0" smtClean="0"/>
              <a:t> Seatbelt </a:t>
            </a:r>
            <a:r>
              <a:rPr lang="en-US" i="1" dirty="0" smtClean="0"/>
              <a:t>should</a:t>
            </a:r>
            <a:r>
              <a:rPr lang="en-US" dirty="0" smtClean="0"/>
              <a:t> prevent death, but causes it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Image </a:t>
            </a:r>
            <a:r>
              <a:rPr lang="en-US" dirty="0"/>
              <a:t>from: http://</a:t>
            </a:r>
            <a:r>
              <a:rPr lang="en-US" dirty="0" err="1"/>
              <a:t>www.springerlink.com</a:t>
            </a:r>
            <a:r>
              <a:rPr lang="en-US" dirty="0"/>
              <a:t>/content/vm062877643u8209/</a:t>
            </a:r>
            <a:r>
              <a:rPr lang="en-US" dirty="0" err="1"/>
              <a:t>fulltext.pdf</a:t>
            </a:r>
            <a:endParaRPr lang="en-US" dirty="0"/>
          </a:p>
          <a:p>
            <a:pPr eaLnBrk="1" hangingPunct="1"/>
            <a:r>
              <a:rPr lang="en-US" dirty="0"/>
              <a:t>http://carsguide.110mb.com/?l=</a:t>
            </a:r>
            <a:r>
              <a:rPr lang="en-US" dirty="0" err="1"/>
              <a:t>Golf_ball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ja-JP" altLang="en-US" dirty="0"/>
              <a:t>“</a:t>
            </a:r>
            <a:r>
              <a:rPr lang="en-US" dirty="0"/>
              <a:t>A novice golfer swings at a golf ball and the ball begins rolling toward the cup. But a</a:t>
            </a:r>
          </a:p>
          <a:p>
            <a:pPr eaLnBrk="1" hangingPunct="1"/>
            <a:r>
              <a:rPr lang="en-US" dirty="0"/>
              <a:t>squirrel comes along and kicks the ball away. Kicks of exactly this kind have a tendency to</a:t>
            </a:r>
          </a:p>
          <a:p>
            <a:pPr eaLnBrk="1" hangingPunct="1"/>
            <a:r>
              <a:rPr lang="en-US" dirty="0"/>
              <a:t>prevent balls from making a birdie (reducing the probability of a birdie, say, from 0.5</a:t>
            </a:r>
          </a:p>
          <a:p>
            <a:pPr eaLnBrk="1" hangingPunct="1"/>
            <a:r>
              <a:rPr lang="en-US" dirty="0"/>
              <a:t>to 0.1). Improbably enough (since there is only 10% of chance to make a birdie) and</a:t>
            </a:r>
          </a:p>
          <a:p>
            <a:pPr eaLnBrk="1" hangingPunct="1"/>
            <a:r>
              <a:rPr lang="en-US" dirty="0"/>
              <a:t>luckily for the golfer, in this particular case, the ball comes off the squirrel</a:t>
            </a:r>
            <a:r>
              <a:rPr lang="ja-JP" altLang="en-US" dirty="0"/>
              <a:t>’</a:t>
            </a:r>
            <a:r>
              <a:rPr lang="en-US" dirty="0"/>
              <a:t>s foot on a</a:t>
            </a:r>
          </a:p>
          <a:p>
            <a:pPr eaLnBrk="1" hangingPunct="1"/>
            <a:r>
              <a:rPr lang="en-US" dirty="0"/>
              <a:t>new trajectory (increasing the probability of a birdie to 0.7) to roll into the cup for a birdie</a:t>
            </a:r>
          </a:p>
          <a:p>
            <a:pPr eaLnBrk="1" hangingPunct="1"/>
            <a:r>
              <a:rPr lang="en-US" dirty="0"/>
              <a:t>at a later time.</a:t>
            </a:r>
            <a:r>
              <a:rPr lang="ja-JP" altLang="en-US" dirty="0"/>
              <a:t>”</a:t>
            </a:r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3F7A9-AC26-424E-BCA5-A184B73151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967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772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/wiki/Poison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71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524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98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3F7A9-AC26-424E-BCA5-A184B73151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715A2-15A0-7A4F-929A-7CAD6CC37DB0}" type="slidenum">
              <a:rPr lang="en-US"/>
              <a:pPr/>
              <a:t>9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AD8ED-09A3-4347-B039-4F09CC276E7B}" type="slidenum">
              <a:rPr lang="en-US"/>
              <a:pPr/>
              <a:t>10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3F7A9-AC26-424E-BCA5-A184B73151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1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3F7A9-AC26-424E-BCA5-A184B73151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69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Meadow took a report estimating the chance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SIDS as 1 in 8,543 and then said two would be one in 8,543*8,543 – approximately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 million.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you ever said it’s too unlikely to be true? Something unlikely has already happened!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 #1: may be an underlying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 #2: probability of an event != probability of guilt or innocence. Why not? Any low probability event will eventually occur (e.g. someone winning the lottery).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compare probability of two SIDS against probability of two murders</a:t>
            </a:r>
          </a:p>
          <a:p>
            <a:r>
              <a:rPr lang="en-US" b="0" dirty="0" smtClean="0"/>
              <a:t>Clark spent 3 years in prison.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A71B-BA24-424E-808D-00C9954533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1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4/15/17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4/15/17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4/15/17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4/15/17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4/15/17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12F1E-1D30-C246-80A4-AD6FF243C0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4/15/17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4/15/17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79" r:id="rId19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ayes'_theorem" TargetMode="External"/><Relationship Id="rId4" Type="http://schemas.openxmlformats.org/officeDocument/2006/relationships/hyperlink" Target="http://yudkowsky.net/rational/bayes" TargetMode="External"/><Relationship Id="rId5" Type="http://schemas.openxmlformats.org/officeDocument/2006/relationships/hyperlink" Target="http://oscarbonilla.com/2009/05/visualizing-bayes-theorem/" TargetMode="External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emf"/><Relationship Id="rId12" Type="http://schemas.openxmlformats.org/officeDocument/2006/relationships/oleObject" Target="../embeddings/oleObject8.bin"/><Relationship Id="rId13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Proving Causality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</a:t>
            </a:r>
            <a:r>
              <a:rPr lang="en-US" smtClean="0"/>
              <a:t>Spring 2014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INUS conditions summary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042" y="1600200"/>
            <a:ext cx="8229600" cy="40704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X are conditions needed for C to cause the effect</a:t>
            </a:r>
          </a:p>
          <a:p>
            <a:r>
              <a:rPr lang="en-US" dirty="0" smtClean="0"/>
              <a:t>Y is a set of sufficient conditions for E</a:t>
            </a:r>
          </a:p>
          <a:p>
            <a:r>
              <a:rPr lang="en-US" dirty="0" smtClean="0"/>
              <a:t>C is INUS condition of E </a:t>
            </a:r>
            <a:r>
              <a:rPr lang="en-US" dirty="0" err="1" smtClean="0"/>
              <a:t>iff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 some X and some Y (CX or Y) is necessary and sufficient condition of E</a:t>
            </a:r>
          </a:p>
          <a:p>
            <a:pPr lvl="1"/>
            <a:r>
              <a:rPr lang="en-US" dirty="0" smtClean="0"/>
              <a:t>C is not a sufficient condition of E</a:t>
            </a:r>
          </a:p>
          <a:p>
            <a:pPr lvl="1"/>
            <a:r>
              <a:rPr lang="en-US" dirty="0" smtClean="0"/>
              <a:t>X is not a sufficient condition of E</a:t>
            </a:r>
          </a:p>
          <a:p>
            <a:r>
              <a:rPr lang="en-US" dirty="0" smtClean="0"/>
              <a:t>There are sets of conditions that result in effect, cause is necessary part of one of those sets.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19262"/>
      </p:ext>
    </p:extLst>
  </p:cSld>
  <p:clrMapOvr>
    <a:masterClrMapping/>
  </p:clrMapOvr>
  <p:transition advTm="33953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for INUS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Insufficient to rule out spurious relationships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 cause of two effects</a:t>
            </a:r>
            <a:endParaRPr lang="en-US" dirty="0"/>
          </a:p>
          <a:p>
            <a:pPr lvl="1"/>
            <a:r>
              <a:rPr lang="en-US" dirty="0" smtClean="0"/>
              <a:t>Chance regularities</a:t>
            </a:r>
          </a:p>
          <a:p>
            <a:r>
              <a:rPr lang="en-US" dirty="0" smtClean="0"/>
              <a:t>Strength of contribution</a:t>
            </a:r>
          </a:p>
          <a:p>
            <a:r>
              <a:rPr lang="en-US" dirty="0" smtClean="0"/>
              <a:t>Relative nature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Murder mystery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June 27, 2005: A sleepwalker, </a:t>
            </a:r>
            <a:r>
              <a:rPr lang="en-US" dirty="0" err="1" smtClean="0"/>
              <a:t>Benjamini</a:t>
            </a:r>
            <a:r>
              <a:rPr lang="en-US" dirty="0" smtClean="0"/>
              <a:t> </a:t>
            </a:r>
            <a:r>
              <a:rPr lang="en-US" dirty="0" err="1" smtClean="0"/>
              <a:t>Adoyo</a:t>
            </a:r>
            <a:r>
              <a:rPr lang="en-US" dirty="0" smtClean="0"/>
              <a:t> goes to sleep disorder clinic. Had been wandering through house, and sometimes shaking his wife while standing over her and babbling. He had no memory of these episodes.</a:t>
            </a:r>
          </a:p>
          <a:p>
            <a:r>
              <a:rPr lang="en-US" dirty="0" smtClean="0"/>
              <a:t>August 10, 2005: After sleep study, center says he has non-REM </a:t>
            </a:r>
            <a:r>
              <a:rPr lang="en-US" dirty="0" err="1" smtClean="0"/>
              <a:t>parasomnia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October 17, 2005: Visits clinic again. Medication increased.</a:t>
            </a:r>
            <a:endParaRPr lang="en-US" dirty="0"/>
          </a:p>
          <a:p>
            <a:r>
              <a:rPr lang="en-US" dirty="0" smtClean="0"/>
              <a:t>October 19, 2005: </a:t>
            </a:r>
            <a:r>
              <a:rPr lang="en-US" dirty="0" err="1" smtClean="0"/>
              <a:t>Adoyo</a:t>
            </a:r>
            <a:r>
              <a:rPr lang="en-US" dirty="0" smtClean="0"/>
              <a:t> is arrested and charged with killing his wife</a:t>
            </a:r>
          </a:p>
          <a:p>
            <a:endParaRPr lang="en-US" dirty="0" smtClean="0"/>
          </a:p>
          <a:p>
            <a:r>
              <a:rPr lang="en-US" dirty="0" smtClean="0"/>
              <a:t>In general, </a:t>
            </a:r>
            <a:r>
              <a:rPr lang="en-US" dirty="0" err="1" smtClean="0"/>
              <a:t>parasomniacs</a:t>
            </a:r>
            <a:r>
              <a:rPr lang="en-US" dirty="0" smtClean="0"/>
              <a:t> can kill people with no intention, awareness or memory of committing the crime</a:t>
            </a:r>
          </a:p>
          <a:p>
            <a:r>
              <a:rPr lang="en-US" dirty="0" smtClean="0"/>
              <a:t>Is it murder or a result of his sleep disorder?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9028" y="6304002"/>
            <a:ext cx="754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Case of the Sleeping Slayer. Scientific American, September 2012, p 34-39.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Sleepwalker or murderer?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911 call, 3:41 am October 19, 2005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Confessed, but was confused and asked about wife’s welfare</a:t>
            </a:r>
          </a:p>
          <a:p>
            <a:r>
              <a:rPr lang="en-US" dirty="0" smtClean="0"/>
              <a:t>Core question: </a:t>
            </a:r>
            <a:r>
              <a:rPr lang="en-US" dirty="0" err="1"/>
              <a:t>p</a:t>
            </a:r>
            <a:r>
              <a:rPr lang="en-US" dirty="0" err="1" smtClean="0"/>
              <a:t>arasomnia</a:t>
            </a:r>
            <a:r>
              <a:rPr lang="en-US" dirty="0" smtClean="0"/>
              <a:t> was known prior to incident, but was it the cause of wife’s murder?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5226" y="2093653"/>
            <a:ext cx="50135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Operator: What’s going on?</a:t>
            </a:r>
          </a:p>
          <a:p>
            <a:r>
              <a:rPr lang="en-US" dirty="0" err="1" smtClean="0"/>
              <a:t>Adoyo</a:t>
            </a:r>
            <a:r>
              <a:rPr lang="en-US" dirty="0" smtClean="0"/>
              <a:t>: You just get here</a:t>
            </a:r>
          </a:p>
          <a:p>
            <a:r>
              <a:rPr lang="en-US" dirty="0" smtClean="0"/>
              <a:t>Operator: You need to tell me what’s going on.</a:t>
            </a:r>
          </a:p>
          <a:p>
            <a:r>
              <a:rPr lang="en-US" dirty="0" err="1" smtClean="0"/>
              <a:t>Adoyo</a:t>
            </a:r>
            <a:r>
              <a:rPr lang="en-US" dirty="0" smtClean="0"/>
              <a:t>: Somebody is dead</a:t>
            </a:r>
          </a:p>
          <a:p>
            <a:r>
              <a:rPr lang="en-US" dirty="0" smtClean="0"/>
              <a:t>Operator: Somebody is dead?</a:t>
            </a:r>
          </a:p>
          <a:p>
            <a:r>
              <a:rPr lang="en-US" dirty="0" err="1" smtClean="0"/>
              <a:t>Adoyo</a:t>
            </a:r>
            <a:r>
              <a:rPr lang="en-US" dirty="0" smtClean="0"/>
              <a:t>: Yes.</a:t>
            </a:r>
          </a:p>
          <a:p>
            <a:r>
              <a:rPr lang="en-US" dirty="0" smtClean="0"/>
              <a:t>Operator: Where are they at?</a:t>
            </a:r>
          </a:p>
          <a:p>
            <a:r>
              <a:rPr lang="en-US" dirty="0" err="1" smtClean="0"/>
              <a:t>Adoyo</a:t>
            </a:r>
            <a:r>
              <a:rPr lang="en-US" dirty="0" smtClean="0"/>
              <a:t>: In their house. Somebody is dead. Get here.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verdict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Wasn’t nearby wife (proximity is important)</a:t>
            </a:r>
          </a:p>
          <a:p>
            <a:r>
              <a:rPr lang="en-US" dirty="0" smtClean="0"/>
              <a:t>Usually no motive, but had been arguing with wife</a:t>
            </a:r>
          </a:p>
          <a:p>
            <a:r>
              <a:rPr lang="en-US" dirty="0" smtClean="0"/>
              <a:t>Assaulted wife in bedroom with hammer, chased into hall &amp; bathroom, stabbed and strangled her</a:t>
            </a:r>
          </a:p>
          <a:p>
            <a:r>
              <a:rPr lang="en-US" dirty="0" smtClean="0"/>
              <a:t>Unusual to see so many mechanisms at once</a:t>
            </a:r>
          </a:p>
          <a:p>
            <a:r>
              <a:rPr lang="en-US" dirty="0" err="1" smtClean="0"/>
              <a:t>Adoyo</a:t>
            </a:r>
            <a:r>
              <a:rPr lang="en-US" dirty="0" smtClean="0"/>
              <a:t> pled guilty to second degree murder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 (take this home)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Sally Clark’s 1</a:t>
            </a:r>
            <a:r>
              <a:rPr lang="en-US" baseline="30000" dirty="0" smtClean="0"/>
              <a:t>st</a:t>
            </a:r>
            <a:r>
              <a:rPr lang="en-US" dirty="0" smtClean="0"/>
              <a:t> son died in 1996, as a result of SIDS</a:t>
            </a:r>
          </a:p>
          <a:p>
            <a:r>
              <a:rPr lang="en-US" dirty="0" smtClean="0"/>
              <a:t>Her 2</a:t>
            </a:r>
            <a:r>
              <a:rPr lang="en-US" baseline="30000" dirty="0" smtClean="0"/>
              <a:t>nd</a:t>
            </a:r>
            <a:r>
              <a:rPr lang="en-US" dirty="0" smtClean="0"/>
              <a:t> son died in 1999, also as a result of SIDS</a:t>
            </a:r>
          </a:p>
          <a:p>
            <a:endParaRPr lang="en-US" dirty="0"/>
          </a:p>
          <a:p>
            <a:r>
              <a:rPr lang="en-US" dirty="0" smtClean="0"/>
              <a:t>Prosecutors argued too unlikely to both be SIDS, must be murder.</a:t>
            </a:r>
          </a:p>
          <a:p>
            <a:pPr lvl="1"/>
            <a:r>
              <a:rPr lang="en-US" dirty="0" smtClean="0"/>
              <a:t>Chance of SIDS = 1/8,543 so chance of 2 deaths = 1/(8,543*8,543)  (</a:t>
            </a:r>
            <a:r>
              <a:rPr lang="en-US" dirty="0" err="1" smtClean="0"/>
              <a:t>approx</a:t>
            </a:r>
            <a:r>
              <a:rPr lang="en-US" dirty="0" smtClean="0"/>
              <a:t> 1 in 73 million)</a:t>
            </a:r>
          </a:p>
          <a:p>
            <a:pPr lvl="1"/>
            <a:r>
              <a:rPr lang="en-US" dirty="0" smtClean="0"/>
              <a:t>What’s wrong with this?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8362" y="65991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4181" y="67095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Probabilities from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to determine probability of heads/tails from coin flip?</a:t>
            </a:r>
          </a:p>
          <a:p>
            <a:endParaRPr lang="en-US" dirty="0" smtClean="0"/>
          </a:p>
          <a:p>
            <a:r>
              <a:rPr lang="en-US" dirty="0" smtClean="0"/>
              <a:t>Frequency of event x </a:t>
            </a:r>
          </a:p>
          <a:p>
            <a:pPr lvl="1"/>
            <a:r>
              <a:rPr lang="en-US" dirty="0" smtClean="0"/>
              <a:t> #(x) = number of times it is observed</a:t>
            </a:r>
          </a:p>
          <a:p>
            <a:r>
              <a:rPr lang="en-US" dirty="0" smtClean="0"/>
              <a:t>Relative frequency </a:t>
            </a:r>
          </a:p>
          <a:p>
            <a:pPr lvl="1"/>
            <a:r>
              <a:rPr lang="en-US" dirty="0" smtClean="0"/>
              <a:t>#(x)/N, where N is number of observations</a:t>
            </a:r>
          </a:p>
          <a:p>
            <a:r>
              <a:rPr lang="en-US" dirty="0" smtClean="0"/>
              <a:t>As N</a:t>
            </a:r>
            <a:r>
              <a:rPr lang="en-US" dirty="0" smtClean="0">
                <a:sym typeface="Wingdings"/>
              </a:rPr>
              <a:t>∞, relative frequency P(x)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0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causality: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 causes E if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P(E|C)&gt;P(E)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 smtClean="0"/>
              <a:t>Or P(E|C)&gt;P(E|¬C)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Bayes Rule</a:t>
            </a:r>
            <a:endParaRPr lang="en-US" dirty="0">
              <a:latin typeface="Arial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128942" y="1381479"/>
            <a:ext cx="7718725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We write P(A | B) to denote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Probability of A given B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(or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… assuming B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or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If we know B is true, </a:t>
            </a:r>
            <a:r>
              <a:rPr lang="en-US" dirty="0" smtClean="0">
                <a:latin typeface="Arial" charset="0"/>
              </a:rPr>
              <a:t>what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the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probability </a:t>
            </a:r>
            <a:r>
              <a:rPr lang="en-US" dirty="0">
                <a:latin typeface="Arial" charset="0"/>
              </a:rPr>
              <a:t>of A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27652" name="Picture 7" descr="prob_venn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3965575"/>
            <a:ext cx="4743450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2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128943" y="1254477"/>
            <a:ext cx="7048804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P(A | B)  -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Probability of A given B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You can think of this as just a change of universe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Probability of A treating B as the universe</a:t>
            </a:r>
          </a:p>
        </p:txBody>
      </p:sp>
      <p:pic>
        <p:nvPicPr>
          <p:cNvPr id="28676" name="Picture 3" descr="prob_venn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163"/>
            <a:ext cx="474345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 descr="prob_venn_diagram_Bonl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8" y="3187700"/>
            <a:ext cx="3560762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Box 5"/>
          <p:cNvSpPr txBox="1">
            <a:spLocks noChangeArrowheads="1"/>
          </p:cNvSpPr>
          <p:nvPr/>
        </p:nvSpPr>
        <p:spPr bwMode="auto">
          <a:xfrm>
            <a:off x="4789488" y="4156075"/>
            <a:ext cx="895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360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3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1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609868" cy="4379976"/>
          </a:xfrm>
        </p:spPr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infer </a:t>
            </a:r>
            <a:r>
              <a:rPr lang="en-US" dirty="0"/>
              <a:t>causality?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 we prove it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Why is it hard to prove causality</a:t>
            </a:r>
          </a:p>
          <a:p>
            <a:pPr lvl="1"/>
            <a:r>
              <a:rPr lang="en-US" dirty="0"/>
              <a:t>Why do we need to prove causality</a:t>
            </a:r>
            <a:r>
              <a:rPr lang="en-US" dirty="0" smtClean="0"/>
              <a:t>?</a:t>
            </a:r>
          </a:p>
          <a:p>
            <a:pPr marL="320675" indent="-320675" defTabSz="852488">
              <a:spcBef>
                <a:spcPct val="25000"/>
              </a:spcBef>
              <a:buSzPct val="80000"/>
            </a:pPr>
            <a:r>
              <a:rPr lang="en-US" dirty="0" smtClean="0"/>
              <a:t>Diagram the </a:t>
            </a:r>
            <a:r>
              <a:rPr lang="en-US" dirty="0"/>
              <a:t>relationships between variables</a:t>
            </a:r>
          </a:p>
          <a:p>
            <a:pPr marL="320675" indent="-320675" defTabSz="852488">
              <a:spcBef>
                <a:spcPct val="25000"/>
              </a:spcBef>
              <a:buSzPct val="80000"/>
            </a:pPr>
            <a:r>
              <a:rPr lang="en-US" dirty="0"/>
              <a:t>Explain the concept of causation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4/15/17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(A| B)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= 	</a:t>
            </a:r>
            <a:r>
              <a:rPr lang="en-US" dirty="0" smtClean="0">
                <a:latin typeface="Arial" charset="0"/>
              </a:rPr>
              <a:t>|A&amp;B|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   </a:t>
            </a:r>
            <a:r>
              <a:rPr lang="en-US" dirty="0" smtClean="0">
                <a:latin typeface="Arial" charset="0"/>
              </a:rPr>
              <a:t>    |B|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</a:p>
        </p:txBody>
      </p:sp>
      <p:pic>
        <p:nvPicPr>
          <p:cNvPr id="29700" name="Picture 4" descr="prob_venn_diagram_Bonly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2390775"/>
            <a:ext cx="4732337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1" name="Straight Connector 6"/>
          <p:cNvCxnSpPr>
            <a:cxnSpLocks noChangeShapeType="1"/>
          </p:cNvCxnSpPr>
          <p:nvPr/>
        </p:nvCxnSpPr>
        <p:spPr bwMode="auto">
          <a:xfrm>
            <a:off x="1909763" y="3399366"/>
            <a:ext cx="1211791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151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(A| B)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Arial" charset="0"/>
              </a:rPr>
              <a:t>Divide top and bottom by |U| …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</a:rPr>
              <a:t>		|A&amp;B|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=		   |U|     		=  P(A&amp;B)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   |B|		     	 </a:t>
            </a:r>
            <a:r>
              <a:rPr lang="en-US" dirty="0" smtClean="0">
                <a:latin typeface="Arial" charset="0"/>
              </a:rPr>
              <a:t> P</a:t>
            </a:r>
            <a:r>
              <a:rPr lang="en-US" dirty="0">
                <a:latin typeface="Arial" charset="0"/>
              </a:rPr>
              <a:t>(B)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   |U|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cxnSp>
        <p:nvCxnSpPr>
          <p:cNvPr id="8" name="Straight Connector 15"/>
          <p:cNvCxnSpPr>
            <a:cxnSpLocks noChangeShapeType="1"/>
          </p:cNvCxnSpPr>
          <p:nvPr/>
        </p:nvCxnSpPr>
        <p:spPr bwMode="auto">
          <a:xfrm>
            <a:off x="1440657" y="5450431"/>
            <a:ext cx="1262062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Straight Connector 15"/>
          <p:cNvCxnSpPr>
            <a:cxnSpLocks noChangeShapeType="1"/>
          </p:cNvCxnSpPr>
          <p:nvPr/>
        </p:nvCxnSpPr>
        <p:spPr bwMode="auto">
          <a:xfrm>
            <a:off x="1753670" y="4853650"/>
            <a:ext cx="62602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Straight Connector 15"/>
          <p:cNvCxnSpPr>
            <a:cxnSpLocks noChangeShapeType="1"/>
          </p:cNvCxnSpPr>
          <p:nvPr/>
        </p:nvCxnSpPr>
        <p:spPr bwMode="auto">
          <a:xfrm>
            <a:off x="1753670" y="5929837"/>
            <a:ext cx="62602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Straight Connector 15"/>
          <p:cNvCxnSpPr>
            <a:cxnSpLocks noChangeShapeType="1"/>
          </p:cNvCxnSpPr>
          <p:nvPr/>
        </p:nvCxnSpPr>
        <p:spPr bwMode="auto">
          <a:xfrm>
            <a:off x="3765677" y="5439717"/>
            <a:ext cx="1262062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0" name="Picture 3" descr="prob_venn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2075240"/>
            <a:ext cx="474345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57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P(A| B</a:t>
            </a:r>
            <a:r>
              <a:rPr lang="en-US" dirty="0" smtClean="0">
                <a:latin typeface="Arial" charset="0"/>
              </a:rPr>
              <a:t>) =  </a:t>
            </a:r>
            <a:r>
              <a:rPr lang="en-US" dirty="0">
                <a:latin typeface="Arial" charset="0"/>
              </a:rPr>
              <a:t>P(A&amp;B)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                      P(B</a:t>
            </a:r>
            <a:r>
              <a:rPr lang="en-US" dirty="0">
                <a:latin typeface="Arial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P(B| </a:t>
            </a:r>
            <a:r>
              <a:rPr lang="en-US" dirty="0">
                <a:latin typeface="Arial" charset="0"/>
              </a:rPr>
              <a:t>A</a:t>
            </a:r>
            <a:r>
              <a:rPr lang="en-US" dirty="0" smtClean="0">
                <a:latin typeface="Arial" charset="0"/>
              </a:rPr>
              <a:t>) =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</a:p>
        </p:txBody>
      </p:sp>
      <p:pic>
        <p:nvPicPr>
          <p:cNvPr id="10" name="Picture 3" descr="prob_venn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2075240"/>
            <a:ext cx="474345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91005" y="309740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800" dirty="0" smtClean="0">
                <a:latin typeface="Arial" charset="0"/>
              </a:rPr>
              <a:t>  </a:t>
            </a:r>
            <a:r>
              <a:rPr lang="en-US" sz="2800" dirty="0">
                <a:latin typeface="Arial" charset="0"/>
              </a:rPr>
              <a:t>P(A&amp;B)</a:t>
            </a:r>
          </a:p>
          <a:p>
            <a:pPr>
              <a:buNone/>
            </a:pPr>
            <a:r>
              <a:rPr lang="en-US" sz="2800" dirty="0" smtClean="0">
                <a:latin typeface="Arial" charset="0"/>
              </a:rPr>
              <a:t>     </a:t>
            </a:r>
            <a:r>
              <a:rPr lang="en-US" sz="2800" dirty="0">
                <a:latin typeface="Arial" charset="0"/>
              </a:rPr>
              <a:t>P</a:t>
            </a:r>
            <a:r>
              <a:rPr lang="en-US" sz="2800" dirty="0" smtClean="0">
                <a:latin typeface="Arial" charset="0"/>
              </a:rPr>
              <a:t>(A)</a:t>
            </a:r>
            <a:endParaRPr lang="en-US" sz="2800" dirty="0">
              <a:latin typeface="Arial" charset="0"/>
            </a:endParaRPr>
          </a:p>
        </p:txBody>
      </p:sp>
      <p:cxnSp>
        <p:nvCxnSpPr>
          <p:cNvPr id="12" name="Straight Connector 15"/>
          <p:cNvCxnSpPr>
            <a:cxnSpLocks noChangeShapeType="1"/>
          </p:cNvCxnSpPr>
          <p:nvPr/>
        </p:nvCxnSpPr>
        <p:spPr bwMode="auto">
          <a:xfrm>
            <a:off x="2702308" y="3543933"/>
            <a:ext cx="1262062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Straight Connector 15"/>
          <p:cNvCxnSpPr>
            <a:cxnSpLocks noChangeShapeType="1"/>
          </p:cNvCxnSpPr>
          <p:nvPr/>
        </p:nvCxnSpPr>
        <p:spPr bwMode="auto">
          <a:xfrm>
            <a:off x="3138488" y="2331368"/>
            <a:ext cx="1262062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2085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P(A| B</a:t>
            </a:r>
            <a:r>
              <a:rPr lang="en-US" dirty="0" smtClean="0">
                <a:latin typeface="Arial" charset="0"/>
              </a:rPr>
              <a:t>) =  </a:t>
            </a:r>
            <a:r>
              <a:rPr lang="en-US" dirty="0">
                <a:latin typeface="Arial" charset="0"/>
              </a:rPr>
              <a:t>P(A&amp;B)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                      P(B</a:t>
            </a:r>
            <a:r>
              <a:rPr lang="en-US" dirty="0">
                <a:latin typeface="Arial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P(B| </a:t>
            </a:r>
            <a:r>
              <a:rPr lang="en-US" dirty="0">
                <a:latin typeface="Arial" charset="0"/>
              </a:rPr>
              <a:t>A</a:t>
            </a:r>
            <a:r>
              <a:rPr lang="en-US" dirty="0" smtClean="0">
                <a:latin typeface="Arial" charset="0"/>
              </a:rPr>
              <a:t>) =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P(A&amp;B) = P(B|A)*P(A) = P(A|B)*P(B)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So… P(A|B) = P(B|A)*P(A)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P(B)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</a:p>
        </p:txBody>
      </p:sp>
      <p:pic>
        <p:nvPicPr>
          <p:cNvPr id="10" name="Picture 3" descr="prob_venn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2075240"/>
            <a:ext cx="474345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91005" y="309740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800" dirty="0" smtClean="0">
                <a:latin typeface="Arial" charset="0"/>
              </a:rPr>
              <a:t>  </a:t>
            </a:r>
            <a:r>
              <a:rPr lang="en-US" sz="2800" dirty="0">
                <a:latin typeface="Arial" charset="0"/>
              </a:rPr>
              <a:t>P(A&amp;B)</a:t>
            </a:r>
          </a:p>
          <a:p>
            <a:pPr>
              <a:buNone/>
            </a:pPr>
            <a:r>
              <a:rPr lang="en-US" sz="2800" dirty="0" smtClean="0">
                <a:latin typeface="Arial" charset="0"/>
              </a:rPr>
              <a:t>     </a:t>
            </a:r>
            <a:r>
              <a:rPr lang="en-US" sz="2800" dirty="0">
                <a:latin typeface="Arial" charset="0"/>
              </a:rPr>
              <a:t>P</a:t>
            </a:r>
            <a:r>
              <a:rPr lang="en-US" sz="2800" dirty="0" smtClean="0">
                <a:latin typeface="Arial" charset="0"/>
              </a:rPr>
              <a:t>(A)</a:t>
            </a:r>
            <a:endParaRPr lang="en-US" sz="2800" dirty="0">
              <a:latin typeface="Arial" charset="0"/>
            </a:endParaRPr>
          </a:p>
        </p:txBody>
      </p:sp>
      <p:cxnSp>
        <p:nvCxnSpPr>
          <p:cNvPr id="12" name="Straight Connector 15"/>
          <p:cNvCxnSpPr>
            <a:cxnSpLocks noChangeShapeType="1"/>
          </p:cNvCxnSpPr>
          <p:nvPr/>
        </p:nvCxnSpPr>
        <p:spPr bwMode="auto">
          <a:xfrm>
            <a:off x="2702308" y="3543933"/>
            <a:ext cx="1262062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Straight Connector 15"/>
          <p:cNvCxnSpPr>
            <a:cxnSpLocks noChangeShapeType="1"/>
          </p:cNvCxnSpPr>
          <p:nvPr/>
        </p:nvCxnSpPr>
        <p:spPr bwMode="auto">
          <a:xfrm>
            <a:off x="3138488" y="2331368"/>
            <a:ext cx="1262062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" name="Straight Connector 15"/>
          <p:cNvCxnSpPr>
            <a:cxnSpLocks noChangeShapeType="1"/>
          </p:cNvCxnSpPr>
          <p:nvPr/>
        </p:nvCxnSpPr>
        <p:spPr bwMode="auto">
          <a:xfrm>
            <a:off x="3333339" y="6028885"/>
            <a:ext cx="206918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9052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Bayes Law</a:t>
            </a:r>
            <a:endParaRPr lang="en-US" dirty="0">
              <a:latin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000" dirty="0" smtClean="0">
                <a:latin typeface="Arial" charset="0"/>
                <a:hlinkClick r:id="rId3"/>
              </a:rPr>
              <a:t>http</a:t>
            </a:r>
            <a:r>
              <a:rPr lang="en-US" sz="2000" dirty="0">
                <a:latin typeface="Arial" charset="0"/>
                <a:hlinkClick r:id="rId3"/>
              </a:rPr>
              <a:t>://en.wikipedia.org/wiki/Bayes'_theorem</a:t>
            </a:r>
            <a:r>
              <a:rPr lang="en-US" sz="2800" dirty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  <a:p>
            <a:pPr lvl="1" eaLnBrk="1" hangingPunct="1">
              <a:buFontTx/>
              <a:buNone/>
            </a:pPr>
            <a:r>
              <a:rPr lang="en-US" sz="2000" dirty="0">
                <a:latin typeface="Arial" charset="0"/>
                <a:hlinkClick r:id="rId4"/>
              </a:rPr>
              <a:t>http://yudkowsky.net/rational/bayes</a:t>
            </a:r>
            <a:r>
              <a:rPr lang="en-US" sz="2000" dirty="0">
                <a:latin typeface="Arial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sz="2000" dirty="0">
                <a:latin typeface="Arial" charset="0"/>
                <a:hlinkClick r:id="rId5"/>
              </a:rPr>
              <a:t>http://oscarbonilla.com/2009/05/visualizing-bayes-theorem/</a:t>
            </a:r>
            <a:r>
              <a:rPr lang="en-US" sz="1800" dirty="0">
                <a:latin typeface="Arial" charset="0"/>
              </a:rPr>
              <a:t> 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Bayes </a:t>
            </a:r>
            <a:r>
              <a:rPr lang="en-US" dirty="0">
                <a:latin typeface="Arial" charset="0"/>
              </a:rPr>
              <a:t>Law (AKA Bayes theorem):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32772" name="Picture 4" descr="bay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905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086600" y="2238375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Rev. Thomas Bayes</a:t>
            </a:r>
            <a:br>
              <a:rPr lang="en-US" sz="1400">
                <a:solidFill>
                  <a:schemeClr val="bg2"/>
                </a:solidFill>
              </a:rPr>
            </a:br>
            <a:r>
              <a:rPr lang="en-US" sz="1400">
                <a:solidFill>
                  <a:schemeClr val="bg2"/>
                </a:solidFill>
              </a:rPr>
              <a:t>1702-1761</a:t>
            </a:r>
          </a:p>
        </p:txBody>
      </p:sp>
      <p:grpSp>
        <p:nvGrpSpPr>
          <p:cNvPr id="32774" name="Group 6"/>
          <p:cNvGrpSpPr>
            <a:grpSpLocks/>
          </p:cNvGrpSpPr>
          <p:nvPr/>
        </p:nvGrpSpPr>
        <p:grpSpPr bwMode="auto">
          <a:xfrm>
            <a:off x="2667000" y="4876800"/>
            <a:ext cx="4232275" cy="1066800"/>
            <a:chOff x="3094" y="2928"/>
            <a:chExt cx="2666" cy="672"/>
          </a:xfrm>
        </p:grpSpPr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3094" y="3108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P(A | B) =</a:t>
              </a:r>
            </a:p>
          </p:txBody>
        </p:sp>
        <p:grpSp>
          <p:nvGrpSpPr>
            <p:cNvPr id="32776" name="Group 8"/>
            <p:cNvGrpSpPr>
              <a:grpSpLocks/>
            </p:cNvGrpSpPr>
            <p:nvPr/>
          </p:nvGrpSpPr>
          <p:grpSpPr bwMode="auto">
            <a:xfrm>
              <a:off x="4128" y="2928"/>
              <a:ext cx="1632" cy="672"/>
              <a:chOff x="4128" y="2928"/>
              <a:chExt cx="1632" cy="672"/>
            </a:xfrm>
          </p:grpSpPr>
          <p:grpSp>
            <p:nvGrpSpPr>
              <p:cNvPr id="32777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sp>
              <p:nvSpPr>
                <p:cNvPr id="3277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 | A) P(A)</a:t>
                  </a:r>
                </a:p>
              </p:txBody>
            </p:sp>
            <p:sp>
              <p:nvSpPr>
                <p:cNvPr id="3278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P(B)</a:t>
                  </a:r>
                </a:p>
              </p:txBody>
            </p:sp>
          </p:grpSp>
          <p:sp>
            <p:nvSpPr>
              <p:cNvPr id="32778" name="Line 12"/>
              <p:cNvSpPr>
                <a:spLocks noChangeShapeType="1"/>
              </p:cNvSpPr>
              <p:nvPr/>
            </p:nvSpPr>
            <p:spPr bwMode="auto">
              <a:xfrm>
                <a:off x="4320" y="3271"/>
                <a:ext cx="1296" cy="0"/>
              </a:xfrm>
              <a:prstGeom prst="line">
                <a:avLst/>
              </a:prstGeom>
              <a:noFill/>
              <a:ln w="38100">
                <a:solidFill>
                  <a:srgbClr val="85020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056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850205"/>
                </a:solidFill>
                <a:latin typeface="Arial" charset="0"/>
              </a:rPr>
              <a:t>Why is that true?</a:t>
            </a:r>
          </a:p>
        </p:txBody>
      </p:sp>
      <p:pic>
        <p:nvPicPr>
          <p:cNvPr id="33795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>
                <a:solidFill>
                  <a:srgbClr val="850205"/>
                </a:solidFill>
                <a:latin typeface="Arial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92961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4819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	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4821" name="Straight Connector 14"/>
          <p:cNvCxnSpPr>
            <a:cxnSpLocks noChangeShapeType="1"/>
          </p:cNvCxnSpPr>
          <p:nvPr/>
        </p:nvCxnSpPr>
        <p:spPr bwMode="auto">
          <a:xfrm>
            <a:off x="2951163" y="2315634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3544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	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9015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8939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sz="1000" dirty="0" smtClean="0">
              <a:solidFill>
                <a:schemeClr val="bg2"/>
              </a:solidFill>
              <a:latin typeface="Arial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	P(A | B)P(B) = P(B | A)P(A)</a:t>
            </a:r>
            <a:endParaRPr lang="en-US" dirty="0">
              <a:solidFill>
                <a:srgbClr val="445984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6080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400" dirty="0" smtClean="0">
                <a:solidFill>
                  <a:schemeClr val="tx2"/>
                </a:solidFill>
                <a:latin typeface="Times New Roman" charset="0"/>
              </a:rPr>
              <a:t>Process </a:t>
            </a:r>
            <a:r>
              <a:rPr lang="en-US" sz="3400" dirty="0" err="1" smtClean="0">
                <a:solidFill>
                  <a:schemeClr val="tx2"/>
                </a:solidFill>
                <a:latin typeface="Times New Roman" charset="0"/>
              </a:rPr>
              <a:t>vs</a:t>
            </a:r>
            <a:r>
              <a:rPr lang="en-US" sz="3400" dirty="0" smtClean="0">
                <a:solidFill>
                  <a:schemeClr val="tx2"/>
                </a:solidFill>
                <a:latin typeface="Times New Roman" charset="0"/>
              </a:rPr>
              <a:t> Frequency data</a:t>
            </a:r>
            <a:endParaRPr lang="en-US" sz="4400" dirty="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500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69647"/>
              </p:ext>
            </p:extLst>
          </p:nvPr>
        </p:nvGraphicFramePr>
        <p:xfrm>
          <a:off x="1706563" y="1738700"/>
          <a:ext cx="633253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MS Org Chart" r:id="rId3" imgW="6311880" imgH="1663560" progId="OrgPlusWOPX.4">
                  <p:embed followColorScheme="full"/>
                </p:oleObj>
              </mc:Choice>
              <mc:Fallback>
                <p:oleObj name="MS Org Chart" r:id="rId3" imgW="6311880" imgH="166356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738700"/>
                        <a:ext cx="6332537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1155974" y="4139000"/>
            <a:ext cx="2481461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chemeClr val="bg1"/>
                </a:solidFill>
                <a:latin typeface="Times New Roman" charset="0"/>
              </a:rPr>
              <a:t>Formulate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chemeClr val="bg1"/>
                </a:solidFill>
                <a:latin typeface="Times New Roman" charset="0"/>
              </a:rPr>
              <a:t>hypotheses</a:t>
            </a:r>
            <a:endParaRPr kumimoji="0" lang="en-US" sz="3000">
              <a:solidFill>
                <a:schemeClr val="bg1"/>
              </a:solidFill>
            </a:endParaRP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5009035" y="4139000"/>
            <a:ext cx="2687165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0744" name="Rectangle 8"/>
          <p:cNvSpPr>
            <a:spLocks noChangeArrowheads="1"/>
          </p:cNvSpPr>
          <p:nvPr/>
        </p:nvSpPr>
        <p:spPr bwMode="auto">
          <a:xfrm>
            <a:off x="5204407" y="4139000"/>
            <a:ext cx="2632114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charset="0"/>
              </a:rPr>
              <a:t>(Collect) &amp; Analyze data </a:t>
            </a:r>
            <a:br>
              <a:rPr lang="en-US" sz="2400" dirty="0" smtClean="0">
                <a:solidFill>
                  <a:schemeClr val="bg1"/>
                </a:solidFill>
                <a:latin typeface="Times New Roman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Times New Roman" charset="0"/>
              </a:rPr>
              <a:t>to 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test hypotheses</a:t>
            </a:r>
          </a:p>
        </p:txBody>
      </p:sp>
      <p:sp>
        <p:nvSpPr>
          <p:cNvPr id="500745" name="Line 9"/>
          <p:cNvSpPr>
            <a:spLocks noChangeShapeType="1"/>
          </p:cNvSpPr>
          <p:nvPr/>
        </p:nvSpPr>
        <p:spPr bwMode="auto">
          <a:xfrm flipH="1">
            <a:off x="2971800" y="35294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0746" name="Line 10"/>
          <p:cNvSpPr>
            <a:spLocks noChangeShapeType="1"/>
          </p:cNvSpPr>
          <p:nvPr/>
        </p:nvSpPr>
        <p:spPr bwMode="auto">
          <a:xfrm>
            <a:off x="6400800" y="35294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0747" name="Line 11"/>
          <p:cNvSpPr>
            <a:spLocks noChangeShapeType="1"/>
          </p:cNvSpPr>
          <p:nvPr/>
        </p:nvSpPr>
        <p:spPr bwMode="auto">
          <a:xfrm>
            <a:off x="3637435" y="4672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2335" y="5627554"/>
            <a:ext cx="652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(Bayesian inference)				(Statistical inference)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sz="1000" dirty="0" smtClean="0">
              <a:solidFill>
                <a:schemeClr val="bg2"/>
              </a:solidFill>
              <a:latin typeface="Arial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	P(A | B)P(B) = P(B | A)P(A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 divide by P(B)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08286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r>
              <a:rPr lang="en-US" dirty="0" smtClean="0">
                <a:solidFill>
                  <a:schemeClr val="bg2"/>
                </a:solidFill>
                <a:latin typeface="Arial" charset="0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Arial" charset="0"/>
              </a:rPr>
            </a:br>
            <a:endParaRPr lang="en-US" sz="1000" dirty="0" smtClean="0">
              <a:solidFill>
                <a:schemeClr val="bg2"/>
              </a:solidFill>
              <a:latin typeface="Arial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	P(A | B)P(B) = P(B | A)P(A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 divide by P(B)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635125" y="5477410"/>
            <a:ext cx="4232275" cy="1066800"/>
            <a:chOff x="3094" y="2928"/>
            <a:chExt cx="2666" cy="672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094" y="3108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P(A | B) =</a:t>
              </a:r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4128" y="2928"/>
              <a:ext cx="1632" cy="672"/>
              <a:chOff x="4128" y="2928"/>
              <a:chExt cx="1632" cy="672"/>
            </a:xfrm>
          </p:grpSpPr>
          <p:grpSp>
            <p:nvGrpSpPr>
              <p:cNvPr id="11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sp>
              <p:nvSpPr>
                <p:cNvPr id="1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 | A) P(A)</a:t>
                  </a:r>
                </a:p>
              </p:txBody>
            </p:sp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P(B)</a:t>
                  </a:r>
                </a:p>
              </p:txBody>
            </p:sp>
          </p:grp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4320" y="3271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033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Bayes Law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Bayes Law (AKA Bayes theorem):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40964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905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086600" y="2238375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Rev. Thomas Bayes</a:t>
            </a:r>
            <a:br>
              <a:rPr lang="en-US" sz="1400">
                <a:solidFill>
                  <a:schemeClr val="bg2"/>
                </a:solidFill>
              </a:rPr>
            </a:br>
            <a:r>
              <a:rPr lang="en-US" sz="1400">
                <a:solidFill>
                  <a:schemeClr val="bg2"/>
                </a:solidFill>
              </a:rPr>
              <a:t>1702-1761</a:t>
            </a:r>
          </a:p>
        </p:txBody>
      </p: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2058458" y="4410610"/>
            <a:ext cx="4232275" cy="1066800"/>
            <a:chOff x="3094" y="2928"/>
            <a:chExt cx="2666" cy="672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3094" y="3108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P(A | B) =</a:t>
              </a:r>
            </a:p>
          </p:txBody>
        </p: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4128" y="2928"/>
              <a:ext cx="1632" cy="672"/>
              <a:chOff x="4128" y="2928"/>
              <a:chExt cx="1632" cy="672"/>
            </a:xfrm>
          </p:grpSpPr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sp>
              <p:nvSpPr>
                <p:cNvPr id="1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 | A) P(A)</a:t>
                  </a:r>
                </a:p>
              </p:txBody>
            </p:sp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P(B)</a:t>
                  </a:r>
                </a:p>
              </p:txBody>
            </p:sp>
          </p:grp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4320" y="3271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5765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of disease (d) is 0.001</a:t>
            </a:r>
          </a:p>
          <a:p>
            <a:r>
              <a:rPr lang="en-US" dirty="0" smtClean="0"/>
              <a:t>But diagnostic test not foolproof</a:t>
            </a:r>
          </a:p>
          <a:p>
            <a:pPr lvl="1"/>
            <a:r>
              <a:rPr lang="en-US" dirty="0" smtClean="0"/>
              <a:t>P(+|d) = 0.98 </a:t>
            </a:r>
          </a:p>
          <a:p>
            <a:pPr lvl="1"/>
            <a:r>
              <a:rPr lang="en-US" dirty="0" smtClean="0"/>
              <a:t>P(+|¬d) = 0.1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Given a positive test, what’s probability patient has disease?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0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291252"/>
              </p:ext>
            </p:extLst>
          </p:nvPr>
        </p:nvGraphicFramePr>
        <p:xfrm>
          <a:off x="2890134" y="1653593"/>
          <a:ext cx="3189539" cy="976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77" name="Equation" r:id="rId4" imgW="1409700" imgH="431800" progId="Equation.3">
                  <p:embed/>
                </p:oleObj>
              </mc:Choice>
              <mc:Fallback>
                <p:oleObj name="Equation" r:id="rId4" imgW="1409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0134" y="1653593"/>
                        <a:ext cx="3189539" cy="976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162219"/>
              </p:ext>
            </p:extLst>
          </p:nvPr>
        </p:nvGraphicFramePr>
        <p:xfrm>
          <a:off x="4017962" y="2690443"/>
          <a:ext cx="4131877" cy="868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78" name="Equation" r:id="rId6" imgW="1993900" imgH="419100" progId="Equation.3">
                  <p:embed/>
                </p:oleObj>
              </mc:Choice>
              <mc:Fallback>
                <p:oleObj name="Equation" r:id="rId6" imgW="19939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17962" y="2690443"/>
                        <a:ext cx="4131877" cy="868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937322"/>
              </p:ext>
            </p:extLst>
          </p:nvPr>
        </p:nvGraphicFramePr>
        <p:xfrm>
          <a:off x="457200" y="3065463"/>
          <a:ext cx="2159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79" name="Equation" r:id="rId8" imgW="1041400" imgH="203200" progId="Equation.3">
                  <p:embed/>
                </p:oleObj>
              </mc:Choice>
              <mc:Fallback>
                <p:oleObj name="Equation" r:id="rId8" imgW="1041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" y="3065463"/>
                        <a:ext cx="21590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346737"/>
              </p:ext>
            </p:extLst>
          </p:nvPr>
        </p:nvGraphicFramePr>
        <p:xfrm>
          <a:off x="4052888" y="3946525"/>
          <a:ext cx="405288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80" name="Equation" r:id="rId10" imgW="1955800" imgH="419100" progId="Equation.3">
                  <p:embed/>
                </p:oleObj>
              </mc:Choice>
              <mc:Fallback>
                <p:oleObj name="Equation" r:id="rId10" imgW="19558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52888" y="3946525"/>
                        <a:ext cx="4052887" cy="86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996927"/>
              </p:ext>
            </p:extLst>
          </p:nvPr>
        </p:nvGraphicFramePr>
        <p:xfrm>
          <a:off x="4035755" y="5310188"/>
          <a:ext cx="22383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81" name="Equation" r:id="rId12" imgW="1079500" imgH="393700" progId="Equation.3">
                  <p:embed/>
                </p:oleObj>
              </mc:Choice>
              <mc:Fallback>
                <p:oleObj name="Equation" r:id="rId12" imgW="1079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35755" y="5310188"/>
                        <a:ext cx="223837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5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Nonstationarity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6873" y="5816689"/>
            <a:ext cx="6052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Sober, E. (2001). Venetian sea levels, </a:t>
            </a:r>
            <a:r>
              <a:rPr lang="en-US" dirty="0" smtClean="0"/>
              <a:t>British </a:t>
            </a:r>
            <a:r>
              <a:rPr lang="en-US" dirty="0"/>
              <a:t>bread prices, and the principle of the common cause. </a:t>
            </a:r>
            <a:r>
              <a:rPr lang="en-US" i="1" dirty="0"/>
              <a:t>The British Journal for the Philosophy of Science</a:t>
            </a:r>
            <a:r>
              <a:rPr lang="en-US" dirty="0"/>
              <a:t>, </a:t>
            </a:r>
            <a:r>
              <a:rPr lang="en-US" i="1" dirty="0"/>
              <a:t>52</a:t>
            </a:r>
            <a:r>
              <a:rPr lang="en-US" dirty="0"/>
              <a:t>(2), 331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417638"/>
            <a:ext cx="4318000" cy="4368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300" y="1633538"/>
            <a:ext cx="4203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Indeterminism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lamp on, </a:t>
            </a:r>
            <a:r>
              <a:rPr lang="en-US" dirty="0" err="1" smtClean="0"/>
              <a:t>tv</a:t>
            </a:r>
            <a:r>
              <a:rPr lang="en-US" dirty="0" smtClean="0"/>
              <a:t> also on, so P(L|T)=1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Does switch screen off L and 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30223" y="3281769"/>
            <a:ext cx="78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601262" y="2779625"/>
            <a:ext cx="1530056" cy="42838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01262" y="3666401"/>
            <a:ext cx="1255252" cy="9032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99020" y="2594959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lamp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99020" y="4385000"/>
            <a:ext cx="3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90880" y="2580731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90880" y="433802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Overdetermination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Bob and Susie throwing rocks at glass bottle</a:t>
            </a:r>
          </a:p>
          <a:p>
            <a:r>
              <a:rPr lang="en-US" dirty="0" smtClean="0"/>
              <a:t>Rocks hit simultaneously, but Susie threw first</a:t>
            </a:r>
            <a:endParaRPr lang="en-US" dirty="0"/>
          </a:p>
        </p:txBody>
      </p:sp>
      <p:pic>
        <p:nvPicPr>
          <p:cNvPr id="4" name="Picture 6" descr="MCj0112970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3886200"/>
            <a:ext cx="16002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838950" y="5410200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/>
              <a:t>Glass Breaks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742950" y="3581400"/>
            <a:ext cx="15240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0"/>
              <a:t>Susie Aims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333750" y="3581400"/>
            <a:ext cx="15240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0"/>
              <a:t>Susie Throws</a:t>
            </a: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933950" y="4876800"/>
            <a:ext cx="15240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0"/>
              <a:t>Bob Throws</a:t>
            </a: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038350" y="4876800"/>
            <a:ext cx="15240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0"/>
              <a:t>Bob Aims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857750" y="4038600"/>
            <a:ext cx="2057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356235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2266950" y="4038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6381750" y="43434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590550" y="6019800"/>
            <a:ext cx="632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66750" y="55626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9558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Preemption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Bob’s rock arrives first and breaks </a:t>
            </a:r>
            <a:r>
              <a:rPr lang="en-US" dirty="0"/>
              <a:t>g</a:t>
            </a:r>
            <a:r>
              <a:rPr lang="en-US" dirty="0" smtClean="0"/>
              <a:t>lass</a:t>
            </a:r>
          </a:p>
          <a:p>
            <a:r>
              <a:rPr lang="en-US" dirty="0" smtClean="0"/>
              <a:t>But Susie still threw first and has perfect aim (breaks glass with P=1)</a:t>
            </a:r>
            <a:endParaRPr lang="en-US" dirty="0"/>
          </a:p>
        </p:txBody>
      </p:sp>
      <p:pic>
        <p:nvPicPr>
          <p:cNvPr id="4" name="Picture 4" descr="MCj0112970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724400"/>
            <a:ext cx="16002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58000" y="6019800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/>
              <a:t>Glass Breaks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762000" y="4191000"/>
            <a:ext cx="1524000" cy="914400"/>
          </a:xfrm>
          <a:prstGeom prst="ellipse">
            <a:avLst/>
          </a:prstGeom>
          <a:solidFill>
            <a:srgbClr val="B9CDE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rgbClr val="000000"/>
                </a:solidFill>
              </a:rPr>
              <a:t>Susie Aims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352800" y="4191000"/>
            <a:ext cx="15240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rgbClr val="000000"/>
                </a:solidFill>
              </a:rPr>
              <a:t>Susie Throws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953000" y="5486400"/>
            <a:ext cx="1524000" cy="914400"/>
          </a:xfrm>
          <a:prstGeom prst="ellipse">
            <a:avLst/>
          </a:prstGeom>
          <a:solidFill>
            <a:srgbClr val="B9CDE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rgbClr val="000000"/>
                </a:solidFill>
              </a:rPr>
              <a:t>Bob Throws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057400" y="5486400"/>
            <a:ext cx="1524000" cy="914400"/>
          </a:xfrm>
          <a:prstGeom prst="ellipse">
            <a:avLst/>
          </a:prstGeom>
          <a:solidFill>
            <a:srgbClr val="B9CDE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rgbClr val="000000"/>
                </a:solidFill>
              </a:rPr>
              <a:t>Bob Aims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876800" y="4648200"/>
            <a:ext cx="3733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581400" y="5943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286000" y="4648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6400800" y="5410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09600" y="6629400"/>
            <a:ext cx="632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85800" y="61722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95831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Seatbelt </a:t>
            </a:r>
            <a:r>
              <a:rPr lang="en-US" i="1" dirty="0" smtClean="0"/>
              <a:t>should</a:t>
            </a:r>
            <a:r>
              <a:rPr lang="en-US" dirty="0" smtClean="0"/>
              <a:t> prevent death, but causes it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376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144254"/>
              </p:ext>
            </p:extLst>
          </p:nvPr>
        </p:nvGraphicFramePr>
        <p:xfrm>
          <a:off x="1706563" y="1738700"/>
          <a:ext cx="633253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97" name="MS Org Chart" r:id="rId4" imgW="6311880" imgH="1663560" progId="OrgPlusWOPX.4">
                  <p:embed followColorScheme="full"/>
                </p:oleObj>
              </mc:Choice>
              <mc:Fallback>
                <p:oleObj name="MS Org Chart" r:id="rId4" imgW="6311880" imgH="166356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738700"/>
                        <a:ext cx="6332537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155974" y="4139000"/>
            <a:ext cx="2481461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FFFFFF"/>
                </a:solidFill>
                <a:latin typeface="Times New Roman" charset="0"/>
              </a:rPr>
              <a:t>Formulate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FFFFFF"/>
                </a:solidFill>
                <a:latin typeface="Times New Roman" charset="0"/>
              </a:rPr>
              <a:t>hypotheses</a:t>
            </a:r>
            <a:endParaRPr kumimoji="0" lang="en-US" sz="3000">
              <a:solidFill>
                <a:srgbClr val="FFFFFF"/>
              </a:solidFill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009035" y="4139000"/>
            <a:ext cx="2687165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204407" y="4139000"/>
            <a:ext cx="2632114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(Collect) &amp; Analyze data </a:t>
            </a:r>
            <a:br>
              <a:rPr lang="en-US" sz="2400" dirty="0" smtClean="0">
                <a:solidFill>
                  <a:srgbClr val="FFFFFF"/>
                </a:solidFill>
                <a:latin typeface="Times New Roman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to </a:t>
            </a: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test hypotheses</a:t>
            </a: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H="1">
            <a:off x="2971800" y="35294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6400800" y="35294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637435" y="4672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400" dirty="0" smtClean="0">
                <a:solidFill>
                  <a:schemeClr val="tx2"/>
                </a:solidFill>
                <a:latin typeface="Times New Roman" charset="0"/>
              </a:rPr>
              <a:t>Process </a:t>
            </a:r>
            <a:r>
              <a:rPr lang="en-US" sz="3400" dirty="0" err="1" smtClean="0">
                <a:solidFill>
                  <a:schemeClr val="tx2"/>
                </a:solidFill>
                <a:latin typeface="Times New Roman" charset="0"/>
              </a:rPr>
              <a:t>vs</a:t>
            </a:r>
            <a:r>
              <a:rPr lang="en-US" sz="3400" dirty="0" smtClean="0">
                <a:solidFill>
                  <a:schemeClr val="tx2"/>
                </a:solidFill>
                <a:latin typeface="Times New Roman" charset="0"/>
              </a:rPr>
              <a:t> Frequency Data</a:t>
            </a:r>
            <a:endParaRPr lang="en-US" sz="44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" name="Lightning Bolt 1"/>
          <p:cNvSpPr/>
          <p:nvPr/>
        </p:nvSpPr>
        <p:spPr>
          <a:xfrm>
            <a:off x="5957643" y="3407163"/>
            <a:ext cx="1238704" cy="957134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0" y="3407163"/>
            <a:ext cx="172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for </a:t>
            </a:r>
            <a:br>
              <a:rPr lang="en-US" dirty="0" smtClean="0"/>
            </a:br>
            <a:r>
              <a:rPr lang="en-US" dirty="0" smtClean="0"/>
              <a:t>Systematic Error</a:t>
            </a:r>
            <a:endParaRPr lang="en-US" dirty="0"/>
          </a:p>
        </p:txBody>
      </p:sp>
      <p:sp>
        <p:nvSpPr>
          <p:cNvPr id="23" name="Lightning Bolt 22"/>
          <p:cNvSpPr/>
          <p:nvPr/>
        </p:nvSpPr>
        <p:spPr>
          <a:xfrm>
            <a:off x="2657248" y="2701608"/>
            <a:ext cx="1238704" cy="957134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99930" y="3320741"/>
            <a:ext cx="1356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for </a:t>
            </a:r>
            <a:br>
              <a:rPr lang="en-US" dirty="0" smtClean="0"/>
            </a:br>
            <a:r>
              <a:rPr lang="en-US" dirty="0" smtClean="0"/>
              <a:t>Logical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Probability </a:t>
            </a:r>
            <a:r>
              <a:rPr lang="en-US" dirty="0" smtClean="0">
                <a:latin typeface="Arial" charset="0"/>
              </a:rPr>
              <a:t>trajectory</a:t>
            </a:r>
            <a:endParaRPr lang="en-US" dirty="0">
              <a:latin typeface="Arial" charset="0"/>
            </a:endParaRPr>
          </a:p>
        </p:txBody>
      </p:sp>
      <p:pic>
        <p:nvPicPr>
          <p:cNvPr id="4301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057400"/>
            <a:ext cx="7010400" cy="2435225"/>
          </a:xfrm>
          <a:noFill/>
        </p:spPr>
      </p:pic>
      <p:pic>
        <p:nvPicPr>
          <p:cNvPr id="43012" name="Picture 7" descr="MCj0297725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" y="4419600"/>
            <a:ext cx="1862138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11" descr="MCAN00718_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670425"/>
            <a:ext cx="14478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Line 12"/>
          <p:cNvSpPr>
            <a:spLocks noChangeShapeType="1"/>
          </p:cNvSpPr>
          <p:nvPr/>
        </p:nvSpPr>
        <p:spPr bwMode="auto">
          <a:xfrm flipH="1" flipV="1">
            <a:off x="3429000" y="4038600"/>
            <a:ext cx="990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Line 13"/>
          <p:cNvSpPr>
            <a:spLocks noChangeShapeType="1"/>
          </p:cNvSpPr>
          <p:nvPr/>
        </p:nvSpPr>
        <p:spPr bwMode="auto">
          <a:xfrm flipV="1">
            <a:off x="2209800" y="3352800"/>
            <a:ext cx="7620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3016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5146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7" name="Text Box 19"/>
          <p:cNvSpPr txBox="1">
            <a:spLocks noChangeArrowheads="1"/>
          </p:cNvSpPr>
          <p:nvPr/>
        </p:nvSpPr>
        <p:spPr bwMode="auto">
          <a:xfrm>
            <a:off x="8213725" y="39227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43018" name="Text Box 20"/>
          <p:cNvSpPr txBox="1">
            <a:spLocks noChangeArrowheads="1"/>
          </p:cNvSpPr>
          <p:nvPr/>
        </p:nvSpPr>
        <p:spPr bwMode="auto">
          <a:xfrm>
            <a:off x="4495800" y="6172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43019" name="Text Box 21"/>
          <p:cNvSpPr txBox="1">
            <a:spLocks noChangeArrowheads="1"/>
          </p:cNvSpPr>
          <p:nvPr/>
        </p:nvSpPr>
        <p:spPr bwMode="auto">
          <a:xfrm>
            <a:off x="6156325" y="4760913"/>
            <a:ext cx="2759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3020" name="Text Box 22"/>
          <p:cNvSpPr txBox="1">
            <a:spLocks noChangeArrowheads="1"/>
          </p:cNvSpPr>
          <p:nvPr/>
        </p:nvSpPr>
        <p:spPr bwMode="auto">
          <a:xfrm>
            <a:off x="6019800" y="5029200"/>
            <a:ext cx="293052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P(Y) changes at x</a:t>
            </a:r>
          </a:p>
          <a:p>
            <a:pPr>
              <a:buFontTx/>
              <a:buChar char="•"/>
            </a:pPr>
            <a:r>
              <a:rPr lang="en-US"/>
              <a:t>After x P(Y) is high</a:t>
            </a:r>
          </a:p>
          <a:p>
            <a:pPr>
              <a:buFontTx/>
              <a:buChar char="•"/>
            </a:pPr>
            <a:r>
              <a:rPr lang="en-US"/>
              <a:t>P is higher than before x</a:t>
            </a:r>
          </a:p>
          <a:p>
            <a:pPr>
              <a:buFontTx/>
              <a:buChar char="•"/>
            </a:pPr>
            <a:r>
              <a:rPr lang="en-US"/>
              <a:t>P remains high until y</a:t>
            </a:r>
          </a:p>
          <a:p>
            <a:pPr>
              <a:buFontTx/>
              <a:buChar char="•"/>
            </a:pPr>
            <a:endParaRPr lang="en-US"/>
          </a:p>
          <a:p>
            <a:r>
              <a:rPr lang="en-US"/>
              <a:t>Was Because Of!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probability of death (D) within 30 minutes of poisoning (O) is 0.8</a:t>
            </a:r>
          </a:p>
          <a:p>
            <a:pPr marL="0" indent="0">
              <a:buNone/>
            </a:pPr>
            <a:r>
              <a:rPr lang="en-US" dirty="0" smtClean="0"/>
              <a:t>But if an antidote (A) is given within 10 minutes of poisoning, the probability of death is reduced to 0.001</a:t>
            </a:r>
          </a:p>
          <a:p>
            <a:pPr marL="0" indent="0">
              <a:buNone/>
            </a:pPr>
            <a:r>
              <a:rPr lang="en-US" dirty="0" smtClean="0"/>
              <a:t>However the antidote has occasional side effects, so the probability of death when an antidote is given in the absence of the poison is still 0.001</a:t>
            </a:r>
          </a:p>
          <a:p>
            <a:pPr marL="0" indent="0">
              <a:buNone/>
            </a:pPr>
            <a:r>
              <a:rPr lang="en-US" dirty="0" smtClean="0"/>
              <a:t>Is O a cause of death? Is A?</a:t>
            </a:r>
          </a:p>
        </p:txBody>
      </p:sp>
    </p:spTree>
    <p:extLst>
      <p:ext uri="{BB962C8B-B14F-4D97-AF65-F5344CB8AC3E}">
        <p14:creationId xmlns:p14="http://schemas.microsoft.com/office/powerpoint/2010/main" val="337297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 and antidote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P(D|O)=0.8 in 30 minutes</a:t>
            </a:r>
          </a:p>
          <a:p>
            <a:pPr marL="0" indent="0">
              <a:buNone/>
            </a:pPr>
            <a:r>
              <a:rPr lang="en-US" dirty="0" smtClean="0"/>
              <a:t>P(D|A^O)=0.001 if within </a:t>
            </a:r>
            <a:r>
              <a:rPr lang="en-US" smtClean="0"/>
              <a:t>10 minutes of 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P(D|A^¬O)=0.001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Are A and O positive, negative, neutral or mixed? Better handled by </a:t>
            </a:r>
            <a:r>
              <a:rPr lang="en-US" dirty="0" err="1" smtClean="0"/>
              <a:t>Suppes</a:t>
            </a:r>
            <a:r>
              <a:rPr lang="en-US" dirty="0" smtClean="0"/>
              <a:t> or </a:t>
            </a:r>
            <a:r>
              <a:rPr lang="en-US" dirty="0" err="1" smtClean="0"/>
              <a:t>Eells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impact on a specific instance be different than that at type level? When?</a:t>
            </a:r>
          </a:p>
        </p:txBody>
      </p:sp>
    </p:spTree>
    <p:extLst>
      <p:ext uri="{BB962C8B-B14F-4D97-AF65-F5344CB8AC3E}">
        <p14:creationId xmlns:p14="http://schemas.microsoft.com/office/powerpoint/2010/main" val="381352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 and antidote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40915" r="-40915"/>
          <a:stretch>
            <a:fillRect/>
          </a:stretch>
        </p:blipFill>
        <p:spPr>
          <a:xfrm>
            <a:off x="0" y="4733705"/>
            <a:ext cx="2083010" cy="1145575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1769075" y="1768831"/>
            <a:ext cx="15120" cy="3537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69075" y="5306493"/>
            <a:ext cx="582011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572511" y="2645688"/>
            <a:ext cx="665293" cy="32335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" y="3205061"/>
            <a:ext cx="98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P(death)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37804" y="2606828"/>
            <a:ext cx="922338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94849" y="225261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69995" y="5694614"/>
            <a:ext cx="98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antidote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3160142" y="4958774"/>
            <a:ext cx="0" cy="7358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27951" y="4906014"/>
            <a:ext cx="922338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74467" y="4401105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0.001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85225" y="1959180"/>
            <a:ext cx="516434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83565" y="17916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639008" y="5306493"/>
            <a:ext cx="0" cy="57278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88178" y="5879280"/>
            <a:ext cx="2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5" name="Freeform 34"/>
          <p:cNvSpPr/>
          <p:nvPr/>
        </p:nvSpPr>
        <p:spPr>
          <a:xfrm>
            <a:off x="3628871" y="1874641"/>
            <a:ext cx="3129902" cy="3038779"/>
          </a:xfrm>
          <a:custGeom>
            <a:avLst/>
            <a:gdLst>
              <a:gd name="connsiteX0" fmla="*/ 0 w 3129902"/>
              <a:gd name="connsiteY0" fmla="*/ 3038779 h 3038779"/>
              <a:gd name="connsiteX1" fmla="*/ 498970 w 3129902"/>
              <a:gd name="connsiteY1" fmla="*/ 2751533 h 3038779"/>
              <a:gd name="connsiteX2" fmla="*/ 1088662 w 3129902"/>
              <a:gd name="connsiteY2" fmla="*/ 2403814 h 3038779"/>
              <a:gd name="connsiteX3" fmla="*/ 2101722 w 3129902"/>
              <a:gd name="connsiteY3" fmla="*/ 937347 h 3038779"/>
              <a:gd name="connsiteX4" fmla="*/ 2691413 w 3129902"/>
              <a:gd name="connsiteY4" fmla="*/ 151200 h 3038779"/>
              <a:gd name="connsiteX5" fmla="*/ 3129902 w 3129902"/>
              <a:gd name="connsiteY5" fmla="*/ 18 h 303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9902" h="3038779">
                <a:moveTo>
                  <a:pt x="0" y="3038779"/>
                </a:moveTo>
                <a:lnTo>
                  <a:pt x="498970" y="2751533"/>
                </a:lnTo>
                <a:cubicBezTo>
                  <a:pt x="680414" y="2645705"/>
                  <a:pt x="821537" y="2706178"/>
                  <a:pt x="1088662" y="2403814"/>
                </a:cubicBezTo>
                <a:cubicBezTo>
                  <a:pt x="1355787" y="2101450"/>
                  <a:pt x="1834597" y="1312783"/>
                  <a:pt x="2101722" y="937347"/>
                </a:cubicBezTo>
                <a:cubicBezTo>
                  <a:pt x="2368847" y="561911"/>
                  <a:pt x="2520050" y="307421"/>
                  <a:pt x="2691413" y="151200"/>
                </a:cubicBezTo>
                <a:cubicBezTo>
                  <a:pt x="2862776" y="-5021"/>
                  <a:pt x="3129902" y="18"/>
                  <a:pt x="3129902" y="18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999501" y="1179140"/>
            <a:ext cx="1179382" cy="1179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      X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7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1" grpId="0"/>
      <p:bldP spid="26" grpId="0"/>
      <p:bldP spid="30" grpId="0"/>
      <p:bldP spid="33" grpId="0"/>
      <p:bldP spid="35" grpId="0" animBg="1"/>
      <p:bldP spid="3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are background contexts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poison and antidote are administered at same time?</a:t>
            </a:r>
          </a:p>
          <a:p>
            <a:r>
              <a:rPr lang="en-US" dirty="0" smtClean="0"/>
              <a:t>What about exposure that provides resistance to later bacteria?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0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Counterexample (sort of)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likely to survive until t2 but not a later time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death|A</a:t>
            </a:r>
            <a:r>
              <a:rPr lang="en-US" dirty="0" smtClean="0"/>
              <a:t>)=P(</a:t>
            </a:r>
            <a:r>
              <a:rPr lang="en-US" dirty="0" err="1" smtClean="0"/>
              <a:t>death|disease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death|cure</a:t>
            </a:r>
            <a:r>
              <a:rPr lang="en-US" dirty="0" smtClean="0"/>
              <a:t>)=0</a:t>
            </a:r>
          </a:p>
          <a:p>
            <a:r>
              <a:rPr lang="en-US" dirty="0" smtClean="0"/>
              <a:t>BUT residual chance of death from A</a:t>
            </a:r>
            <a:endParaRPr 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676400" y="4343400"/>
            <a:ext cx="10668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Patient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27432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733800" y="4343400"/>
            <a:ext cx="18288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Ineffective drug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5562600" y="4648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400800" y="4343400"/>
            <a:ext cx="12192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Cure</a:t>
            </a: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1600200" y="5410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4495800" y="55626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2057400" y="39624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C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4572000" y="39766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858000" y="40386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B</a:t>
            </a: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2057400" y="49530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4495800" y="50292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t1</a:t>
            </a: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6781800" y="50292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909911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400" dirty="0" smtClean="0">
                <a:solidFill>
                  <a:schemeClr val="tx2"/>
                </a:solidFill>
                <a:latin typeface="Times New Roman" charset="0"/>
              </a:rPr>
              <a:t>Process </a:t>
            </a:r>
            <a:r>
              <a:rPr lang="en-US" sz="3400" dirty="0" err="1" smtClean="0">
                <a:solidFill>
                  <a:schemeClr val="tx2"/>
                </a:solidFill>
                <a:latin typeface="Times New Roman" charset="0"/>
              </a:rPr>
              <a:t>vs</a:t>
            </a:r>
            <a:r>
              <a:rPr lang="en-US" sz="3400" dirty="0" smtClean="0">
                <a:solidFill>
                  <a:schemeClr val="tx2"/>
                </a:solidFill>
                <a:latin typeface="Times New Roman" charset="0"/>
              </a:rPr>
              <a:t> Frequency Data</a:t>
            </a:r>
            <a:endParaRPr lang="en-US" sz="4400" dirty="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865627"/>
              </p:ext>
            </p:extLst>
          </p:nvPr>
        </p:nvGraphicFramePr>
        <p:xfrm>
          <a:off x="1706563" y="1738700"/>
          <a:ext cx="633253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21" name="MS Org Chart" r:id="rId4" imgW="6311880" imgH="1663560" progId="OrgPlusWOPX.4">
                  <p:embed followColorScheme="full"/>
                </p:oleObj>
              </mc:Choice>
              <mc:Fallback>
                <p:oleObj name="MS Org Chart" r:id="rId4" imgW="6311880" imgH="166356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738700"/>
                        <a:ext cx="6332537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55974" y="4139000"/>
            <a:ext cx="2481461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Formulate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hypotheses</a:t>
            </a:r>
            <a:endParaRPr kumimoji="0" lang="en-US" sz="3000" dirty="0">
              <a:solidFill>
                <a:srgbClr val="FFFFFF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009035" y="4139000"/>
            <a:ext cx="2687165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204407" y="4139000"/>
            <a:ext cx="2632114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(Collect) &amp; Analyze data </a:t>
            </a:r>
            <a:br>
              <a:rPr lang="en-US" sz="2400" dirty="0" smtClean="0">
                <a:solidFill>
                  <a:srgbClr val="FFFFFF"/>
                </a:solidFill>
                <a:latin typeface="Times New Roman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to </a:t>
            </a: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test hypotheses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2971800" y="35294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6400800" y="35294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3637435" y="4672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5226987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 dirty="0" smtClean="0">
                <a:solidFill>
                  <a:srgbClr val="FFFFFF"/>
                </a:solidFill>
              </a:rPr>
              <a:t>Evaluate hypotheses</a:t>
            </a:r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5509207" y="5415528"/>
            <a:ext cx="0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ghtning Bolt 20"/>
          <p:cNvSpPr/>
          <p:nvPr/>
        </p:nvSpPr>
        <p:spPr>
          <a:xfrm>
            <a:off x="5619296" y="5205812"/>
            <a:ext cx="1238704" cy="957134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29687" y="5415528"/>
            <a:ext cx="1559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for </a:t>
            </a:r>
          </a:p>
          <a:p>
            <a:r>
              <a:rPr lang="en-US" dirty="0" smtClean="0"/>
              <a:t>Random Error;</a:t>
            </a:r>
          </a:p>
          <a:p>
            <a:r>
              <a:rPr lang="en-US" dirty="0" smtClean="0"/>
              <a:t>Errors of </a:t>
            </a:r>
            <a:br>
              <a:rPr lang="en-US" dirty="0" smtClean="0"/>
            </a:br>
            <a:r>
              <a:rPr lang="en-US" dirty="0" smtClean="0"/>
              <a:t>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0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Blends background knowledge &amp; data</a:t>
            </a:r>
          </a:p>
          <a:p>
            <a:r>
              <a:rPr lang="en-US" dirty="0" smtClean="0"/>
              <a:t>Estimates actual ratio in the population at large of things being tested for</a:t>
            </a:r>
          </a:p>
          <a:p>
            <a:r>
              <a:rPr lang="en-US" dirty="0" smtClean="0"/>
              <a:t>Bayesian in nature</a:t>
            </a:r>
          </a:p>
          <a:p>
            <a:r>
              <a:rPr lang="en-US" dirty="0" smtClean="0"/>
              <a:t>Helps provide grounding for what is expected in your data, lets you judge if there is sample bias, </a:t>
            </a:r>
            <a:r>
              <a:rPr lang="en-US" i="1" dirty="0" smtClean="0"/>
              <a:t>etc.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</a:t>
            </a:r>
            <a:r>
              <a:rPr lang="en-US" dirty="0" err="1" smtClean="0"/>
              <a:t>vs</a:t>
            </a:r>
            <a:r>
              <a:rPr lang="en-US" dirty="0" smtClean="0"/>
              <a:t> empiricism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Theoretical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Contiguity</a:t>
            </a:r>
          </a:p>
          <a:p>
            <a:r>
              <a:rPr lang="en-US" dirty="0" smtClean="0"/>
              <a:t>Temporal priority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Necessary connection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Empirical definition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Contiguity</a:t>
            </a:r>
          </a:p>
          <a:p>
            <a:r>
              <a:rPr lang="en-US" dirty="0" smtClean="0"/>
              <a:t>Temporal priority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Constant conjunction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INUS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A cause is an insufficient (I) </a:t>
            </a:r>
            <a:r>
              <a:rPr lang="en-US" dirty="0"/>
              <a:t>but non-</a:t>
            </a:r>
            <a:r>
              <a:rPr lang="en-US" dirty="0" smtClean="0"/>
              <a:t>redundant (N) </a:t>
            </a:r>
            <a:r>
              <a:rPr lang="en-US" dirty="0"/>
              <a:t>part of an </a:t>
            </a:r>
            <a:r>
              <a:rPr lang="en-US" dirty="0" smtClean="0"/>
              <a:t>unnecessary (U) </a:t>
            </a:r>
            <a:r>
              <a:rPr lang="en-US" dirty="0"/>
              <a:t>but sufficient </a:t>
            </a:r>
            <a:r>
              <a:rPr lang="en-US" dirty="0" smtClean="0"/>
              <a:t>condition (S)</a:t>
            </a:r>
          </a:p>
          <a:p>
            <a:pPr marL="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INUS example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171656" y="1600201"/>
            <a:ext cx="8229600" cy="22458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Lit match (C) may cause house fire (E)</a:t>
            </a:r>
          </a:p>
          <a:p>
            <a:r>
              <a:rPr lang="en-US" dirty="0" smtClean="0"/>
              <a:t>Many cases where lit match does not cause fire </a:t>
            </a:r>
          </a:p>
          <a:p>
            <a:r>
              <a:rPr lang="en-US" dirty="0" smtClean="0"/>
              <a:t>Many cases of fire without lit match (Y)</a:t>
            </a:r>
          </a:p>
          <a:p>
            <a:r>
              <a:rPr lang="en-US" dirty="0" smtClean="0"/>
              <a:t>For lit match to cause fire, need oxygen, flammable materials, etc. (X)</a:t>
            </a:r>
            <a:endParaRPr lang="en-US" dirty="0"/>
          </a:p>
        </p:txBody>
      </p:sp>
      <p:pic>
        <p:nvPicPr>
          <p:cNvPr id="18" name="Picture 5" descr="MCj029029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267200"/>
            <a:ext cx="1335088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MCj0290382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4572000"/>
            <a:ext cx="973138" cy="10874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" name="Picture 7" descr="MCj0397492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14800"/>
            <a:ext cx="1825625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2438400" y="4953000"/>
            <a:ext cx="1219200" cy="381000"/>
          </a:xfrm>
          <a:prstGeom prst="righ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>
            <a:off x="5334000" y="4953000"/>
            <a:ext cx="1066800" cy="381000"/>
          </a:xfrm>
          <a:prstGeom prst="lef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279525" y="59801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C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7315200" y="6096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y</a:t>
            </a: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4419600" y="60198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90537"/>
      </p:ext>
    </p:extLst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20494</TotalTime>
  <Words>1824</Words>
  <Application>Microsoft Macintosh PowerPoint</Application>
  <PresentationFormat>On-screen Show (4:3)</PresentationFormat>
  <Paragraphs>410</Paragraphs>
  <Slides>45</Slides>
  <Notes>38</Notes>
  <HiddenSlides>13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Copperplate</vt:lpstr>
      <vt:lpstr>Geneva</vt:lpstr>
      <vt:lpstr>Helvetica</vt:lpstr>
      <vt:lpstr>ＭＳ Ｐゴシック</vt:lpstr>
      <vt:lpstr>Times New Roman</vt:lpstr>
      <vt:lpstr>Wingdings</vt:lpstr>
      <vt:lpstr>Office Theme</vt:lpstr>
      <vt:lpstr>MS Org Chart</vt:lpstr>
      <vt:lpstr>Equation</vt:lpstr>
      <vt:lpstr>PowerPoint Presentation</vt:lpstr>
      <vt:lpstr>Causality</vt:lpstr>
      <vt:lpstr>PowerPoint Presentation</vt:lpstr>
      <vt:lpstr>PowerPoint Presentation</vt:lpstr>
      <vt:lpstr>PowerPoint Presentation</vt:lpstr>
      <vt:lpstr>Inference</vt:lpstr>
      <vt:lpstr>Theory vs empiricism</vt:lpstr>
      <vt:lpstr>INUS condition</vt:lpstr>
      <vt:lpstr>INUS example</vt:lpstr>
      <vt:lpstr>INUS conditions summary</vt:lpstr>
      <vt:lpstr>Problems for INUS</vt:lpstr>
      <vt:lpstr>Murder mystery</vt:lpstr>
      <vt:lpstr>Sleepwalker or murderer?</vt:lpstr>
      <vt:lpstr>The verdict</vt:lpstr>
      <vt:lpstr>Another Example  (take this home)</vt:lpstr>
      <vt:lpstr>Probabilities from data</vt:lpstr>
      <vt:lpstr>Probabilistic causality: basic idea</vt:lpstr>
      <vt:lpstr>Bayes Rule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Bayes Law</vt:lpstr>
      <vt:lpstr>Why is that true?</vt:lpstr>
      <vt:lpstr>Why is that true?</vt:lpstr>
      <vt:lpstr>Why is that true?</vt:lpstr>
      <vt:lpstr>Why is that true?</vt:lpstr>
      <vt:lpstr>Why is that true?</vt:lpstr>
      <vt:lpstr>Why is that true?</vt:lpstr>
      <vt:lpstr>Why is that true?</vt:lpstr>
      <vt:lpstr>Bayes Law</vt:lpstr>
      <vt:lpstr>Bayes rule</vt:lpstr>
      <vt:lpstr>Example continued</vt:lpstr>
      <vt:lpstr>Problem: Nonstationarity</vt:lpstr>
      <vt:lpstr>Problem: Indeterminism</vt:lpstr>
      <vt:lpstr>Problem: Overdetermination</vt:lpstr>
      <vt:lpstr>Problem: Preemption</vt:lpstr>
      <vt:lpstr>PowerPoint Presentation</vt:lpstr>
      <vt:lpstr>Probability trajectory</vt:lpstr>
      <vt:lpstr>PowerPoint Presentation</vt:lpstr>
      <vt:lpstr>Poison and antidote</vt:lpstr>
      <vt:lpstr>Poison and antidote</vt:lpstr>
      <vt:lpstr>Why are background contexts needed?</vt:lpstr>
      <vt:lpstr>Counterexample (sort of)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nbanovic</cp:lastModifiedBy>
  <cp:revision>654</cp:revision>
  <cp:lastPrinted>2014-02-18T19:49:30Z</cp:lastPrinted>
  <dcterms:created xsi:type="dcterms:W3CDTF">2013-10-07T16:54:34Z</dcterms:created>
  <dcterms:modified xsi:type="dcterms:W3CDTF">2017-04-16T16:27:42Z</dcterms:modified>
</cp:coreProperties>
</file>