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6" r:id="rId2"/>
    <p:sldId id="354" r:id="rId3"/>
    <p:sldId id="355" r:id="rId4"/>
    <p:sldId id="356" r:id="rId5"/>
    <p:sldId id="357" r:id="rId6"/>
    <p:sldId id="301" r:id="rId7"/>
    <p:sldId id="330" r:id="rId8"/>
    <p:sldId id="334" r:id="rId9"/>
    <p:sldId id="337" r:id="rId10"/>
    <p:sldId id="339" r:id="rId11"/>
    <p:sldId id="340" r:id="rId12"/>
    <p:sldId id="341" r:id="rId13"/>
    <p:sldId id="342" r:id="rId14"/>
    <p:sldId id="359" r:id="rId15"/>
    <p:sldId id="360" r:id="rId16"/>
    <p:sldId id="361" r:id="rId17"/>
    <p:sldId id="331" r:id="rId18"/>
    <p:sldId id="332" r:id="rId19"/>
    <p:sldId id="343" r:id="rId20"/>
    <p:sldId id="329" r:id="rId21"/>
    <p:sldId id="344" r:id="rId22"/>
    <p:sldId id="345" r:id="rId23"/>
    <p:sldId id="346" r:id="rId24"/>
    <p:sldId id="347" r:id="rId25"/>
    <p:sldId id="348" r:id="rId26"/>
    <p:sldId id="362" r:id="rId27"/>
    <p:sldId id="349" r:id="rId28"/>
    <p:sldId id="350" r:id="rId29"/>
    <p:sldId id="351" r:id="rId30"/>
    <p:sldId id="352" r:id="rId31"/>
    <p:sldId id="35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9" autoAdjust="0"/>
    <p:restoredTop sz="92969" autoAdjust="0"/>
  </p:normalViewPr>
  <p:slideViewPr>
    <p:cSldViewPr snapToGrid="0" snapToObjects="1">
      <p:cViewPr varScale="1">
        <p:scale>
          <a:sx n="58" d="100"/>
          <a:sy n="58" d="100"/>
        </p:scale>
        <p:origin x="728"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2/17/17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2/17/17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2/17/17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this assignment</a:t>
            </a:r>
            <a:endParaRPr lang="en-US" dirty="0"/>
          </a:p>
        </p:txBody>
      </p:sp>
      <p:sp>
        <p:nvSpPr>
          <p:cNvPr id="3" name="Content Placeholder 2"/>
          <p:cNvSpPr>
            <a:spLocks noGrp="1"/>
          </p:cNvSpPr>
          <p:nvPr>
            <p:ph idx="1"/>
          </p:nvPr>
        </p:nvSpPr>
        <p:spPr/>
        <p:txBody>
          <a:bodyPr/>
          <a:lstStyle/>
          <a:p>
            <a:r>
              <a:rPr lang="en-US" dirty="0" smtClean="0"/>
              <a:t>Server side debugging is a bit of a pain</a:t>
            </a:r>
          </a:p>
          <a:p>
            <a:r>
              <a:rPr lang="en-US" dirty="0" smtClean="0"/>
              <a:t>Google helps though – provides access to logs</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68659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Debugging</a:t>
            </a:r>
            <a:endParaRPr lang="en-US" dirty="0"/>
          </a:p>
        </p:txBody>
      </p:sp>
      <p:sp>
        <p:nvSpPr>
          <p:cNvPr id="3" name="Content Placeholder 2"/>
          <p:cNvSpPr>
            <a:spLocks noGrp="1"/>
          </p:cNvSpPr>
          <p:nvPr>
            <p:ph idx="1"/>
          </p:nvPr>
        </p:nvSpPr>
        <p:spPr/>
        <p:txBody>
          <a:bodyPr/>
          <a:lstStyle/>
          <a:p>
            <a:r>
              <a:rPr lang="en-US" dirty="0" smtClean="0"/>
              <a:t>My helper function prints recent SQL commands to log and catches SQL query errors</a:t>
            </a:r>
          </a:p>
          <a:p>
            <a:r>
              <a:rPr lang="en-US" dirty="0" smtClean="0"/>
              <a:t>You may also see errors show up in the [</a:t>
            </a:r>
            <a:r>
              <a:rPr lang="en-US" dirty="0" err="1" smtClean="0"/>
              <a:t>projectname</a:t>
            </a:r>
            <a:r>
              <a:rPr lang="en-US" dirty="0" smtClean="0"/>
              <a:t>]-byte3 browser window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980124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can need to do with mobile data?</a:t>
            </a:r>
            <a:endParaRPr lang="en-US" dirty="0"/>
          </a:p>
        </p:txBody>
      </p:sp>
      <p:sp>
        <p:nvSpPr>
          <p:cNvPr id="3" name="Content Placeholder 2"/>
          <p:cNvSpPr>
            <a:spLocks noGrp="1"/>
          </p:cNvSpPr>
          <p:nvPr>
            <p:ph idx="1"/>
          </p:nvPr>
        </p:nvSpPr>
        <p:spPr/>
        <p:txBody>
          <a:bodyPr/>
          <a:lstStyle/>
          <a:p>
            <a:r>
              <a:rPr lang="en-US" dirty="0" smtClean="0"/>
              <a:t>Cleaning: can you tell when the phone is off?</a:t>
            </a:r>
          </a:p>
          <a:p>
            <a:r>
              <a:rPr lang="en-US" dirty="0" smtClean="0"/>
              <a:t>Imputing: filling in missing location readings.</a:t>
            </a:r>
          </a:p>
          <a:p>
            <a:r>
              <a:rPr lang="en-US" dirty="0" smtClean="0"/>
              <a:t>Organizing: identifying common locations (what the byte walks you through)</a:t>
            </a:r>
          </a:p>
          <a:p>
            <a:r>
              <a:rPr lang="en-US" dirty="0" smtClean="0"/>
              <a:t>Associating: connecting activities to other context (we explore location + activity, homework is to explore time + activity)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86500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4" y="3782759"/>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3" name="Content Placeholder 2"/>
          <p:cNvSpPr>
            <a:spLocks noGrp="1"/>
          </p:cNvSpPr>
          <p:nvPr>
            <p:ph idx="1"/>
          </p:nvPr>
        </p:nvSpPr>
        <p:spPr/>
        <p:txBody>
          <a:bodyPr/>
          <a:lstStyle/>
          <a:p>
            <a:r>
              <a:rPr lang="en-US" dirty="0" smtClean="0"/>
              <a:t>Once you setup the files in your document hierarchy the way you want you can start modifying the code in the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3262746"/>
            <a:ext cx="4631377" cy="3145117"/>
          </a:xfrm>
          <a:prstGeom prst="rect">
            <a:avLst/>
          </a:prstGeom>
        </p:spPr>
      </p:pic>
    </p:spTree>
    <p:extLst>
      <p:ext uri="{BB962C8B-B14F-4D97-AF65-F5344CB8AC3E}">
        <p14:creationId xmlns:p14="http://schemas.microsoft.com/office/powerpoint/2010/main" val="404944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Hand In Expectations</a:t>
            </a:r>
            <a:endParaRPr lang="en-US" dirty="0"/>
          </a:p>
        </p:txBody>
      </p:sp>
      <p:sp>
        <p:nvSpPr>
          <p:cNvPr id="3" name="Content Placeholder 2"/>
          <p:cNvSpPr>
            <a:spLocks noGrp="1"/>
          </p:cNvSpPr>
          <p:nvPr>
            <p:ph idx="1"/>
          </p:nvPr>
        </p:nvSpPr>
        <p:spPr/>
        <p:txBody>
          <a:bodyPr/>
          <a:lstStyle/>
          <a:p>
            <a:r>
              <a:rPr lang="en-US" dirty="0" smtClean="0"/>
              <a:t>Tell a story about your data.</a:t>
            </a:r>
            <a:endParaRPr lang="en-US" dirty="0"/>
          </a:p>
          <a:p>
            <a:r>
              <a:rPr lang="en-US" dirty="0" smtClean="0"/>
              <a:t>Visualize the results (more nicely than we do!)</a:t>
            </a:r>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137358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9" name="Content Placeholder 8"/>
          <p:cNvSpPr>
            <a:spLocks noGrp="1"/>
          </p:cNvSpPr>
          <p:nvPr>
            <p:ph idx="1"/>
          </p:nvPr>
        </p:nvSpPr>
        <p:spPr/>
        <p:txBody>
          <a:bodyPr/>
          <a:lstStyle/>
          <a:p>
            <a:r>
              <a:rPr lang="en-US" dirty="0" smtClean="0"/>
              <a:t>Deploy the code. By default, if you have location and activity data you should see: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81" y="2838008"/>
            <a:ext cx="5151238" cy="3569855"/>
          </a:xfrm>
          <a:prstGeom prst="rect">
            <a:avLst/>
          </a:prstGeom>
        </p:spPr>
      </p:pic>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9" name="Content Placeholder 8"/>
          <p:cNvSpPr>
            <a:spLocks noGrp="1"/>
          </p:cNvSpPr>
          <p:nvPr>
            <p:ph idx="1"/>
          </p:nvPr>
        </p:nvSpPr>
        <p:spPr/>
        <p:txBody>
          <a:bodyPr/>
          <a:lstStyle/>
          <a:p>
            <a:r>
              <a:rPr lang="en-US" dirty="0" smtClean="0"/>
              <a:t>Vega-lite has an editor that helps you edit the JSON and see example. Click on “Open in Vega Editor” to see 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7" name="Rectangle 6"/>
          <p:cNvSpPr/>
          <p:nvPr/>
        </p:nvSpPr>
        <p:spPr>
          <a:xfrm>
            <a:off x="2470068" y="3348842"/>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DATA</a:t>
            </a:r>
            <a:endParaRPr lang="en-US" dirty="0">
              <a:solidFill>
                <a:schemeClr val="tx1">
                  <a:lumMod val="85000"/>
                  <a:lumOff val="15000"/>
                </a:schemeClr>
              </a:solidFill>
            </a:endParaRPr>
          </a:p>
        </p:txBody>
      </p:sp>
      <p:sp>
        <p:nvSpPr>
          <p:cNvPr id="11" name="Rectangle 10"/>
          <p:cNvSpPr/>
          <p:nvPr/>
        </p:nvSpPr>
        <p:spPr>
          <a:xfrm>
            <a:off x="2470067" y="5211548"/>
            <a:ext cx="2470067" cy="118664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 DEFINITION</a:t>
            </a:r>
            <a:endParaRPr lang="en-US" dirty="0">
              <a:solidFill>
                <a:schemeClr val="tx1">
                  <a:lumMod val="85000"/>
                  <a:lumOff val="15000"/>
                </a:schemeClr>
              </a:solidFill>
            </a:endParaRPr>
          </a:p>
        </p:txBody>
      </p:sp>
      <p:sp>
        <p:nvSpPr>
          <p:cNvPr id="12" name="Rectangle 11"/>
          <p:cNvSpPr/>
          <p:nvPr/>
        </p:nvSpPr>
        <p:spPr>
          <a:xfrm>
            <a:off x="4968533" y="3177776"/>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7908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9" name="Content Placeholder 8"/>
          <p:cNvSpPr>
            <a:spLocks noGrp="1"/>
          </p:cNvSpPr>
          <p:nvPr>
            <p:ph idx="1"/>
          </p:nvPr>
        </p:nvSpPr>
        <p:spPr/>
        <p:txBody>
          <a:bodyPr/>
          <a:lstStyle/>
          <a:p>
            <a:r>
              <a:rPr lang="en-US" dirty="0" smtClean="0"/>
              <a:t>You can also see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11" name="Rectangle 10"/>
          <p:cNvSpPr/>
          <p:nvPr/>
        </p:nvSpPr>
        <p:spPr>
          <a:xfrm>
            <a:off x="3185015" y="2997042"/>
            <a:ext cx="1600742" cy="56555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5" y="2448285"/>
            <a:ext cx="8265226" cy="3203133"/>
          </a:xfrm>
          <a:prstGeom prst="rect">
            <a:avLst/>
          </a:prstGeom>
        </p:spPr>
      </p:pic>
    </p:spTree>
    <p:extLst>
      <p:ext uri="{BB962C8B-B14F-4D97-AF65-F5344CB8AC3E}">
        <p14:creationId xmlns:p14="http://schemas.microsoft.com/office/powerpoint/2010/main" val="5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9" name="Content Placeholder 8"/>
          <p:cNvSpPr>
            <a:spLocks noGrp="1"/>
          </p:cNvSpPr>
          <p:nvPr>
            <p:ph idx="1"/>
          </p:nvPr>
        </p:nvSpPr>
        <p:spPr/>
        <p:txBody>
          <a:bodyPr/>
          <a:lstStyle/>
          <a:p>
            <a:r>
              <a:rPr lang="en-US" dirty="0" smtClean="0"/>
              <a:t>Connecting to the DB (</a:t>
            </a:r>
            <a:r>
              <a:rPr lang="en-US" dirty="0" err="1" smtClean="0"/>
              <a:t>main.py</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03" y="2310897"/>
            <a:ext cx="5207395" cy="3839029"/>
          </a:xfrm>
          <a:prstGeom prst="rect">
            <a:avLst/>
          </a:prstGeom>
        </p:spPr>
      </p:pic>
      <p:sp>
        <p:nvSpPr>
          <p:cNvPr id="12" name="Rectangle 11"/>
          <p:cNvSpPr/>
          <p:nvPr/>
        </p:nvSpPr>
        <p:spPr>
          <a:xfrm>
            <a:off x="1896304" y="2232093"/>
            <a:ext cx="5015135" cy="867368"/>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12"/>
          <p:cNvSpPr/>
          <p:nvPr/>
        </p:nvSpPr>
        <p:spPr>
          <a:xfrm>
            <a:off x="2183278" y="4037141"/>
            <a:ext cx="4728161" cy="112862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8212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9" name="Content Placeholder 8"/>
          <p:cNvSpPr>
            <a:spLocks noGrp="1"/>
          </p:cNvSpPr>
          <p:nvPr>
            <p:ph idx="1"/>
          </p:nvPr>
        </p:nvSpPr>
        <p:spPr/>
        <p:txBody>
          <a:bodyPr/>
          <a:lstStyle/>
          <a:p>
            <a:r>
              <a:rPr lang="en-US" dirty="0" smtClean="0"/>
              <a:t>Making a SQL query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2" name="Rectangle 11"/>
          <p:cNvSpPr/>
          <p:nvPr/>
        </p:nvSpPr>
        <p:spPr>
          <a:xfrm>
            <a:off x="817617" y="3051957"/>
            <a:ext cx="8278883" cy="49735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6190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9" name="Content Placeholder 8"/>
          <p:cNvSpPr>
            <a:spLocks noGrp="1"/>
          </p:cNvSpPr>
          <p:nvPr>
            <p:ph idx="1"/>
          </p:nvPr>
        </p:nvSpPr>
        <p:spPr/>
        <p:txBody>
          <a:bodyPr/>
          <a:lstStyle/>
          <a:p>
            <a:r>
              <a:rPr lang="en-US" dirty="0" smtClean="0"/>
              <a:t>Executing and passing data to the view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3" name="Rectangle 12"/>
          <p:cNvSpPr/>
          <p:nvPr/>
        </p:nvSpPr>
        <p:spPr>
          <a:xfrm>
            <a:off x="865117" y="3549316"/>
            <a:ext cx="4728161"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MySQL from python</a:t>
            </a:r>
            <a:endParaRPr lang="en-US" dirty="0"/>
          </a:p>
        </p:txBody>
      </p:sp>
      <p:sp>
        <p:nvSpPr>
          <p:cNvPr id="3" name="Content Placeholder 2"/>
          <p:cNvSpPr>
            <a:spLocks noGrp="1"/>
          </p:cNvSpPr>
          <p:nvPr>
            <p:ph idx="1"/>
          </p:nvPr>
        </p:nvSpPr>
        <p:spPr>
          <a:xfrm>
            <a:off x="1128943" y="1311897"/>
            <a:ext cx="7048804" cy="4379976"/>
          </a:xfrm>
        </p:spPr>
        <p:txBody>
          <a:bodyPr/>
          <a:lstStyle/>
          <a:p>
            <a:pPr marL="0" indent="0">
              <a:buNone/>
            </a:pPr>
            <a:r>
              <a:rPr lang="en-US" dirty="0" err="1" smtClean="0"/>
              <a:t>db</a:t>
            </a:r>
            <a:r>
              <a:rPr lang="en-US" dirty="0" smtClean="0"/>
              <a:t> </a:t>
            </a:r>
            <a:r>
              <a:rPr lang="en-US" dirty="0"/>
              <a:t>= </a:t>
            </a:r>
            <a:r>
              <a:rPr lang="en-US" dirty="0" err="1"/>
              <a:t>MySQLdb.connect</a:t>
            </a:r>
            <a:r>
              <a:rPr lang="en-US" dirty="0"/>
              <a:t>(</a:t>
            </a:r>
            <a:r>
              <a:rPr lang="en-US" dirty="0" err="1"/>
              <a:t>unix_socket</a:t>
            </a:r>
            <a:r>
              <a:rPr lang="en-US" dirty="0"/>
              <a:t>='/</a:t>
            </a:r>
            <a:r>
              <a:rPr lang="en-US" dirty="0" err="1"/>
              <a:t>cloudsql</a:t>
            </a:r>
            <a:r>
              <a:rPr lang="en-US" dirty="0"/>
              <a:t>/' + _INSTANCE_NAME, </a:t>
            </a:r>
            <a:r>
              <a:rPr lang="en-US" dirty="0" err="1"/>
              <a:t>db</a:t>
            </a:r>
            <a:r>
              <a:rPr lang="en-US" dirty="0"/>
              <a:t>=_DB, user=</a:t>
            </a:r>
            <a:r>
              <a:rPr lang="en-US" dirty="0" smtClean="0"/>
              <a:t>'root’, </a:t>
            </a:r>
            <a:r>
              <a:rPr lang="en-US" dirty="0" err="1" smtClean="0"/>
              <a:t>passwd</a:t>
            </a:r>
            <a:r>
              <a:rPr lang="en-US" dirty="0" smtClean="0"/>
              <a:t>=‘password’)</a:t>
            </a:r>
            <a:endParaRPr lang="en-US" dirty="0"/>
          </a:p>
          <a:p>
            <a:pPr marL="0" indent="0">
              <a:buNone/>
            </a:pPr>
            <a:r>
              <a:rPr lang="en-US" dirty="0" smtClean="0"/>
              <a:t>cursor </a:t>
            </a:r>
            <a:r>
              <a:rPr lang="en-US" dirty="0"/>
              <a:t>= </a:t>
            </a:r>
            <a:r>
              <a:rPr lang="en-US" dirty="0" err="1"/>
              <a:t>db.cursor</a:t>
            </a:r>
            <a:r>
              <a:rPr lang="en-US" dirty="0"/>
              <a:t>(</a:t>
            </a:r>
            <a:r>
              <a:rPr lang="en-US" dirty="0" smtClean="0"/>
              <a:t>)</a:t>
            </a:r>
            <a:endParaRPr lang="en-US" dirty="0"/>
          </a:p>
          <a:p>
            <a:r>
              <a:rPr lang="en-US" dirty="0" smtClean="0"/>
              <a:t>Helper function – prints result to log</a:t>
            </a:r>
          </a:p>
          <a:p>
            <a:pPr marL="0" indent="0">
              <a:buNone/>
            </a:pPr>
            <a:r>
              <a:rPr lang="en-US" dirty="0" err="1" smtClean="0"/>
              <a:t>self.make_and_print_query</a:t>
            </a:r>
            <a:r>
              <a:rPr lang="en-US" dirty="0"/>
              <a:t>(cursor, 'SHOW TABLES', 'Show the names of all tables'</a:t>
            </a:r>
            <a:r>
              <a:rPr lang="en-US" dirty="0" smtClean="0"/>
              <a:t>)</a:t>
            </a:r>
          </a:p>
          <a:p>
            <a:r>
              <a:rPr lang="en-US" dirty="0" smtClean="0"/>
              <a:t>Helper function – returns result as list</a:t>
            </a:r>
          </a:p>
          <a:p>
            <a:pPr marL="0" indent="0">
              <a:buNone/>
            </a:pPr>
            <a:r>
              <a:rPr lang="en-US" dirty="0"/>
              <a:t> rows = </a:t>
            </a:r>
            <a:r>
              <a:rPr lang="en-US" dirty="0" err="1"/>
              <a:t>self.make_query</a:t>
            </a:r>
            <a:r>
              <a:rPr lang="en-US" dirty="0"/>
              <a:t>(cursor, query</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525733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
        <p:nvSpPr>
          <p:cNvPr id="9" name="Content Placeholder 8"/>
          <p:cNvSpPr>
            <a:spLocks noGrp="1"/>
          </p:cNvSpPr>
          <p:nvPr>
            <p:ph idx="1"/>
          </p:nvPr>
        </p:nvSpPr>
        <p:spPr/>
        <p:txBody>
          <a:bodyPr/>
          <a:lstStyle/>
          <a:p>
            <a:r>
              <a:rPr lang="en-US" dirty="0" smtClean="0"/>
              <a:t>“Installing” Vega-lite (</a:t>
            </a:r>
            <a:r>
              <a:rPr lang="en-US" dirty="0" err="1" smtClean="0"/>
              <a:t>index.html</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9" y="2658343"/>
            <a:ext cx="8750300" cy="2349500"/>
          </a:xfrm>
          <a:prstGeom prst="rect">
            <a:avLst/>
          </a:prstGeom>
        </p:spPr>
      </p:pic>
    </p:spTree>
    <p:extLst>
      <p:ext uri="{BB962C8B-B14F-4D97-AF65-F5344CB8AC3E}">
        <p14:creationId xmlns:p14="http://schemas.microsoft.com/office/powerpoint/2010/main" val="1083118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
        <p:nvSpPr>
          <p:cNvPr id="9" name="Content Placeholder 8"/>
          <p:cNvSpPr>
            <a:spLocks noGrp="1"/>
          </p:cNvSpPr>
          <p:nvPr>
            <p:ph idx="1"/>
          </p:nvPr>
        </p:nvSpPr>
        <p:spPr/>
        <p:txBody>
          <a:bodyPr/>
          <a:lstStyle/>
          <a:p>
            <a:r>
              <a:rPr lang="en-US" dirty="0" smtClean="0"/>
              <a:t>Displaying visualization (</a:t>
            </a:r>
            <a:r>
              <a:rPr lang="en-US" dirty="0" err="1" smtClean="0"/>
              <a:t>index.html</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98" y="2413098"/>
            <a:ext cx="5328719" cy="3967787"/>
          </a:xfrm>
          <a:prstGeom prst="rect">
            <a:avLst/>
          </a:prstGeom>
        </p:spPr>
      </p:pic>
      <p:sp>
        <p:nvSpPr>
          <p:cNvPr id="13" name="Rectangle 12"/>
          <p:cNvSpPr/>
          <p:nvPr/>
        </p:nvSpPr>
        <p:spPr>
          <a:xfrm>
            <a:off x="1888177" y="2516163"/>
            <a:ext cx="6008914"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Element to display in</a:t>
            </a:r>
            <a:endParaRPr lang="en-US" dirty="0">
              <a:solidFill>
                <a:schemeClr val="tx1">
                  <a:lumMod val="85000"/>
                  <a:lumOff val="15000"/>
                </a:schemeClr>
              </a:solidFill>
            </a:endParaRPr>
          </a:p>
        </p:txBody>
      </p:sp>
      <p:sp>
        <p:nvSpPr>
          <p:cNvPr id="10" name="Rectangle 9"/>
          <p:cNvSpPr/>
          <p:nvPr/>
        </p:nvSpPr>
        <p:spPr>
          <a:xfrm>
            <a:off x="1888177" y="2951398"/>
            <a:ext cx="6008914" cy="2226244"/>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Data and visualization specification</a:t>
            </a:r>
            <a:endParaRPr lang="en-US" dirty="0">
              <a:solidFill>
                <a:schemeClr val="tx1">
                  <a:lumMod val="85000"/>
                  <a:lumOff val="15000"/>
                </a:schemeClr>
              </a:solidFill>
            </a:endParaRPr>
          </a:p>
        </p:txBody>
      </p:sp>
      <p:sp>
        <p:nvSpPr>
          <p:cNvPr id="11" name="Rectangle 10"/>
          <p:cNvSpPr/>
          <p:nvPr/>
        </p:nvSpPr>
        <p:spPr>
          <a:xfrm>
            <a:off x="1888177" y="5743587"/>
            <a:ext cx="6008914" cy="58660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Instruct Vega-lite to display in element</a:t>
            </a:r>
            <a:endParaRPr lang="en-US" dirty="0">
              <a:solidFill>
                <a:schemeClr val="tx1">
                  <a:lumMod val="85000"/>
                  <a:lumOff val="15000"/>
                </a:schemeClr>
              </a:solidFill>
            </a:endParaRPr>
          </a:p>
        </p:txBody>
      </p:sp>
    </p:spTree>
    <p:extLst>
      <p:ext uri="{BB962C8B-B14F-4D97-AF65-F5344CB8AC3E}">
        <p14:creationId xmlns:p14="http://schemas.microsoft.com/office/powerpoint/2010/main" val="4789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9" name="Content Placeholder 8"/>
          <p:cNvSpPr>
            <a:spLocks noGrp="1"/>
          </p:cNvSpPr>
          <p:nvPr>
            <p:ph idx="1"/>
          </p:nvPr>
        </p:nvSpPr>
        <p:spPr/>
        <p:txBody>
          <a:bodyPr/>
          <a:lstStyle/>
          <a:p>
            <a:r>
              <a:rPr lang="en-US" dirty="0" smtClean="0"/>
              <a:t>If you do not like Vega-lite examples or if you don’t like changing JSON to get your chart just right, </a:t>
            </a:r>
            <a:r>
              <a:rPr lang="en-US" b="1" dirty="0" smtClean="0"/>
              <a:t>use Lyra </a:t>
            </a:r>
            <a:r>
              <a:rPr lang="en-US" b="1" dirty="0"/>
              <a:t>(optional): </a:t>
            </a:r>
            <a:r>
              <a:rPr lang="en-US" sz="2400" dirty="0"/>
              <a:t>http://</a:t>
            </a:r>
            <a:r>
              <a:rPr lang="en-US" sz="2400" dirty="0" err="1"/>
              <a:t>idl.cs.washington.edu</a:t>
            </a:r>
            <a:r>
              <a:rPr lang="en-US" sz="2400" dirty="0"/>
              <a:t>/projects/</a:t>
            </a:r>
            <a:r>
              <a:rPr lang="en-US" sz="2400" dirty="0" err="1"/>
              <a:t>lyra</a:t>
            </a:r>
            <a:r>
              <a:rPr lang="en-US" sz="2400" dirty="0"/>
              <a:t>/app/</a:t>
            </a:r>
            <a:endParaRPr lang="en-US" dirty="0"/>
          </a:p>
        </p:txBody>
      </p:sp>
    </p:spTree>
    <p:extLst>
      <p:ext uri="{BB962C8B-B14F-4D97-AF65-F5344CB8AC3E}">
        <p14:creationId xmlns:p14="http://schemas.microsoft.com/office/powerpoint/2010/main" val="477134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Activities by Time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pic>
        <p:nvPicPr>
          <p:cNvPr id="7" name="Content Placeholder 6" descr="Screen Shot 2014-12-21 at 8.36.01 PM.png"/>
          <p:cNvPicPr>
            <a:picLocks noGrp="1" noChangeAspect="1"/>
          </p:cNvPicPr>
          <p:nvPr>
            <p:ph idx="1"/>
          </p:nvPr>
        </p:nvPicPr>
        <p:blipFill>
          <a:blip r:embed="rId2">
            <a:extLst>
              <a:ext uri="{28A0092B-C50C-407E-A947-70E740481C1C}">
                <a14:useLocalDpi xmlns:a14="http://schemas.microsoft.com/office/drawing/2010/main" val="0"/>
              </a:ext>
            </a:extLst>
          </a:blip>
          <a:srcRect l="13630" r="13630"/>
          <a:stretch>
            <a:fillRect/>
          </a:stretch>
        </p:blipFill>
        <p:spPr/>
      </p:pic>
    </p:spTree>
    <p:extLst>
      <p:ext uri="{BB962C8B-B14F-4D97-AF65-F5344CB8AC3E}">
        <p14:creationId xmlns:p14="http://schemas.microsoft.com/office/powerpoint/2010/main" val="1147156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6" y="3422921"/>
            <a:ext cx="8014797" cy="2212744"/>
          </a:xfrm>
          <a:prstGeom prst="rect">
            <a:avLst/>
          </a:prstGeom>
        </p:spPr>
      </p:pic>
      <p:sp>
        <p:nvSpPr>
          <p:cNvPr id="8" name="Rectangle 7"/>
          <p:cNvSpPr/>
          <p:nvPr/>
        </p:nvSpPr>
        <p:spPr>
          <a:xfrm>
            <a:off x="296883" y="3819523"/>
            <a:ext cx="4132613"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Load your data source</a:t>
            </a:r>
            <a:endParaRPr lang="en-US" dirty="0">
              <a:solidFill>
                <a:schemeClr val="tx1">
                  <a:lumMod val="85000"/>
                  <a:lumOff val="15000"/>
                </a:schemeClr>
              </a:solidFill>
            </a:endParaRPr>
          </a:p>
        </p:txBody>
      </p:sp>
    </p:spTree>
    <p:extLst>
      <p:ext uri="{BB962C8B-B14F-4D97-AF65-F5344CB8AC3E}">
        <p14:creationId xmlns:p14="http://schemas.microsoft.com/office/powerpoint/2010/main" val="6530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r>
              <a:rPr lang="en-US" dirty="0" smtClean="0"/>
              <a:t>.</a:t>
            </a:r>
          </a:p>
          <a:p>
            <a:r>
              <a:rPr lang="en-US" dirty="0" smtClean="0"/>
              <a:t>A great demo at:</a:t>
            </a:r>
          </a:p>
          <a:p>
            <a:pPr marL="0" indent="0">
              <a:buNone/>
            </a:pPr>
            <a:r>
              <a:rPr lang="pt-BR" dirty="0" smtClean="0"/>
              <a:t>		</a:t>
            </a:r>
            <a:r>
              <a:rPr lang="pt-BR" dirty="0" err="1" smtClean="0"/>
              <a:t>https</a:t>
            </a:r>
            <a:r>
              <a:rPr lang="pt-BR" dirty="0"/>
              <a:t>://</a:t>
            </a:r>
            <a:r>
              <a:rPr lang="pt-BR" dirty="0" err="1"/>
              <a:t>vimeo.com</a:t>
            </a:r>
            <a:r>
              <a:rPr lang="pt-BR" dirty="0"/>
              <a:t>/96104443</a:t>
            </a:r>
            <a:endParaRPr lang="en-US" dirty="0"/>
          </a:p>
        </p:txBody>
      </p:sp>
    </p:spTree>
    <p:extLst>
      <p:ext uri="{BB962C8B-B14F-4D97-AF65-F5344CB8AC3E}">
        <p14:creationId xmlns:p14="http://schemas.microsoft.com/office/powerpoint/2010/main" val="176565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Interactive </a:t>
            </a:r>
            <a:r>
              <a:rPr lang="en-US" dirty="0" err="1" smtClean="0"/>
              <a:t>Viz</a:t>
            </a:r>
            <a:r>
              <a:rPr lang="en-US" dirty="0" smtClean="0"/>
              <a:t>: </a:t>
            </a:r>
            <a:br>
              <a:rPr lang="en-US" dirty="0" smtClean="0"/>
            </a:br>
            <a:r>
              <a:rPr lang="en-US" dirty="0" smtClean="0"/>
              <a:t>Mobility by Time and Day</a:t>
            </a:r>
            <a:endParaRPr lang="en-US" dirty="0"/>
          </a:p>
        </p:txBody>
      </p:sp>
      <p:sp>
        <p:nvSpPr>
          <p:cNvPr id="3" name="Content Placeholder 2"/>
          <p:cNvSpPr>
            <a:spLocks noGrp="1"/>
          </p:cNvSpPr>
          <p:nvPr>
            <p:ph idx="1"/>
          </p:nvPr>
        </p:nvSpPr>
        <p:spPr>
          <a:xfrm>
            <a:off x="1128943" y="1847153"/>
            <a:ext cx="7048804" cy="726714"/>
          </a:xfrm>
        </p:spPr>
        <p:txBody>
          <a:bodyPr/>
          <a:lstStyle/>
          <a:p>
            <a:r>
              <a:rPr lang="en-US"/>
              <a:t>http://</a:t>
            </a:r>
            <a:r>
              <a:rPr lang="en-US" dirty="0" err="1"/>
              <a:t>yimmy-mobile.appspot.com</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1643"/>
            <a:ext cx="9144000" cy="3291244"/>
          </a:xfrm>
          <a:prstGeom prst="rect">
            <a:avLst/>
          </a:prstGeom>
        </p:spPr>
      </p:pic>
    </p:spTree>
    <p:extLst>
      <p:ext uri="{BB962C8B-B14F-4D97-AF65-F5344CB8AC3E}">
        <p14:creationId xmlns:p14="http://schemas.microsoft.com/office/powerpoint/2010/main" val="4464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Binning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713" y="2429713"/>
            <a:ext cx="7048500" cy="3216186"/>
          </a:xfrm>
        </p:spPr>
      </p:pic>
      <p:sp>
        <p:nvSpPr>
          <p:cNvPr id="4" name="Date Placeholder 3"/>
          <p:cNvSpPr>
            <a:spLocks noGrp="1"/>
          </p:cNvSpPr>
          <p:nvPr>
            <p:ph type="dt" sz="half" idx="10"/>
          </p:nvPr>
        </p:nvSpPr>
        <p:spPr/>
        <p:txBody>
          <a:bodyPr/>
          <a:lstStyle/>
          <a:p>
            <a:fld id="{7053BEFA-1175-F644-B249-7D41D72BD3FF}" type="datetime1">
              <a:rPr lang="en-US" smtClean="0"/>
              <a:t>2/17/17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Rectangle 7"/>
          <p:cNvSpPr/>
          <p:nvPr/>
        </p:nvSpPr>
        <p:spPr>
          <a:xfrm>
            <a:off x="1128713" y="1680325"/>
            <a:ext cx="4293996" cy="369332"/>
          </a:xfrm>
          <a:prstGeom prst="rect">
            <a:avLst/>
          </a:prstGeom>
        </p:spPr>
        <p:txBody>
          <a:bodyPr wrap="none">
            <a:spAutoFit/>
          </a:bodyPr>
          <a:lstStyle/>
          <a:p>
            <a:r>
              <a:rPr lang="en-US" dirty="0"/>
              <a:t>http://mark-where-and-</a:t>
            </a:r>
            <a:r>
              <a:rPr lang="en-US" dirty="0" err="1"/>
              <a:t>what.appspot.com</a:t>
            </a:r>
            <a:r>
              <a:rPr lang="en-US" dirty="0"/>
              <a:t>/</a:t>
            </a:r>
          </a:p>
        </p:txBody>
      </p:sp>
    </p:spTree>
    <p:extLst>
      <p:ext uri="{BB962C8B-B14F-4D97-AF65-F5344CB8AC3E}">
        <p14:creationId xmlns:p14="http://schemas.microsoft.com/office/powerpoint/2010/main" val="68393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15474</TotalTime>
  <Words>862</Words>
  <Application>Microsoft Macintosh PowerPoint</Application>
  <PresentationFormat>On-screen Show (4:3)</PresentationFormat>
  <Paragraphs>206</Paragraphs>
  <Slides>31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Copperplate</vt:lpstr>
      <vt:lpstr>Geneva</vt:lpstr>
      <vt:lpstr>Helvetica</vt:lpstr>
      <vt:lpstr>ＭＳ Ｐゴシック</vt:lpstr>
      <vt:lpstr>Office Theme</vt:lpstr>
      <vt:lpstr>PowerPoint Presentation</vt:lpstr>
      <vt:lpstr>Basic Hand In Expectations</vt:lpstr>
      <vt:lpstr>Activities by Time</vt:lpstr>
      <vt:lpstr>Custom Interactive Viz:  Mobility by Time and Day</vt:lpstr>
      <vt:lpstr>Location Binning</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Debugging this assignment</vt:lpstr>
      <vt:lpstr>More Debugging</vt:lpstr>
      <vt:lpstr>What do can need to do with mobile data?</vt:lpstr>
      <vt:lpstr>Communicating with the database</vt:lpstr>
      <vt:lpstr>Developing Code</vt:lpstr>
      <vt:lpstr>Developing Code</vt:lpstr>
      <vt:lpstr>Developing Code</vt:lpstr>
      <vt:lpstr>Developing Code</vt:lpstr>
      <vt:lpstr>Developing Code</vt:lpstr>
      <vt:lpstr>Developing Code</vt:lpstr>
      <vt:lpstr>Developing Code</vt:lpstr>
      <vt:lpstr>Developing Code</vt:lpstr>
      <vt:lpstr>Accessing MySQL from python</vt:lpstr>
      <vt:lpstr>Developing Code</vt:lpstr>
      <vt:lpstr>Developing Code</vt:lpstr>
      <vt:lpstr>Developing Code</vt:lpstr>
      <vt:lpstr>Developing Code</vt:lpstr>
      <vt:lpstr>Developing Code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409</cp:revision>
  <dcterms:created xsi:type="dcterms:W3CDTF">2013-10-07T16:54:34Z</dcterms:created>
  <dcterms:modified xsi:type="dcterms:W3CDTF">2017-02-18T15:00:02Z</dcterms:modified>
</cp:coreProperties>
</file>