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2"/>
  </p:notesMasterIdLst>
  <p:handoutMasterIdLst>
    <p:handoutMasterId r:id="rId83"/>
  </p:handoutMasterIdLst>
  <p:sldIdLst>
    <p:sldId id="710" r:id="rId2"/>
    <p:sldId id="258" r:id="rId3"/>
    <p:sldId id="592" r:id="rId4"/>
    <p:sldId id="716" r:id="rId5"/>
    <p:sldId id="744" r:id="rId6"/>
    <p:sldId id="718" r:id="rId7"/>
    <p:sldId id="719" r:id="rId8"/>
    <p:sldId id="729" r:id="rId9"/>
    <p:sldId id="725" r:id="rId10"/>
    <p:sldId id="732" r:id="rId11"/>
    <p:sldId id="733" r:id="rId12"/>
    <p:sldId id="735" r:id="rId13"/>
    <p:sldId id="745" r:id="rId14"/>
    <p:sldId id="746" r:id="rId15"/>
    <p:sldId id="455" r:id="rId16"/>
    <p:sldId id="542" r:id="rId17"/>
    <p:sldId id="527" r:id="rId18"/>
    <p:sldId id="711" r:id="rId19"/>
    <p:sldId id="556" r:id="rId20"/>
    <p:sldId id="713" r:id="rId21"/>
    <p:sldId id="717" r:id="rId22"/>
    <p:sldId id="709" r:id="rId23"/>
    <p:sldId id="543" r:id="rId24"/>
    <p:sldId id="544" r:id="rId25"/>
    <p:sldId id="686" r:id="rId26"/>
    <p:sldId id="301" r:id="rId27"/>
    <p:sldId id="473" r:id="rId28"/>
    <p:sldId id="474" r:id="rId29"/>
    <p:sldId id="475" r:id="rId30"/>
    <p:sldId id="476" r:id="rId31"/>
    <p:sldId id="477" r:id="rId32"/>
    <p:sldId id="478" r:id="rId33"/>
    <p:sldId id="479" r:id="rId34"/>
    <p:sldId id="485" r:id="rId35"/>
    <p:sldId id="486" r:id="rId36"/>
    <p:sldId id="487" r:id="rId37"/>
    <p:sldId id="488" r:id="rId38"/>
    <p:sldId id="489" r:id="rId39"/>
    <p:sldId id="490" r:id="rId40"/>
    <p:sldId id="491" r:id="rId41"/>
    <p:sldId id="492" r:id="rId42"/>
    <p:sldId id="493" r:id="rId43"/>
    <p:sldId id="494" r:id="rId44"/>
    <p:sldId id="495" r:id="rId45"/>
    <p:sldId id="496" r:id="rId46"/>
    <p:sldId id="497" r:id="rId47"/>
    <p:sldId id="498" r:id="rId48"/>
    <p:sldId id="502" r:id="rId49"/>
    <p:sldId id="594" r:id="rId50"/>
    <p:sldId id="595" r:id="rId51"/>
    <p:sldId id="596" r:id="rId52"/>
    <p:sldId id="597" r:id="rId53"/>
    <p:sldId id="598" r:id="rId54"/>
    <p:sldId id="707" r:id="rId55"/>
    <p:sldId id="708" r:id="rId56"/>
    <p:sldId id="519" r:id="rId57"/>
    <p:sldId id="509" r:id="rId58"/>
    <p:sldId id="314" r:id="rId59"/>
    <p:sldId id="512" r:id="rId60"/>
    <p:sldId id="324" r:id="rId61"/>
    <p:sldId id="325" r:id="rId62"/>
    <p:sldId id="331" r:id="rId63"/>
    <p:sldId id="514" r:id="rId64"/>
    <p:sldId id="687" r:id="rId65"/>
    <p:sldId id="469" r:id="rId66"/>
    <p:sldId id="593" r:id="rId67"/>
    <p:sldId id="520" r:id="rId68"/>
    <p:sldId id="521" r:id="rId69"/>
    <p:sldId id="522" r:id="rId70"/>
    <p:sldId id="523" r:id="rId71"/>
    <p:sldId id="524" r:id="rId72"/>
    <p:sldId id="525" r:id="rId73"/>
    <p:sldId id="526" r:id="rId74"/>
    <p:sldId id="753" r:id="rId75"/>
    <p:sldId id="747" r:id="rId76"/>
    <p:sldId id="748" r:id="rId77"/>
    <p:sldId id="749" r:id="rId78"/>
    <p:sldId id="750" r:id="rId79"/>
    <p:sldId id="751" r:id="rId80"/>
    <p:sldId id="752" r:id="rId8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89" autoAdjust="0"/>
    <p:restoredTop sz="85787" autoAdjust="0"/>
  </p:normalViewPr>
  <p:slideViewPr>
    <p:cSldViewPr snapToGrid="0" snapToObjects="1">
      <p:cViewPr varScale="1">
        <p:scale>
          <a:sx n="86" d="100"/>
          <a:sy n="86" d="100"/>
        </p:scale>
        <p:origin x="1136" y="192"/>
      </p:cViewPr>
      <p:guideLst>
        <p:guide orient="horz" pos="2160"/>
        <p:guide pos="583"/>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notesMaster" Target="notesMasters/notesMaster1.xml"/><Relationship Id="rId83" Type="http://schemas.openxmlformats.org/officeDocument/2006/relationships/handoutMaster" Target="handoutMasters/handoutMaster1.xml"/><Relationship Id="rId84" Type="http://schemas.openxmlformats.org/officeDocument/2006/relationships/presProps" Target="presProps.xml"/><Relationship Id="rId85" Type="http://schemas.openxmlformats.org/officeDocument/2006/relationships/viewProps" Target="viewProps.xml"/><Relationship Id="rId86" Type="http://schemas.openxmlformats.org/officeDocument/2006/relationships/theme" Target="theme/theme1.xml"/><Relationship Id="rId8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 Id="rId2"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 Id="rId2"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 Id="rId2" Type="http://schemas.openxmlformats.org/officeDocument/2006/relationships/image" Target="../media/image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 Id="rId2" Type="http://schemas.openxmlformats.org/officeDocument/2006/relationships/image" Target="../media/image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 Id="rId2"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4/1/17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4/1/17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a:t>
            </a:fld>
            <a:endParaRPr lang="en-US"/>
          </a:p>
        </p:txBody>
      </p:sp>
    </p:spTree>
    <p:extLst>
      <p:ext uri="{BB962C8B-B14F-4D97-AF65-F5344CB8AC3E}">
        <p14:creationId xmlns:p14="http://schemas.microsoft.com/office/powerpoint/2010/main" val="1035077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‘kick the duck’ (simulated annealing) ; damped over time – simulated annealing if you have a non-convex</a:t>
            </a:r>
            <a:r>
              <a:rPr lang="en-US" baseline="0" dirty="0" smtClean="0"/>
              <a:t> function</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http://</a:t>
            </a:r>
            <a:r>
              <a:rPr lang="en-US" dirty="0" err="1" smtClean="0"/>
              <a:t>www.quora.com</a:t>
            </a:r>
            <a:r>
              <a:rPr lang="en-US" dirty="0" smtClean="0"/>
              <a:t>/Convex-Optimization/Why-is-Convex-Optimization-such-a-big-deal-in-Machine-Learning</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20</a:t>
            </a:fld>
            <a:endParaRPr lang="en-US"/>
          </a:p>
        </p:txBody>
      </p:sp>
    </p:spTree>
    <p:extLst>
      <p:ext uri="{BB962C8B-B14F-4D97-AF65-F5344CB8AC3E}">
        <p14:creationId xmlns:p14="http://schemas.microsoft.com/office/powerpoint/2010/main" val="2971313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23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24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Svm</a:t>
            </a:r>
            <a:r>
              <a:rPr lang="en-US" dirty="0" smtClean="0"/>
              <a:t> is a ‘better’ version of regression</a:t>
            </a:r>
            <a:r>
              <a:rPr lang="en-US" baseline="0" dirty="0" smtClean="0"/>
              <a:t> for classification</a:t>
            </a:r>
          </a:p>
          <a:p>
            <a:pPr marL="171450" indent="-171450">
              <a:buFontTx/>
              <a:buChar char="•"/>
            </a:pPr>
            <a:r>
              <a:rPr lang="en-US" baseline="0" dirty="0" smtClean="0"/>
              <a:t>F = </a:t>
            </a:r>
            <a:r>
              <a:rPr lang="en-US" baseline="0" dirty="0" err="1" smtClean="0"/>
              <a:t>num</a:t>
            </a:r>
            <a:r>
              <a:rPr lang="en-US" baseline="0" dirty="0" smtClean="0"/>
              <a:t> features; n = </a:t>
            </a:r>
            <a:r>
              <a:rPr lang="en-US" baseline="0" dirty="0" err="1" smtClean="0"/>
              <a:t>num</a:t>
            </a:r>
            <a:r>
              <a:rPr lang="en-US" baseline="0" dirty="0" smtClean="0"/>
              <a:t> instances</a:t>
            </a:r>
          </a:p>
          <a:p>
            <a:pPr marL="171450" indent="-171450">
              <a:buFontTx/>
              <a:buChar char="•"/>
            </a:pPr>
            <a:endParaRPr lang="en-US" baseline="0" dirty="0" smtClean="0"/>
          </a:p>
          <a:p>
            <a:pPr marL="171450" indent="-171450">
              <a:buFontTx/>
              <a:buChar char="•"/>
            </a:pPr>
            <a:r>
              <a:rPr lang="en-US" dirty="0" smtClean="0"/>
              <a:t>Also </a:t>
            </a:r>
            <a:r>
              <a:rPr lang="en-US" smtClean="0"/>
              <a:t>see: http</a:t>
            </a:r>
            <a:r>
              <a:rPr lang="en-US" dirty="0" smtClean="0"/>
              <a:t>://</a:t>
            </a:r>
            <a:r>
              <a:rPr lang="en-US" dirty="0" err="1" smtClean="0"/>
              <a:t>www.lauradhamilton.com</a:t>
            </a:r>
            <a:r>
              <a:rPr lang="en-US" dirty="0" smtClean="0"/>
              <a:t>/machine-learning-algorithm-cheat-sheet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25</a:t>
            </a:fld>
            <a:endParaRPr lang="en-US"/>
          </a:p>
        </p:txBody>
      </p:sp>
    </p:spTree>
    <p:extLst>
      <p:ext uri="{BB962C8B-B14F-4D97-AF65-F5344CB8AC3E}">
        <p14:creationId xmlns:p14="http://schemas.microsoft.com/office/powerpoint/2010/main" val="2716770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33843085-C127-AB49-AEF8-959CA7F10BD8}" type="slidenum">
              <a:rPr lang="en-US" sz="1200"/>
              <a:pPr/>
              <a:t>26</a:t>
            </a:fld>
            <a:endParaRPr lang="en-US" sz="120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27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28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29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30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31</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write code to create this table.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a:t>
            </a:fld>
            <a:endParaRPr lang="en-US"/>
          </a:p>
        </p:txBody>
      </p:sp>
    </p:spTree>
    <p:extLst>
      <p:ext uri="{BB962C8B-B14F-4D97-AF65-F5344CB8AC3E}">
        <p14:creationId xmlns:p14="http://schemas.microsoft.com/office/powerpoint/2010/main" val="17879322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2300611-428A-5A40-B86F-BE6E0369CAFF}" type="slidenum">
              <a:rPr lang="en-US" sz="1200"/>
              <a:pPr/>
              <a:t>32</a:t>
            </a:fld>
            <a:endParaRPr lang="en-US" sz="120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lnSpc>
                <a:spcPct val="90000"/>
              </a:lnSpc>
            </a:pPr>
            <a:r>
              <a:rPr lang="en-US" dirty="0" smtClean="0">
                <a:latin typeface="Arial" charset="0"/>
              </a:rPr>
              <a:t>Intuitively would like the features with the most information in them</a:t>
            </a:r>
          </a:p>
          <a:p>
            <a:pPr lvl="1" eaLnBrk="1" hangingPunct="1">
              <a:lnSpc>
                <a:spcPct val="90000"/>
              </a:lnSpc>
            </a:pPr>
            <a:r>
              <a:rPr lang="en-US" dirty="0" smtClean="0">
                <a:latin typeface="Arial" charset="0"/>
              </a:rPr>
              <a:t>Turns out there is a nice information theoretic way to estimate this: </a:t>
            </a:r>
            <a:r>
              <a:rPr lang="ja-JP" altLang="en-US" dirty="0" smtClean="0">
                <a:latin typeface="Arial" charset="0"/>
              </a:rPr>
              <a:t>“</a:t>
            </a:r>
            <a:r>
              <a:rPr lang="en-US" dirty="0" smtClean="0">
                <a:latin typeface="Arial" charset="0"/>
              </a:rPr>
              <a:t>Information Gain</a:t>
            </a:r>
            <a:r>
              <a:rPr lang="ja-JP" altLang="en-US" dirty="0" smtClean="0">
                <a:latin typeface="Arial" charset="0"/>
              </a:rPr>
              <a:t>”</a:t>
            </a:r>
            <a:endParaRPr lang="en-US" dirty="0" smtClean="0">
              <a:latin typeface="Arial" charset="0"/>
            </a:endParaRPr>
          </a:p>
          <a:p>
            <a:pPr lvl="1" eaLnBrk="1" hangingPunct="1">
              <a:lnSpc>
                <a:spcPct val="90000"/>
              </a:lnSpc>
              <a:buFontTx/>
              <a:buNone/>
            </a:pPr>
            <a:r>
              <a:rPr lang="en-US" dirty="0" smtClean="0">
                <a:latin typeface="Arial" charset="0"/>
              </a:rPr>
              <a:t>… will need a short trip into information theory</a:t>
            </a:r>
          </a:p>
          <a:p>
            <a:pPr eaLnBrk="1" hangingPunct="1"/>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E466AD6A-0C79-6B45-BD81-96C0113D7540}" type="slidenum">
              <a:rPr lang="en-US" sz="1200"/>
              <a:pPr/>
              <a:t>33</a:t>
            </a:fld>
            <a:endParaRPr lang="en-US" sz="120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DC2C91D2-70B9-6047-BB13-4D52627D2896}" type="slidenum">
              <a:rPr lang="en-US" sz="1200"/>
              <a:pPr/>
              <a:t>34</a:t>
            </a:fld>
            <a:endParaRPr lang="en-US" sz="1200"/>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35</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36</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37</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charset="0"/>
              </a:rPr>
              <a:t> (Note: </a:t>
            </a:r>
            <a:r>
              <a:rPr lang="ja-JP" altLang="en-US" dirty="0" smtClean="0">
                <a:latin typeface="Arial" charset="0"/>
              </a:rPr>
              <a:t>“</a:t>
            </a:r>
            <a:r>
              <a:rPr lang="en-US" dirty="0" smtClean="0">
                <a:latin typeface="Arial" charset="0"/>
              </a:rPr>
              <a:t>standard</a:t>
            </a:r>
            <a:r>
              <a:rPr lang="ja-JP" altLang="en-US" dirty="0" smtClean="0">
                <a:latin typeface="Arial" charset="0"/>
              </a:rPr>
              <a:t>”</a:t>
            </a:r>
            <a:r>
              <a:rPr lang="en-US" dirty="0" smtClean="0">
                <a:latin typeface="Arial" charset="0"/>
              </a:rPr>
              <a:t> algorithm is C4.5 [Quinlan 93])</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4825EA9-94E6-2E42-BD57-0CF72E222F01}" type="slidenum">
              <a:rPr lang="en-US" sz="1200"/>
              <a:pPr/>
              <a:t>38</a:t>
            </a:fld>
            <a:endParaRPr lang="en-US" sz="120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8090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1A314732-F58C-5642-83DD-84B8460976C6}" type="slidenum">
              <a:rPr lang="en-US"/>
              <a:pPr/>
              <a:t>39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8192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7523E6C2-C91D-E74C-BFCC-1ED7DFE97190}" type="slidenum">
              <a:rPr lang="en-US"/>
              <a:pPr/>
              <a:t>40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8294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62A817C3-7AEF-3F4C-956B-5B476C99AEDB}" type="slidenum">
              <a:rPr lang="en-US"/>
              <a:pPr/>
              <a:t>41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(so we can select just those columns out of the array)</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Andale Mono"/>
                <a:cs typeface="Andale Mono"/>
              </a:rPr>
              <a:t>(otherwise too many things to select among…)</a:t>
            </a:r>
            <a:endParaRPr lang="en-US" sz="1000" dirty="0" smtClean="0">
              <a:latin typeface="Andale Mono"/>
              <a:cs typeface="Andale Mono"/>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a:t>
            </a:fld>
            <a:endParaRPr lang="en-US"/>
          </a:p>
        </p:txBody>
      </p:sp>
    </p:spTree>
    <p:extLst>
      <p:ext uri="{BB962C8B-B14F-4D97-AF65-F5344CB8AC3E}">
        <p14:creationId xmlns:p14="http://schemas.microsoft.com/office/powerpoint/2010/main" val="10894979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p>
        </p:txBody>
      </p:sp>
      <p:sp>
        <p:nvSpPr>
          <p:cNvPr id="8704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6EAA478E-1D00-5942-A304-921C2E58D819}" type="slidenum">
              <a:rPr lang="en-US"/>
              <a:pPr/>
              <a:t>42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r>
              <a:rPr lang="en-US" dirty="0" smtClean="0">
                <a:latin typeface="Arial" charset="0"/>
              </a:rPr>
              <a:t>Similar principle to computing confidence</a:t>
            </a:r>
          </a:p>
          <a:p>
            <a:pPr lvl="1" eaLnBrk="1" hangingPunct="1">
              <a:lnSpc>
                <a:spcPct val="90000"/>
              </a:lnSpc>
            </a:pPr>
            <a:r>
              <a:rPr lang="en-US" dirty="0" smtClean="0">
                <a:latin typeface="Arial" charset="0"/>
              </a:rPr>
              <a:t>Lowering the confidence value causes more pruning</a:t>
            </a:r>
          </a:p>
          <a:p>
            <a:pPr lvl="1" eaLnBrk="1" hangingPunct="1">
              <a:lnSpc>
                <a:spcPct val="90000"/>
              </a:lnSpc>
            </a:pPr>
            <a:r>
              <a:rPr lang="en-US" dirty="0" smtClean="0">
                <a:latin typeface="Arial" charset="0"/>
              </a:rPr>
              <a:t>We use the estimate </a:t>
            </a:r>
            <a:r>
              <a:rPr lang="ja-JP" altLang="en-US" dirty="0" smtClean="0">
                <a:latin typeface="Arial" charset="0"/>
              </a:rPr>
              <a:t>“</a:t>
            </a:r>
            <a:r>
              <a:rPr lang="en-US" dirty="0" smtClean="0">
                <a:latin typeface="Arial" charset="0"/>
              </a:rPr>
              <a:t>pessimistically</a:t>
            </a:r>
            <a:r>
              <a:rPr lang="ja-JP" altLang="en-US" dirty="0" smtClean="0">
                <a:latin typeface="Arial" charset="0"/>
              </a:rPr>
              <a:t>”</a:t>
            </a:r>
            <a:r>
              <a:rPr lang="en-US" dirty="0" smtClean="0">
                <a:latin typeface="Arial" charset="0"/>
              </a:rPr>
              <a:t> by using the upper confidence limit on the error estimate</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43</a:t>
            </a:fld>
            <a:endParaRPr lang="en-US"/>
          </a:p>
        </p:txBody>
      </p:sp>
    </p:spTree>
    <p:extLst>
      <p:ext uri="{BB962C8B-B14F-4D97-AF65-F5344CB8AC3E}">
        <p14:creationId xmlns:p14="http://schemas.microsoft.com/office/powerpoint/2010/main" val="24356762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r>
              <a:rPr lang="en-US" dirty="0" smtClean="0">
                <a:latin typeface="Arial" charset="0"/>
              </a:rPr>
              <a:t>We use the estimate </a:t>
            </a:r>
            <a:r>
              <a:rPr lang="ja-JP" altLang="en-US" dirty="0" smtClean="0">
                <a:latin typeface="Arial" charset="0"/>
              </a:rPr>
              <a:t>“</a:t>
            </a:r>
            <a:r>
              <a:rPr lang="en-US" dirty="0" smtClean="0">
                <a:latin typeface="Arial" charset="0"/>
              </a:rPr>
              <a:t>pessimistically</a:t>
            </a:r>
            <a:r>
              <a:rPr lang="ja-JP" altLang="en-US" dirty="0" smtClean="0">
                <a:latin typeface="Arial" charset="0"/>
              </a:rPr>
              <a:t>”</a:t>
            </a:r>
            <a:r>
              <a:rPr lang="en-US" dirty="0" smtClean="0">
                <a:latin typeface="Arial" charset="0"/>
              </a:rPr>
              <a:t> by using the upper confidence limit on the error estimate</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44</a:t>
            </a:fld>
            <a:endParaRPr lang="en-US"/>
          </a:p>
        </p:txBody>
      </p:sp>
    </p:spTree>
    <p:extLst>
      <p:ext uri="{BB962C8B-B14F-4D97-AF65-F5344CB8AC3E}">
        <p14:creationId xmlns:p14="http://schemas.microsoft.com/office/powerpoint/2010/main" val="24356762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r>
              <a:rPr lang="en-US" dirty="0" smtClean="0">
                <a:latin typeface="Arial" charset="0"/>
              </a:rPr>
              <a:t>Similar principle to computing confidence</a:t>
            </a:r>
          </a:p>
          <a:p>
            <a:pPr lvl="1" eaLnBrk="1" hangingPunct="1">
              <a:lnSpc>
                <a:spcPct val="90000"/>
              </a:lnSpc>
            </a:pPr>
            <a:r>
              <a:rPr lang="en-US" dirty="0" smtClean="0">
                <a:latin typeface="Arial" charset="0"/>
              </a:rPr>
              <a:t>Lowering the confidence value causes more pruning</a:t>
            </a:r>
          </a:p>
          <a:p>
            <a:pPr lvl="1" eaLnBrk="1" hangingPunct="1">
              <a:lnSpc>
                <a:spcPct val="90000"/>
              </a:lnSpc>
            </a:pPr>
            <a:r>
              <a:rPr lang="en-US" dirty="0" smtClean="0">
                <a:latin typeface="Arial" charset="0"/>
              </a:rPr>
              <a:t>We use the estimate </a:t>
            </a:r>
            <a:r>
              <a:rPr lang="ja-JP" altLang="en-US" dirty="0" smtClean="0">
                <a:latin typeface="Arial" charset="0"/>
              </a:rPr>
              <a:t>“</a:t>
            </a:r>
            <a:r>
              <a:rPr lang="en-US" dirty="0" smtClean="0">
                <a:latin typeface="Arial" charset="0"/>
              </a:rPr>
              <a:t>pessimistically</a:t>
            </a:r>
            <a:r>
              <a:rPr lang="ja-JP" altLang="en-US" dirty="0" smtClean="0">
                <a:latin typeface="Arial" charset="0"/>
              </a:rPr>
              <a:t>”</a:t>
            </a:r>
            <a:r>
              <a:rPr lang="en-US" dirty="0" smtClean="0">
                <a:latin typeface="Arial" charset="0"/>
              </a:rPr>
              <a:t> by using the upper confidence limit on the error estimate</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45</a:t>
            </a:fld>
            <a:endParaRPr lang="en-US"/>
          </a:p>
        </p:txBody>
      </p:sp>
    </p:spTree>
    <p:extLst>
      <p:ext uri="{BB962C8B-B14F-4D97-AF65-F5344CB8AC3E}">
        <p14:creationId xmlns:p14="http://schemas.microsoft.com/office/powerpoint/2010/main" val="24356762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difference is big enough then we feel it is worth the risk of additional complexity/</a:t>
            </a:r>
            <a:r>
              <a:rPr lang="en-US" dirty="0" err="1" smtClean="0"/>
              <a:t>overfitting</a:t>
            </a:r>
            <a:endParaRPr lang="en-US" dirty="0" smtClean="0"/>
          </a:p>
          <a:p>
            <a:r>
              <a:rPr lang="en-US" dirty="0" smtClean="0"/>
              <a:t>Otherwise we cannot conclude that the difference in accuracy is real</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47</a:t>
            </a:fld>
            <a:endParaRPr lang="en-US"/>
          </a:p>
        </p:txBody>
      </p:sp>
    </p:spTree>
    <p:extLst>
      <p:ext uri="{BB962C8B-B14F-4D97-AF65-F5344CB8AC3E}">
        <p14:creationId xmlns:p14="http://schemas.microsoft.com/office/powerpoint/2010/main" val="32112749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6758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E1360D8D-F729-3C4F-97D1-A3FA85B1348D}" type="slidenum">
              <a:rPr lang="en-US"/>
              <a:pPr/>
              <a:t>48</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 Use the attributes you have and then use the majority class to decide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53</a:t>
            </a:fld>
            <a:endParaRPr lang="en-US"/>
          </a:p>
        </p:txBody>
      </p:sp>
    </p:spTree>
    <p:extLst>
      <p:ext uri="{BB962C8B-B14F-4D97-AF65-F5344CB8AC3E}">
        <p14:creationId xmlns:p14="http://schemas.microsoft.com/office/powerpoint/2010/main" val="30561074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Svm</a:t>
            </a:r>
            <a:r>
              <a:rPr lang="en-US" dirty="0" smtClean="0"/>
              <a:t> is a ‘better’ version of regression</a:t>
            </a:r>
            <a:r>
              <a:rPr lang="en-US" baseline="0" dirty="0" smtClean="0"/>
              <a:t> for classification</a:t>
            </a:r>
          </a:p>
          <a:p>
            <a:pPr marL="171450" indent="-171450">
              <a:buFontTx/>
              <a:buChar char="•"/>
            </a:pPr>
            <a:r>
              <a:rPr lang="en-US" baseline="0" dirty="0" smtClean="0"/>
              <a:t>F = </a:t>
            </a:r>
            <a:r>
              <a:rPr lang="en-US" baseline="0" dirty="0" err="1" smtClean="0"/>
              <a:t>num</a:t>
            </a:r>
            <a:r>
              <a:rPr lang="en-US" baseline="0" dirty="0" smtClean="0"/>
              <a:t> features; n = </a:t>
            </a:r>
            <a:r>
              <a:rPr lang="en-US" baseline="0" dirty="0" err="1" smtClean="0"/>
              <a:t>num</a:t>
            </a:r>
            <a:r>
              <a:rPr lang="en-US" baseline="0" dirty="0" smtClean="0"/>
              <a:t> instances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54</a:t>
            </a:fld>
            <a:endParaRPr lang="en-US"/>
          </a:p>
        </p:txBody>
      </p:sp>
    </p:spTree>
    <p:extLst>
      <p:ext uri="{BB962C8B-B14F-4D97-AF65-F5344CB8AC3E}">
        <p14:creationId xmlns:p14="http://schemas.microsoft.com/office/powerpoint/2010/main" val="27167706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Svm</a:t>
            </a:r>
            <a:r>
              <a:rPr lang="en-US" dirty="0" smtClean="0"/>
              <a:t> is a ‘better’ version of regression</a:t>
            </a:r>
            <a:r>
              <a:rPr lang="en-US" baseline="0" dirty="0" smtClean="0"/>
              <a:t> for classification</a:t>
            </a:r>
          </a:p>
          <a:p>
            <a:pPr marL="171450" indent="-171450">
              <a:buFontTx/>
              <a:buChar char="•"/>
            </a:pPr>
            <a:r>
              <a:rPr lang="en-US" baseline="0" dirty="0" smtClean="0"/>
              <a:t>F = </a:t>
            </a:r>
            <a:r>
              <a:rPr lang="en-US" baseline="0" dirty="0" err="1" smtClean="0"/>
              <a:t>num</a:t>
            </a:r>
            <a:r>
              <a:rPr lang="en-US" baseline="0" dirty="0" smtClean="0"/>
              <a:t> features; n = </a:t>
            </a:r>
            <a:r>
              <a:rPr lang="en-US" baseline="0" dirty="0" err="1" smtClean="0"/>
              <a:t>num</a:t>
            </a:r>
            <a:r>
              <a:rPr lang="en-US" baseline="0" dirty="0" smtClean="0"/>
              <a:t> instances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55</a:t>
            </a:fld>
            <a:endParaRPr lang="en-US"/>
          </a:p>
        </p:txBody>
      </p:sp>
    </p:spTree>
    <p:extLst>
      <p:ext uri="{BB962C8B-B14F-4D97-AF65-F5344CB8AC3E}">
        <p14:creationId xmlns:p14="http://schemas.microsoft.com/office/powerpoint/2010/main" val="27167706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3312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EAF4C62F-1AA2-D048-B9E4-59F1195B6196}" type="slidenum">
              <a:rPr lang="en-US" sz="1200"/>
              <a:pPr/>
              <a:t>56</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F307BC5-8A41-C140-84F0-D3079BEAA6EA}" type="slidenum">
              <a:rPr lang="en-US" sz="1200"/>
              <a:pPr/>
              <a:t>10</a:t>
            </a:fld>
            <a:endParaRPr lang="en-US" sz="12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7663293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3722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5C795C93-EB27-8542-94AC-68C3B251210C}" type="slidenum">
              <a:rPr lang="en-US" sz="1200"/>
              <a:pPr/>
              <a:t>57</a:t>
            </a:fld>
            <a:endParaRPr lang="en-US" sz="120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99187489-F65C-8147-8ECD-50D4A1D09F7C}" type="slidenum">
              <a:rPr lang="en-US" sz="1200"/>
              <a:pPr/>
              <a:t>58</a:t>
            </a:fld>
            <a:endParaRPr lang="en-US" sz="120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0958A87A-0384-2747-95A6-216779FFD183}" type="slidenum">
              <a:rPr lang="en-US" sz="1200"/>
              <a:pPr/>
              <a:t>59</a:t>
            </a:fld>
            <a:endParaRPr lang="en-US" sz="120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D6E31F1-3F6E-1343-ABE2-8AA5045EDAD7}" type="slidenum">
              <a:rPr lang="en-US" sz="1200"/>
              <a:pPr/>
              <a:t>60</a:t>
            </a:fld>
            <a:endParaRPr lang="en-US" sz="120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E8DD81C-4668-2C48-91CF-32855F7CD63B}" type="slidenum">
              <a:rPr lang="en-US" sz="1200"/>
              <a:pPr/>
              <a:t>61</a:t>
            </a:fld>
            <a:endParaRPr lang="en-US" sz="120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F29D63A-B2A7-C848-8A1D-73D63113BD7B}" type="slidenum">
              <a:rPr lang="en-US" sz="1200"/>
              <a:pPr/>
              <a:t>62</a:t>
            </a:fld>
            <a:endParaRPr lang="en-US" sz="120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endParaRPr lang="en-US" dirty="0" smtClean="0">
              <a:solidFill>
                <a:srgbClr val="000000"/>
              </a:solidFill>
              <a:latin typeface="Arial" charset="0"/>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000000"/>
                </a:solidFill>
                <a:latin typeface="Arial" charset="0"/>
              </a:rPr>
              <a:t>There are good ways to quantize (pick good </a:t>
            </a:r>
            <a:r>
              <a:rPr lang="ja-JP" altLang="en-US" dirty="0" smtClean="0">
                <a:solidFill>
                  <a:srgbClr val="000000"/>
                </a:solidFill>
                <a:latin typeface="Arial" charset="0"/>
              </a:rPr>
              <a:t>“</a:t>
            </a:r>
            <a:r>
              <a:rPr lang="en-US" dirty="0" smtClean="0">
                <a:solidFill>
                  <a:srgbClr val="000000"/>
                </a:solidFill>
                <a:latin typeface="Arial" charset="0"/>
              </a:rPr>
              <a:t>bins</a:t>
            </a:r>
            <a:r>
              <a:rPr lang="ja-JP" altLang="en-US" dirty="0" smtClean="0">
                <a:solidFill>
                  <a:srgbClr val="000000"/>
                </a:solidFill>
                <a:latin typeface="Arial" charset="0"/>
              </a:rPr>
              <a:t>”</a:t>
            </a:r>
            <a:r>
              <a:rPr lang="en-US" dirty="0" smtClean="0">
                <a:solidFill>
                  <a:srgbClr val="000000"/>
                </a:solidFill>
                <a:latin typeface="Arial" charset="0"/>
              </a:rPr>
              <a:t>) for e.g., numeric features automatically, but we won</a:t>
            </a:r>
            <a:r>
              <a:rPr lang="ja-JP" altLang="en-US" dirty="0" smtClean="0">
                <a:solidFill>
                  <a:srgbClr val="000000"/>
                </a:solidFill>
                <a:latin typeface="Arial" charset="0"/>
              </a:rPr>
              <a:t>’</a:t>
            </a:r>
            <a:r>
              <a:rPr lang="en-US" dirty="0" smtClean="0">
                <a:solidFill>
                  <a:srgbClr val="000000"/>
                </a:solidFill>
                <a:latin typeface="Arial" charset="0"/>
              </a:rPr>
              <a:t>t cover this</a:t>
            </a:r>
            <a:endParaRPr lang="en-US" sz="1800" dirty="0" smtClean="0">
              <a:solidFill>
                <a:srgbClr val="000000"/>
              </a:solidFill>
              <a:latin typeface="Arial"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lvl="1"/>
            <a:r>
              <a:rPr lang="en-US" dirty="0" smtClean="0">
                <a:latin typeface="Arial" charset="0"/>
              </a:rPr>
              <a:t>In practice statistical approach </a:t>
            </a:r>
            <a:r>
              <a:rPr lang="en-US" dirty="0" err="1" smtClean="0">
                <a:latin typeface="Arial" charset="0"/>
              </a:rPr>
              <a:t>doesn</a:t>
            </a:r>
            <a:r>
              <a:rPr lang="ja-JP" altLang="en-US" dirty="0" smtClean="0">
                <a:latin typeface="Arial" charset="0"/>
              </a:rPr>
              <a:t>’</a:t>
            </a:r>
            <a:r>
              <a:rPr lang="en-US" dirty="0" smtClean="0">
                <a:latin typeface="Arial" charset="0"/>
              </a:rPr>
              <a:t>t work better than </a:t>
            </a:r>
            <a:r>
              <a:rPr lang="ja-JP" altLang="en-US" dirty="0" smtClean="0">
                <a:latin typeface="Arial" charset="0"/>
              </a:rPr>
              <a:t>“</a:t>
            </a:r>
            <a:r>
              <a:rPr lang="en-US" dirty="0" smtClean="0">
                <a:latin typeface="Arial" charset="0"/>
              </a:rPr>
              <a:t>ad-hoc</a:t>
            </a:r>
            <a:r>
              <a:rPr lang="ja-JP" altLang="en-US" dirty="0" smtClean="0">
                <a:latin typeface="Arial" charset="0"/>
              </a:rPr>
              <a:t>”</a:t>
            </a:r>
            <a:r>
              <a:rPr lang="en-US" dirty="0" smtClean="0">
                <a:latin typeface="Arial" charset="0"/>
              </a:rPr>
              <a:t> methods</a:t>
            </a: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dirty="0" smtClean="0"/>
              <a:t>Closed world assumption: can make assumptions about things being ‘false’ [if</a:t>
            </a:r>
            <a:r>
              <a:rPr lang="en-US" baseline="0" dirty="0" smtClean="0"/>
              <a:t> not known]</a:t>
            </a:r>
            <a:endParaRPr lang="en-US" dirty="0" smtClean="0">
              <a:latin typeface="Arial" charset="0"/>
            </a:endParaRPr>
          </a:p>
        </p:txBody>
      </p:sp>
      <p:sp>
        <p:nvSpPr>
          <p:cNvPr id="69636"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BFB2EED5-9D73-204C-BCD0-404BDD278E84}" type="slidenum">
              <a:rPr lang="en-US"/>
              <a:pPr/>
              <a:t>63</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Svm</a:t>
            </a:r>
            <a:r>
              <a:rPr lang="en-US" dirty="0" smtClean="0"/>
              <a:t> is a ‘better’ version of regression</a:t>
            </a:r>
            <a:r>
              <a:rPr lang="en-US" baseline="0" dirty="0" smtClean="0"/>
              <a:t> for classification</a:t>
            </a:r>
          </a:p>
          <a:p>
            <a:pPr marL="171450" indent="-171450">
              <a:buFontTx/>
              <a:buChar char="•"/>
            </a:pPr>
            <a:r>
              <a:rPr lang="en-US" baseline="0" dirty="0" smtClean="0"/>
              <a:t>F = </a:t>
            </a:r>
            <a:r>
              <a:rPr lang="en-US" baseline="0" dirty="0" err="1" smtClean="0"/>
              <a:t>num</a:t>
            </a:r>
            <a:r>
              <a:rPr lang="en-US" baseline="0" dirty="0" smtClean="0"/>
              <a:t> features; n = </a:t>
            </a:r>
            <a:r>
              <a:rPr lang="en-US" baseline="0" dirty="0" err="1" smtClean="0"/>
              <a:t>num</a:t>
            </a:r>
            <a:r>
              <a:rPr lang="en-US" baseline="0" dirty="0" smtClean="0"/>
              <a:t> instances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64</a:t>
            </a:fld>
            <a:endParaRPr lang="en-US"/>
          </a:p>
        </p:txBody>
      </p:sp>
    </p:spTree>
    <p:extLst>
      <p:ext uri="{BB962C8B-B14F-4D97-AF65-F5344CB8AC3E}">
        <p14:creationId xmlns:p14="http://schemas.microsoft.com/office/powerpoint/2010/main" val="27167706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6758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E1360D8D-F729-3C4F-97D1-A3FA85B1348D}" type="slidenum">
              <a:rPr lang="en-US"/>
              <a:pPr/>
              <a:t>65</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p:cNvSpPr>
          <p:nvPr>
            <p:ph type="sldImg"/>
          </p:nvPr>
        </p:nvSpPr>
        <p:spPr>
          <a:ln/>
        </p:spPr>
      </p:sp>
      <p:sp>
        <p:nvSpPr>
          <p:cNvPr id="5632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b="1" dirty="0">
                <a:latin typeface="Arial" charset="0"/>
                <a:ea typeface="ＭＳ Ｐゴシック" charset="0"/>
                <a:cs typeface="ＭＳ Ｐゴシック" charset="0"/>
              </a:rPr>
              <a:t>These actions don</a:t>
            </a:r>
            <a:r>
              <a:rPr lang="ja-JP" altLang="en-US" b="1" dirty="0">
                <a:latin typeface="Arial" charset="0"/>
                <a:ea typeface="ＭＳ Ｐゴシック" charset="0"/>
                <a:cs typeface="ＭＳ Ｐゴシック" charset="0"/>
              </a:rPr>
              <a:t>’</a:t>
            </a:r>
            <a:r>
              <a:rPr lang="en-US" b="1" dirty="0">
                <a:latin typeface="Arial" charset="0"/>
                <a:ea typeface="ＭＳ Ｐゴシック" charset="0"/>
                <a:cs typeface="ＭＳ Ｐゴシック" charset="0"/>
              </a:rPr>
              <a:t>t change, meaning that many  users either already did them or </a:t>
            </a:r>
            <a:r>
              <a:rPr lang="en-US" b="1" dirty="0" err="1">
                <a:latin typeface="Arial" charset="0"/>
                <a:ea typeface="ＭＳ Ｐゴシック" charset="0"/>
                <a:cs typeface="ＭＳ Ｐゴシック" charset="0"/>
              </a:rPr>
              <a:t>didn</a:t>
            </a:r>
            <a:r>
              <a:rPr lang="ja-JP" altLang="en-US" b="1" dirty="0">
                <a:latin typeface="Arial" charset="0"/>
                <a:ea typeface="ＭＳ Ｐゴシック" charset="0"/>
                <a:cs typeface="ＭＳ Ｐゴシック" charset="0"/>
              </a:rPr>
              <a:t>’</a:t>
            </a:r>
            <a:r>
              <a:rPr lang="en-US" b="1" dirty="0">
                <a:latin typeface="Arial" charset="0"/>
                <a:ea typeface="ＭＳ Ｐゴシック" charset="0"/>
                <a:cs typeface="ＭＳ Ｐゴシック" charset="0"/>
              </a:rPr>
              <a:t>t plan on committing them</a:t>
            </a:r>
          </a:p>
          <a:p>
            <a:endParaRPr lang="en-US" b="1" dirty="0">
              <a:latin typeface="Arial" charset="0"/>
              <a:ea typeface="ＭＳ Ｐゴシック" charset="0"/>
              <a:cs typeface="ＭＳ Ｐゴシック" charset="0"/>
            </a:endParaRPr>
          </a:p>
          <a:p>
            <a:r>
              <a:rPr lang="en-US" b="1" dirty="0">
                <a:latin typeface="Arial" charset="0"/>
                <a:ea typeface="ＭＳ Ｐゴシック" charset="0"/>
                <a:cs typeface="ＭＳ Ｐゴシック" charset="0"/>
              </a:rPr>
              <a:t>Already Do: </a:t>
            </a:r>
            <a:r>
              <a:rPr lang="en-US" dirty="0">
                <a:latin typeface="Arial" charset="0"/>
                <a:ea typeface="ＭＳ Ｐゴシック" charset="0"/>
                <a:cs typeface="ＭＳ Ｐゴシック" charset="0"/>
              </a:rPr>
              <a:t>Top 3 actions already done based on %age of users who marked them in each category in our open deployment. </a:t>
            </a:r>
          </a:p>
          <a:p>
            <a:r>
              <a:rPr lang="en-US" b="1" dirty="0">
                <a:latin typeface="Arial" charset="0"/>
                <a:ea typeface="ＭＳ Ｐゴシック" charset="0"/>
                <a:cs typeface="ＭＳ Ｐゴシック" charset="0"/>
              </a:rPr>
              <a:t>Unappealing: </a:t>
            </a:r>
            <a:r>
              <a:rPr lang="en-US" dirty="0">
                <a:latin typeface="Arial" charset="0"/>
                <a:ea typeface="ＭＳ Ｐゴシック" charset="0"/>
                <a:cs typeface="ＭＳ Ｐゴシック" charset="0"/>
              </a:rPr>
              <a:t>examples of actions few committed to/already do.</a:t>
            </a:r>
            <a:endParaRPr lang="en-US" b="1" dirty="0">
              <a:latin typeface="Arial" charset="0"/>
              <a:ea typeface="ＭＳ Ｐゴシック" charset="0"/>
              <a:cs typeface="ＭＳ Ｐゴシック" charset="0"/>
            </a:endParaRPr>
          </a:p>
          <a:p>
            <a:endParaRPr lang="en-US" dirty="0">
              <a:latin typeface="Arial" charset="0"/>
              <a:ea typeface="ＭＳ Ｐゴシック" charset="0"/>
              <a:cs typeface="ＭＳ Ｐゴシック" charset="0"/>
            </a:endParaRPr>
          </a:p>
        </p:txBody>
      </p:sp>
      <p:sp>
        <p:nvSpPr>
          <p:cNvPr id="5632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ADEF87FD-8DA7-194D-834D-A8C64DE08A74}" type="slidenum">
              <a:rPr lang="en-US" sz="1200"/>
              <a:pPr/>
              <a:t>69</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F307BC5-8A41-C140-84F0-D3079BEAA6EA}" type="slidenum">
              <a:rPr lang="en-US" sz="1200"/>
              <a:pPr/>
              <a:t>11</a:t>
            </a:fld>
            <a:endParaRPr lang="en-US" sz="12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8942841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p:cNvSpPr>
          <p:nvPr>
            <p:ph type="sldImg"/>
          </p:nvPr>
        </p:nvSpPr>
        <p:spPr>
          <a:ln/>
        </p:spPr>
      </p:sp>
      <p:sp>
        <p:nvSpPr>
          <p:cNvPr id="5837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These actions represent change – new things that people committed to</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These are examples taken from the top 10 new actions. On average, users commited to about 8 new actions after reporting what they already do. </a:t>
            </a:r>
          </a:p>
        </p:txBody>
      </p:sp>
      <p:sp>
        <p:nvSpPr>
          <p:cNvPr id="5837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42CB43CA-42F9-5D4D-8231-C040D856ACC8}" type="slidenum">
              <a:rPr lang="en-US" sz="1200"/>
              <a:pPr/>
              <a:t>70</a:t>
            </a:fld>
            <a:endParaRPr lang="en-US" sz="120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B0340DB9-C4D3-6647-AA1F-6A4E5180FC64}" type="slidenum">
              <a:rPr lang="en-US" sz="1200"/>
              <a:pPr/>
              <a:t>71</a:t>
            </a:fld>
            <a:endParaRPr lang="en-US" sz="1200"/>
          </a:p>
        </p:txBody>
      </p:sp>
      <p:sp>
        <p:nvSpPr>
          <p:cNvPr id="67587" name="Rectangle 2"/>
          <p:cNvSpPr>
            <a:spLocks noGrp="1" noRot="1" noChangeAspect="1" noChangeArrowheads="1"/>
          </p:cNvSpPr>
          <p:nvPr>
            <p:ph type="sldImg"/>
          </p:nvPr>
        </p:nvSpPr>
        <p:spPr>
          <a:solidFill>
            <a:srgbClr val="FFFFFF"/>
          </a:solidFill>
          <a:ln/>
        </p:spPr>
      </p:sp>
      <p:sp>
        <p:nvSpPr>
          <p:cNvPr id="6758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atin typeface="Arial" charset="0"/>
                <a:ea typeface="ＭＳ Ｐゴシック" charset="0"/>
                <a:cs typeface="ＭＳ Ｐゴシック" charset="0"/>
              </a:rPr>
              <a:t>One pair of participants frequently and reciprocally visited each others</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pages (7 and 15 times). One other participant frequently visited a friend</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page that did not reciprocate . </a:t>
            </a:r>
          </a:p>
          <a:p>
            <a:pPr eaLnBrk="1" hangingPunct="1"/>
            <a:r>
              <a:rPr lang="en-US">
                <a:latin typeface="Arial" charset="0"/>
                <a:ea typeface="ＭＳ Ｐゴシック" charset="0"/>
                <a:cs typeface="ＭＳ Ｐゴシック" charset="0"/>
              </a:rPr>
              <a:t> </a:t>
            </a:r>
          </a:p>
          <a:p>
            <a:pPr eaLnBrk="1" hangingPunct="1"/>
            <a:r>
              <a:rPr lang="en-US">
                <a:latin typeface="Arial" charset="0"/>
                <a:ea typeface="ＭＳ Ｐゴシック" charset="0"/>
                <a:cs typeface="ＭＳ Ｐゴシック" charset="0"/>
              </a:rPr>
              <a:t>1 user reported talking about the site with friends in the same study to remind each other to log in every day (P26 I think). She would have liked to have her friends represented on her visualization.</a:t>
            </a:r>
          </a:p>
          <a:p>
            <a:pPr eaLnBrk="1" hangingPunct="1"/>
            <a:endParaRPr lang="en-US">
              <a:latin typeface="Arial" charset="0"/>
              <a:ea typeface="ＭＳ Ｐゴシック" charset="0"/>
              <a:cs typeface="ＭＳ Ｐゴシック" charset="0"/>
            </a:endParaRPr>
          </a:p>
          <a:p>
            <a:pPr eaLnBrk="1" hangingPunct="1"/>
            <a:r>
              <a:rPr lang="en-US">
                <a:latin typeface="Arial" charset="0"/>
                <a:ea typeface="ＭＳ Ｐゴシック" charset="0"/>
                <a:cs typeface="ＭＳ Ｐゴシック" charset="0"/>
              </a:rPr>
              <a:t>In our interviews , ten participants told us that they showed the site to others. Communication about the site happened through diverse channels. In some cases, it happened through shared physical spaces. One participant and her 14 year old daughter had a joint MySpace account. The daughter started helping to remind that participant to follow through on her commitments. Two other participants reported showing the site to their partners or housemates.</a:t>
            </a:r>
          </a:p>
          <a:p>
            <a:pPr eaLnBrk="1" hangingPunct="1"/>
            <a:r>
              <a:rPr lang="en-US">
                <a:latin typeface="Arial" charset="0"/>
                <a:ea typeface="ＭＳ Ｐゴシック" charset="0"/>
                <a:cs typeface="ＭＳ Ｐゴシック" charset="0"/>
              </a:rPr>
              <a:t>Two participants reported that multiple friends contacted them by IM with questions and one participant reported getting questions directly on her MySpace. Six friends of participants went as far as clicking on the </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Sign Up</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link and one requested an account after clicking through to the StepGreen main site.</a:t>
            </a:r>
          </a:p>
          <a:p>
            <a:pPr eaLnBrk="1" hangingPunct="1"/>
            <a:r>
              <a:rPr lang="en-US">
                <a:latin typeface="Arial" charset="0"/>
                <a:ea typeface="ＭＳ Ｐゴシック" charset="0"/>
                <a:cs typeface="ＭＳ Ｐゴシック" charset="0"/>
              </a:rPr>
              <a:t> We did not interview everyone. Probably only 15-20 people. E.g. I only see explicit mention of sharing from about 15 to 20 people total, not 32</a:t>
            </a:r>
          </a:p>
          <a:p>
            <a:pPr eaLnBrk="1" hangingPunct="1"/>
            <a:r>
              <a:rPr lang="en-US">
                <a:latin typeface="Arial" charset="0"/>
                <a:ea typeface="ＭＳ Ｐゴシック" charset="0"/>
                <a:cs typeface="ＭＳ Ｐゴシック" charset="0"/>
              </a:rPr>
              <a:t> </a:t>
            </a:r>
          </a:p>
          <a:p>
            <a:pPr eaLnBrk="1" hangingPunct="1"/>
            <a:endParaRPr lang="en-US">
              <a:latin typeface="Arial" charset="0"/>
              <a:ea typeface="ＭＳ Ｐゴシック" charset="0"/>
              <a:cs typeface="ＭＳ Ｐゴシック" charset="0"/>
            </a:endParaRPr>
          </a:p>
          <a:p>
            <a:pPr eaLnBrk="1" hangingPunct="1"/>
            <a:r>
              <a:rPr lang="en-US">
                <a:latin typeface="Arial" charset="0"/>
                <a:ea typeface="ＭＳ Ｐゴシック" charset="0"/>
                <a:cs typeface="ＭＳ Ｐゴシック" charset="0"/>
              </a:rPr>
              <a:t>Do individual/ethnic differences influence these trajectories?</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There are many uses for our data planned in the future. This slide is just one example – developing predictive models that can help us make meaningful recommendations to users. </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Based on data from this study, we may predict what</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the next action that a user would commit to based on the current commitment. </a:t>
            </a:r>
          </a:p>
          <a:p>
            <a:r>
              <a:rPr lang="en-US">
                <a:latin typeface="Arial" charset="0"/>
                <a:ea typeface="ＭＳ Ｐゴシック" charset="0"/>
                <a:cs typeface="ＭＳ Ｐゴシック" charset="0"/>
              </a:rPr>
              <a:t>So for a user who committed to Recycle Aluminum, about 20% of time she will commit to recycling plastic next.</a:t>
            </a:r>
          </a:p>
          <a:p>
            <a:r>
              <a:rPr lang="en-US">
                <a:latin typeface="Arial" charset="0"/>
                <a:ea typeface="ＭＳ Ｐゴシック" charset="0"/>
                <a:cs typeface="ＭＳ Ｐゴシック" charset="0"/>
              </a:rPr>
              <a:t>Note that the base rate for committing </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recycle plastic</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was only about 1%. So knowing whether the user committed to recycle aluminum is useful in making predictions.</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This can be a basis for recommending suitable actions to users</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Here is another example.</a:t>
            </a:r>
          </a:p>
          <a:p>
            <a:r>
              <a:rPr lang="en-US">
                <a:latin typeface="Arial" charset="0"/>
                <a:ea typeface="ＭＳ Ｐゴシック" charset="0"/>
                <a:cs typeface="ＭＳ Ｐゴシック" charset="0"/>
              </a:rPr>
              <a:t>Similarly, if one committed to turn off home lights, it</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likely that she</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ll commit to turn off lights in general and use a manual toothbrush.</a:t>
            </a:r>
          </a:p>
          <a:p>
            <a:r>
              <a:rPr lang="en-US">
                <a:latin typeface="Arial" charset="0"/>
                <a:ea typeface="ＭＳ Ｐゴシック" charset="0"/>
                <a:cs typeface="ＭＳ Ｐゴシック" charset="0"/>
              </a:rPr>
              <a:t>The recommendation could be done in two ways. First, we may recommend the actions that one</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likely to commit to, so we lower users</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overhead in searching for actions and promote the system</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usability.  Second, we may identify what energy-saving actions are less likely to be considered by the user, and we may try to advertise and promote those actions through various ways.  Overall, we might perform more adaptive, strategic persuasion based on the information. </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77</a:t>
            </a:fld>
            <a:endParaRPr lang="en-US"/>
          </a:p>
        </p:txBody>
      </p:sp>
    </p:spTree>
    <p:extLst>
      <p:ext uri="{BB962C8B-B14F-4D97-AF65-F5344CB8AC3E}">
        <p14:creationId xmlns:p14="http://schemas.microsoft.com/office/powerpoint/2010/main" val="17241901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how to pick appropriate features and talk</a:t>
            </a:r>
            <a:r>
              <a:rPr lang="en-US" baseline="0" dirty="0" smtClean="0"/>
              <a:t> about some of these and whether or not they are ok to use…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80</a:t>
            </a:fld>
            <a:endParaRPr lang="en-US"/>
          </a:p>
        </p:txBody>
      </p:sp>
    </p:spTree>
    <p:extLst>
      <p:ext uri="{BB962C8B-B14F-4D97-AF65-F5344CB8AC3E}">
        <p14:creationId xmlns:p14="http://schemas.microsoft.com/office/powerpoint/2010/main" val="1809527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works in two </a:t>
            </a:r>
            <a:r>
              <a:rPr lang="en-US" dirty="0" smtClean="0"/>
              <a:t>dimensions</a:t>
            </a:r>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17</a:t>
            </a:fld>
            <a:endParaRPr lang="en-US"/>
          </a:p>
        </p:txBody>
      </p:sp>
    </p:spTree>
    <p:extLst>
      <p:ext uri="{BB962C8B-B14F-4D97-AF65-F5344CB8AC3E}">
        <p14:creationId xmlns:p14="http://schemas.microsoft.com/office/powerpoint/2010/main" val="2117197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works in two dimensions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19</a:t>
            </a:fld>
            <a:endParaRPr lang="en-US"/>
          </a:p>
        </p:txBody>
      </p:sp>
    </p:spTree>
    <p:extLst>
      <p:ext uri="{BB962C8B-B14F-4D97-AF65-F5344CB8AC3E}">
        <p14:creationId xmlns:p14="http://schemas.microsoft.com/office/powerpoint/2010/main" val="2117197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4/1/17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4/1/17</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4/1/17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4/1/17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4/1/17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76866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8382000" cy="711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62000" y="1295400"/>
            <a:ext cx="4114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295400"/>
            <a:ext cx="4114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85111638"/>
      </p:ext>
    </p:extLst>
  </p:cSld>
  <p:clrMapOvr>
    <a:masterClrMapping/>
  </p:clrMapOvr>
  <p:transition>
    <p:randomBa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4/1/17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4/1/17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4/1/17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4/1/17</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1.png"/><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4/1/17</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3"/>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 id="2147483669" r:id="rId19"/>
    <p:sldLayoutId id="2147483670" r:id="rId20"/>
  </p:sldLayoutIdLst>
  <p:timing>
    <p:tnLst>
      <p:par>
        <p:cT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1.bin"/><Relationship Id="rId5" Type="http://schemas.openxmlformats.org/officeDocument/2006/relationships/image" Target="../media/image4.emf"/><Relationship Id="rId6" Type="http://schemas.openxmlformats.org/officeDocument/2006/relationships/oleObject" Target="../embeddings/oleObject2.bin"/><Relationship Id="rId7" Type="http://schemas.openxmlformats.org/officeDocument/2006/relationships/image" Target="../media/image5.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3.bin"/><Relationship Id="rId5" Type="http://schemas.openxmlformats.org/officeDocument/2006/relationships/image" Target="../media/image7.emf"/><Relationship Id="rId6" Type="http://schemas.openxmlformats.org/officeDocument/2006/relationships/oleObject" Target="../embeddings/oleObject4.bin"/><Relationship Id="rId7" Type="http://schemas.openxmlformats.org/officeDocument/2006/relationships/image" Target="../media/image8.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5.bin"/><Relationship Id="rId5" Type="http://schemas.openxmlformats.org/officeDocument/2006/relationships/image" Target="../media/image7.emf"/><Relationship Id="rId6" Type="http://schemas.openxmlformats.org/officeDocument/2006/relationships/oleObject" Target="../embeddings/oleObject6.bin"/><Relationship Id="rId7" Type="http://schemas.openxmlformats.org/officeDocument/2006/relationships/image" Target="../media/image8.png"/><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7.bin"/><Relationship Id="rId5" Type="http://schemas.openxmlformats.org/officeDocument/2006/relationships/image" Target="../media/image7.emf"/><Relationship Id="rId6" Type="http://schemas.openxmlformats.org/officeDocument/2006/relationships/oleObject" Target="../embeddings/oleObject8.bin"/><Relationship Id="rId7" Type="http://schemas.openxmlformats.org/officeDocument/2006/relationships/image" Target="../media/image8.png"/><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9.bin"/><Relationship Id="rId5" Type="http://schemas.openxmlformats.org/officeDocument/2006/relationships/image" Target="../media/image7.emf"/><Relationship Id="rId6" Type="http://schemas.openxmlformats.org/officeDocument/2006/relationships/oleObject" Target="../embeddings/oleObject10.bin"/><Relationship Id="rId7" Type="http://schemas.openxmlformats.org/officeDocument/2006/relationships/image" Target="../media/image8.png"/><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8.xml.rels><?xml version="1.0" encoding="UTF-8" standalone="yes"?>
<Relationships xmlns="http://schemas.openxmlformats.org/package/2006/relationships"><Relationship Id="rId3" Type="http://schemas.openxmlformats.org/officeDocument/2006/relationships/hyperlink" Target="http://en.wikipedia.org/wiki/Bayes'_theorem" TargetMode="External"/><Relationship Id="rId4" Type="http://schemas.openxmlformats.org/officeDocument/2006/relationships/hyperlink" Target="http://yudkowsky.net/rational/bayes" TargetMode="External"/><Relationship Id="rId5" Type="http://schemas.openxmlformats.org/officeDocument/2006/relationships/hyperlink" Target="http://oscarbonilla.com/2009/05/visualizing-bayes-theorem/" TargetMode="External"/><Relationship Id="rId6"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2.xml"/><Relationship Id="rId3" Type="http://schemas.openxmlformats.org/officeDocument/2006/relationships/image" Target="../media/image1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3.xml"/><Relationship Id="rId3" Type="http://schemas.openxmlformats.org/officeDocument/2006/relationships/image" Target="../media/image1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4/1/17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a:t>
            </a:fld>
            <a:endParaRPr lang="en-US" dirty="0"/>
          </a:p>
        </p:txBody>
      </p:sp>
    </p:spTree>
    <p:extLst>
      <p:ext uri="{BB962C8B-B14F-4D97-AF65-F5344CB8AC3E}">
        <p14:creationId xmlns:p14="http://schemas.microsoft.com/office/powerpoint/2010/main" val="13989171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4837" y="152400"/>
            <a:ext cx="8382000" cy="711200"/>
          </a:xfrm>
        </p:spPr>
        <p:txBody>
          <a:bodyPr>
            <a:normAutofit/>
          </a:bodyPr>
          <a:lstStyle/>
          <a:p>
            <a:pPr eaLnBrk="1" hangingPunct="1"/>
            <a:r>
              <a:rPr lang="en-US" dirty="0" smtClean="0">
                <a:latin typeface="Arial" charset="0"/>
              </a:rPr>
              <a:t>Recall: Training Classifiers</a:t>
            </a:r>
            <a:endParaRPr lang="en-US" dirty="0">
              <a:latin typeface="Arial" charset="0"/>
            </a:endParaRPr>
          </a:p>
        </p:txBody>
      </p:sp>
      <p:sp>
        <p:nvSpPr>
          <p:cNvPr id="14339" name="Rectangle 3"/>
          <p:cNvSpPr>
            <a:spLocks noGrp="1" noChangeArrowheads="1"/>
          </p:cNvSpPr>
          <p:nvPr>
            <p:ph type="body" sz="half" idx="1"/>
          </p:nvPr>
        </p:nvSpPr>
        <p:spPr>
          <a:xfrm>
            <a:off x="1037171" y="1119188"/>
            <a:ext cx="4114800" cy="5029200"/>
          </a:xfrm>
        </p:spPr>
        <p:txBody>
          <a:bodyPr/>
          <a:lstStyle/>
          <a:p>
            <a:pPr marL="0" indent="0" eaLnBrk="1" hangingPunct="1">
              <a:buFont typeface="Wingdings" charset="0"/>
              <a:buNone/>
            </a:pPr>
            <a:r>
              <a:rPr lang="en-US" sz="2400" dirty="0">
                <a:latin typeface="Arial" charset="0"/>
              </a:rPr>
              <a:t>Training Time</a:t>
            </a:r>
          </a:p>
        </p:txBody>
      </p:sp>
      <p:graphicFrame>
        <p:nvGraphicFramePr>
          <p:cNvPr id="27758" name="Group 110"/>
          <p:cNvGraphicFramePr>
            <a:graphicFrameLocks noGrp="1"/>
          </p:cNvGraphicFramePr>
          <p:nvPr>
            <p:ph sz="half" idx="2"/>
          </p:nvPr>
        </p:nvGraphicFramePr>
        <p:xfrm>
          <a:off x="3733800" y="2133600"/>
          <a:ext cx="2209800" cy="1196340"/>
        </p:xfrm>
        <a:graphic>
          <a:graphicData uri="http://schemas.openxmlformats.org/drawingml/2006/table">
            <a:tbl>
              <a:tblPr/>
              <a:tblGrid>
                <a:gridCol w="349250"/>
                <a:gridCol w="349250"/>
                <a:gridCol w="349250"/>
                <a:gridCol w="349250"/>
                <a:gridCol w="812800"/>
              </a:tblGrid>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3</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Label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900" b="0" i="0" u="none" strike="noStrike" cap="none" normalizeH="0" baseline="0">
                          <a:ln>
                            <a:noFill/>
                          </a:ln>
                          <a:solidFill>
                            <a:srgbClr val="1C1C1C"/>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78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32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4374" name="Text Box 111"/>
          <p:cNvSpPr txBox="1">
            <a:spLocks noChangeArrowheads="1"/>
          </p:cNvSpPr>
          <p:nvPr/>
        </p:nvSpPr>
        <p:spPr bwMode="auto">
          <a:xfrm>
            <a:off x="3678238" y="1816100"/>
            <a:ext cx="22098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spcBef>
                <a:spcPct val="50000"/>
              </a:spcBef>
            </a:pPr>
            <a:r>
              <a:rPr lang="en-US" sz="1800" dirty="0"/>
              <a:t>Training Data Set</a:t>
            </a:r>
          </a:p>
        </p:txBody>
      </p:sp>
      <p:sp>
        <p:nvSpPr>
          <p:cNvPr id="14375" name="Text Box 112"/>
          <p:cNvSpPr txBox="1">
            <a:spLocks noChangeArrowheads="1"/>
          </p:cNvSpPr>
          <p:nvPr/>
        </p:nvSpPr>
        <p:spPr bwMode="auto">
          <a:xfrm rot="2152928">
            <a:off x="381000" y="2514600"/>
            <a:ext cx="1600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800">
                <a:solidFill>
                  <a:schemeClr val="bg2"/>
                </a:solidFill>
              </a:rPr>
              <a:t>Sensors</a:t>
            </a:r>
          </a:p>
        </p:txBody>
      </p:sp>
      <p:sp>
        <p:nvSpPr>
          <p:cNvPr id="14378" name="Rectangle 115"/>
          <p:cNvSpPr>
            <a:spLocks noChangeArrowheads="1"/>
          </p:cNvSpPr>
          <p:nvPr/>
        </p:nvSpPr>
        <p:spPr bwMode="auto">
          <a:xfrm>
            <a:off x="6553200" y="2201863"/>
            <a:ext cx="838200" cy="990600"/>
          </a:xfrm>
          <a:prstGeom prst="rect">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Learner</a:t>
            </a:r>
          </a:p>
        </p:txBody>
      </p:sp>
      <p:sp>
        <p:nvSpPr>
          <p:cNvPr id="14379" name="Line 116"/>
          <p:cNvSpPr>
            <a:spLocks noChangeShapeType="1"/>
          </p:cNvSpPr>
          <p:nvPr/>
        </p:nvSpPr>
        <p:spPr bwMode="auto">
          <a:xfrm>
            <a:off x="5986463" y="2697163"/>
            <a:ext cx="533400" cy="0"/>
          </a:xfrm>
          <a:prstGeom prst="line">
            <a:avLst/>
          </a:prstGeom>
          <a:noFill/>
          <a:ln w="38100">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14380" name="Line 118"/>
          <p:cNvSpPr>
            <a:spLocks noChangeShapeType="1"/>
          </p:cNvSpPr>
          <p:nvPr/>
        </p:nvSpPr>
        <p:spPr bwMode="auto">
          <a:xfrm>
            <a:off x="6972300" y="3233738"/>
            <a:ext cx="0" cy="609600"/>
          </a:xfrm>
          <a:prstGeom prst="line">
            <a:avLst/>
          </a:prstGeom>
          <a:noFill/>
          <a:ln w="38100">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grpSp>
        <p:nvGrpSpPr>
          <p:cNvPr id="14381" name="Group 140"/>
          <p:cNvGrpSpPr>
            <a:grpSpLocks/>
          </p:cNvGrpSpPr>
          <p:nvPr/>
        </p:nvGrpSpPr>
        <p:grpSpPr bwMode="auto">
          <a:xfrm>
            <a:off x="6248400" y="3886200"/>
            <a:ext cx="1447800" cy="1295400"/>
            <a:chOff x="3936" y="2448"/>
            <a:chExt cx="912" cy="816"/>
          </a:xfrm>
        </p:grpSpPr>
        <p:sp>
          <p:nvSpPr>
            <p:cNvPr id="14385" name="AutoShape 117"/>
            <p:cNvSpPr>
              <a:spLocks noChangeArrowheads="1"/>
            </p:cNvSpPr>
            <p:nvPr/>
          </p:nvSpPr>
          <p:spPr bwMode="auto">
            <a:xfrm>
              <a:off x="3936" y="2448"/>
              <a:ext cx="912" cy="816"/>
            </a:xfrm>
            <a:prstGeom prst="flowChartManualOperation">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Classifier</a:t>
              </a:r>
            </a:p>
          </p:txBody>
        </p:sp>
        <p:grpSp>
          <p:nvGrpSpPr>
            <p:cNvPr id="14386" name="Group 139"/>
            <p:cNvGrpSpPr>
              <a:grpSpLocks/>
            </p:cNvGrpSpPr>
            <p:nvPr/>
          </p:nvGrpSpPr>
          <p:grpSpPr bwMode="auto">
            <a:xfrm>
              <a:off x="4196" y="2496"/>
              <a:ext cx="384" cy="248"/>
              <a:chOff x="1632" y="3072"/>
              <a:chExt cx="384" cy="248"/>
            </a:xfrm>
          </p:grpSpPr>
          <p:sp>
            <p:nvSpPr>
              <p:cNvPr id="14387" name="Rectangle 127"/>
              <p:cNvSpPr>
                <a:spLocks noChangeArrowheads="1"/>
              </p:cNvSpPr>
              <p:nvPr/>
            </p:nvSpPr>
            <p:spPr bwMode="auto">
              <a:xfrm>
                <a:off x="1632" y="3072"/>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88" name="Rectangle 128"/>
              <p:cNvSpPr>
                <a:spLocks noChangeArrowheads="1"/>
              </p:cNvSpPr>
              <p:nvPr/>
            </p:nvSpPr>
            <p:spPr bwMode="auto">
              <a:xfrm>
                <a:off x="1728" y="3072"/>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89" name="Rectangle 129"/>
              <p:cNvSpPr>
                <a:spLocks noChangeArrowheads="1"/>
              </p:cNvSpPr>
              <p:nvPr/>
            </p:nvSpPr>
            <p:spPr bwMode="auto">
              <a:xfrm>
                <a:off x="1824" y="3072"/>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0" name="Rectangle 130"/>
              <p:cNvSpPr>
                <a:spLocks noChangeArrowheads="1"/>
              </p:cNvSpPr>
              <p:nvPr/>
            </p:nvSpPr>
            <p:spPr bwMode="auto">
              <a:xfrm>
                <a:off x="1920" y="3072"/>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1" name="Rectangle 131"/>
              <p:cNvSpPr>
                <a:spLocks noChangeArrowheads="1"/>
              </p:cNvSpPr>
              <p:nvPr/>
            </p:nvSpPr>
            <p:spPr bwMode="auto">
              <a:xfrm>
                <a:off x="1632" y="3154"/>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2" name="Rectangle 132"/>
              <p:cNvSpPr>
                <a:spLocks noChangeArrowheads="1"/>
              </p:cNvSpPr>
              <p:nvPr/>
            </p:nvSpPr>
            <p:spPr bwMode="auto">
              <a:xfrm>
                <a:off x="1728" y="3154"/>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3" name="Rectangle 133"/>
              <p:cNvSpPr>
                <a:spLocks noChangeArrowheads="1"/>
              </p:cNvSpPr>
              <p:nvPr/>
            </p:nvSpPr>
            <p:spPr bwMode="auto">
              <a:xfrm>
                <a:off x="1824" y="3154"/>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4" name="Rectangle 134"/>
              <p:cNvSpPr>
                <a:spLocks noChangeArrowheads="1"/>
              </p:cNvSpPr>
              <p:nvPr/>
            </p:nvSpPr>
            <p:spPr bwMode="auto">
              <a:xfrm>
                <a:off x="1920" y="3154"/>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5" name="Rectangle 135"/>
              <p:cNvSpPr>
                <a:spLocks noChangeArrowheads="1"/>
              </p:cNvSpPr>
              <p:nvPr/>
            </p:nvSpPr>
            <p:spPr bwMode="auto">
              <a:xfrm>
                <a:off x="1632" y="3238"/>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6" name="Rectangle 136"/>
              <p:cNvSpPr>
                <a:spLocks noChangeArrowheads="1"/>
              </p:cNvSpPr>
              <p:nvPr/>
            </p:nvSpPr>
            <p:spPr bwMode="auto">
              <a:xfrm>
                <a:off x="1728" y="3238"/>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7" name="Rectangle 137"/>
              <p:cNvSpPr>
                <a:spLocks noChangeArrowheads="1"/>
              </p:cNvSpPr>
              <p:nvPr/>
            </p:nvSpPr>
            <p:spPr bwMode="auto">
              <a:xfrm>
                <a:off x="1824" y="3238"/>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8" name="Rectangle 138"/>
              <p:cNvSpPr>
                <a:spLocks noChangeArrowheads="1"/>
              </p:cNvSpPr>
              <p:nvPr/>
            </p:nvSpPr>
            <p:spPr bwMode="auto">
              <a:xfrm>
                <a:off x="1920" y="3238"/>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grpSp>
      <p:sp>
        <p:nvSpPr>
          <p:cNvPr id="2" name="Right Brace 1"/>
          <p:cNvSpPr/>
          <p:nvPr/>
        </p:nvSpPr>
        <p:spPr>
          <a:xfrm rot="16200000" flipH="1">
            <a:off x="4004308" y="3078262"/>
            <a:ext cx="877156" cy="14181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ight Brace 33"/>
          <p:cNvSpPr/>
          <p:nvPr/>
        </p:nvSpPr>
        <p:spPr>
          <a:xfrm rot="16200000" flipH="1">
            <a:off x="5081431" y="3419319"/>
            <a:ext cx="877155" cy="7360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Line Callout 1 34"/>
          <p:cNvSpPr/>
          <p:nvPr/>
        </p:nvSpPr>
        <p:spPr>
          <a:xfrm>
            <a:off x="3780124" y="4764620"/>
            <a:ext cx="1217571" cy="833960"/>
          </a:xfrm>
          <a:prstGeom prst="borderCallout1">
            <a:avLst>
              <a:gd name="adj1" fmla="val -7209"/>
              <a:gd name="adj2" fmla="val 38817"/>
              <a:gd name="adj3" fmla="val -67671"/>
              <a:gd name="adj4" fmla="val 514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This is X</a:t>
            </a:r>
            <a:endParaRPr lang="en-US" sz="2000" dirty="0"/>
          </a:p>
        </p:txBody>
      </p:sp>
      <p:sp>
        <p:nvSpPr>
          <p:cNvPr id="36" name="Line Callout 1 35"/>
          <p:cNvSpPr/>
          <p:nvPr/>
        </p:nvSpPr>
        <p:spPr>
          <a:xfrm>
            <a:off x="5146318" y="4764620"/>
            <a:ext cx="1217571" cy="833960"/>
          </a:xfrm>
          <a:prstGeom prst="borderCallout1">
            <a:avLst>
              <a:gd name="adj1" fmla="val -7209"/>
              <a:gd name="adj2" fmla="val 38817"/>
              <a:gd name="adj3" fmla="val -62327"/>
              <a:gd name="adj4" fmla="val 276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This is y</a:t>
            </a:r>
            <a:endParaRPr lang="en-US" sz="2000" dirty="0"/>
          </a:p>
        </p:txBody>
      </p:sp>
    </p:spTree>
    <p:extLst>
      <p:ext uri="{BB962C8B-B14F-4D97-AF65-F5344CB8AC3E}">
        <p14:creationId xmlns:p14="http://schemas.microsoft.com/office/powerpoint/2010/main" val="1436658831"/>
      </p:ext>
    </p:extLst>
  </p:cSld>
  <p:clrMapOvr>
    <a:masterClrMapping/>
  </p:clrMapOvr>
  <p:transition>
    <p:randomBa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4837" y="152400"/>
            <a:ext cx="8382000" cy="711200"/>
          </a:xfrm>
        </p:spPr>
        <p:txBody>
          <a:bodyPr>
            <a:normAutofit/>
          </a:bodyPr>
          <a:lstStyle/>
          <a:p>
            <a:pPr eaLnBrk="1" hangingPunct="1"/>
            <a:r>
              <a:rPr lang="en-US" dirty="0" smtClean="0">
                <a:latin typeface="Arial" charset="0"/>
              </a:rPr>
              <a:t>Training Classifiers</a:t>
            </a:r>
            <a:endParaRPr lang="en-US" dirty="0">
              <a:latin typeface="Arial" charset="0"/>
            </a:endParaRPr>
          </a:p>
        </p:txBody>
      </p:sp>
      <p:sp>
        <p:nvSpPr>
          <p:cNvPr id="14339" name="Rectangle 3"/>
          <p:cNvSpPr>
            <a:spLocks noGrp="1" noChangeArrowheads="1"/>
          </p:cNvSpPr>
          <p:nvPr>
            <p:ph type="body" sz="half" idx="1"/>
          </p:nvPr>
        </p:nvSpPr>
        <p:spPr>
          <a:xfrm>
            <a:off x="413278" y="5359872"/>
            <a:ext cx="8730722" cy="1022014"/>
          </a:xfrm>
        </p:spPr>
        <p:txBody>
          <a:bodyPr/>
          <a:lstStyle/>
          <a:p>
            <a:pPr marL="0" indent="0">
              <a:buNone/>
            </a:pPr>
            <a:r>
              <a:rPr lang="en-US" sz="1800" dirty="0" err="1">
                <a:latin typeface="Andale Mono"/>
                <a:cs typeface="Andale Mono"/>
              </a:rPr>
              <a:t>clf</a:t>
            </a:r>
            <a:r>
              <a:rPr lang="en-US" sz="1800" dirty="0">
                <a:latin typeface="Andale Mono"/>
                <a:cs typeface="Andale Mono"/>
              </a:rPr>
              <a:t> = </a:t>
            </a:r>
            <a:r>
              <a:rPr lang="en-US" sz="1800" dirty="0" err="1">
                <a:latin typeface="Andale Mono"/>
                <a:cs typeface="Andale Mono"/>
              </a:rPr>
              <a:t>DecisionTreeClassifier</a:t>
            </a:r>
            <a:r>
              <a:rPr lang="en-US" sz="1800" dirty="0">
                <a:latin typeface="Andale Mono"/>
                <a:cs typeface="Andale Mono"/>
              </a:rPr>
              <a:t>(</a:t>
            </a:r>
            <a:r>
              <a:rPr lang="en-US" sz="1800" dirty="0" err="1">
                <a:latin typeface="Andale Mono"/>
                <a:cs typeface="Andale Mono"/>
              </a:rPr>
              <a:t>max_depth</a:t>
            </a:r>
            <a:r>
              <a:rPr lang="en-US" sz="1800" dirty="0">
                <a:latin typeface="Andale Mono"/>
                <a:cs typeface="Andale Mono"/>
              </a:rPr>
              <a:t>=3</a:t>
            </a:r>
            <a:r>
              <a:rPr lang="en-US" sz="1800" dirty="0" smtClean="0">
                <a:latin typeface="Andale Mono"/>
                <a:cs typeface="Andale Mono"/>
              </a:rPr>
              <a:t>)</a:t>
            </a:r>
          </a:p>
          <a:p>
            <a:pPr marL="0" indent="0">
              <a:buNone/>
            </a:pPr>
            <a:r>
              <a:rPr lang="en-US" sz="1800" dirty="0" err="1" smtClean="0">
                <a:latin typeface="Andale Mono"/>
                <a:cs typeface="Andale Mono"/>
              </a:rPr>
              <a:t>clf.fit</a:t>
            </a:r>
            <a:r>
              <a:rPr lang="en-US" sz="1800" dirty="0" smtClean="0">
                <a:latin typeface="Andale Mono"/>
                <a:cs typeface="Andale Mono"/>
              </a:rPr>
              <a:t>(</a:t>
            </a:r>
            <a:r>
              <a:rPr lang="en-US" sz="1800" dirty="0" err="1" smtClean="0">
                <a:latin typeface="Andale Mono"/>
                <a:cs typeface="Andale Mono"/>
              </a:rPr>
              <a:t>X_train</a:t>
            </a:r>
            <a:r>
              <a:rPr lang="en-US" sz="1800" dirty="0" smtClean="0">
                <a:latin typeface="Andale Mono"/>
                <a:cs typeface="Andale Mono"/>
              </a:rPr>
              <a:t>, </a:t>
            </a:r>
            <a:r>
              <a:rPr lang="en-US" sz="1800" dirty="0" err="1" smtClean="0">
                <a:latin typeface="Andale Mono"/>
                <a:cs typeface="Andale Mono"/>
              </a:rPr>
              <a:t>y_train</a:t>
            </a:r>
            <a:r>
              <a:rPr lang="en-US" sz="1800" dirty="0" smtClean="0">
                <a:latin typeface="Andale Mono"/>
                <a:cs typeface="Andale Mono"/>
              </a:rPr>
              <a:t>)</a:t>
            </a:r>
            <a:endParaRPr lang="en-US" sz="1800" dirty="0">
              <a:latin typeface="Andale Mono"/>
              <a:cs typeface="Andale Mono"/>
            </a:endParaRPr>
          </a:p>
          <a:p>
            <a:pPr marL="0" indent="0" eaLnBrk="1" hangingPunct="1">
              <a:buFont typeface="Wingdings" charset="0"/>
              <a:buNone/>
            </a:pPr>
            <a:endParaRPr lang="en-US" sz="1800" dirty="0">
              <a:latin typeface="Andale Mono"/>
              <a:cs typeface="Andale Mono"/>
            </a:endParaRPr>
          </a:p>
        </p:txBody>
      </p:sp>
      <p:graphicFrame>
        <p:nvGraphicFramePr>
          <p:cNvPr id="27758" name="Group 110"/>
          <p:cNvGraphicFramePr>
            <a:graphicFrameLocks noGrp="1"/>
          </p:cNvGraphicFramePr>
          <p:nvPr>
            <p:ph sz="half" idx="2"/>
          </p:nvPr>
        </p:nvGraphicFramePr>
        <p:xfrm>
          <a:off x="3733800" y="2133600"/>
          <a:ext cx="2209800" cy="1196340"/>
        </p:xfrm>
        <a:graphic>
          <a:graphicData uri="http://schemas.openxmlformats.org/drawingml/2006/table">
            <a:tbl>
              <a:tblPr/>
              <a:tblGrid>
                <a:gridCol w="349250"/>
                <a:gridCol w="349250"/>
                <a:gridCol w="349250"/>
                <a:gridCol w="349250"/>
                <a:gridCol w="812800"/>
              </a:tblGrid>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3</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Label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900" b="0" i="0" u="none" strike="noStrike" cap="none" normalizeH="0" baseline="0">
                          <a:ln>
                            <a:noFill/>
                          </a:ln>
                          <a:solidFill>
                            <a:srgbClr val="1C1C1C"/>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78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32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4374" name="Text Box 111"/>
          <p:cNvSpPr txBox="1">
            <a:spLocks noChangeArrowheads="1"/>
          </p:cNvSpPr>
          <p:nvPr/>
        </p:nvSpPr>
        <p:spPr bwMode="auto">
          <a:xfrm>
            <a:off x="3678238" y="1816100"/>
            <a:ext cx="22098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spcBef>
                <a:spcPct val="50000"/>
              </a:spcBef>
            </a:pPr>
            <a:r>
              <a:rPr lang="en-US" sz="1800" dirty="0"/>
              <a:t>Training Data Set</a:t>
            </a:r>
          </a:p>
        </p:txBody>
      </p:sp>
      <p:sp>
        <p:nvSpPr>
          <p:cNvPr id="14375" name="Text Box 112"/>
          <p:cNvSpPr txBox="1">
            <a:spLocks noChangeArrowheads="1"/>
          </p:cNvSpPr>
          <p:nvPr/>
        </p:nvSpPr>
        <p:spPr bwMode="auto">
          <a:xfrm rot="2152928">
            <a:off x="381000" y="2514600"/>
            <a:ext cx="1600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800">
                <a:solidFill>
                  <a:schemeClr val="bg2"/>
                </a:solidFill>
              </a:rPr>
              <a:t>Sensors</a:t>
            </a:r>
          </a:p>
        </p:txBody>
      </p:sp>
      <p:sp>
        <p:nvSpPr>
          <p:cNvPr id="14378" name="Rectangle 115"/>
          <p:cNvSpPr>
            <a:spLocks noChangeArrowheads="1"/>
          </p:cNvSpPr>
          <p:nvPr/>
        </p:nvSpPr>
        <p:spPr bwMode="auto">
          <a:xfrm>
            <a:off x="6553200" y="2201863"/>
            <a:ext cx="838200" cy="990600"/>
          </a:xfrm>
          <a:prstGeom prst="rect">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Learner</a:t>
            </a:r>
          </a:p>
        </p:txBody>
      </p:sp>
      <p:sp>
        <p:nvSpPr>
          <p:cNvPr id="14379" name="Line 116"/>
          <p:cNvSpPr>
            <a:spLocks noChangeShapeType="1"/>
          </p:cNvSpPr>
          <p:nvPr/>
        </p:nvSpPr>
        <p:spPr bwMode="auto">
          <a:xfrm>
            <a:off x="5986463" y="2697163"/>
            <a:ext cx="533400" cy="0"/>
          </a:xfrm>
          <a:prstGeom prst="line">
            <a:avLst/>
          </a:prstGeom>
          <a:noFill/>
          <a:ln w="38100">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14380" name="Line 118"/>
          <p:cNvSpPr>
            <a:spLocks noChangeShapeType="1"/>
          </p:cNvSpPr>
          <p:nvPr/>
        </p:nvSpPr>
        <p:spPr bwMode="auto">
          <a:xfrm>
            <a:off x="6972300" y="3233738"/>
            <a:ext cx="0" cy="609600"/>
          </a:xfrm>
          <a:prstGeom prst="line">
            <a:avLst/>
          </a:prstGeom>
          <a:noFill/>
          <a:ln w="38100">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grpSp>
        <p:nvGrpSpPr>
          <p:cNvPr id="14381" name="Group 140"/>
          <p:cNvGrpSpPr>
            <a:grpSpLocks/>
          </p:cNvGrpSpPr>
          <p:nvPr/>
        </p:nvGrpSpPr>
        <p:grpSpPr bwMode="auto">
          <a:xfrm>
            <a:off x="6248400" y="3886200"/>
            <a:ext cx="1447800" cy="1295400"/>
            <a:chOff x="3936" y="2448"/>
            <a:chExt cx="912" cy="816"/>
          </a:xfrm>
        </p:grpSpPr>
        <p:sp>
          <p:nvSpPr>
            <p:cNvPr id="14385" name="AutoShape 117"/>
            <p:cNvSpPr>
              <a:spLocks noChangeArrowheads="1"/>
            </p:cNvSpPr>
            <p:nvPr/>
          </p:nvSpPr>
          <p:spPr bwMode="auto">
            <a:xfrm>
              <a:off x="3936" y="2448"/>
              <a:ext cx="912" cy="816"/>
            </a:xfrm>
            <a:prstGeom prst="flowChartManualOperation">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Classifier</a:t>
              </a:r>
            </a:p>
          </p:txBody>
        </p:sp>
        <p:grpSp>
          <p:nvGrpSpPr>
            <p:cNvPr id="14386" name="Group 139"/>
            <p:cNvGrpSpPr>
              <a:grpSpLocks/>
            </p:cNvGrpSpPr>
            <p:nvPr/>
          </p:nvGrpSpPr>
          <p:grpSpPr bwMode="auto">
            <a:xfrm>
              <a:off x="4196" y="2496"/>
              <a:ext cx="384" cy="248"/>
              <a:chOff x="1632" y="3072"/>
              <a:chExt cx="384" cy="248"/>
            </a:xfrm>
          </p:grpSpPr>
          <p:sp>
            <p:nvSpPr>
              <p:cNvPr id="14387" name="Rectangle 127"/>
              <p:cNvSpPr>
                <a:spLocks noChangeArrowheads="1"/>
              </p:cNvSpPr>
              <p:nvPr/>
            </p:nvSpPr>
            <p:spPr bwMode="auto">
              <a:xfrm>
                <a:off x="1632" y="3072"/>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88" name="Rectangle 128"/>
              <p:cNvSpPr>
                <a:spLocks noChangeArrowheads="1"/>
              </p:cNvSpPr>
              <p:nvPr/>
            </p:nvSpPr>
            <p:spPr bwMode="auto">
              <a:xfrm>
                <a:off x="1728" y="3072"/>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89" name="Rectangle 129"/>
              <p:cNvSpPr>
                <a:spLocks noChangeArrowheads="1"/>
              </p:cNvSpPr>
              <p:nvPr/>
            </p:nvSpPr>
            <p:spPr bwMode="auto">
              <a:xfrm>
                <a:off x="1824" y="3072"/>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0" name="Rectangle 130"/>
              <p:cNvSpPr>
                <a:spLocks noChangeArrowheads="1"/>
              </p:cNvSpPr>
              <p:nvPr/>
            </p:nvSpPr>
            <p:spPr bwMode="auto">
              <a:xfrm>
                <a:off x="1920" y="3072"/>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1" name="Rectangle 131"/>
              <p:cNvSpPr>
                <a:spLocks noChangeArrowheads="1"/>
              </p:cNvSpPr>
              <p:nvPr/>
            </p:nvSpPr>
            <p:spPr bwMode="auto">
              <a:xfrm>
                <a:off x="1632" y="3154"/>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2" name="Rectangle 132"/>
              <p:cNvSpPr>
                <a:spLocks noChangeArrowheads="1"/>
              </p:cNvSpPr>
              <p:nvPr/>
            </p:nvSpPr>
            <p:spPr bwMode="auto">
              <a:xfrm>
                <a:off x="1728" y="3154"/>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3" name="Rectangle 133"/>
              <p:cNvSpPr>
                <a:spLocks noChangeArrowheads="1"/>
              </p:cNvSpPr>
              <p:nvPr/>
            </p:nvSpPr>
            <p:spPr bwMode="auto">
              <a:xfrm>
                <a:off x="1824" y="3154"/>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4" name="Rectangle 134"/>
              <p:cNvSpPr>
                <a:spLocks noChangeArrowheads="1"/>
              </p:cNvSpPr>
              <p:nvPr/>
            </p:nvSpPr>
            <p:spPr bwMode="auto">
              <a:xfrm>
                <a:off x="1920" y="3154"/>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5" name="Rectangle 135"/>
              <p:cNvSpPr>
                <a:spLocks noChangeArrowheads="1"/>
              </p:cNvSpPr>
              <p:nvPr/>
            </p:nvSpPr>
            <p:spPr bwMode="auto">
              <a:xfrm>
                <a:off x="1632" y="3238"/>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6" name="Rectangle 136"/>
              <p:cNvSpPr>
                <a:spLocks noChangeArrowheads="1"/>
              </p:cNvSpPr>
              <p:nvPr/>
            </p:nvSpPr>
            <p:spPr bwMode="auto">
              <a:xfrm>
                <a:off x="1728" y="3238"/>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7" name="Rectangle 137"/>
              <p:cNvSpPr>
                <a:spLocks noChangeArrowheads="1"/>
              </p:cNvSpPr>
              <p:nvPr/>
            </p:nvSpPr>
            <p:spPr bwMode="auto">
              <a:xfrm>
                <a:off x="1824" y="3238"/>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8" name="Rectangle 138"/>
              <p:cNvSpPr>
                <a:spLocks noChangeArrowheads="1"/>
              </p:cNvSpPr>
              <p:nvPr/>
            </p:nvSpPr>
            <p:spPr bwMode="auto">
              <a:xfrm>
                <a:off x="1920" y="3238"/>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grpSp>
      <p:sp>
        <p:nvSpPr>
          <p:cNvPr id="2" name="Right Brace 1"/>
          <p:cNvSpPr/>
          <p:nvPr/>
        </p:nvSpPr>
        <p:spPr>
          <a:xfrm rot="16200000" flipH="1">
            <a:off x="4004308" y="3078262"/>
            <a:ext cx="877156" cy="14181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ight Brace 33"/>
          <p:cNvSpPr/>
          <p:nvPr/>
        </p:nvSpPr>
        <p:spPr>
          <a:xfrm rot="16200000" flipH="1">
            <a:off x="5081431" y="3419319"/>
            <a:ext cx="877155" cy="7360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Rectangle 28"/>
          <p:cNvSpPr/>
          <p:nvPr/>
        </p:nvSpPr>
        <p:spPr>
          <a:xfrm>
            <a:off x="1466717" y="5722731"/>
            <a:ext cx="940225" cy="35012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Rectangle 29"/>
          <p:cNvSpPr/>
          <p:nvPr/>
        </p:nvSpPr>
        <p:spPr>
          <a:xfrm>
            <a:off x="2462012" y="5731982"/>
            <a:ext cx="952001" cy="34087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4" name="Straight Connector 3"/>
          <p:cNvCxnSpPr>
            <a:stCxn id="2" idx="1"/>
          </p:cNvCxnSpPr>
          <p:nvPr/>
        </p:nvCxnSpPr>
        <p:spPr>
          <a:xfrm flipH="1">
            <a:off x="2428744" y="4225927"/>
            <a:ext cx="2014143" cy="1506055"/>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H="1">
            <a:off x="3435815" y="4226684"/>
            <a:ext cx="2014143" cy="150605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1706091"/>
      </p:ext>
    </p:extLst>
  </p:cSld>
  <p:clrMapOvr>
    <a:masterClrMapping/>
  </p:clrMapOvr>
  <p:transition>
    <p:randomBa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1128942" y="1579745"/>
            <a:ext cx="9484093" cy="4379976"/>
          </a:xfrm>
        </p:spPr>
        <p:txBody>
          <a:bodyPr/>
          <a:lstStyle/>
          <a:p>
            <a:pPr marL="0" indent="0">
              <a:buNone/>
            </a:pPr>
            <a:r>
              <a:rPr lang="en-US" sz="2000" dirty="0" err="1">
                <a:latin typeface="Andale Mono"/>
                <a:cs typeface="Andale Mono"/>
              </a:rPr>
              <a:t>kf</a:t>
            </a:r>
            <a:r>
              <a:rPr lang="en-US" sz="2000" dirty="0">
                <a:latin typeface="Andale Mono"/>
                <a:cs typeface="Andale Mono"/>
              </a:rPr>
              <a:t> = </a:t>
            </a:r>
            <a:r>
              <a:rPr lang="en-US" sz="2000" dirty="0" err="1">
                <a:latin typeface="Andale Mono"/>
                <a:cs typeface="Andale Mono"/>
              </a:rPr>
              <a:t>KFold</a:t>
            </a:r>
            <a:r>
              <a:rPr lang="en-US" sz="2000" dirty="0">
                <a:latin typeface="Andale Mono"/>
                <a:cs typeface="Andale Mono"/>
              </a:rPr>
              <a:t>(</a:t>
            </a:r>
            <a:r>
              <a:rPr lang="en-US" sz="2000" dirty="0" err="1">
                <a:latin typeface="Andale Mono"/>
                <a:cs typeface="Andale Mono"/>
              </a:rPr>
              <a:t>n_splits</a:t>
            </a:r>
            <a:r>
              <a:rPr lang="en-US" sz="2000" dirty="0">
                <a:latin typeface="Andale Mono"/>
                <a:cs typeface="Andale Mono"/>
              </a:rPr>
              <a:t>=10, </a:t>
            </a:r>
            <a:r>
              <a:rPr lang="en-US" sz="2000" dirty="0" smtClean="0">
                <a:latin typeface="Andale Mono"/>
                <a:cs typeface="Andale Mono"/>
              </a:rPr>
              <a:t>shuffle=True)</a:t>
            </a:r>
          </a:p>
          <a:p>
            <a:pPr marL="0" indent="0">
              <a:buNone/>
            </a:pPr>
            <a:r>
              <a:rPr lang="en-US" sz="2000" dirty="0">
                <a:latin typeface="Andale Mono"/>
                <a:cs typeface="Andale Mono"/>
              </a:rPr>
              <a:t>scores = </a:t>
            </a:r>
            <a:r>
              <a:rPr lang="en-US" sz="2000" dirty="0" err="1">
                <a:latin typeface="Andale Mono"/>
                <a:cs typeface="Andale Mono"/>
              </a:rPr>
              <a:t>pd.DataFrame</a:t>
            </a:r>
            <a:r>
              <a:rPr lang="en-US" sz="2000" dirty="0">
                <a:latin typeface="Andale Mono"/>
                <a:cs typeface="Andale Mono"/>
              </a:rPr>
              <a:t>(columns=['fold', 'algorithm', 'parameters', 'accuracy', 'precision', 'recall</a:t>
            </a:r>
            <a:r>
              <a:rPr lang="en-US" sz="2000" dirty="0" smtClean="0">
                <a:latin typeface="Andale Mono"/>
                <a:cs typeface="Andale Mono"/>
              </a:rPr>
              <a:t>'])</a:t>
            </a:r>
          </a:p>
          <a:p>
            <a:pPr marL="0" indent="0">
              <a:buNone/>
            </a:pPr>
            <a:r>
              <a:rPr lang="en-US" sz="2000" dirty="0" smtClean="0">
                <a:latin typeface="Andale Mono"/>
                <a:cs typeface="Andale Mono"/>
              </a:rPr>
              <a:t>fold = 0</a:t>
            </a:r>
            <a:endParaRPr lang="en-US" sz="2000" dirty="0">
              <a:latin typeface="Andale Mono"/>
              <a:cs typeface="Andale Mono"/>
            </a:endParaRPr>
          </a:p>
          <a:p>
            <a:pPr marL="0" indent="0">
              <a:buNone/>
            </a:pPr>
            <a:r>
              <a:rPr lang="en-US" sz="2000" dirty="0">
                <a:latin typeface="Andale Mono"/>
                <a:cs typeface="Andale Mono"/>
              </a:rPr>
              <a:t>for </a:t>
            </a:r>
            <a:r>
              <a:rPr lang="en-US" sz="2000" dirty="0" err="1">
                <a:latin typeface="Andale Mono"/>
                <a:cs typeface="Andale Mono"/>
              </a:rPr>
              <a:t>train_index</a:t>
            </a:r>
            <a:r>
              <a:rPr lang="en-US" sz="2000" dirty="0">
                <a:latin typeface="Andale Mono"/>
                <a:cs typeface="Andale Mono"/>
              </a:rPr>
              <a:t>, </a:t>
            </a:r>
            <a:r>
              <a:rPr lang="en-US" sz="2000" dirty="0" err="1">
                <a:latin typeface="Andale Mono"/>
                <a:cs typeface="Andale Mono"/>
              </a:rPr>
              <a:t>test_index</a:t>
            </a:r>
            <a:r>
              <a:rPr lang="en-US" sz="2000" dirty="0">
                <a:latin typeface="Andale Mono"/>
                <a:cs typeface="Andale Mono"/>
              </a:rPr>
              <a:t> in </a:t>
            </a:r>
            <a:r>
              <a:rPr lang="en-US" sz="2000" dirty="0" err="1">
                <a:latin typeface="Andale Mono"/>
                <a:cs typeface="Andale Mono"/>
              </a:rPr>
              <a:t>kf.split</a:t>
            </a:r>
            <a:r>
              <a:rPr lang="en-US" sz="2000" dirty="0">
                <a:latin typeface="Andale Mono"/>
                <a:cs typeface="Andale Mono"/>
              </a:rPr>
              <a:t>(</a:t>
            </a:r>
            <a:r>
              <a:rPr lang="en-US" sz="2000" dirty="0" err="1">
                <a:latin typeface="Andale Mono"/>
                <a:cs typeface="Andale Mono"/>
              </a:rPr>
              <a:t>X_dev</a:t>
            </a:r>
            <a:r>
              <a:rPr lang="en-US" sz="2000" dirty="0">
                <a:latin typeface="Andale Mono"/>
                <a:cs typeface="Andale Mono"/>
              </a:rPr>
              <a:t>)</a:t>
            </a:r>
            <a:r>
              <a:rPr lang="en-US" sz="2000" dirty="0" smtClean="0">
                <a:latin typeface="Andale Mono"/>
                <a:cs typeface="Andale Mono"/>
              </a:rPr>
              <a:t>:</a:t>
            </a:r>
            <a:endParaRPr lang="en-US" sz="2000" dirty="0" smtClean="0">
              <a:latin typeface="Andale Mono"/>
              <a:cs typeface="Andale Mono"/>
            </a:endParaRPr>
          </a:p>
          <a:p>
            <a:pPr marL="0" indent="0">
              <a:buNone/>
            </a:pPr>
            <a:r>
              <a:rPr lang="en-US" sz="2000" dirty="0" smtClean="0">
                <a:latin typeface="Andale Mono"/>
                <a:cs typeface="Andale Mono"/>
              </a:rPr>
              <a:t>    </a:t>
            </a:r>
            <a:r>
              <a:rPr lang="en-US" sz="2000" dirty="0" err="1">
                <a:latin typeface="Andale Mono"/>
                <a:cs typeface="Andale Mono"/>
              </a:rPr>
              <a:t>X_train</a:t>
            </a:r>
            <a:r>
              <a:rPr lang="en-US" sz="2000" dirty="0">
                <a:latin typeface="Andale Mono"/>
                <a:cs typeface="Andale Mono"/>
              </a:rPr>
              <a:t>, </a:t>
            </a:r>
            <a:r>
              <a:rPr lang="en-US" sz="2000" dirty="0" err="1">
                <a:latin typeface="Andale Mono"/>
                <a:cs typeface="Andale Mono"/>
              </a:rPr>
              <a:t>X_test</a:t>
            </a:r>
            <a:r>
              <a:rPr lang="en-US" sz="2000" dirty="0">
                <a:latin typeface="Andale Mono"/>
                <a:cs typeface="Andale Mono"/>
              </a:rPr>
              <a:t> = </a:t>
            </a:r>
            <a:r>
              <a:rPr lang="en-US" sz="2000" dirty="0" err="1">
                <a:latin typeface="Andale Mono"/>
                <a:cs typeface="Andale Mono"/>
              </a:rPr>
              <a:t>X_dev</a:t>
            </a:r>
            <a:r>
              <a:rPr lang="en-US" sz="2000" dirty="0">
                <a:latin typeface="Andale Mono"/>
                <a:cs typeface="Andale Mono"/>
              </a:rPr>
              <a:t>[</a:t>
            </a:r>
            <a:r>
              <a:rPr lang="en-US" sz="2000" dirty="0" err="1">
                <a:latin typeface="Andale Mono"/>
                <a:cs typeface="Andale Mono"/>
              </a:rPr>
              <a:t>train_index</a:t>
            </a:r>
            <a:r>
              <a:rPr lang="en-US" sz="2000" dirty="0" smtClean="0">
                <a:latin typeface="Andale Mono"/>
                <a:cs typeface="Andale Mono"/>
              </a:rPr>
              <a:t>], </a:t>
            </a:r>
            <a:r>
              <a:rPr lang="en-US" sz="2000" dirty="0" err="1" smtClean="0">
                <a:latin typeface="Andale Mono"/>
                <a:cs typeface="Andale Mono"/>
              </a:rPr>
              <a:t>X_dev</a:t>
            </a:r>
            <a:r>
              <a:rPr lang="en-US" sz="2000" dirty="0" smtClean="0">
                <a:latin typeface="Andale Mono"/>
                <a:cs typeface="Andale Mono"/>
              </a:rPr>
              <a:t>[</a:t>
            </a:r>
            <a:r>
              <a:rPr lang="en-US" sz="2000" dirty="0" err="1" smtClean="0">
                <a:latin typeface="Andale Mono"/>
                <a:cs typeface="Andale Mono"/>
              </a:rPr>
              <a:t>test_index</a:t>
            </a:r>
            <a:r>
              <a:rPr lang="en-US" sz="2000" dirty="0" smtClean="0">
                <a:latin typeface="Andale Mono"/>
                <a:cs typeface="Andale Mono"/>
              </a:rPr>
              <a:t>]</a:t>
            </a:r>
          </a:p>
          <a:p>
            <a:pPr marL="0" indent="0">
              <a:buNone/>
            </a:pPr>
            <a:r>
              <a:rPr lang="en-US" sz="2000" dirty="0" smtClean="0">
                <a:latin typeface="Andale Mono"/>
                <a:cs typeface="Andale Mono"/>
              </a:rPr>
              <a:t>    </a:t>
            </a:r>
            <a:r>
              <a:rPr lang="en-US" sz="2000" dirty="0" err="1" smtClean="0">
                <a:latin typeface="Andale Mono"/>
                <a:cs typeface="Andale Mono"/>
              </a:rPr>
              <a:t>y_train</a:t>
            </a:r>
            <a:r>
              <a:rPr lang="en-US" sz="2000" dirty="0">
                <a:latin typeface="Andale Mono"/>
                <a:cs typeface="Andale Mono"/>
              </a:rPr>
              <a:t>, </a:t>
            </a:r>
            <a:r>
              <a:rPr lang="en-US" sz="2000" dirty="0" err="1">
                <a:latin typeface="Andale Mono"/>
                <a:cs typeface="Andale Mono"/>
              </a:rPr>
              <a:t>y_test</a:t>
            </a:r>
            <a:r>
              <a:rPr lang="en-US" sz="2000" dirty="0">
                <a:latin typeface="Andale Mono"/>
                <a:cs typeface="Andale Mono"/>
              </a:rPr>
              <a:t> = </a:t>
            </a:r>
            <a:r>
              <a:rPr lang="en-US" sz="2000" dirty="0" err="1">
                <a:latin typeface="Andale Mono"/>
                <a:cs typeface="Andale Mono"/>
              </a:rPr>
              <a:t>y_dev</a:t>
            </a:r>
            <a:r>
              <a:rPr lang="en-US" sz="2000" dirty="0">
                <a:latin typeface="Andale Mono"/>
                <a:cs typeface="Andale Mono"/>
              </a:rPr>
              <a:t>[</a:t>
            </a:r>
            <a:r>
              <a:rPr lang="en-US" sz="2000" dirty="0" err="1">
                <a:latin typeface="Andale Mono"/>
                <a:cs typeface="Andale Mono"/>
              </a:rPr>
              <a:t>train_index</a:t>
            </a:r>
            <a:r>
              <a:rPr lang="en-US" sz="2000" dirty="0">
                <a:latin typeface="Andale Mono"/>
                <a:cs typeface="Andale Mono"/>
              </a:rPr>
              <a:t>], </a:t>
            </a:r>
            <a:r>
              <a:rPr lang="en-US" sz="2000" dirty="0" err="1">
                <a:latin typeface="Andale Mono"/>
                <a:cs typeface="Andale Mono"/>
              </a:rPr>
              <a:t>y_dev</a:t>
            </a:r>
            <a:r>
              <a:rPr lang="en-US" sz="2000" dirty="0">
                <a:latin typeface="Andale Mono"/>
                <a:cs typeface="Andale Mono"/>
              </a:rPr>
              <a:t>[</a:t>
            </a:r>
            <a:r>
              <a:rPr lang="en-US" sz="2000" dirty="0" err="1">
                <a:latin typeface="Andale Mono"/>
                <a:cs typeface="Andale Mono"/>
              </a:rPr>
              <a:t>test_index</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fold = fold + 1</a:t>
            </a:r>
          </a:p>
          <a:p>
            <a:pPr marL="0" indent="0">
              <a:buNone/>
            </a:pPr>
            <a:r>
              <a:rPr lang="en-US" sz="2000" dirty="0">
                <a:latin typeface="Andale Mono"/>
                <a:cs typeface="Andale Mono"/>
              </a:rPr>
              <a:t> </a:t>
            </a:r>
            <a:r>
              <a:rPr lang="en-US" sz="2000" dirty="0" smtClean="0">
                <a:latin typeface="Andale Mono"/>
                <a:cs typeface="Andale Mono"/>
              </a:rPr>
              <a:t>   </a:t>
            </a:r>
            <a:r>
              <a:rPr lang="en-US" sz="2000" dirty="0" err="1" smtClean="0">
                <a:latin typeface="Andale Mono"/>
                <a:cs typeface="Andale Mono"/>
              </a:rPr>
              <a:t>clf.fit</a:t>
            </a:r>
            <a:r>
              <a:rPr lang="en-US" sz="2000" dirty="0" smtClean="0">
                <a:latin typeface="Andale Mono"/>
                <a:cs typeface="Andale Mono"/>
              </a:rPr>
              <a:t>(</a:t>
            </a:r>
            <a:r>
              <a:rPr lang="en-US" sz="2000" dirty="0" err="1" smtClean="0">
                <a:latin typeface="Andale Mono"/>
                <a:cs typeface="Andale Mono"/>
              </a:rPr>
              <a:t>X_train</a:t>
            </a:r>
            <a:r>
              <a:rPr lang="en-US" sz="2000" dirty="0" smtClean="0">
                <a:latin typeface="Andale Mono"/>
                <a:cs typeface="Andale Mono"/>
              </a:rPr>
              <a:t>, </a:t>
            </a:r>
            <a:r>
              <a:rPr lang="en-US" sz="2000" dirty="0" err="1" smtClean="0">
                <a:latin typeface="Andale Mono"/>
                <a:cs typeface="Andale Mono"/>
              </a:rPr>
              <a:t>y_train</a:t>
            </a:r>
            <a:r>
              <a:rPr lang="en-US" sz="2000" dirty="0" smtClean="0">
                <a:latin typeface="Andale Mono"/>
                <a:cs typeface="Andale Mono"/>
              </a:rPr>
              <a:t>)  </a:t>
            </a:r>
            <a:r>
              <a:rPr lang="en-US" sz="2000" dirty="0" smtClean="0">
                <a:latin typeface="Andale Mono"/>
                <a:cs typeface="Andale Mono"/>
              </a:rPr>
              <a:t># </a:t>
            </a:r>
            <a:r>
              <a:rPr lang="en-US" sz="2000" dirty="0">
                <a:latin typeface="Andale Mono"/>
                <a:cs typeface="Andale Mono"/>
              </a:rPr>
              <a:t>train the </a:t>
            </a:r>
            <a:r>
              <a:rPr lang="en-US" sz="2000" dirty="0" smtClean="0">
                <a:latin typeface="Andale Mono"/>
                <a:cs typeface="Andale Mono"/>
              </a:rPr>
              <a:t>classifier</a:t>
            </a:r>
          </a:p>
          <a:p>
            <a:pPr marL="0" indent="0">
              <a:buNone/>
            </a:pPr>
            <a:r>
              <a:rPr lang="en-US" sz="2000" dirty="0" smtClean="0">
                <a:latin typeface="Andale Mono"/>
                <a:cs typeface="Andale Mono"/>
              </a:rPr>
              <a:t>  </a:t>
            </a:r>
            <a:r>
              <a:rPr lang="en-US" sz="2000" dirty="0" smtClean="0">
                <a:latin typeface="Andale Mono"/>
                <a:cs typeface="Andale Mono"/>
              </a:rPr>
              <a:t>  </a:t>
            </a:r>
            <a:r>
              <a:rPr lang="en-US" sz="2000" dirty="0" err="1" smtClean="0">
                <a:latin typeface="Andale Mono"/>
                <a:cs typeface="Andale Mono"/>
              </a:rPr>
              <a:t>y_pred</a:t>
            </a:r>
            <a:r>
              <a:rPr lang="en-US" sz="2000" dirty="0" smtClean="0">
                <a:latin typeface="Andale Mono"/>
                <a:cs typeface="Andale Mono"/>
              </a:rPr>
              <a:t> = </a:t>
            </a:r>
            <a:r>
              <a:rPr lang="en-US" sz="2000" dirty="0" err="1" smtClean="0">
                <a:latin typeface="Andale Mono"/>
                <a:cs typeface="Andale Mono"/>
              </a:rPr>
              <a:t>clf.predict</a:t>
            </a:r>
            <a:r>
              <a:rPr lang="en-US" sz="2000" dirty="0" smtClean="0">
                <a:latin typeface="Andale Mono"/>
                <a:cs typeface="Andale Mono"/>
              </a:rPr>
              <a:t>(</a:t>
            </a:r>
            <a:r>
              <a:rPr lang="en-US" sz="2000" dirty="0" err="1" smtClean="0">
                <a:latin typeface="Andale Mono"/>
                <a:cs typeface="Andale Mono"/>
              </a:rPr>
              <a:t>X_test</a:t>
            </a:r>
            <a:r>
              <a:rPr lang="en-US" sz="2000" dirty="0" smtClean="0">
                <a:latin typeface="Andale Mono"/>
                <a:cs typeface="Andale Mono"/>
              </a:rPr>
              <a:t>)</a:t>
            </a:r>
          </a:p>
          <a:p>
            <a:pPr marL="0" indent="0">
              <a:buNone/>
            </a:pPr>
            <a:r>
              <a:rPr lang="en-US" sz="2000" dirty="0" smtClean="0">
                <a:latin typeface="Andale Mono"/>
                <a:cs typeface="Andale Mono"/>
              </a:rPr>
              <a:t>    scores = </a:t>
            </a:r>
            <a:r>
              <a:rPr lang="en-US" sz="2000" dirty="0" err="1" smtClean="0">
                <a:latin typeface="Andale Mono"/>
                <a:cs typeface="Andale Mono"/>
              </a:rPr>
              <a:t>scores.append</a:t>
            </a:r>
            <a:r>
              <a:rPr lang="en-US" sz="2000" dirty="0" smtClean="0">
                <a:latin typeface="Andale Mono"/>
                <a:cs typeface="Andale Mono"/>
              </a:rPr>
              <a:t>(</a:t>
            </a:r>
            <a:r>
              <a:rPr lang="mr-IN" sz="2000" dirty="0" smtClean="0">
                <a:latin typeface="Andale Mono"/>
                <a:cs typeface="Andale Mono"/>
              </a:rPr>
              <a:t>…</a:t>
            </a:r>
            <a:r>
              <a:rPr lang="en-US" sz="2000" dirty="0" smtClean="0">
                <a:latin typeface="Andale Mono"/>
                <a:cs typeface="Andale Mono"/>
              </a:rPr>
              <a:t>)</a:t>
            </a:r>
            <a:endParaRPr lang="en-US" sz="2000" dirty="0" smtClean="0">
              <a:latin typeface="Andale Mono"/>
              <a:cs typeface="Andale Mono"/>
            </a:endParaRPr>
          </a:p>
        </p:txBody>
      </p:sp>
      <p:sp>
        <p:nvSpPr>
          <p:cNvPr id="2" name="Title 1"/>
          <p:cNvSpPr>
            <a:spLocks noGrp="1"/>
          </p:cNvSpPr>
          <p:nvPr>
            <p:ph type="title"/>
          </p:nvPr>
        </p:nvSpPr>
        <p:spPr/>
        <p:txBody>
          <a:bodyPr/>
          <a:lstStyle/>
          <a:p>
            <a:r>
              <a:rPr lang="en-US" sz="2800" dirty="0" smtClean="0"/>
              <a:t>Using </a:t>
            </a:r>
            <a:r>
              <a:rPr lang="en-US" sz="2800" dirty="0" err="1" smtClean="0"/>
              <a:t>Kfold</a:t>
            </a:r>
            <a:r>
              <a:rPr lang="en-US" sz="2800" dirty="0" smtClean="0"/>
              <a:t> Validation</a:t>
            </a:r>
            <a:endParaRPr lang="en-US" sz="2800" dirty="0"/>
          </a:p>
        </p:txBody>
      </p:sp>
      <p:sp>
        <p:nvSpPr>
          <p:cNvPr id="4" name="Date Placeholder 3"/>
          <p:cNvSpPr>
            <a:spLocks noGrp="1"/>
          </p:cNvSpPr>
          <p:nvPr>
            <p:ph type="dt" sz="half" idx="10"/>
          </p:nvPr>
        </p:nvSpPr>
        <p:spPr/>
        <p:txBody>
          <a:bodyPr/>
          <a:lstStyle/>
          <a:p>
            <a:fld id="{7053BEFA-1175-F644-B249-7D41D72BD3FF}" type="datetime1">
              <a:rPr lang="en-US" sz="700" smtClean="0"/>
              <a:t>4/1/17</a:t>
            </a:fld>
            <a:endParaRPr lang="en-US" sz="700"/>
          </a:p>
        </p:txBody>
      </p:sp>
      <p:sp>
        <p:nvSpPr>
          <p:cNvPr id="5" name="Footer Placeholder 4"/>
          <p:cNvSpPr>
            <a:spLocks noGrp="1"/>
          </p:cNvSpPr>
          <p:nvPr>
            <p:ph type="ftr" sz="quarter" idx="11"/>
          </p:nvPr>
        </p:nvSpPr>
        <p:spPr/>
        <p:txBody>
          <a:bodyPr/>
          <a:lstStyle/>
          <a:p>
            <a:endParaRPr lang="en-US" sz="700" dirty="0"/>
          </a:p>
        </p:txBody>
      </p:sp>
      <p:sp>
        <p:nvSpPr>
          <p:cNvPr id="6" name="Slide Number Placeholder 5"/>
          <p:cNvSpPr>
            <a:spLocks noGrp="1"/>
          </p:cNvSpPr>
          <p:nvPr>
            <p:ph type="sldNum" sz="quarter" idx="12"/>
          </p:nvPr>
        </p:nvSpPr>
        <p:spPr/>
        <p:txBody>
          <a:bodyPr/>
          <a:lstStyle/>
          <a:p>
            <a:fld id="{17E276FA-8F89-B34D-A726-BE3FA1F8DD97}" type="slidenum">
              <a:rPr lang="en-US" sz="3600" smtClean="0"/>
              <a:t>12</a:t>
            </a:fld>
            <a:endParaRPr lang="en-US" sz="3600" dirty="0"/>
          </a:p>
        </p:txBody>
      </p:sp>
      <p:sp>
        <p:nvSpPr>
          <p:cNvPr id="7" name="Rectangle 6"/>
          <p:cNvSpPr/>
          <p:nvPr/>
        </p:nvSpPr>
        <p:spPr>
          <a:xfrm>
            <a:off x="465995" y="3134880"/>
            <a:ext cx="7882681"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 name="Line Callout 1 7"/>
          <p:cNvSpPr/>
          <p:nvPr/>
        </p:nvSpPr>
        <p:spPr>
          <a:xfrm>
            <a:off x="2748636" y="4746544"/>
            <a:ext cx="3936596" cy="1134980"/>
          </a:xfrm>
          <a:prstGeom prst="borderCallout1">
            <a:avLst>
              <a:gd name="adj1" fmla="val 51693"/>
              <a:gd name="adj2" fmla="val -4201"/>
              <a:gd name="adj3" fmla="val -26439"/>
              <a:gd name="adj4" fmla="val -188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We loop and select a different fold for </a:t>
            </a:r>
            <a:r>
              <a:rPr lang="en-US" sz="2000" dirty="0" err="1" smtClean="0"/>
              <a:t>traininng</a:t>
            </a:r>
            <a:r>
              <a:rPr lang="en-US" sz="2000" dirty="0" smtClean="0"/>
              <a:t>/testing each time from the optimization set</a:t>
            </a:r>
            <a:endParaRPr lang="en-US" sz="2000" dirty="0"/>
          </a:p>
        </p:txBody>
      </p:sp>
    </p:spTree>
    <p:extLst>
      <p:ext uri="{BB962C8B-B14F-4D97-AF65-F5344CB8AC3E}">
        <p14:creationId xmlns:p14="http://schemas.microsoft.com/office/powerpoint/2010/main" val="14319967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1128942" y="1579745"/>
            <a:ext cx="9484093" cy="4379976"/>
          </a:xfrm>
        </p:spPr>
        <p:txBody>
          <a:bodyPr/>
          <a:lstStyle/>
          <a:p>
            <a:pPr marL="0" indent="0">
              <a:buNone/>
            </a:pPr>
            <a:r>
              <a:rPr lang="en-US" sz="2000" dirty="0" err="1">
                <a:latin typeface="Andale Mono"/>
                <a:cs typeface="Andale Mono"/>
              </a:rPr>
              <a:t>kf</a:t>
            </a:r>
            <a:r>
              <a:rPr lang="en-US" sz="2000" dirty="0">
                <a:latin typeface="Andale Mono"/>
                <a:cs typeface="Andale Mono"/>
              </a:rPr>
              <a:t> = </a:t>
            </a:r>
            <a:r>
              <a:rPr lang="en-US" sz="2000" dirty="0" err="1">
                <a:latin typeface="Andale Mono"/>
                <a:cs typeface="Andale Mono"/>
              </a:rPr>
              <a:t>KFold</a:t>
            </a:r>
            <a:r>
              <a:rPr lang="en-US" sz="2000" dirty="0">
                <a:latin typeface="Andale Mono"/>
                <a:cs typeface="Andale Mono"/>
              </a:rPr>
              <a:t>(</a:t>
            </a:r>
            <a:r>
              <a:rPr lang="en-US" sz="2000" dirty="0" err="1">
                <a:latin typeface="Andale Mono"/>
                <a:cs typeface="Andale Mono"/>
              </a:rPr>
              <a:t>n_splits</a:t>
            </a:r>
            <a:r>
              <a:rPr lang="en-US" sz="2000" dirty="0">
                <a:latin typeface="Andale Mono"/>
                <a:cs typeface="Andale Mono"/>
              </a:rPr>
              <a:t>=10, </a:t>
            </a:r>
            <a:r>
              <a:rPr lang="en-US" sz="2000" dirty="0" smtClean="0">
                <a:latin typeface="Andale Mono"/>
                <a:cs typeface="Andale Mono"/>
              </a:rPr>
              <a:t>shuffle=True)</a:t>
            </a:r>
          </a:p>
          <a:p>
            <a:pPr marL="0" indent="0">
              <a:buNone/>
            </a:pPr>
            <a:r>
              <a:rPr lang="en-US" sz="2000" dirty="0">
                <a:latin typeface="Andale Mono"/>
                <a:cs typeface="Andale Mono"/>
              </a:rPr>
              <a:t>scores = </a:t>
            </a:r>
            <a:r>
              <a:rPr lang="en-US" sz="2000" dirty="0" err="1">
                <a:latin typeface="Andale Mono"/>
                <a:cs typeface="Andale Mono"/>
              </a:rPr>
              <a:t>pd.DataFrame</a:t>
            </a:r>
            <a:r>
              <a:rPr lang="en-US" sz="2000" dirty="0">
                <a:latin typeface="Andale Mono"/>
                <a:cs typeface="Andale Mono"/>
              </a:rPr>
              <a:t>(columns=['fold', 'algorithm', 'parameters', 'accuracy', 'precision', 'recall</a:t>
            </a:r>
            <a:r>
              <a:rPr lang="en-US" sz="2000" dirty="0" smtClean="0">
                <a:latin typeface="Andale Mono"/>
                <a:cs typeface="Andale Mono"/>
              </a:rPr>
              <a:t>'])</a:t>
            </a:r>
          </a:p>
          <a:p>
            <a:pPr marL="0" indent="0">
              <a:buNone/>
            </a:pPr>
            <a:r>
              <a:rPr lang="en-US" sz="2000" dirty="0" smtClean="0">
                <a:latin typeface="Andale Mono"/>
                <a:cs typeface="Andale Mono"/>
              </a:rPr>
              <a:t>fold = 0</a:t>
            </a:r>
            <a:endParaRPr lang="en-US" sz="2000" dirty="0">
              <a:latin typeface="Andale Mono"/>
              <a:cs typeface="Andale Mono"/>
            </a:endParaRPr>
          </a:p>
          <a:p>
            <a:pPr marL="0" indent="0">
              <a:buNone/>
            </a:pPr>
            <a:r>
              <a:rPr lang="en-US" sz="2000" dirty="0">
                <a:latin typeface="Andale Mono"/>
                <a:cs typeface="Andale Mono"/>
              </a:rPr>
              <a:t>for </a:t>
            </a:r>
            <a:r>
              <a:rPr lang="en-US" sz="2000" dirty="0" err="1">
                <a:latin typeface="Andale Mono"/>
                <a:cs typeface="Andale Mono"/>
              </a:rPr>
              <a:t>train_index</a:t>
            </a:r>
            <a:r>
              <a:rPr lang="en-US" sz="2000" dirty="0">
                <a:latin typeface="Andale Mono"/>
                <a:cs typeface="Andale Mono"/>
              </a:rPr>
              <a:t>, </a:t>
            </a:r>
            <a:r>
              <a:rPr lang="en-US" sz="2000" dirty="0" err="1">
                <a:latin typeface="Andale Mono"/>
                <a:cs typeface="Andale Mono"/>
              </a:rPr>
              <a:t>test_index</a:t>
            </a:r>
            <a:r>
              <a:rPr lang="en-US" sz="2000" dirty="0">
                <a:latin typeface="Andale Mono"/>
                <a:cs typeface="Andale Mono"/>
              </a:rPr>
              <a:t> in </a:t>
            </a:r>
            <a:r>
              <a:rPr lang="en-US" sz="2000" dirty="0" err="1">
                <a:latin typeface="Andale Mono"/>
                <a:cs typeface="Andale Mono"/>
              </a:rPr>
              <a:t>kf.split</a:t>
            </a:r>
            <a:r>
              <a:rPr lang="en-US" sz="2000" dirty="0">
                <a:latin typeface="Andale Mono"/>
                <a:cs typeface="Andale Mono"/>
              </a:rPr>
              <a:t>(</a:t>
            </a:r>
            <a:r>
              <a:rPr lang="en-US" sz="2000" dirty="0" err="1">
                <a:latin typeface="Andale Mono"/>
                <a:cs typeface="Andale Mono"/>
              </a:rPr>
              <a:t>X_dev</a:t>
            </a:r>
            <a:r>
              <a:rPr lang="en-US" sz="2000" dirty="0">
                <a:latin typeface="Andale Mono"/>
                <a:cs typeface="Andale Mono"/>
              </a:rPr>
              <a:t>)</a:t>
            </a:r>
            <a:r>
              <a:rPr lang="en-US" sz="2000" dirty="0" smtClean="0">
                <a:latin typeface="Andale Mono"/>
                <a:cs typeface="Andale Mono"/>
              </a:rPr>
              <a:t>:</a:t>
            </a:r>
            <a:endParaRPr lang="en-US" sz="2000" dirty="0" smtClean="0">
              <a:latin typeface="Andale Mono"/>
              <a:cs typeface="Andale Mono"/>
            </a:endParaRPr>
          </a:p>
          <a:p>
            <a:pPr marL="0" indent="0">
              <a:buNone/>
            </a:pPr>
            <a:r>
              <a:rPr lang="en-US" sz="2000" dirty="0" smtClean="0">
                <a:latin typeface="Andale Mono"/>
                <a:cs typeface="Andale Mono"/>
              </a:rPr>
              <a:t>    </a:t>
            </a:r>
            <a:r>
              <a:rPr lang="en-US" sz="2000" dirty="0" err="1">
                <a:latin typeface="Andale Mono"/>
                <a:cs typeface="Andale Mono"/>
              </a:rPr>
              <a:t>X_train</a:t>
            </a:r>
            <a:r>
              <a:rPr lang="en-US" sz="2000" dirty="0">
                <a:latin typeface="Andale Mono"/>
                <a:cs typeface="Andale Mono"/>
              </a:rPr>
              <a:t>, </a:t>
            </a:r>
            <a:r>
              <a:rPr lang="en-US" sz="2000" dirty="0" err="1">
                <a:latin typeface="Andale Mono"/>
                <a:cs typeface="Andale Mono"/>
              </a:rPr>
              <a:t>X_test</a:t>
            </a:r>
            <a:r>
              <a:rPr lang="en-US" sz="2000" dirty="0">
                <a:latin typeface="Andale Mono"/>
                <a:cs typeface="Andale Mono"/>
              </a:rPr>
              <a:t> = </a:t>
            </a:r>
            <a:r>
              <a:rPr lang="en-US" sz="2000" dirty="0" err="1">
                <a:latin typeface="Andale Mono"/>
                <a:cs typeface="Andale Mono"/>
              </a:rPr>
              <a:t>X_dev</a:t>
            </a:r>
            <a:r>
              <a:rPr lang="en-US" sz="2000" dirty="0">
                <a:latin typeface="Andale Mono"/>
                <a:cs typeface="Andale Mono"/>
              </a:rPr>
              <a:t>[</a:t>
            </a:r>
            <a:r>
              <a:rPr lang="en-US" sz="2000" dirty="0" err="1">
                <a:latin typeface="Andale Mono"/>
                <a:cs typeface="Andale Mono"/>
              </a:rPr>
              <a:t>train_index</a:t>
            </a:r>
            <a:r>
              <a:rPr lang="en-US" sz="2000" dirty="0" smtClean="0">
                <a:latin typeface="Andale Mono"/>
                <a:cs typeface="Andale Mono"/>
              </a:rPr>
              <a:t>], </a:t>
            </a:r>
            <a:r>
              <a:rPr lang="en-US" sz="2000" dirty="0" err="1" smtClean="0">
                <a:latin typeface="Andale Mono"/>
                <a:cs typeface="Andale Mono"/>
              </a:rPr>
              <a:t>X_dev</a:t>
            </a:r>
            <a:r>
              <a:rPr lang="en-US" sz="2000" dirty="0" smtClean="0">
                <a:latin typeface="Andale Mono"/>
                <a:cs typeface="Andale Mono"/>
              </a:rPr>
              <a:t>[</a:t>
            </a:r>
            <a:r>
              <a:rPr lang="en-US" sz="2000" dirty="0" err="1" smtClean="0">
                <a:latin typeface="Andale Mono"/>
                <a:cs typeface="Andale Mono"/>
              </a:rPr>
              <a:t>test_index</a:t>
            </a:r>
            <a:r>
              <a:rPr lang="en-US" sz="2000" dirty="0" smtClean="0">
                <a:latin typeface="Andale Mono"/>
                <a:cs typeface="Andale Mono"/>
              </a:rPr>
              <a:t>]</a:t>
            </a:r>
          </a:p>
          <a:p>
            <a:pPr marL="0" indent="0">
              <a:buNone/>
            </a:pPr>
            <a:r>
              <a:rPr lang="en-US" sz="2000" dirty="0" smtClean="0">
                <a:latin typeface="Andale Mono"/>
                <a:cs typeface="Andale Mono"/>
              </a:rPr>
              <a:t>    </a:t>
            </a:r>
            <a:r>
              <a:rPr lang="en-US" sz="2000" dirty="0" err="1" smtClean="0">
                <a:latin typeface="Andale Mono"/>
                <a:cs typeface="Andale Mono"/>
              </a:rPr>
              <a:t>y_train</a:t>
            </a:r>
            <a:r>
              <a:rPr lang="en-US" sz="2000" dirty="0">
                <a:latin typeface="Andale Mono"/>
                <a:cs typeface="Andale Mono"/>
              </a:rPr>
              <a:t>, </a:t>
            </a:r>
            <a:r>
              <a:rPr lang="en-US" sz="2000" dirty="0" err="1">
                <a:latin typeface="Andale Mono"/>
                <a:cs typeface="Andale Mono"/>
              </a:rPr>
              <a:t>y_test</a:t>
            </a:r>
            <a:r>
              <a:rPr lang="en-US" sz="2000" dirty="0">
                <a:latin typeface="Andale Mono"/>
                <a:cs typeface="Andale Mono"/>
              </a:rPr>
              <a:t> = </a:t>
            </a:r>
            <a:r>
              <a:rPr lang="en-US" sz="2000" dirty="0" err="1">
                <a:latin typeface="Andale Mono"/>
                <a:cs typeface="Andale Mono"/>
              </a:rPr>
              <a:t>y_dev</a:t>
            </a:r>
            <a:r>
              <a:rPr lang="en-US" sz="2000" dirty="0">
                <a:latin typeface="Andale Mono"/>
                <a:cs typeface="Andale Mono"/>
              </a:rPr>
              <a:t>[</a:t>
            </a:r>
            <a:r>
              <a:rPr lang="en-US" sz="2000" dirty="0" err="1">
                <a:latin typeface="Andale Mono"/>
                <a:cs typeface="Andale Mono"/>
              </a:rPr>
              <a:t>train_index</a:t>
            </a:r>
            <a:r>
              <a:rPr lang="en-US" sz="2000" dirty="0">
                <a:latin typeface="Andale Mono"/>
                <a:cs typeface="Andale Mono"/>
              </a:rPr>
              <a:t>], </a:t>
            </a:r>
            <a:r>
              <a:rPr lang="en-US" sz="2000" dirty="0" err="1">
                <a:latin typeface="Andale Mono"/>
                <a:cs typeface="Andale Mono"/>
              </a:rPr>
              <a:t>y_dev</a:t>
            </a:r>
            <a:r>
              <a:rPr lang="en-US" sz="2000" dirty="0">
                <a:latin typeface="Andale Mono"/>
                <a:cs typeface="Andale Mono"/>
              </a:rPr>
              <a:t>[</a:t>
            </a:r>
            <a:r>
              <a:rPr lang="en-US" sz="2000" dirty="0" err="1">
                <a:latin typeface="Andale Mono"/>
                <a:cs typeface="Andale Mono"/>
              </a:rPr>
              <a:t>test_index</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fold = fold + 1</a:t>
            </a:r>
          </a:p>
          <a:p>
            <a:pPr marL="0" indent="0">
              <a:buNone/>
            </a:pPr>
            <a:r>
              <a:rPr lang="en-US" sz="2000" dirty="0">
                <a:latin typeface="Andale Mono"/>
                <a:cs typeface="Andale Mono"/>
              </a:rPr>
              <a:t> </a:t>
            </a:r>
            <a:r>
              <a:rPr lang="en-US" sz="2000" dirty="0" smtClean="0">
                <a:latin typeface="Andale Mono"/>
                <a:cs typeface="Andale Mono"/>
              </a:rPr>
              <a:t>   </a:t>
            </a:r>
            <a:r>
              <a:rPr lang="en-US" sz="2000" dirty="0" err="1" smtClean="0">
                <a:latin typeface="Andale Mono"/>
                <a:cs typeface="Andale Mono"/>
              </a:rPr>
              <a:t>clf.fit</a:t>
            </a:r>
            <a:r>
              <a:rPr lang="en-US" sz="2000" dirty="0" smtClean="0">
                <a:latin typeface="Andale Mono"/>
                <a:cs typeface="Andale Mono"/>
              </a:rPr>
              <a:t>(</a:t>
            </a:r>
            <a:r>
              <a:rPr lang="en-US" sz="2000" dirty="0" err="1" smtClean="0">
                <a:latin typeface="Andale Mono"/>
                <a:cs typeface="Andale Mono"/>
              </a:rPr>
              <a:t>X_train</a:t>
            </a:r>
            <a:r>
              <a:rPr lang="en-US" sz="2000" dirty="0" smtClean="0">
                <a:latin typeface="Andale Mono"/>
                <a:cs typeface="Andale Mono"/>
              </a:rPr>
              <a:t>, </a:t>
            </a:r>
            <a:r>
              <a:rPr lang="en-US" sz="2000" dirty="0" err="1" smtClean="0">
                <a:latin typeface="Andale Mono"/>
                <a:cs typeface="Andale Mono"/>
              </a:rPr>
              <a:t>y_train</a:t>
            </a:r>
            <a:r>
              <a:rPr lang="en-US" sz="2000" dirty="0" smtClean="0">
                <a:latin typeface="Andale Mono"/>
                <a:cs typeface="Andale Mono"/>
              </a:rPr>
              <a:t>)  </a:t>
            </a:r>
            <a:r>
              <a:rPr lang="en-US" sz="2000" dirty="0" smtClean="0">
                <a:latin typeface="Andale Mono"/>
                <a:cs typeface="Andale Mono"/>
              </a:rPr>
              <a:t># </a:t>
            </a:r>
            <a:r>
              <a:rPr lang="en-US" sz="2000" dirty="0">
                <a:latin typeface="Andale Mono"/>
                <a:cs typeface="Andale Mono"/>
              </a:rPr>
              <a:t>train the </a:t>
            </a:r>
            <a:r>
              <a:rPr lang="en-US" sz="2000" dirty="0" smtClean="0">
                <a:latin typeface="Andale Mono"/>
                <a:cs typeface="Andale Mono"/>
              </a:rPr>
              <a:t>classifier</a:t>
            </a:r>
          </a:p>
          <a:p>
            <a:pPr marL="0" indent="0">
              <a:buNone/>
            </a:pPr>
            <a:r>
              <a:rPr lang="en-US" sz="2000" dirty="0" smtClean="0">
                <a:latin typeface="Andale Mono"/>
                <a:cs typeface="Andale Mono"/>
              </a:rPr>
              <a:t>  </a:t>
            </a:r>
            <a:r>
              <a:rPr lang="en-US" sz="2000" dirty="0" smtClean="0">
                <a:latin typeface="Andale Mono"/>
                <a:cs typeface="Andale Mono"/>
              </a:rPr>
              <a:t>  </a:t>
            </a:r>
            <a:r>
              <a:rPr lang="en-US" sz="2000" dirty="0" err="1" smtClean="0">
                <a:latin typeface="Andale Mono"/>
                <a:cs typeface="Andale Mono"/>
              </a:rPr>
              <a:t>y_pred</a:t>
            </a:r>
            <a:r>
              <a:rPr lang="en-US" sz="2000" dirty="0" smtClean="0">
                <a:latin typeface="Andale Mono"/>
                <a:cs typeface="Andale Mono"/>
              </a:rPr>
              <a:t> = </a:t>
            </a:r>
            <a:r>
              <a:rPr lang="en-US" sz="2000" dirty="0" err="1" smtClean="0">
                <a:latin typeface="Andale Mono"/>
                <a:cs typeface="Andale Mono"/>
              </a:rPr>
              <a:t>clf.predict</a:t>
            </a:r>
            <a:r>
              <a:rPr lang="en-US" sz="2000" dirty="0" smtClean="0">
                <a:latin typeface="Andale Mono"/>
                <a:cs typeface="Andale Mono"/>
              </a:rPr>
              <a:t>(</a:t>
            </a:r>
            <a:r>
              <a:rPr lang="en-US" sz="2000" dirty="0" err="1" smtClean="0">
                <a:latin typeface="Andale Mono"/>
                <a:cs typeface="Andale Mono"/>
              </a:rPr>
              <a:t>X_test</a:t>
            </a:r>
            <a:r>
              <a:rPr lang="en-US" sz="2000" dirty="0" smtClean="0">
                <a:latin typeface="Andale Mono"/>
                <a:cs typeface="Andale Mono"/>
              </a:rPr>
              <a:t>)</a:t>
            </a:r>
          </a:p>
          <a:p>
            <a:pPr marL="0" indent="0">
              <a:buNone/>
            </a:pPr>
            <a:r>
              <a:rPr lang="en-US" sz="2000" dirty="0" smtClean="0">
                <a:latin typeface="Andale Mono"/>
                <a:cs typeface="Andale Mono"/>
              </a:rPr>
              <a:t>    scores = </a:t>
            </a:r>
            <a:r>
              <a:rPr lang="en-US" sz="2000" dirty="0" err="1" smtClean="0">
                <a:latin typeface="Andale Mono"/>
                <a:cs typeface="Andale Mono"/>
              </a:rPr>
              <a:t>scores.append</a:t>
            </a:r>
            <a:r>
              <a:rPr lang="en-US" sz="2000" dirty="0" smtClean="0">
                <a:latin typeface="Andale Mono"/>
                <a:cs typeface="Andale Mono"/>
              </a:rPr>
              <a:t>(</a:t>
            </a:r>
            <a:r>
              <a:rPr lang="mr-IN" sz="2000" dirty="0" smtClean="0">
                <a:latin typeface="Andale Mono"/>
                <a:cs typeface="Andale Mono"/>
              </a:rPr>
              <a:t>…</a:t>
            </a:r>
            <a:r>
              <a:rPr lang="en-US" sz="2000" dirty="0" smtClean="0">
                <a:latin typeface="Andale Mono"/>
                <a:cs typeface="Andale Mono"/>
              </a:rPr>
              <a:t>)</a:t>
            </a:r>
            <a:endParaRPr lang="en-US" sz="2000" dirty="0" smtClean="0">
              <a:latin typeface="Andale Mono"/>
              <a:cs typeface="Andale Mono"/>
            </a:endParaRPr>
          </a:p>
        </p:txBody>
      </p:sp>
      <p:sp>
        <p:nvSpPr>
          <p:cNvPr id="2" name="Title 1"/>
          <p:cNvSpPr>
            <a:spLocks noGrp="1"/>
          </p:cNvSpPr>
          <p:nvPr>
            <p:ph type="title"/>
          </p:nvPr>
        </p:nvSpPr>
        <p:spPr/>
        <p:txBody>
          <a:bodyPr/>
          <a:lstStyle/>
          <a:p>
            <a:r>
              <a:rPr lang="en-US" sz="2800" dirty="0" smtClean="0"/>
              <a:t>Using </a:t>
            </a:r>
            <a:r>
              <a:rPr lang="en-US" sz="2800" dirty="0" err="1" smtClean="0"/>
              <a:t>Kfold</a:t>
            </a:r>
            <a:r>
              <a:rPr lang="en-US" sz="2800" dirty="0" smtClean="0"/>
              <a:t> Validation</a:t>
            </a:r>
            <a:endParaRPr lang="en-US" sz="2800" dirty="0"/>
          </a:p>
        </p:txBody>
      </p:sp>
      <p:sp>
        <p:nvSpPr>
          <p:cNvPr id="4" name="Date Placeholder 3"/>
          <p:cNvSpPr>
            <a:spLocks noGrp="1"/>
          </p:cNvSpPr>
          <p:nvPr>
            <p:ph type="dt" sz="half" idx="10"/>
          </p:nvPr>
        </p:nvSpPr>
        <p:spPr/>
        <p:txBody>
          <a:bodyPr/>
          <a:lstStyle/>
          <a:p>
            <a:fld id="{7053BEFA-1175-F644-B249-7D41D72BD3FF}" type="datetime1">
              <a:rPr lang="en-US" sz="700" smtClean="0"/>
              <a:t>4/1/17</a:t>
            </a:fld>
            <a:endParaRPr lang="en-US" sz="700"/>
          </a:p>
        </p:txBody>
      </p:sp>
      <p:sp>
        <p:nvSpPr>
          <p:cNvPr id="5" name="Footer Placeholder 4"/>
          <p:cNvSpPr>
            <a:spLocks noGrp="1"/>
          </p:cNvSpPr>
          <p:nvPr>
            <p:ph type="ftr" sz="quarter" idx="11"/>
          </p:nvPr>
        </p:nvSpPr>
        <p:spPr/>
        <p:txBody>
          <a:bodyPr/>
          <a:lstStyle/>
          <a:p>
            <a:endParaRPr lang="en-US" sz="700" dirty="0"/>
          </a:p>
        </p:txBody>
      </p:sp>
      <p:sp>
        <p:nvSpPr>
          <p:cNvPr id="6" name="Slide Number Placeholder 5"/>
          <p:cNvSpPr>
            <a:spLocks noGrp="1"/>
          </p:cNvSpPr>
          <p:nvPr>
            <p:ph type="sldNum" sz="quarter" idx="12"/>
          </p:nvPr>
        </p:nvSpPr>
        <p:spPr/>
        <p:txBody>
          <a:bodyPr/>
          <a:lstStyle/>
          <a:p>
            <a:fld id="{17E276FA-8F89-B34D-A726-BE3FA1F8DD97}" type="slidenum">
              <a:rPr lang="en-US" sz="3600" smtClean="0"/>
              <a:t>13</a:t>
            </a:fld>
            <a:endParaRPr lang="en-US" sz="3600" dirty="0"/>
          </a:p>
        </p:txBody>
      </p:sp>
      <p:sp>
        <p:nvSpPr>
          <p:cNvPr id="9" name="Rectangle 8"/>
          <p:cNvSpPr/>
          <p:nvPr/>
        </p:nvSpPr>
        <p:spPr>
          <a:xfrm>
            <a:off x="1261319" y="4607124"/>
            <a:ext cx="7882681" cy="6503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10" name="Line Callout 1 9"/>
          <p:cNvSpPr/>
          <p:nvPr/>
        </p:nvSpPr>
        <p:spPr>
          <a:xfrm>
            <a:off x="3691810" y="3207894"/>
            <a:ext cx="4485937" cy="696993"/>
          </a:xfrm>
          <a:prstGeom prst="borderCallout1">
            <a:avLst>
              <a:gd name="adj1" fmla="val 51693"/>
              <a:gd name="adj2" fmla="val -4201"/>
              <a:gd name="adj3" fmla="val 193502"/>
              <a:gd name="adj4" fmla="val -244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Train </a:t>
            </a:r>
            <a:r>
              <a:rPr lang="en-US" sz="2000" dirty="0" smtClean="0"/>
              <a:t>a classifier </a:t>
            </a:r>
            <a:r>
              <a:rPr lang="en-US" sz="2000" dirty="0" smtClean="0"/>
              <a:t>with the training </a:t>
            </a:r>
            <a:r>
              <a:rPr lang="en-US" sz="2000" dirty="0" smtClean="0"/>
              <a:t>set</a:t>
            </a:r>
            <a:r>
              <a:rPr lang="en-US" sz="2000" dirty="0"/>
              <a:t> </a:t>
            </a:r>
            <a:br>
              <a:rPr lang="en-US" sz="2000" dirty="0"/>
            </a:br>
            <a:r>
              <a:rPr lang="en-US" sz="2000" dirty="0" smtClean="0"/>
              <a:t>(all this actually from the dev set)</a:t>
            </a:r>
            <a:endParaRPr lang="en-US" sz="2000" dirty="0"/>
          </a:p>
        </p:txBody>
      </p:sp>
    </p:spTree>
    <p:extLst>
      <p:ext uri="{BB962C8B-B14F-4D97-AF65-F5344CB8AC3E}">
        <p14:creationId xmlns:p14="http://schemas.microsoft.com/office/powerpoint/2010/main" val="20543325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1128942" y="1579745"/>
            <a:ext cx="9484093" cy="4379976"/>
          </a:xfrm>
        </p:spPr>
        <p:txBody>
          <a:bodyPr/>
          <a:lstStyle/>
          <a:p>
            <a:pPr marL="0" indent="0">
              <a:buNone/>
            </a:pPr>
            <a:r>
              <a:rPr lang="en-US" sz="2000" dirty="0" err="1">
                <a:latin typeface="Andale Mono"/>
                <a:cs typeface="Andale Mono"/>
              </a:rPr>
              <a:t>kf</a:t>
            </a:r>
            <a:r>
              <a:rPr lang="en-US" sz="2000" dirty="0">
                <a:latin typeface="Andale Mono"/>
                <a:cs typeface="Andale Mono"/>
              </a:rPr>
              <a:t> = </a:t>
            </a:r>
            <a:r>
              <a:rPr lang="en-US" sz="2000" dirty="0" err="1">
                <a:latin typeface="Andale Mono"/>
                <a:cs typeface="Andale Mono"/>
              </a:rPr>
              <a:t>KFold</a:t>
            </a:r>
            <a:r>
              <a:rPr lang="en-US" sz="2000" dirty="0">
                <a:latin typeface="Andale Mono"/>
                <a:cs typeface="Andale Mono"/>
              </a:rPr>
              <a:t>(</a:t>
            </a:r>
            <a:r>
              <a:rPr lang="en-US" sz="2000" dirty="0" err="1">
                <a:latin typeface="Andale Mono"/>
                <a:cs typeface="Andale Mono"/>
              </a:rPr>
              <a:t>n_splits</a:t>
            </a:r>
            <a:r>
              <a:rPr lang="en-US" sz="2000" dirty="0">
                <a:latin typeface="Andale Mono"/>
                <a:cs typeface="Andale Mono"/>
              </a:rPr>
              <a:t>=10, </a:t>
            </a:r>
            <a:r>
              <a:rPr lang="en-US" sz="2000" dirty="0" smtClean="0">
                <a:latin typeface="Andale Mono"/>
                <a:cs typeface="Andale Mono"/>
              </a:rPr>
              <a:t>shuffle=True)</a:t>
            </a:r>
          </a:p>
          <a:p>
            <a:pPr marL="0" indent="0">
              <a:buNone/>
            </a:pPr>
            <a:r>
              <a:rPr lang="en-US" sz="2000" dirty="0">
                <a:latin typeface="Andale Mono"/>
                <a:cs typeface="Andale Mono"/>
              </a:rPr>
              <a:t>scores = </a:t>
            </a:r>
            <a:r>
              <a:rPr lang="en-US" sz="2000" dirty="0" err="1">
                <a:latin typeface="Andale Mono"/>
                <a:cs typeface="Andale Mono"/>
              </a:rPr>
              <a:t>pd.DataFrame</a:t>
            </a:r>
            <a:r>
              <a:rPr lang="en-US" sz="2000" dirty="0">
                <a:latin typeface="Andale Mono"/>
                <a:cs typeface="Andale Mono"/>
              </a:rPr>
              <a:t>(columns=['fold', 'algorithm', 'parameters', 'accuracy', 'precision', 'recall</a:t>
            </a:r>
            <a:r>
              <a:rPr lang="en-US" sz="2000" dirty="0" smtClean="0">
                <a:latin typeface="Andale Mono"/>
                <a:cs typeface="Andale Mono"/>
              </a:rPr>
              <a:t>'])</a:t>
            </a:r>
          </a:p>
          <a:p>
            <a:pPr marL="0" indent="0">
              <a:buNone/>
            </a:pPr>
            <a:r>
              <a:rPr lang="en-US" sz="2000" dirty="0" smtClean="0">
                <a:latin typeface="Andale Mono"/>
                <a:cs typeface="Andale Mono"/>
              </a:rPr>
              <a:t>fold = 0</a:t>
            </a:r>
            <a:endParaRPr lang="en-US" sz="2000" dirty="0">
              <a:latin typeface="Andale Mono"/>
              <a:cs typeface="Andale Mono"/>
            </a:endParaRPr>
          </a:p>
          <a:p>
            <a:pPr marL="0" indent="0">
              <a:buNone/>
            </a:pPr>
            <a:r>
              <a:rPr lang="en-US" sz="2000" dirty="0">
                <a:latin typeface="Andale Mono"/>
                <a:cs typeface="Andale Mono"/>
              </a:rPr>
              <a:t>for </a:t>
            </a:r>
            <a:r>
              <a:rPr lang="en-US" sz="2000" dirty="0" err="1">
                <a:latin typeface="Andale Mono"/>
                <a:cs typeface="Andale Mono"/>
              </a:rPr>
              <a:t>train_index</a:t>
            </a:r>
            <a:r>
              <a:rPr lang="en-US" sz="2000" dirty="0">
                <a:latin typeface="Andale Mono"/>
                <a:cs typeface="Andale Mono"/>
              </a:rPr>
              <a:t>, </a:t>
            </a:r>
            <a:r>
              <a:rPr lang="en-US" sz="2000" dirty="0" err="1">
                <a:latin typeface="Andale Mono"/>
                <a:cs typeface="Andale Mono"/>
              </a:rPr>
              <a:t>test_index</a:t>
            </a:r>
            <a:r>
              <a:rPr lang="en-US" sz="2000" dirty="0">
                <a:latin typeface="Andale Mono"/>
                <a:cs typeface="Andale Mono"/>
              </a:rPr>
              <a:t> in </a:t>
            </a:r>
            <a:r>
              <a:rPr lang="en-US" sz="2000" dirty="0" err="1">
                <a:latin typeface="Andale Mono"/>
                <a:cs typeface="Andale Mono"/>
              </a:rPr>
              <a:t>kf.split</a:t>
            </a:r>
            <a:r>
              <a:rPr lang="en-US" sz="2000" dirty="0">
                <a:latin typeface="Andale Mono"/>
                <a:cs typeface="Andale Mono"/>
              </a:rPr>
              <a:t>(</a:t>
            </a:r>
            <a:r>
              <a:rPr lang="en-US" sz="2000" dirty="0" err="1">
                <a:latin typeface="Andale Mono"/>
                <a:cs typeface="Andale Mono"/>
              </a:rPr>
              <a:t>X_dev</a:t>
            </a:r>
            <a:r>
              <a:rPr lang="en-US" sz="2000" dirty="0">
                <a:latin typeface="Andale Mono"/>
                <a:cs typeface="Andale Mono"/>
              </a:rPr>
              <a:t>)</a:t>
            </a:r>
            <a:r>
              <a:rPr lang="en-US" sz="2000" dirty="0" smtClean="0">
                <a:latin typeface="Andale Mono"/>
                <a:cs typeface="Andale Mono"/>
              </a:rPr>
              <a:t>:</a:t>
            </a:r>
            <a:endParaRPr lang="en-US" sz="2000" dirty="0" smtClean="0">
              <a:latin typeface="Andale Mono"/>
              <a:cs typeface="Andale Mono"/>
            </a:endParaRPr>
          </a:p>
          <a:p>
            <a:pPr marL="0" indent="0">
              <a:buNone/>
            </a:pPr>
            <a:r>
              <a:rPr lang="en-US" sz="2000" dirty="0" smtClean="0">
                <a:latin typeface="Andale Mono"/>
                <a:cs typeface="Andale Mono"/>
              </a:rPr>
              <a:t>    </a:t>
            </a:r>
            <a:r>
              <a:rPr lang="en-US" sz="2000" dirty="0" err="1">
                <a:latin typeface="Andale Mono"/>
                <a:cs typeface="Andale Mono"/>
              </a:rPr>
              <a:t>X_train</a:t>
            </a:r>
            <a:r>
              <a:rPr lang="en-US" sz="2000" dirty="0">
                <a:latin typeface="Andale Mono"/>
                <a:cs typeface="Andale Mono"/>
              </a:rPr>
              <a:t>, </a:t>
            </a:r>
            <a:r>
              <a:rPr lang="en-US" sz="2000" dirty="0" err="1">
                <a:latin typeface="Andale Mono"/>
                <a:cs typeface="Andale Mono"/>
              </a:rPr>
              <a:t>X_test</a:t>
            </a:r>
            <a:r>
              <a:rPr lang="en-US" sz="2000" dirty="0">
                <a:latin typeface="Andale Mono"/>
                <a:cs typeface="Andale Mono"/>
              </a:rPr>
              <a:t> = </a:t>
            </a:r>
            <a:r>
              <a:rPr lang="en-US" sz="2000" dirty="0" err="1">
                <a:latin typeface="Andale Mono"/>
                <a:cs typeface="Andale Mono"/>
              </a:rPr>
              <a:t>X_dev</a:t>
            </a:r>
            <a:r>
              <a:rPr lang="en-US" sz="2000" dirty="0">
                <a:latin typeface="Andale Mono"/>
                <a:cs typeface="Andale Mono"/>
              </a:rPr>
              <a:t>[</a:t>
            </a:r>
            <a:r>
              <a:rPr lang="en-US" sz="2000" dirty="0" err="1">
                <a:latin typeface="Andale Mono"/>
                <a:cs typeface="Andale Mono"/>
              </a:rPr>
              <a:t>train_index</a:t>
            </a:r>
            <a:r>
              <a:rPr lang="en-US" sz="2000" dirty="0" smtClean="0">
                <a:latin typeface="Andale Mono"/>
                <a:cs typeface="Andale Mono"/>
              </a:rPr>
              <a:t>], </a:t>
            </a:r>
            <a:r>
              <a:rPr lang="en-US" sz="2000" dirty="0" err="1" smtClean="0">
                <a:latin typeface="Andale Mono"/>
                <a:cs typeface="Andale Mono"/>
              </a:rPr>
              <a:t>X_dev</a:t>
            </a:r>
            <a:r>
              <a:rPr lang="en-US" sz="2000" dirty="0" smtClean="0">
                <a:latin typeface="Andale Mono"/>
                <a:cs typeface="Andale Mono"/>
              </a:rPr>
              <a:t>[</a:t>
            </a:r>
            <a:r>
              <a:rPr lang="en-US" sz="2000" dirty="0" err="1" smtClean="0">
                <a:latin typeface="Andale Mono"/>
                <a:cs typeface="Andale Mono"/>
              </a:rPr>
              <a:t>test_index</a:t>
            </a:r>
            <a:r>
              <a:rPr lang="en-US" sz="2000" dirty="0" smtClean="0">
                <a:latin typeface="Andale Mono"/>
                <a:cs typeface="Andale Mono"/>
              </a:rPr>
              <a:t>]</a:t>
            </a:r>
          </a:p>
          <a:p>
            <a:pPr marL="0" indent="0">
              <a:buNone/>
            </a:pPr>
            <a:r>
              <a:rPr lang="en-US" sz="2000" dirty="0" smtClean="0">
                <a:latin typeface="Andale Mono"/>
                <a:cs typeface="Andale Mono"/>
              </a:rPr>
              <a:t>    </a:t>
            </a:r>
            <a:r>
              <a:rPr lang="en-US" sz="2000" dirty="0" err="1" smtClean="0">
                <a:latin typeface="Andale Mono"/>
                <a:cs typeface="Andale Mono"/>
              </a:rPr>
              <a:t>y_train</a:t>
            </a:r>
            <a:r>
              <a:rPr lang="en-US" sz="2000" dirty="0">
                <a:latin typeface="Andale Mono"/>
                <a:cs typeface="Andale Mono"/>
              </a:rPr>
              <a:t>, </a:t>
            </a:r>
            <a:r>
              <a:rPr lang="en-US" sz="2000" dirty="0" err="1">
                <a:latin typeface="Andale Mono"/>
                <a:cs typeface="Andale Mono"/>
              </a:rPr>
              <a:t>y_test</a:t>
            </a:r>
            <a:r>
              <a:rPr lang="en-US" sz="2000" dirty="0">
                <a:latin typeface="Andale Mono"/>
                <a:cs typeface="Andale Mono"/>
              </a:rPr>
              <a:t> = </a:t>
            </a:r>
            <a:r>
              <a:rPr lang="en-US" sz="2000" dirty="0" err="1">
                <a:latin typeface="Andale Mono"/>
                <a:cs typeface="Andale Mono"/>
              </a:rPr>
              <a:t>y_dev</a:t>
            </a:r>
            <a:r>
              <a:rPr lang="en-US" sz="2000" dirty="0">
                <a:latin typeface="Andale Mono"/>
                <a:cs typeface="Andale Mono"/>
              </a:rPr>
              <a:t>[</a:t>
            </a:r>
            <a:r>
              <a:rPr lang="en-US" sz="2000" dirty="0" err="1">
                <a:latin typeface="Andale Mono"/>
                <a:cs typeface="Andale Mono"/>
              </a:rPr>
              <a:t>train_index</a:t>
            </a:r>
            <a:r>
              <a:rPr lang="en-US" sz="2000" dirty="0">
                <a:latin typeface="Andale Mono"/>
                <a:cs typeface="Andale Mono"/>
              </a:rPr>
              <a:t>], </a:t>
            </a:r>
            <a:r>
              <a:rPr lang="en-US" sz="2000" dirty="0" err="1">
                <a:latin typeface="Andale Mono"/>
                <a:cs typeface="Andale Mono"/>
              </a:rPr>
              <a:t>y_dev</a:t>
            </a:r>
            <a:r>
              <a:rPr lang="en-US" sz="2000" dirty="0">
                <a:latin typeface="Andale Mono"/>
                <a:cs typeface="Andale Mono"/>
              </a:rPr>
              <a:t>[</a:t>
            </a:r>
            <a:r>
              <a:rPr lang="en-US" sz="2000" dirty="0" err="1">
                <a:latin typeface="Andale Mono"/>
                <a:cs typeface="Andale Mono"/>
              </a:rPr>
              <a:t>test_index</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fold = fold + 1</a:t>
            </a:r>
          </a:p>
          <a:p>
            <a:pPr marL="0" indent="0">
              <a:buNone/>
            </a:pPr>
            <a:r>
              <a:rPr lang="en-US" sz="2000" dirty="0">
                <a:latin typeface="Andale Mono"/>
                <a:cs typeface="Andale Mono"/>
              </a:rPr>
              <a:t> </a:t>
            </a:r>
            <a:r>
              <a:rPr lang="en-US" sz="2000" dirty="0" smtClean="0">
                <a:latin typeface="Andale Mono"/>
                <a:cs typeface="Andale Mono"/>
              </a:rPr>
              <a:t>   </a:t>
            </a:r>
            <a:r>
              <a:rPr lang="en-US" sz="2000" dirty="0" err="1" smtClean="0">
                <a:latin typeface="Andale Mono"/>
                <a:cs typeface="Andale Mono"/>
              </a:rPr>
              <a:t>clf.fit</a:t>
            </a:r>
            <a:r>
              <a:rPr lang="en-US" sz="2000" dirty="0" smtClean="0">
                <a:latin typeface="Andale Mono"/>
                <a:cs typeface="Andale Mono"/>
              </a:rPr>
              <a:t>(</a:t>
            </a:r>
            <a:r>
              <a:rPr lang="en-US" sz="2000" dirty="0" err="1" smtClean="0">
                <a:latin typeface="Andale Mono"/>
                <a:cs typeface="Andale Mono"/>
              </a:rPr>
              <a:t>X_train</a:t>
            </a:r>
            <a:r>
              <a:rPr lang="en-US" sz="2000" dirty="0" smtClean="0">
                <a:latin typeface="Andale Mono"/>
                <a:cs typeface="Andale Mono"/>
              </a:rPr>
              <a:t>, </a:t>
            </a:r>
            <a:r>
              <a:rPr lang="en-US" sz="2000" dirty="0" err="1" smtClean="0">
                <a:latin typeface="Andale Mono"/>
                <a:cs typeface="Andale Mono"/>
              </a:rPr>
              <a:t>y_train</a:t>
            </a:r>
            <a:r>
              <a:rPr lang="en-US" sz="2000" dirty="0" smtClean="0">
                <a:latin typeface="Andale Mono"/>
                <a:cs typeface="Andale Mono"/>
              </a:rPr>
              <a:t>)  </a:t>
            </a:r>
            <a:r>
              <a:rPr lang="en-US" sz="2000" dirty="0" smtClean="0">
                <a:latin typeface="Andale Mono"/>
                <a:cs typeface="Andale Mono"/>
              </a:rPr>
              <a:t># </a:t>
            </a:r>
            <a:r>
              <a:rPr lang="en-US" sz="2000" dirty="0">
                <a:latin typeface="Andale Mono"/>
                <a:cs typeface="Andale Mono"/>
              </a:rPr>
              <a:t>train the </a:t>
            </a:r>
            <a:r>
              <a:rPr lang="en-US" sz="2000" dirty="0" smtClean="0">
                <a:latin typeface="Andale Mono"/>
                <a:cs typeface="Andale Mono"/>
              </a:rPr>
              <a:t>classifier</a:t>
            </a:r>
          </a:p>
          <a:p>
            <a:pPr marL="0" indent="0">
              <a:buNone/>
            </a:pPr>
            <a:r>
              <a:rPr lang="en-US" sz="2000" dirty="0" smtClean="0">
                <a:latin typeface="Andale Mono"/>
                <a:cs typeface="Andale Mono"/>
              </a:rPr>
              <a:t>  </a:t>
            </a:r>
            <a:r>
              <a:rPr lang="en-US" sz="2000" dirty="0" smtClean="0">
                <a:latin typeface="Andale Mono"/>
                <a:cs typeface="Andale Mono"/>
              </a:rPr>
              <a:t>  </a:t>
            </a:r>
            <a:r>
              <a:rPr lang="en-US" sz="2000" dirty="0" err="1" smtClean="0">
                <a:latin typeface="Andale Mono"/>
                <a:cs typeface="Andale Mono"/>
              </a:rPr>
              <a:t>y_pred</a:t>
            </a:r>
            <a:r>
              <a:rPr lang="en-US" sz="2000" dirty="0" smtClean="0">
                <a:latin typeface="Andale Mono"/>
                <a:cs typeface="Andale Mono"/>
              </a:rPr>
              <a:t> = </a:t>
            </a:r>
            <a:r>
              <a:rPr lang="en-US" sz="2000" dirty="0" err="1" smtClean="0">
                <a:latin typeface="Andale Mono"/>
                <a:cs typeface="Andale Mono"/>
              </a:rPr>
              <a:t>clf.predict</a:t>
            </a:r>
            <a:r>
              <a:rPr lang="en-US" sz="2000" dirty="0" smtClean="0">
                <a:latin typeface="Andale Mono"/>
                <a:cs typeface="Andale Mono"/>
              </a:rPr>
              <a:t>(</a:t>
            </a:r>
            <a:r>
              <a:rPr lang="en-US" sz="2000" dirty="0" err="1" smtClean="0">
                <a:latin typeface="Andale Mono"/>
                <a:cs typeface="Andale Mono"/>
              </a:rPr>
              <a:t>X_test</a:t>
            </a:r>
            <a:r>
              <a:rPr lang="en-US" sz="2000" dirty="0" smtClean="0">
                <a:latin typeface="Andale Mono"/>
                <a:cs typeface="Andale Mono"/>
              </a:rPr>
              <a:t>)</a:t>
            </a:r>
          </a:p>
          <a:p>
            <a:pPr marL="0" indent="0">
              <a:buNone/>
            </a:pPr>
            <a:r>
              <a:rPr lang="en-US" sz="2000" dirty="0" smtClean="0">
                <a:latin typeface="Andale Mono"/>
                <a:cs typeface="Andale Mono"/>
              </a:rPr>
              <a:t>    scores = </a:t>
            </a:r>
            <a:r>
              <a:rPr lang="en-US" sz="2000" dirty="0" err="1" smtClean="0">
                <a:latin typeface="Andale Mono"/>
                <a:cs typeface="Andale Mono"/>
              </a:rPr>
              <a:t>scores.append</a:t>
            </a:r>
            <a:r>
              <a:rPr lang="en-US" sz="2000" dirty="0" smtClean="0">
                <a:latin typeface="Andale Mono"/>
                <a:cs typeface="Andale Mono"/>
              </a:rPr>
              <a:t>(</a:t>
            </a:r>
            <a:r>
              <a:rPr lang="mr-IN" sz="2000" dirty="0" smtClean="0">
                <a:latin typeface="Andale Mono"/>
                <a:cs typeface="Andale Mono"/>
              </a:rPr>
              <a:t>…</a:t>
            </a:r>
            <a:r>
              <a:rPr lang="en-US" sz="2000" dirty="0" smtClean="0">
                <a:latin typeface="Andale Mono"/>
                <a:cs typeface="Andale Mono"/>
              </a:rPr>
              <a:t>)</a:t>
            </a:r>
            <a:endParaRPr lang="en-US" sz="2000" dirty="0" smtClean="0">
              <a:latin typeface="Andale Mono"/>
              <a:cs typeface="Andale Mono"/>
            </a:endParaRPr>
          </a:p>
        </p:txBody>
      </p:sp>
      <p:sp>
        <p:nvSpPr>
          <p:cNvPr id="2" name="Title 1"/>
          <p:cNvSpPr>
            <a:spLocks noGrp="1"/>
          </p:cNvSpPr>
          <p:nvPr>
            <p:ph type="title"/>
          </p:nvPr>
        </p:nvSpPr>
        <p:spPr/>
        <p:txBody>
          <a:bodyPr/>
          <a:lstStyle/>
          <a:p>
            <a:r>
              <a:rPr lang="en-US" sz="2800" dirty="0" smtClean="0"/>
              <a:t>Using </a:t>
            </a:r>
            <a:r>
              <a:rPr lang="en-US" sz="2800" dirty="0" err="1" smtClean="0"/>
              <a:t>Kfold</a:t>
            </a:r>
            <a:r>
              <a:rPr lang="en-US" sz="2800" dirty="0" smtClean="0"/>
              <a:t> Validation</a:t>
            </a:r>
            <a:endParaRPr lang="en-US" sz="2800" dirty="0"/>
          </a:p>
        </p:txBody>
      </p:sp>
      <p:sp>
        <p:nvSpPr>
          <p:cNvPr id="4" name="Date Placeholder 3"/>
          <p:cNvSpPr>
            <a:spLocks noGrp="1"/>
          </p:cNvSpPr>
          <p:nvPr>
            <p:ph type="dt" sz="half" idx="10"/>
          </p:nvPr>
        </p:nvSpPr>
        <p:spPr/>
        <p:txBody>
          <a:bodyPr/>
          <a:lstStyle/>
          <a:p>
            <a:fld id="{7053BEFA-1175-F644-B249-7D41D72BD3FF}" type="datetime1">
              <a:rPr lang="en-US" sz="700" smtClean="0"/>
              <a:t>4/1/17</a:t>
            </a:fld>
            <a:endParaRPr lang="en-US" sz="700"/>
          </a:p>
        </p:txBody>
      </p:sp>
      <p:sp>
        <p:nvSpPr>
          <p:cNvPr id="5" name="Footer Placeholder 4"/>
          <p:cNvSpPr>
            <a:spLocks noGrp="1"/>
          </p:cNvSpPr>
          <p:nvPr>
            <p:ph type="ftr" sz="quarter" idx="11"/>
          </p:nvPr>
        </p:nvSpPr>
        <p:spPr/>
        <p:txBody>
          <a:bodyPr/>
          <a:lstStyle/>
          <a:p>
            <a:endParaRPr lang="en-US" sz="700" dirty="0"/>
          </a:p>
        </p:txBody>
      </p:sp>
      <p:sp>
        <p:nvSpPr>
          <p:cNvPr id="6" name="Slide Number Placeholder 5"/>
          <p:cNvSpPr>
            <a:spLocks noGrp="1"/>
          </p:cNvSpPr>
          <p:nvPr>
            <p:ph type="sldNum" sz="quarter" idx="12"/>
          </p:nvPr>
        </p:nvSpPr>
        <p:spPr/>
        <p:txBody>
          <a:bodyPr/>
          <a:lstStyle/>
          <a:p>
            <a:fld id="{17E276FA-8F89-B34D-A726-BE3FA1F8DD97}" type="slidenum">
              <a:rPr lang="en-US" sz="3600" smtClean="0"/>
              <a:t>14</a:t>
            </a:fld>
            <a:endParaRPr lang="en-US" sz="3600" dirty="0"/>
          </a:p>
        </p:txBody>
      </p:sp>
      <p:sp>
        <p:nvSpPr>
          <p:cNvPr id="9" name="Rectangle 8"/>
          <p:cNvSpPr/>
          <p:nvPr/>
        </p:nvSpPr>
        <p:spPr>
          <a:xfrm>
            <a:off x="1261319" y="4919971"/>
            <a:ext cx="7882681" cy="6503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10" name="Line Callout 1 9"/>
          <p:cNvSpPr/>
          <p:nvPr/>
        </p:nvSpPr>
        <p:spPr>
          <a:xfrm>
            <a:off x="3691810" y="3207894"/>
            <a:ext cx="5002485" cy="696993"/>
          </a:xfrm>
          <a:prstGeom prst="borderCallout1">
            <a:avLst>
              <a:gd name="adj1" fmla="val 51693"/>
              <a:gd name="adj2" fmla="val -4201"/>
              <a:gd name="adj3" fmla="val 242968"/>
              <a:gd name="adj4" fmla="val -244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Test it with the testing set (one of the 10 folds)</a:t>
            </a:r>
            <a:endParaRPr lang="en-US" sz="2000" dirty="0"/>
          </a:p>
        </p:txBody>
      </p:sp>
    </p:spTree>
    <p:extLst>
      <p:ext uri="{BB962C8B-B14F-4D97-AF65-F5344CB8AC3E}">
        <p14:creationId xmlns:p14="http://schemas.microsoft.com/office/powerpoint/2010/main" val="18018815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Tree>
    <p:extLst>
      <p:ext uri="{BB962C8B-B14F-4D97-AF65-F5344CB8AC3E}">
        <p14:creationId xmlns:p14="http://schemas.microsoft.com/office/powerpoint/2010/main" val="14589027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
        <p:nvSpPr>
          <p:cNvPr id="5" name="Rectangle 4"/>
          <p:cNvSpPr/>
          <p:nvPr/>
        </p:nvSpPr>
        <p:spPr>
          <a:xfrm>
            <a:off x="4209144" y="1792724"/>
            <a:ext cx="4476604" cy="4379976"/>
          </a:xfrm>
          <a:prstGeom prst="rect">
            <a:avLst/>
          </a:prstGeom>
          <a:gradFill flip="none" rotWithShape="1">
            <a:gsLst>
              <a:gs pos="0">
                <a:schemeClr val="accent1">
                  <a:alpha val="0"/>
                </a:schemeClr>
              </a:gs>
              <a:gs pos="46000">
                <a:srgbClr val="FFFFFF">
                  <a:alpha val="0"/>
                </a:srgbClr>
              </a:gs>
              <a:gs pos="66000">
                <a:srgbClr val="FFFFFF"/>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62430" y="1847153"/>
            <a:ext cx="3664857" cy="4379976"/>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73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Line 6"/>
          <p:cNvSpPr>
            <a:spLocks noChangeShapeType="1"/>
          </p:cNvSpPr>
          <p:nvPr/>
        </p:nvSpPr>
        <p:spPr bwMode="auto">
          <a:xfrm flipH="1">
            <a:off x="4097338" y="2865438"/>
            <a:ext cx="6350" cy="279241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28" name="Rectangle 4"/>
          <p:cNvSpPr>
            <a:spLocks noGrp="1" noChangeArrowheads="1"/>
          </p:cNvSpPr>
          <p:nvPr>
            <p:ph type="title"/>
          </p:nvPr>
        </p:nvSpPr>
        <p:spPr/>
        <p:txBody>
          <a:bodyPr/>
          <a:lstStyle/>
          <a:p>
            <a:r>
              <a:rPr lang="en-US" dirty="0" smtClean="0"/>
              <a:t>Regression: </a:t>
            </a:r>
            <a:br>
              <a:rPr lang="en-US" dirty="0" smtClean="0"/>
            </a:br>
            <a:r>
              <a:rPr lang="en-US" dirty="0" smtClean="0"/>
              <a:t>Predicting a Quantity</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 name="Rectangle 35"/>
          <p:cNvSpPr>
            <a:spLocks noChangeArrowheads="1"/>
          </p:cNvSpPr>
          <p:nvPr/>
        </p:nvSpPr>
        <p:spPr bwMode="auto">
          <a:xfrm>
            <a:off x="241300" y="2489200"/>
            <a:ext cx="2057400"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Observed </a:t>
            </a:r>
            <a:r>
              <a:rPr lang="en-US" sz="2000" dirty="0" smtClean="0"/>
              <a:t>y </a:t>
            </a:r>
            <a:r>
              <a:rPr lang="en-US" sz="2000" dirty="0"/>
              <a:t>for x</a:t>
            </a:r>
            <a:r>
              <a:rPr lang="en-US" sz="2000" baseline="-25000" dirty="0"/>
              <a:t>i</a:t>
            </a:r>
            <a:endParaRPr lang="en-US" sz="2400" b="1" baseline="-25000" dirty="0"/>
          </a:p>
        </p:txBody>
      </p:sp>
      <p:sp>
        <p:nvSpPr>
          <p:cNvPr id="62" name="Rectangle 41"/>
          <p:cNvSpPr>
            <a:spLocks noChangeArrowheads="1"/>
          </p:cNvSpPr>
          <p:nvPr/>
        </p:nvSpPr>
        <p:spPr bwMode="auto">
          <a:xfrm>
            <a:off x="292100" y="3505200"/>
            <a:ext cx="1981200" cy="7053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Predicted </a:t>
            </a:r>
            <a:br>
              <a:rPr lang="en-US" sz="2000" dirty="0"/>
            </a:br>
            <a:r>
              <a:rPr lang="en-US" sz="2000" dirty="0" smtClean="0"/>
              <a:t> </a:t>
            </a:r>
            <a:r>
              <a:rPr lang="en-US" sz="2000" dirty="0"/>
              <a:t>for x</a:t>
            </a:r>
            <a:r>
              <a:rPr lang="en-US" sz="2000" baseline="-25000" dirty="0"/>
              <a:t>i</a:t>
            </a:r>
            <a:r>
              <a:rPr lang="en-US" sz="2000" dirty="0"/>
              <a:t> </a:t>
            </a:r>
          </a:p>
        </p:txBody>
      </p:sp>
      <p:sp>
        <p:nvSpPr>
          <p:cNvPr id="64"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8"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x</a:t>
            </a:r>
          </a:p>
        </p:txBody>
      </p:sp>
      <p:sp>
        <p:nvSpPr>
          <p:cNvPr id="69" name="Text Box 43"/>
          <p:cNvSpPr txBox="1">
            <a:spLocks noChangeArrowheads="1"/>
          </p:cNvSpPr>
          <p:nvPr/>
        </p:nvSpPr>
        <p:spPr bwMode="auto">
          <a:xfrm>
            <a:off x="3944938" y="5581650"/>
            <a:ext cx="381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dirty="0"/>
              <a:t>x</a:t>
            </a:r>
            <a:r>
              <a:rPr lang="en-US" sz="2400" baseline="-25000" dirty="0"/>
              <a:t>i</a:t>
            </a:r>
          </a:p>
        </p:txBody>
      </p:sp>
      <p:graphicFrame>
        <p:nvGraphicFramePr>
          <p:cNvPr id="70" name="Object 2"/>
          <p:cNvGraphicFramePr>
            <a:graphicFrameLocks noChangeAspect="1"/>
          </p:cNvGraphicFramePr>
          <p:nvPr>
            <p:extLst>
              <p:ext uri="{D42A27DB-BD31-4B8C-83A1-F6EECF244321}">
                <p14:modId xmlns:p14="http://schemas.microsoft.com/office/powerpoint/2010/main" val="3301545508"/>
              </p:ext>
            </p:extLst>
          </p:nvPr>
        </p:nvGraphicFramePr>
        <p:xfrm>
          <a:off x="4373563" y="1395413"/>
          <a:ext cx="3408362" cy="938212"/>
        </p:xfrm>
        <a:graphic>
          <a:graphicData uri="http://schemas.openxmlformats.org/presentationml/2006/ole">
            <mc:AlternateContent xmlns:mc="http://schemas.openxmlformats.org/markup-compatibility/2006">
              <mc:Choice xmlns:v="urn:schemas-microsoft-com:vml" Requires="v">
                <p:oleObj spid="_x0000_s1464" name="Equation" r:id="rId4" imgW="787400" imgH="215900" progId="Equation.3">
                  <p:embed/>
                </p:oleObj>
              </mc:Choice>
              <mc:Fallback>
                <p:oleObj name="Equation" r:id="rId4" imgW="787400" imgH="215900" progId="Equation.3">
                  <p:embed/>
                  <p:pic>
                    <p:nvPicPr>
                      <p:cNvPr id="0" name=""/>
                      <p:cNvPicPr>
                        <a:picLocks noChangeAspect="1" noChangeArrowheads="1"/>
                      </p:cNvPicPr>
                      <p:nvPr/>
                    </p:nvPicPr>
                    <p:blipFill>
                      <a:blip r:embed="rId5"/>
                      <a:srcRect/>
                      <a:stretch>
                        <a:fillRect/>
                      </a:stretch>
                    </p:blipFill>
                    <p:spPr bwMode="auto">
                      <a:xfrm>
                        <a:off x="4373563" y="1395413"/>
                        <a:ext cx="3408362" cy="9382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71" name="Rectangle 13"/>
          <p:cNvSpPr>
            <a:spLocks noChangeArrowheads="1"/>
          </p:cNvSpPr>
          <p:nvPr/>
        </p:nvSpPr>
        <p:spPr bwMode="auto">
          <a:xfrm>
            <a:off x="2268538" y="6038850"/>
            <a:ext cx="6781800" cy="393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dirty="0">
                <a:solidFill>
                  <a:schemeClr val="folHlink"/>
                </a:solidFill>
              </a:rPr>
              <a:t>The individual random error terms  </a:t>
            </a:r>
            <a:r>
              <a:rPr lang="en-US" sz="2000" dirty="0" err="1">
                <a:solidFill>
                  <a:schemeClr val="folHlink"/>
                </a:solidFill>
              </a:rPr>
              <a:t>e</a:t>
            </a:r>
            <a:r>
              <a:rPr lang="en-US" sz="2000" baseline="-25000" dirty="0" err="1">
                <a:solidFill>
                  <a:schemeClr val="folHlink"/>
                </a:solidFill>
              </a:rPr>
              <a:t>i</a:t>
            </a:r>
            <a:r>
              <a:rPr lang="en-US" sz="2000" dirty="0">
                <a:solidFill>
                  <a:schemeClr val="folHlink"/>
                </a:solidFill>
              </a:rPr>
              <a:t>  have a mean of zero</a:t>
            </a:r>
          </a:p>
        </p:txBody>
      </p:sp>
      <p:sp>
        <p:nvSpPr>
          <p:cNvPr id="74" name="Rectangle 10"/>
          <p:cNvSpPr>
            <a:spLocks noChangeArrowheads="1"/>
          </p:cNvSpPr>
          <p:nvPr/>
        </p:nvSpPr>
        <p:spPr bwMode="auto">
          <a:xfrm>
            <a:off x="4325938" y="2388875"/>
            <a:ext cx="4013200"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a:t>Random Error for </a:t>
            </a:r>
            <a:r>
              <a:rPr lang="en-US" sz="2400" dirty="0" smtClean="0"/>
              <a:t>x</a:t>
            </a:r>
            <a:r>
              <a:rPr lang="en-US" sz="2400" baseline="-25000" dirty="0" smtClean="0"/>
              <a:t>i</a:t>
            </a:r>
            <a:endParaRPr lang="en-US" sz="2400" baseline="-25000" dirty="0"/>
          </a:p>
        </p:txBody>
      </p:sp>
      <p:sp>
        <p:nvSpPr>
          <p:cNvPr id="75"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76" name="Line 45"/>
          <p:cNvSpPr>
            <a:spLocks noChangeShapeType="1"/>
          </p:cNvSpPr>
          <p:nvPr/>
        </p:nvSpPr>
        <p:spPr bwMode="auto">
          <a:xfrm flipH="1">
            <a:off x="4511674" y="2857500"/>
            <a:ext cx="461963" cy="420688"/>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77"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
        <p:nvSpPr>
          <p:cNvPr id="78" name="Freeform 40"/>
          <p:cNvSpPr>
            <a:spLocks/>
          </p:cNvSpPr>
          <p:nvPr/>
        </p:nvSpPr>
        <p:spPr bwMode="auto">
          <a:xfrm>
            <a:off x="2281238" y="39687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9" name="Freeform 40"/>
          <p:cNvSpPr>
            <a:spLocks/>
          </p:cNvSpPr>
          <p:nvPr/>
        </p:nvSpPr>
        <p:spPr bwMode="auto">
          <a:xfrm>
            <a:off x="2281238" y="26606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8" name="Line 2"/>
          <p:cNvSpPr>
            <a:spLocks noChangeShapeType="1"/>
          </p:cNvSpPr>
          <p:nvPr/>
        </p:nvSpPr>
        <p:spPr bwMode="auto">
          <a:xfrm flipH="1" flipV="1">
            <a:off x="2362200" y="4038600"/>
            <a:ext cx="1752600" cy="0"/>
          </a:xfrm>
          <a:prstGeom prst="line">
            <a:avLst/>
          </a:prstGeom>
          <a:noFill/>
          <a:ln w="19050">
            <a:solidFill>
              <a:schemeClr val="tx1"/>
            </a:solidFill>
            <a:miter lim="800000"/>
            <a:headEnd/>
            <a:tailEnd type="triangle" w="lg"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59" name="Line 3"/>
          <p:cNvSpPr>
            <a:spLocks noChangeShapeType="1"/>
          </p:cNvSpPr>
          <p:nvPr/>
        </p:nvSpPr>
        <p:spPr bwMode="auto">
          <a:xfrm flipH="1" flipV="1">
            <a:off x="2362200" y="2743200"/>
            <a:ext cx="1752600" cy="0"/>
          </a:xfrm>
          <a:prstGeom prst="line">
            <a:avLst/>
          </a:prstGeom>
          <a:noFill/>
          <a:ln w="19050">
            <a:solidFill>
              <a:schemeClr val="tx1"/>
            </a:solidFill>
            <a:miter lim="800000"/>
            <a:headEnd/>
            <a:tailEnd type="triangle" w="lg"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14197402"/>
              </p:ext>
            </p:extLst>
          </p:nvPr>
        </p:nvGraphicFramePr>
        <p:xfrm>
          <a:off x="677863" y="3790950"/>
          <a:ext cx="401637" cy="504825"/>
        </p:xfrm>
        <a:graphic>
          <a:graphicData uri="http://schemas.openxmlformats.org/presentationml/2006/ole">
            <mc:AlternateContent xmlns:mc="http://schemas.openxmlformats.org/markup-compatibility/2006">
              <mc:Choice xmlns:v="urn:schemas-microsoft-com:vml" Requires="v">
                <p:oleObj spid="_x0000_s1465" name="Equation" r:id="rId6" imgW="152400" imgH="215900" progId="Equation.3">
                  <p:embed/>
                </p:oleObj>
              </mc:Choice>
              <mc:Fallback>
                <p:oleObj name="Equation" r:id="rId6" imgW="152400" imgH="215900" progId="Equation.3">
                  <p:embed/>
                  <p:pic>
                    <p:nvPicPr>
                      <p:cNvPr id="0" name=""/>
                      <p:cNvPicPr/>
                      <p:nvPr/>
                    </p:nvPicPr>
                    <p:blipFill>
                      <a:blip r:embed="rId7"/>
                      <a:stretch>
                        <a:fillRect/>
                      </a:stretch>
                    </p:blipFill>
                    <p:spPr>
                      <a:xfrm>
                        <a:off x="677863" y="3790950"/>
                        <a:ext cx="401637" cy="504825"/>
                      </a:xfrm>
                      <a:prstGeom prst="rect">
                        <a:avLst/>
                      </a:prstGeom>
                    </p:spPr>
                  </p:pic>
                </p:oleObj>
              </mc:Fallback>
            </mc:AlternateContent>
          </a:graphicData>
        </a:graphic>
      </p:graphicFrame>
      <p:sp>
        <p:nvSpPr>
          <p:cNvPr id="55" name="Rectangle 48"/>
          <p:cNvSpPr>
            <a:spLocks noChangeArrowheads="1"/>
          </p:cNvSpPr>
          <p:nvPr/>
        </p:nvSpPr>
        <p:spPr bwMode="auto">
          <a:xfrm>
            <a:off x="1066800" y="4445000"/>
            <a:ext cx="1828800"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56" name="Rectangle 47"/>
          <p:cNvSpPr>
            <a:spLocks noChangeArrowheads="1"/>
          </p:cNvSpPr>
          <p:nvPr/>
        </p:nvSpPr>
        <p:spPr bwMode="auto">
          <a:xfrm>
            <a:off x="8610600" y="3200400"/>
            <a:ext cx="660400"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Tree>
    <p:extLst>
      <p:ext uri="{BB962C8B-B14F-4D97-AF65-F5344CB8AC3E}">
        <p14:creationId xmlns:p14="http://schemas.microsoft.com/office/powerpoint/2010/main" val="25453390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x-none" sz="3200" dirty="0" smtClean="0"/>
              <a:t>Goal of Logistic Regression</a:t>
            </a:r>
            <a:endParaRPr lang="en-US" sz="3200" dirty="0"/>
          </a:p>
        </p:txBody>
      </p:sp>
      <p:sp>
        <p:nvSpPr>
          <p:cNvPr id="261123" name="Rectangle 3"/>
          <p:cNvSpPr>
            <a:spLocks noGrp="1" noChangeArrowheads="1"/>
          </p:cNvSpPr>
          <p:nvPr>
            <p:ph idx="1"/>
          </p:nvPr>
        </p:nvSpPr>
        <p:spPr/>
        <p:txBody>
          <a:bodyPr/>
          <a:lstStyle/>
          <a:p>
            <a:pPr marL="0" indent="0">
              <a:buNone/>
            </a:pPr>
            <a:r>
              <a:rPr lang="en-US" dirty="0" smtClean="0"/>
              <a:t>Key </a:t>
            </a:r>
            <a:r>
              <a:rPr lang="en-US" dirty="0"/>
              <a:t>idea: instead of predicting a number in R, predict the </a:t>
            </a:r>
            <a:r>
              <a:rPr lang="en-US" i="1" dirty="0"/>
              <a:t>probability of a class label</a:t>
            </a:r>
            <a:r>
              <a:rPr lang="en-US" dirty="0"/>
              <a:t>.</a:t>
            </a:r>
          </a:p>
          <a:p>
            <a:pPr marL="0" indent="0">
              <a:buNone/>
            </a:pPr>
            <a:r>
              <a:rPr lang="en-US" sz="2400" dirty="0"/>
              <a:t>  p+ = P(class is </a:t>
            </a:r>
            <a:r>
              <a:rPr lang="en-US" sz="2400" dirty="0" err="1"/>
              <a:t>positive|features</a:t>
            </a:r>
            <a:r>
              <a:rPr lang="en-US" sz="2400" dirty="0"/>
              <a:t>)</a:t>
            </a:r>
            <a:br>
              <a:rPr lang="en-US" sz="2400" dirty="0"/>
            </a:br>
            <a:r>
              <a:rPr lang="en-US" sz="2400" dirty="0"/>
              <a:t>  p- = P(class is </a:t>
            </a:r>
            <a:r>
              <a:rPr lang="en-US" sz="2400" dirty="0" err="1"/>
              <a:t>negative|features</a:t>
            </a:r>
            <a:r>
              <a:rPr lang="en-US" sz="2400" dirty="0" smtClean="0"/>
              <a:t>)</a:t>
            </a:r>
          </a:p>
          <a:p>
            <a:pPr marL="0" indent="0">
              <a:buNone/>
            </a:pPr>
            <a:r>
              <a:rPr lang="en-US" dirty="0" smtClean="0"/>
              <a:t>Base p on the </a:t>
            </a:r>
            <a:r>
              <a:rPr lang="en-US" dirty="0"/>
              <a:t>projection that gives the best separation of the classes. </a:t>
            </a:r>
          </a:p>
          <a:p>
            <a:pPr marL="0" indent="0">
              <a:buNone/>
            </a:pPr>
            <a:endParaRPr lang="en-US" sz="2400" dirty="0"/>
          </a:p>
          <a:p>
            <a:pPr marL="0" indent="0">
              <a:lnSpc>
                <a:spcPct val="80000"/>
              </a:lnSpc>
              <a:buNone/>
            </a:pPr>
            <a:endParaRPr lang="en-US" sz="2400" dirty="0">
              <a:solidFill>
                <a:srgbClr val="0000CC"/>
              </a:solidFill>
            </a:endParaRPr>
          </a:p>
        </p:txBody>
      </p:sp>
    </p:spTree>
    <p:extLst>
      <p:ext uri="{BB962C8B-B14F-4D97-AF65-F5344CB8AC3E}">
        <p14:creationId xmlns:p14="http://schemas.microsoft.com/office/powerpoint/2010/main" val="36552588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i="1" dirty="0" smtClean="0"/>
              <a:t>Logistic </a:t>
            </a:r>
            <a:r>
              <a:rPr lang="en-US" dirty="0" smtClean="0"/>
              <a:t>Regression:</a:t>
            </a:r>
            <a:br>
              <a:rPr lang="en-US" dirty="0" smtClean="0"/>
            </a:br>
            <a:r>
              <a:rPr lang="en-US" dirty="0" smtClean="0"/>
              <a:t>Predicting a Class</a:t>
            </a:r>
            <a:endParaRPr lang="en-US" dirty="0"/>
          </a:p>
        </p:txBody>
      </p:sp>
      <p:pic>
        <p:nvPicPr>
          <p:cNvPr id="53"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126" y="1817632"/>
            <a:ext cx="3970337" cy="4032250"/>
          </a:xfrm>
          <a:prstGeom prst="rect">
            <a:avLst/>
          </a:prstGeom>
          <a:noFill/>
          <a:extLst>
            <a:ext uri="{909E8E84-426E-40dd-AFC4-6F175D3DCCD1}">
              <a14:hiddenFill xmlns="" xmlns:a14="http://schemas.microsoft.com/office/drawing/2010/main">
                <a:solidFill>
                  <a:srgbClr val="FFFFFF"/>
                </a:solidFill>
              </a14:hiddenFill>
            </a:ext>
          </a:extLst>
        </p:spPr>
      </p:pic>
      <p:sp>
        <p:nvSpPr>
          <p:cNvPr id="57" name="Content Placeholder 2"/>
          <p:cNvSpPr>
            <a:spLocks noGrp="1"/>
          </p:cNvSpPr>
          <p:nvPr>
            <p:ph idx="1"/>
          </p:nvPr>
        </p:nvSpPr>
        <p:spPr>
          <a:xfrm>
            <a:off x="4383464" y="1847153"/>
            <a:ext cx="4760536" cy="4379976"/>
          </a:xfrm>
        </p:spPr>
        <p:txBody>
          <a:bodyPr/>
          <a:lstStyle/>
          <a:p>
            <a:pPr marL="0" indent="0">
              <a:buNone/>
            </a:pPr>
            <a:r>
              <a:rPr lang="en-US" sz="2400" dirty="0" smtClean="0"/>
              <a:t>Given training examples: </a:t>
            </a:r>
          </a:p>
          <a:p>
            <a:pPr marL="0" indent="0">
              <a:buNone/>
            </a:pPr>
            <a:r>
              <a:rPr lang="en-US" sz="2400" dirty="0" smtClean="0"/>
              <a:t>x</a:t>
            </a:r>
            <a:r>
              <a:rPr lang="en-US" sz="2400" baseline="-25000" dirty="0" smtClean="0"/>
              <a:t>1..i</a:t>
            </a:r>
            <a:r>
              <a:rPr lang="en-US" sz="2400" dirty="0" smtClean="0"/>
              <a:t> in </a:t>
            </a:r>
            <a:r>
              <a:rPr lang="en-US" sz="2400" dirty="0" err="1" smtClean="0"/>
              <a:t>R</a:t>
            </a:r>
            <a:r>
              <a:rPr lang="en-US" sz="2400" baseline="30000" dirty="0" err="1" smtClean="0"/>
              <a:t>n</a:t>
            </a:r>
            <a:r>
              <a:rPr lang="en-US" sz="2400" baseline="30000" dirty="0" smtClean="0"/>
              <a:t> 		</a:t>
            </a:r>
            <a:r>
              <a:rPr lang="en-US" sz="2400" dirty="0" smtClean="0"/>
              <a:t>[our feature vectors]</a:t>
            </a:r>
            <a:endParaRPr lang="en-US" sz="2400" dirty="0"/>
          </a:p>
          <a:p>
            <a:pPr marL="0" indent="0">
              <a:buNone/>
            </a:pPr>
            <a:r>
              <a:rPr lang="en-US" sz="2400" dirty="0" smtClean="0"/>
              <a:t>And labels</a:t>
            </a:r>
          </a:p>
          <a:p>
            <a:pPr marL="0" indent="0">
              <a:buNone/>
            </a:pPr>
            <a:r>
              <a:rPr lang="en-US" sz="2400" dirty="0" smtClean="0"/>
              <a:t>y</a:t>
            </a:r>
            <a:r>
              <a:rPr lang="en-US" sz="2400" baseline="-25000" dirty="0" smtClean="0"/>
              <a:t>1..i </a:t>
            </a:r>
            <a:r>
              <a:rPr lang="en-US" sz="2400" dirty="0" smtClean="0"/>
              <a:t>in R</a:t>
            </a:r>
            <a:r>
              <a:rPr lang="en-US" sz="2400" baseline="-25000" dirty="0" smtClean="0"/>
              <a:t>		</a:t>
            </a:r>
          </a:p>
          <a:p>
            <a:pPr marL="0" indent="0">
              <a:buNone/>
            </a:pPr>
            <a:r>
              <a:rPr lang="en-US" sz="2400" dirty="0" smtClean="0"/>
              <a:t>we want to learn   </a:t>
            </a:r>
            <a:r>
              <a:rPr lang="en-US" sz="2400" dirty="0" err="1" smtClean="0"/>
              <a:t>w</a:t>
            </a:r>
            <a:r>
              <a:rPr lang="en-US" sz="2400" baseline="30000" dirty="0" err="1" smtClean="0"/>
              <a:t>T</a:t>
            </a:r>
            <a:r>
              <a:rPr lang="en-US" sz="2400" dirty="0" err="1" smtClean="0"/>
              <a:t>x</a:t>
            </a:r>
            <a:r>
              <a:rPr lang="en-US" sz="2400" dirty="0" smtClean="0"/>
              <a:t> + b + e</a:t>
            </a:r>
            <a:endParaRPr lang="en-US" sz="2400" i="1" dirty="0" smtClean="0"/>
          </a:p>
          <a:p>
            <a:pPr marL="0" indent="0">
              <a:buNone/>
            </a:pPr>
            <a:endParaRPr lang="en-US" sz="2400" dirty="0" smtClean="0"/>
          </a:p>
          <a:p>
            <a:pPr>
              <a:buFont typeface="Wingdings" charset="0"/>
              <a:buNone/>
            </a:pPr>
            <a:r>
              <a:rPr lang="en-US" sz="2400" dirty="0" smtClean="0"/>
              <a:t>(that’s just matrix speak </a:t>
            </a:r>
            <a:br>
              <a:rPr lang="en-US" sz="2400" dirty="0" smtClean="0"/>
            </a:br>
            <a:r>
              <a:rPr lang="en-US" sz="2400" dirty="0" smtClean="0"/>
              <a:t>           for </a:t>
            </a:r>
            <a:r>
              <a:rPr lang="en-US" sz="2400" i="1" dirty="0">
                <a:latin typeface="Benguiat Frisky" charset="0"/>
                <a:sym typeface="Symbol" charset="0"/>
              </a:rPr>
              <a:t></a:t>
            </a:r>
            <a:r>
              <a:rPr lang="en-US" sz="2400" dirty="0">
                <a:latin typeface="Benguiat Frisky" charset="0"/>
              </a:rPr>
              <a:t> + </a:t>
            </a:r>
            <a:r>
              <a:rPr lang="en-US" sz="2400" i="1" dirty="0">
                <a:latin typeface="Benguiat Frisky" charset="0"/>
                <a:sym typeface="Symbol" charset="0"/>
              </a:rPr>
              <a:t></a:t>
            </a:r>
            <a:r>
              <a:rPr lang="en-US" sz="2400" dirty="0">
                <a:latin typeface="Benguiat Frisky" charset="0"/>
              </a:rPr>
              <a:t>X + </a:t>
            </a:r>
            <a:r>
              <a:rPr lang="en-US" sz="2400" dirty="0" smtClean="0">
                <a:latin typeface="Benguiat Frisky" charset="0"/>
              </a:rPr>
              <a:t>e)</a:t>
            </a:r>
            <a:endParaRPr lang="en-US" sz="2400" dirty="0">
              <a:latin typeface="Benguiat Frisky" charset="0"/>
            </a:endParaRPr>
          </a:p>
        </p:txBody>
      </p:sp>
    </p:spTree>
    <p:extLst>
      <p:ext uri="{BB962C8B-B14F-4D97-AF65-F5344CB8AC3E}">
        <p14:creationId xmlns:p14="http://schemas.microsoft.com/office/powerpoint/2010/main" val="29717087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3205" y="3518487"/>
            <a:ext cx="5253004" cy="1040870"/>
          </a:xfrm>
        </p:spPr>
        <p:txBody>
          <a:bodyPr/>
          <a:lstStyle/>
          <a:p>
            <a:r>
              <a:rPr lang="en-US" dirty="0" smtClean="0"/>
              <a:t>Machine Learning II: </a:t>
            </a:r>
            <a:br>
              <a:rPr lang="en-US" dirty="0" smtClean="0"/>
            </a:br>
            <a:r>
              <a:rPr lang="en-US" dirty="0" smtClean="0"/>
              <a:t>Regression, Decision Trees &amp; </a:t>
            </a:r>
            <a:br>
              <a:rPr lang="en-US" dirty="0" smtClean="0"/>
            </a:br>
            <a:r>
              <a:rPr lang="en-US" dirty="0" smtClean="0"/>
              <a:t>Naïve Bayes </a:t>
            </a:r>
            <a:endParaRPr lang="en-US" dirty="0"/>
          </a:p>
        </p:txBody>
      </p:sp>
      <p:sp>
        <p:nvSpPr>
          <p:cNvPr id="4" name="Text Placeholder 3"/>
          <p:cNvSpPr>
            <a:spLocks noGrp="1"/>
          </p:cNvSpPr>
          <p:nvPr>
            <p:ph type="body" sz="quarter" idx="10"/>
          </p:nvPr>
        </p:nvSpPr>
        <p:spPr>
          <a:xfrm>
            <a:off x="925513" y="4895317"/>
            <a:ext cx="7250112" cy="302207"/>
          </a:xfrm>
        </p:spPr>
        <p:txBody>
          <a:bodyPr/>
          <a:lstStyle/>
          <a:p>
            <a:r>
              <a:rPr lang="en-US" dirty="0" smtClean="0"/>
              <a:t>© Jennifer </a:t>
            </a:r>
            <a:r>
              <a:rPr lang="en-US" dirty="0" err="1" smtClean="0"/>
              <a:t>Mankoff</a:t>
            </a:r>
            <a:endParaRPr lang="en-US" dirty="0"/>
          </a:p>
        </p:txBody>
      </p:sp>
      <p:sp>
        <p:nvSpPr>
          <p:cNvPr id="5" name="Text Placeholder 4"/>
          <p:cNvSpPr>
            <a:spLocks noGrp="1"/>
          </p:cNvSpPr>
          <p:nvPr>
            <p:ph type="body" sz="quarter" idx="11"/>
          </p:nvPr>
        </p:nvSpPr>
        <p:spPr>
          <a:xfrm>
            <a:off x="925513" y="5178670"/>
            <a:ext cx="7250112" cy="539750"/>
          </a:xfrm>
        </p:spPr>
        <p:txBody>
          <a:bodyPr/>
          <a:lstStyle/>
          <a:p>
            <a:r>
              <a:rPr lang="en-US" dirty="0" smtClean="0"/>
              <a:t>The Data Pipeline; HCII; Spring 2015</a:t>
            </a:r>
          </a:p>
          <a:p>
            <a:r>
              <a:rPr lang="en-US" dirty="0" smtClean="0"/>
              <a:t>Slides modified &amp; borrowed from Carolyn Rosé</a:t>
            </a:r>
          </a:p>
          <a:p>
            <a:r>
              <a:rPr lang="en-US" dirty="0" smtClean="0"/>
              <a:t>Want to </a:t>
            </a:r>
            <a:r>
              <a:rPr lang="en-US" dirty="0"/>
              <a:t>go deeper? http://</a:t>
            </a:r>
            <a:r>
              <a:rPr lang="en-US" dirty="0" err="1"/>
              <a:t>see.stanford.edu</a:t>
            </a:r>
            <a:r>
              <a:rPr lang="en-US" dirty="0"/>
              <a:t>/see/</a:t>
            </a:r>
            <a:r>
              <a:rPr lang="en-US" dirty="0" err="1"/>
              <a:t>lecturelist.aspx?coll</a:t>
            </a:r>
            <a:r>
              <a:rPr lang="en-US" dirty="0"/>
              <a:t>=348ca38a-3a6d-4052-937d-</a:t>
            </a:r>
            <a:r>
              <a:rPr lang="en-US" dirty="0" smtClean="0"/>
              <a:t>cb017338d7b1</a:t>
            </a:r>
          </a:p>
          <a:p>
            <a:endParaRPr lang="en-US" dirty="0"/>
          </a:p>
        </p:txBody>
      </p:sp>
      <p:pic>
        <p:nvPicPr>
          <p:cNvPr id="8" name="Picture 7"/>
          <p:cNvPicPr>
            <a:picLocks noChangeAspect="1"/>
          </p:cNvPicPr>
          <p:nvPr/>
        </p:nvPicPr>
        <p:blipFill>
          <a:blip r:embed="rId3"/>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7214825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the error (learning) is just search over the weight space</a:t>
            </a:r>
            <a:endParaRPr lang="en-US" dirty="0"/>
          </a:p>
        </p:txBody>
      </p:sp>
      <p:sp>
        <p:nvSpPr>
          <p:cNvPr id="3" name="Content Placeholder 2"/>
          <p:cNvSpPr>
            <a:spLocks noGrp="1"/>
          </p:cNvSpPr>
          <p:nvPr>
            <p:ph idx="1"/>
          </p:nvPr>
        </p:nvSpPr>
        <p:spPr>
          <a:xfrm>
            <a:off x="1128942" y="1847153"/>
            <a:ext cx="7550507" cy="4379976"/>
          </a:xfrm>
        </p:spPr>
        <p:txBody>
          <a:bodyPr/>
          <a:lstStyle/>
          <a:p>
            <a:pPr marL="0" indent="0">
              <a:buNone/>
            </a:pPr>
            <a:r>
              <a:rPr lang="en-US" dirty="0" smtClean="0"/>
              <a:t>Searching for global minimum</a:t>
            </a:r>
          </a:p>
          <a:p>
            <a:pPr marL="228600" lvl="1">
              <a:buClr>
                <a:schemeClr val="accent3"/>
              </a:buClr>
              <a:buSzTx/>
            </a:pPr>
            <a:r>
              <a:rPr lang="en-US" sz="2800" dirty="0" smtClean="0"/>
              <a:t>Incrementally descend along gradient </a:t>
            </a:r>
            <a:r>
              <a:rPr lang="en-US" sz="3200" dirty="0" err="1"/>
              <a:t>Δ</a:t>
            </a:r>
            <a:r>
              <a:rPr lang="en-US" sz="3200" dirty="0"/>
              <a:t>(w</a:t>
            </a:r>
            <a:r>
              <a:rPr lang="en-US" sz="3200" dirty="0" smtClean="0"/>
              <a:t>)</a:t>
            </a:r>
            <a:endParaRPr lang="en-US" dirty="0" smtClean="0"/>
          </a:p>
          <a:p>
            <a:pPr lvl="1"/>
            <a:r>
              <a:rPr lang="en-US" dirty="0"/>
              <a:t>Update weights using something like:</a:t>
            </a:r>
          </a:p>
          <a:p>
            <a:pPr lvl="1">
              <a:buFontTx/>
              <a:buNone/>
            </a:pPr>
            <a:r>
              <a:rPr lang="en-US" dirty="0">
                <a:latin typeface="Symbol" charset="0"/>
              </a:rPr>
              <a:t>             </a:t>
            </a:r>
            <a:r>
              <a:rPr lang="en-US" sz="2400" dirty="0" err="1"/>
              <a:t>w</a:t>
            </a:r>
            <a:r>
              <a:rPr lang="en-US" sz="2400" baseline="-25000" dirty="0" err="1"/>
              <a:t>j</a:t>
            </a:r>
            <a:r>
              <a:rPr lang="en-US" sz="2400" dirty="0"/>
              <a:t>    =      </a:t>
            </a:r>
            <a:r>
              <a:rPr lang="en-US" sz="2400" dirty="0" err="1" smtClean="0"/>
              <a:t>w</a:t>
            </a:r>
            <a:r>
              <a:rPr lang="en-US" sz="2400" baseline="-25000" dirty="0" err="1" smtClean="0"/>
              <a:t>i</a:t>
            </a:r>
            <a:r>
              <a:rPr lang="en-US" sz="2400" dirty="0" smtClean="0"/>
              <a:t>   </a:t>
            </a:r>
            <a:r>
              <a:rPr lang="en-US" sz="2400" dirty="0"/>
              <a:t>+  </a:t>
            </a:r>
            <a:r>
              <a:rPr lang="en-US" sz="2400" dirty="0">
                <a:latin typeface="Symbol" charset="0"/>
              </a:rPr>
              <a:t>h </a:t>
            </a:r>
            <a:r>
              <a:rPr lang="en-US" sz="2400" dirty="0" err="1" smtClean="0"/>
              <a:t>Δ</a:t>
            </a:r>
            <a:r>
              <a:rPr lang="en-US" sz="2400" dirty="0" smtClean="0"/>
              <a:t>(w)</a:t>
            </a:r>
            <a:endParaRPr lang="en-US" dirty="0" smtClean="0"/>
          </a:p>
          <a:p>
            <a:r>
              <a:rPr lang="en-US" dirty="0" smtClean="0"/>
              <a:t>Manipulate step size (</a:t>
            </a:r>
            <a:r>
              <a:rPr lang="en-US" dirty="0" smtClean="0">
                <a:latin typeface="Symbol" charset="0"/>
              </a:rPr>
              <a:t>h) </a:t>
            </a:r>
            <a:r>
              <a:rPr lang="en-US" dirty="0" smtClean="0"/>
              <a:t>based on various factors</a:t>
            </a:r>
          </a:p>
          <a:p>
            <a:pPr lvl="1"/>
            <a:r>
              <a:rPr lang="en-US" dirty="0" smtClean="0"/>
              <a:t>Typically proportional to E(w, b) -- gradient descent</a:t>
            </a:r>
          </a:p>
          <a:p>
            <a:pPr lvl="1"/>
            <a:r>
              <a:rPr lang="en-US" dirty="0" smtClean="0"/>
              <a:t>We can define a </a:t>
            </a:r>
            <a:r>
              <a:rPr lang="en-US" i="1" dirty="0" smtClean="0"/>
              <a:t>convex </a:t>
            </a:r>
            <a:r>
              <a:rPr lang="en-US" dirty="0" smtClean="0"/>
              <a:t>cost function! (only one minimum)</a:t>
            </a:r>
          </a:p>
          <a:p>
            <a:pPr lvl="1"/>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4/1/17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Tree>
    <p:extLst>
      <p:ext uri="{BB962C8B-B14F-4D97-AF65-F5344CB8AC3E}">
        <p14:creationId xmlns:p14="http://schemas.microsoft.com/office/powerpoint/2010/main" val="18876461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Engineering for regression</a:t>
            </a:r>
            <a:endParaRPr lang="en-US" dirty="0"/>
          </a:p>
        </p:txBody>
      </p:sp>
      <p:sp>
        <p:nvSpPr>
          <p:cNvPr id="3" name="Content Placeholder 2"/>
          <p:cNvSpPr>
            <a:spLocks noGrp="1"/>
          </p:cNvSpPr>
          <p:nvPr>
            <p:ph idx="1"/>
          </p:nvPr>
        </p:nvSpPr>
        <p:spPr>
          <a:xfrm>
            <a:off x="1128943" y="1232558"/>
            <a:ext cx="7048804" cy="4379976"/>
          </a:xfrm>
        </p:spPr>
        <p:txBody>
          <a:bodyPr/>
          <a:lstStyle/>
          <a:p>
            <a:pPr marL="0" indent="0">
              <a:buNone/>
            </a:pPr>
            <a:r>
              <a:rPr lang="en-US" dirty="0" smtClean="0"/>
              <a:t>Normalization not useful</a:t>
            </a:r>
          </a:p>
          <a:p>
            <a:pPr marL="0" indent="0">
              <a:buNone/>
            </a:pPr>
            <a:r>
              <a:rPr lang="en-US" dirty="0" smtClean="0"/>
              <a:t>Continuous variables best </a:t>
            </a:r>
          </a:p>
          <a:p>
            <a:pPr marL="0" indent="0">
              <a:buNone/>
            </a:pPr>
            <a:r>
              <a:rPr lang="en-US" dirty="0" smtClean="0"/>
              <a:t>Numerical variables required</a:t>
            </a:r>
          </a:p>
          <a:p>
            <a:pPr marL="0" indent="0">
              <a:buNone/>
            </a:pPr>
            <a:endParaRPr lang="en-US" dirty="0" smtClean="0"/>
          </a:p>
          <a:p>
            <a:pPr marL="0" indent="0">
              <a:buNone/>
            </a:pPr>
            <a:r>
              <a:rPr lang="en-US" dirty="0" smtClean="0"/>
              <a:t>Example: ML Byte dat</a:t>
            </a:r>
            <a:r>
              <a:rPr lang="en-US" dirty="0" smtClean="0"/>
              <a:t>a set</a:t>
            </a:r>
          </a:p>
          <a:p>
            <a:pPr marL="0" indent="0">
              <a:buNone/>
            </a:pPr>
            <a:r>
              <a:rPr lang="en-US" dirty="0" smtClean="0"/>
              <a:t>Job represented with a number (even though categorical)</a:t>
            </a:r>
            <a:r>
              <a:rPr lang="mr-IN" dirty="0" smtClean="0"/>
              <a:t>–</a:t>
            </a:r>
            <a:r>
              <a:rPr lang="en-US" dirty="0" smtClean="0"/>
              <a:t> nominal, not ideal for regression</a:t>
            </a:r>
          </a:p>
          <a:p>
            <a:pPr marL="0" indent="0">
              <a:buNone/>
            </a:pPr>
            <a:r>
              <a:rPr lang="en-US" dirty="0" smtClean="0"/>
              <a:t>When structure built categorical but categories are ordered</a:t>
            </a:r>
            <a:r>
              <a:rPr lang="mr-IN" dirty="0" smtClean="0"/>
              <a:t>–</a:t>
            </a:r>
            <a:r>
              <a:rPr lang="en-US" dirty="0" smtClean="0"/>
              <a:t> ordinal or interval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Tree>
    <p:extLst>
      <p:ext uri="{BB962C8B-B14F-4D97-AF65-F5344CB8AC3E}">
        <p14:creationId xmlns:p14="http://schemas.microsoft.com/office/powerpoint/2010/main" val="3260688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of Thursday’s presentations / Quiz?</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4/1/17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spTree>
    <p:extLst>
      <p:ext uri="{BB962C8B-B14F-4D97-AF65-F5344CB8AC3E}">
        <p14:creationId xmlns:p14="http://schemas.microsoft.com/office/powerpoint/2010/main" val="34209877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Tree>
    <p:extLst>
      <p:ext uri="{BB962C8B-B14F-4D97-AF65-F5344CB8AC3E}">
        <p14:creationId xmlns:p14="http://schemas.microsoft.com/office/powerpoint/2010/main" val="38225181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
        <p:nvSpPr>
          <p:cNvPr id="5" name="Rectangle 4"/>
          <p:cNvSpPr/>
          <p:nvPr/>
        </p:nvSpPr>
        <p:spPr>
          <a:xfrm>
            <a:off x="526143" y="521732"/>
            <a:ext cx="4476604" cy="4379976"/>
          </a:xfrm>
          <a:prstGeom prst="rect">
            <a:avLst/>
          </a:prstGeom>
          <a:gradFill flip="none" rotWithShape="1">
            <a:gsLst>
              <a:gs pos="0">
                <a:schemeClr val="accent1">
                  <a:alpha val="0"/>
                </a:schemeClr>
              </a:gs>
              <a:gs pos="46000">
                <a:srgbClr val="FFFFFF">
                  <a:alpha val="0"/>
                </a:srgbClr>
              </a:gs>
              <a:gs pos="66000">
                <a:srgbClr val="FFFFFF"/>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02747" y="1847153"/>
            <a:ext cx="3664857" cy="4379976"/>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954132" y="4668012"/>
            <a:ext cx="4201015" cy="170013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70843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3684133361"/>
              </p:ext>
            </p:extLst>
          </p:nvPr>
        </p:nvGraphicFramePr>
        <p:xfrm>
          <a:off x="217714" y="1862698"/>
          <a:ext cx="8732645" cy="3977640"/>
        </p:xfrm>
        <a:graphic>
          <a:graphicData uri="http://schemas.openxmlformats.org/drawingml/2006/table">
            <a:tbl>
              <a:tblPr firstRow="1" firstCol="1" bandRow="1">
                <a:tableStyleId>{F5AB1C69-6EDB-4FF4-983F-18BD219EF322}</a:tableStyleId>
              </a:tblPr>
              <a:tblGrid>
                <a:gridCol w="3361868"/>
                <a:gridCol w="1554847"/>
                <a:gridCol w="1415142"/>
                <a:gridCol w="1088572"/>
                <a:gridCol w="1312216"/>
              </a:tblGrid>
              <a:tr h="370840">
                <a:tc>
                  <a:txBody>
                    <a:bodyPr/>
                    <a:lstStyle/>
                    <a:p>
                      <a:endParaRPr lang="en-US" dirty="0"/>
                    </a:p>
                  </a:txBody>
                  <a:tcPr/>
                </a:tc>
                <a:tc>
                  <a:txBody>
                    <a:bodyPr/>
                    <a:lstStyle/>
                    <a:p>
                      <a:r>
                        <a:rPr lang="en-US" dirty="0" smtClean="0"/>
                        <a:t>Decision Trees</a:t>
                      </a:r>
                      <a:endParaRPr lang="en-US" dirty="0"/>
                    </a:p>
                  </a:txBody>
                  <a:tcPr>
                    <a:solidFill>
                      <a:schemeClr val="accent1"/>
                    </a:solidFill>
                  </a:tcPr>
                </a:tc>
                <a:tc>
                  <a:txBody>
                    <a:bodyPr/>
                    <a:lstStyle/>
                    <a:p>
                      <a:r>
                        <a:rPr lang="en-US" dirty="0" smtClean="0"/>
                        <a:t>Naïve</a:t>
                      </a:r>
                      <a:r>
                        <a:rPr lang="en-US" baseline="0" dirty="0" smtClean="0"/>
                        <a:t> Bayes</a:t>
                      </a:r>
                      <a:endParaRPr lang="en-US" dirty="0"/>
                    </a:p>
                  </a:txBody>
                  <a:tcPr/>
                </a:tc>
                <a:tc>
                  <a:txBody>
                    <a:bodyPr/>
                    <a:lstStyle/>
                    <a:p>
                      <a:r>
                        <a:rPr lang="en-US" dirty="0" smtClean="0"/>
                        <a:t>SVM*</a:t>
                      </a:r>
                      <a:endParaRPr lang="en-US" dirty="0"/>
                    </a:p>
                  </a:txBody>
                  <a:tcPr/>
                </a:tc>
                <a:tc>
                  <a:txBody>
                    <a:bodyPr/>
                    <a:lstStyle/>
                    <a:p>
                      <a:r>
                        <a:rPr lang="en-US" dirty="0" smtClean="0"/>
                        <a:t>Rule Learners</a:t>
                      </a:r>
                      <a:endParaRPr lang="en-US" dirty="0"/>
                    </a:p>
                  </a:txBody>
                  <a:tcPr/>
                </a:tc>
              </a:tr>
              <a:tr h="370840">
                <a:tc>
                  <a:txBody>
                    <a:bodyPr/>
                    <a:lstStyle/>
                    <a:p>
                      <a:r>
                        <a:rPr lang="en-US" dirty="0" smtClean="0"/>
                        <a:t>Accuracy in general</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Speed of learning given f and n</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missing values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a:t>
                      </a:r>
                      <a:r>
                        <a:rPr lang="en-US" baseline="0" dirty="0" smtClean="0"/>
                        <a:t> of irrelevant features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interdependent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Discrete/Binary/Continues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 (!</a:t>
                      </a:r>
                      <a:r>
                        <a:rPr lang="en-US" dirty="0" err="1" smtClean="0"/>
                        <a:t>cont</a:t>
                      </a:r>
                      <a:r>
                        <a:rPr lang="en-US" dirty="0" smtClean="0"/>
                        <a:t>)</a:t>
                      </a:r>
                      <a:endParaRPr lang="en-US" dirty="0"/>
                    </a:p>
                  </a:txBody>
                  <a:tcPr/>
                </a:tc>
                <a:tc>
                  <a:txBody>
                    <a:bodyPr/>
                    <a:lstStyle/>
                    <a:p>
                      <a:r>
                        <a:rPr lang="en-US" dirty="0" smtClean="0"/>
                        <a:t>** (!disc)</a:t>
                      </a:r>
                      <a:endParaRPr lang="en-US" dirty="0"/>
                    </a:p>
                  </a:txBody>
                  <a:tcPr/>
                </a:tc>
                <a:tc>
                  <a:txBody>
                    <a:bodyPr/>
                    <a:lstStyle/>
                    <a:p>
                      <a:r>
                        <a:rPr lang="en-US" dirty="0" smtClean="0"/>
                        <a:t>*** (!</a:t>
                      </a:r>
                      <a:r>
                        <a:rPr lang="en-US" dirty="0" err="1" smtClean="0"/>
                        <a:t>cont</a:t>
                      </a:r>
                      <a:r>
                        <a:rPr lang="en-US" dirty="0" smtClean="0"/>
                        <a:t>)</a:t>
                      </a:r>
                      <a:endParaRPr lang="en-US" dirty="0"/>
                    </a:p>
                  </a:txBody>
                  <a:tcPr/>
                </a:tc>
              </a:tr>
              <a:tr h="370840">
                <a:tc>
                  <a:txBody>
                    <a:bodyPr/>
                    <a:lstStyle/>
                    <a:p>
                      <a:r>
                        <a:rPr lang="en-US" dirty="0" smtClean="0"/>
                        <a:t>Tolerance to noise</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Avoiding </a:t>
                      </a:r>
                      <a:r>
                        <a:rPr lang="en-US" dirty="0" err="1" smtClean="0"/>
                        <a:t>overfitting</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Intelligibility</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4/1/17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spTree>
    <p:extLst>
      <p:ext uri="{BB962C8B-B14F-4D97-AF65-F5344CB8AC3E}">
        <p14:creationId xmlns:p14="http://schemas.microsoft.com/office/powerpoint/2010/main" val="3126475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a:latin typeface="Arial" charset="0"/>
              </a:rPr>
              <a:t>Classification (Learning) Algorithms</a:t>
            </a:r>
          </a:p>
        </p:txBody>
      </p:sp>
      <p:sp>
        <p:nvSpPr>
          <p:cNvPr id="19459" name="Rectangle 3"/>
          <p:cNvSpPr>
            <a:spLocks noGrp="1" noChangeArrowheads="1"/>
          </p:cNvSpPr>
          <p:nvPr>
            <p:ph type="body" idx="1"/>
          </p:nvPr>
        </p:nvSpPr>
        <p:spPr/>
        <p:txBody>
          <a:bodyPr>
            <a:normAutofit/>
          </a:bodyPr>
          <a:lstStyle/>
          <a:p>
            <a:pPr marL="0" indent="0" eaLnBrk="1" hangingPunct="1">
              <a:lnSpc>
                <a:spcPct val="90000"/>
              </a:lnSpc>
              <a:buFont typeface="Wingdings" charset="0"/>
              <a:buNone/>
            </a:pPr>
            <a:r>
              <a:rPr lang="en-US" dirty="0">
                <a:latin typeface="Arial" charset="0"/>
              </a:rPr>
              <a:t>Two of the simplest alg. tend to give very good results on discrete (non-sequence) classification</a:t>
            </a:r>
          </a:p>
          <a:p>
            <a:pPr lvl="1" eaLnBrk="1" hangingPunct="1">
              <a:lnSpc>
                <a:spcPct val="90000"/>
              </a:lnSpc>
            </a:pPr>
            <a:r>
              <a:rPr lang="en-US" dirty="0">
                <a:latin typeface="Arial" charset="0"/>
              </a:rPr>
              <a:t>Efficient training and classification time</a:t>
            </a:r>
          </a:p>
          <a:p>
            <a:pPr lvl="1" eaLnBrk="1" hangingPunct="1">
              <a:lnSpc>
                <a:spcPct val="90000"/>
              </a:lnSpc>
            </a:pPr>
            <a:r>
              <a:rPr lang="en-US" dirty="0">
                <a:latin typeface="Arial" charset="0"/>
              </a:rPr>
              <a:t>Comparatively simple and easy to use </a:t>
            </a:r>
            <a:br>
              <a:rPr lang="en-US" dirty="0">
                <a:latin typeface="Arial" charset="0"/>
              </a:rPr>
            </a:br>
            <a:r>
              <a:rPr lang="en-US" dirty="0">
                <a:latin typeface="Arial" charset="0"/>
              </a:rPr>
              <a:t>(not a lot of parameters to set, etc.)</a:t>
            </a:r>
          </a:p>
          <a:p>
            <a:pPr marL="0" indent="0" eaLnBrk="1" hangingPunct="1">
              <a:lnSpc>
                <a:spcPct val="90000"/>
              </a:lnSpc>
              <a:buFont typeface="Wingdings" charset="0"/>
              <a:buNone/>
            </a:pPr>
            <a:r>
              <a:rPr lang="en-US" dirty="0" smtClean="0">
                <a:latin typeface="Arial" charset="0"/>
              </a:rPr>
              <a:t>Naïve </a:t>
            </a:r>
            <a:r>
              <a:rPr lang="en-US" dirty="0">
                <a:latin typeface="Arial" charset="0"/>
              </a:rPr>
              <a:t>Bayes</a:t>
            </a:r>
          </a:p>
          <a:p>
            <a:pPr marL="0" indent="0" eaLnBrk="1" hangingPunct="1">
              <a:lnSpc>
                <a:spcPct val="90000"/>
              </a:lnSpc>
              <a:buFont typeface="Wingdings" charset="0"/>
              <a:buNone/>
            </a:pPr>
            <a:r>
              <a:rPr lang="en-US" dirty="0">
                <a:latin typeface="Arial" charset="0"/>
              </a:rPr>
              <a:t>Decision Trees</a:t>
            </a:r>
          </a:p>
          <a:p>
            <a:pPr marL="0" indent="0" eaLnBrk="1" hangingPunct="1">
              <a:lnSpc>
                <a:spcPct val="90000"/>
              </a:lnSpc>
              <a:buFont typeface="Wingdings" charset="0"/>
              <a:buNone/>
            </a:pPr>
            <a:r>
              <a:rPr lang="en-US" dirty="0">
                <a:latin typeface="Arial" charset="0"/>
              </a:rPr>
              <a:t>	</a:t>
            </a:r>
          </a:p>
        </p:txBody>
      </p:sp>
    </p:spTree>
    <p:extLst>
      <p:ext uri="{BB962C8B-B14F-4D97-AF65-F5344CB8AC3E}">
        <p14:creationId xmlns:p14="http://schemas.microsoft.com/office/powerpoint/2010/main" val="2057059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sp>
        <p:nvSpPr>
          <p:cNvPr id="2" name="Content Placeholder 1"/>
          <p:cNvSpPr>
            <a:spLocks noGrp="1"/>
          </p:cNvSpPr>
          <p:nvPr>
            <p:ph idx="1"/>
          </p:nvPr>
        </p:nvSpPr>
        <p:spPr/>
        <p:txBody>
          <a:bodyPr/>
          <a:lstStyle/>
          <a:p>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1810989171"/>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78413" name="Bitmap Image" r:id="rId4" imgW="25400" imgH="25400" progId="Paint.Picture">
                  <p:embed/>
                </p:oleObj>
              </mc:Choice>
              <mc:Fallback>
                <p:oleObj name="Bitmap Image" r:id="rId4" imgW="25400" imgH="25400" progId="Paint.Picture">
                  <p:embed/>
                  <p:pic>
                    <p:nvPicPr>
                      <p:cNvPr id="0" name=""/>
                      <p:cNvPicPr>
                        <a:picLocks noChangeAspect="1" noChangeArrowheads="1"/>
                      </p:cNvPicPr>
                      <p:nvPr/>
                    </p:nvPicPr>
                    <p:blipFill>
                      <a:blip r:embed="rId5"/>
                      <a:srcRect/>
                      <a:stretch>
                        <a:fillRect/>
                      </a:stretch>
                    </p:blipFill>
                    <p:spPr bwMode="auto">
                      <a:xfrm>
                        <a:off x="2317750" y="3514725"/>
                        <a:ext cx="25400" cy="25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3503954522"/>
              </p:ext>
            </p:extLst>
          </p:nvPr>
        </p:nvGraphicFramePr>
        <p:xfrm>
          <a:off x="2209800" y="2236362"/>
          <a:ext cx="6019800" cy="3990253"/>
        </p:xfrm>
        <a:graphic>
          <a:graphicData uri="http://schemas.openxmlformats.org/presentationml/2006/ole">
            <mc:AlternateContent xmlns:mc="http://schemas.openxmlformats.org/markup-compatibility/2006">
              <mc:Choice xmlns:v="urn:schemas-microsoft-com:vml" Requires="v">
                <p:oleObj spid="_x0000_s678414" name="Bitmap Image" r:id="rId6" imgW="3749365" imgH="2483810" progId="Paint.Picture">
                  <p:embed/>
                </p:oleObj>
              </mc:Choice>
              <mc:Fallback>
                <p:oleObj name="Bitmap Image" r:id="rId6" imgW="3749365" imgH="248381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236362"/>
                        <a:ext cx="6019800" cy="399025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5364668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sp>
        <p:nvSpPr>
          <p:cNvPr id="2" name="Content Placeholder 1"/>
          <p:cNvSpPr>
            <a:spLocks noGrp="1"/>
          </p:cNvSpPr>
          <p:nvPr>
            <p:ph idx="1"/>
          </p:nvPr>
        </p:nvSpPr>
        <p:spPr/>
        <p:txBody>
          <a:bodyPr/>
          <a:lstStyle/>
          <a:p>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701515740"/>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79437" name="Bitmap Image" r:id="rId4" imgW="25400" imgH="25400" progId="Paint.Picture">
                  <p:embed/>
                </p:oleObj>
              </mc:Choice>
              <mc:Fallback>
                <p:oleObj name="Bitmap Image" r:id="rId4" imgW="25400" imgH="25400" progId="Paint.Picture">
                  <p:embed/>
                  <p:pic>
                    <p:nvPicPr>
                      <p:cNvPr id="0" name=""/>
                      <p:cNvPicPr>
                        <a:picLocks noChangeAspect="1" noChangeArrowheads="1"/>
                      </p:cNvPicPr>
                      <p:nvPr/>
                    </p:nvPicPr>
                    <p:blipFill>
                      <a:blip r:embed="rId5"/>
                      <a:srcRect/>
                      <a:stretch>
                        <a:fillRect/>
                      </a:stretch>
                    </p:blipFill>
                    <p:spPr bwMode="auto">
                      <a:xfrm>
                        <a:off x="2317750" y="3514725"/>
                        <a:ext cx="25400" cy="25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799057346"/>
              </p:ext>
            </p:extLst>
          </p:nvPr>
        </p:nvGraphicFramePr>
        <p:xfrm>
          <a:off x="2209800" y="2236362"/>
          <a:ext cx="6019800" cy="3990253"/>
        </p:xfrm>
        <a:graphic>
          <a:graphicData uri="http://schemas.openxmlformats.org/presentationml/2006/ole">
            <mc:AlternateContent xmlns:mc="http://schemas.openxmlformats.org/markup-compatibility/2006">
              <mc:Choice xmlns:v="urn:schemas-microsoft-com:vml" Requires="v">
                <p:oleObj spid="_x0000_s679438" name="Bitmap Image" r:id="rId6" imgW="3749365" imgH="2483810" progId="Paint.Picture">
                  <p:embed/>
                </p:oleObj>
              </mc:Choice>
              <mc:Fallback>
                <p:oleObj name="Bitmap Image" r:id="rId6" imgW="3749365" imgH="248381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236362"/>
                        <a:ext cx="6019800" cy="3990253"/>
                      </a:xfrm>
                      <a:prstGeom prst="rect">
                        <a:avLst/>
                      </a:prstGeom>
                      <a:noFill/>
                      <a:ln>
                        <a:noFill/>
                      </a:ln>
                      <a:effectLst/>
                    </p:spPr>
                  </p:pic>
                </p:oleObj>
              </mc:Fallback>
            </mc:AlternateContent>
          </a:graphicData>
        </a:graphic>
      </p:graphicFrame>
      <p:sp>
        <p:nvSpPr>
          <p:cNvPr id="3" name="Rectangle 2"/>
          <p:cNvSpPr/>
          <p:nvPr/>
        </p:nvSpPr>
        <p:spPr>
          <a:xfrm>
            <a:off x="4671567" y="3514725"/>
            <a:ext cx="2906274" cy="87611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Line Callout 1 3"/>
          <p:cNvSpPr/>
          <p:nvPr/>
        </p:nvSpPr>
        <p:spPr>
          <a:xfrm>
            <a:off x="6576791" y="2574417"/>
            <a:ext cx="2002100" cy="832688"/>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Each interior node looks at one feature</a:t>
            </a:r>
            <a:endParaRPr lang="en-US" dirty="0"/>
          </a:p>
        </p:txBody>
      </p:sp>
    </p:spTree>
    <p:extLst>
      <p:ext uri="{BB962C8B-B14F-4D97-AF65-F5344CB8AC3E}">
        <p14:creationId xmlns:p14="http://schemas.microsoft.com/office/powerpoint/2010/main" val="25118840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sp>
        <p:nvSpPr>
          <p:cNvPr id="2" name="Content Placeholder 1"/>
          <p:cNvSpPr>
            <a:spLocks noGrp="1"/>
          </p:cNvSpPr>
          <p:nvPr>
            <p:ph idx="1"/>
          </p:nvPr>
        </p:nvSpPr>
        <p:spPr/>
        <p:txBody>
          <a:bodyPr/>
          <a:lstStyle/>
          <a:p>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3058238457"/>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80461" name="Bitmap Image" r:id="rId4" imgW="25400" imgH="25400" progId="Paint.Picture">
                  <p:embed/>
                </p:oleObj>
              </mc:Choice>
              <mc:Fallback>
                <p:oleObj name="Bitmap Image" r:id="rId4" imgW="25400" imgH="25400" progId="Paint.Picture">
                  <p:embed/>
                  <p:pic>
                    <p:nvPicPr>
                      <p:cNvPr id="0" name=""/>
                      <p:cNvPicPr>
                        <a:picLocks noChangeAspect="1" noChangeArrowheads="1"/>
                      </p:cNvPicPr>
                      <p:nvPr/>
                    </p:nvPicPr>
                    <p:blipFill>
                      <a:blip r:embed="rId5"/>
                      <a:srcRect/>
                      <a:stretch>
                        <a:fillRect/>
                      </a:stretch>
                    </p:blipFill>
                    <p:spPr bwMode="auto">
                      <a:xfrm>
                        <a:off x="2317750" y="3514725"/>
                        <a:ext cx="25400" cy="25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642790012"/>
              </p:ext>
            </p:extLst>
          </p:nvPr>
        </p:nvGraphicFramePr>
        <p:xfrm>
          <a:off x="2209800" y="2236362"/>
          <a:ext cx="6019800" cy="3990253"/>
        </p:xfrm>
        <a:graphic>
          <a:graphicData uri="http://schemas.openxmlformats.org/presentationml/2006/ole">
            <mc:AlternateContent xmlns:mc="http://schemas.openxmlformats.org/markup-compatibility/2006">
              <mc:Choice xmlns:v="urn:schemas-microsoft-com:vml" Requires="v">
                <p:oleObj spid="_x0000_s680462" name="Bitmap Image" r:id="rId6" imgW="3749365" imgH="2483810" progId="Paint.Picture">
                  <p:embed/>
                </p:oleObj>
              </mc:Choice>
              <mc:Fallback>
                <p:oleObj name="Bitmap Image" r:id="rId6" imgW="3749365" imgH="248381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236362"/>
                        <a:ext cx="6019800" cy="3990253"/>
                      </a:xfrm>
                      <a:prstGeom prst="rect">
                        <a:avLst/>
                      </a:prstGeom>
                      <a:noFill/>
                      <a:ln>
                        <a:noFill/>
                      </a:ln>
                      <a:effectLst/>
                    </p:spPr>
                  </p:pic>
                </p:oleObj>
              </mc:Fallback>
            </mc:AlternateContent>
          </a:graphicData>
        </a:graphic>
      </p:graphicFrame>
      <p:sp>
        <p:nvSpPr>
          <p:cNvPr id="3" name="Rectangle 2"/>
          <p:cNvSpPr/>
          <p:nvPr/>
        </p:nvSpPr>
        <p:spPr>
          <a:xfrm>
            <a:off x="4671567" y="4024938"/>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Line Callout 1 3"/>
          <p:cNvSpPr/>
          <p:nvPr/>
        </p:nvSpPr>
        <p:spPr>
          <a:xfrm>
            <a:off x="6345904" y="3098381"/>
            <a:ext cx="2002100" cy="832688"/>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 value selects which </a:t>
            </a:r>
            <a:r>
              <a:rPr lang="en-US" dirty="0" err="1" smtClean="0"/>
              <a:t>subtree</a:t>
            </a:r>
            <a:r>
              <a:rPr lang="en-US" dirty="0" smtClean="0"/>
              <a:t> to traverse</a:t>
            </a:r>
            <a:endParaRPr lang="en-US" dirty="0"/>
          </a:p>
        </p:txBody>
      </p:sp>
    </p:spTree>
    <p:extLst>
      <p:ext uri="{BB962C8B-B14F-4D97-AF65-F5344CB8AC3E}">
        <p14:creationId xmlns:p14="http://schemas.microsoft.com/office/powerpoint/2010/main" val="27391781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for today</a:t>
            </a:r>
            <a:endParaRPr lang="en-US" dirty="0"/>
          </a:p>
        </p:txBody>
      </p:sp>
      <p:sp>
        <p:nvSpPr>
          <p:cNvPr id="3" name="Content Placeholder 2"/>
          <p:cNvSpPr>
            <a:spLocks noGrp="1"/>
          </p:cNvSpPr>
          <p:nvPr>
            <p:ph idx="1"/>
          </p:nvPr>
        </p:nvSpPr>
        <p:spPr/>
        <p:txBody>
          <a:bodyPr/>
          <a:lstStyle/>
          <a:p>
            <a:r>
              <a:rPr lang="en-US" dirty="0" smtClean="0"/>
              <a:t>Talk about feature engineering</a:t>
            </a:r>
          </a:p>
          <a:p>
            <a:r>
              <a:rPr lang="en-US" dirty="0" smtClean="0"/>
              <a:t>Introduce </a:t>
            </a:r>
            <a:r>
              <a:rPr lang="en-US" dirty="0" smtClean="0"/>
              <a:t>some algorithms</a:t>
            </a:r>
          </a:p>
          <a:p>
            <a:pPr lvl="1"/>
            <a:r>
              <a:rPr lang="en-US" dirty="0" smtClean="0"/>
              <a:t>Logistic Regression</a:t>
            </a:r>
          </a:p>
          <a:p>
            <a:pPr lvl="1"/>
            <a:r>
              <a:rPr lang="en-US" dirty="0" smtClean="0"/>
              <a:t>Decision Trees</a:t>
            </a:r>
          </a:p>
          <a:p>
            <a:pPr lvl="1"/>
            <a:r>
              <a:rPr lang="en-US" dirty="0" smtClean="0"/>
              <a:t>Naïve Bayes</a:t>
            </a:r>
          </a:p>
          <a:p>
            <a:r>
              <a:rPr lang="en-US" dirty="0" smtClean="0"/>
              <a:t>Talk about big data machine learning</a:t>
            </a:r>
            <a:endParaRPr lang="en-US" dirty="0" smtClean="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9452244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sp>
        <p:nvSpPr>
          <p:cNvPr id="2" name="Content Placeholder 1"/>
          <p:cNvSpPr>
            <a:spLocks noGrp="1"/>
          </p:cNvSpPr>
          <p:nvPr>
            <p:ph idx="1"/>
          </p:nvPr>
        </p:nvSpPr>
        <p:spPr/>
        <p:txBody>
          <a:bodyPr/>
          <a:lstStyle/>
          <a:p>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1492729311"/>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81485" name="Bitmap Image" r:id="rId4" imgW="25400" imgH="25400" progId="Paint.Picture">
                  <p:embed/>
                </p:oleObj>
              </mc:Choice>
              <mc:Fallback>
                <p:oleObj name="Bitmap Image" r:id="rId4" imgW="25400" imgH="25400" progId="Paint.Picture">
                  <p:embed/>
                  <p:pic>
                    <p:nvPicPr>
                      <p:cNvPr id="0" name=""/>
                      <p:cNvPicPr>
                        <a:picLocks noChangeAspect="1" noChangeArrowheads="1"/>
                      </p:cNvPicPr>
                      <p:nvPr/>
                    </p:nvPicPr>
                    <p:blipFill>
                      <a:blip r:embed="rId5"/>
                      <a:srcRect/>
                      <a:stretch>
                        <a:fillRect/>
                      </a:stretch>
                    </p:blipFill>
                    <p:spPr bwMode="auto">
                      <a:xfrm>
                        <a:off x="2317750" y="3514725"/>
                        <a:ext cx="25400" cy="25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527076259"/>
              </p:ext>
            </p:extLst>
          </p:nvPr>
        </p:nvGraphicFramePr>
        <p:xfrm>
          <a:off x="2209800" y="2236362"/>
          <a:ext cx="6019800" cy="3990253"/>
        </p:xfrm>
        <a:graphic>
          <a:graphicData uri="http://schemas.openxmlformats.org/presentationml/2006/ole">
            <mc:AlternateContent xmlns:mc="http://schemas.openxmlformats.org/markup-compatibility/2006">
              <mc:Choice xmlns:v="urn:schemas-microsoft-com:vml" Requires="v">
                <p:oleObj spid="_x0000_s681486" name="Bitmap Image" r:id="rId6" imgW="3749365" imgH="2483810" progId="Paint.Picture">
                  <p:embed/>
                </p:oleObj>
              </mc:Choice>
              <mc:Fallback>
                <p:oleObj name="Bitmap Image" r:id="rId6" imgW="3749365" imgH="248381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236362"/>
                        <a:ext cx="6019800" cy="3990253"/>
                      </a:xfrm>
                      <a:prstGeom prst="rect">
                        <a:avLst/>
                      </a:prstGeom>
                      <a:noFill/>
                      <a:ln>
                        <a:noFill/>
                      </a:ln>
                      <a:effectLst/>
                    </p:spPr>
                  </p:pic>
                </p:oleObj>
              </mc:Fallback>
            </mc:AlternateContent>
          </a:graphicData>
        </a:graphic>
      </p:graphicFrame>
      <p:sp>
        <p:nvSpPr>
          <p:cNvPr id="3" name="Rectangle 2"/>
          <p:cNvSpPr/>
          <p:nvPr/>
        </p:nvSpPr>
        <p:spPr>
          <a:xfrm>
            <a:off x="6716722" y="4218652"/>
            <a:ext cx="1631281" cy="53809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Line Callout 1 3"/>
          <p:cNvSpPr/>
          <p:nvPr/>
        </p:nvSpPr>
        <p:spPr>
          <a:xfrm>
            <a:off x="6701114" y="5143135"/>
            <a:ext cx="2002100" cy="832688"/>
          </a:xfrm>
          <a:prstGeom prst="borderCallout1">
            <a:avLst>
              <a:gd name="adj1" fmla="val -14853"/>
              <a:gd name="adj2" fmla="val 38979"/>
              <a:gd name="adj3" fmla="val -40006"/>
              <a:gd name="adj4" fmla="val 272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Leaves specify the classification</a:t>
            </a:r>
            <a:endParaRPr lang="en-US" dirty="0"/>
          </a:p>
        </p:txBody>
      </p:sp>
    </p:spTree>
    <p:extLst>
      <p:ext uri="{BB962C8B-B14F-4D97-AF65-F5344CB8AC3E}">
        <p14:creationId xmlns:p14="http://schemas.microsoft.com/office/powerpoint/2010/main" val="7692599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latin typeface="Arial" charset="0"/>
              </a:rPr>
              <a:t>Easy to train recursively</a:t>
            </a:r>
            <a:endParaRPr lang="en-US" dirty="0">
              <a:latin typeface="Arial" charset="0"/>
            </a:endParaRPr>
          </a:p>
        </p:txBody>
      </p:sp>
      <p:sp>
        <p:nvSpPr>
          <p:cNvPr id="52227" name="Rectangle 3"/>
          <p:cNvSpPr>
            <a:spLocks noGrp="1" noChangeArrowheads="1"/>
          </p:cNvSpPr>
          <p:nvPr>
            <p:ph type="body" idx="1"/>
          </p:nvPr>
        </p:nvSpPr>
        <p:spPr>
          <a:xfrm>
            <a:off x="1128942" y="1533140"/>
            <a:ext cx="8015057" cy="4379976"/>
          </a:xfrm>
        </p:spPr>
        <p:txBody>
          <a:bodyPr/>
          <a:lstStyle/>
          <a:p>
            <a:pPr eaLnBrk="1" hangingPunct="1">
              <a:lnSpc>
                <a:spcPct val="90000"/>
              </a:lnSpc>
              <a:buFont typeface="Wingdings" charset="0"/>
              <a:buNone/>
            </a:pPr>
            <a:r>
              <a:rPr lang="en-US" sz="2000" dirty="0" err="1" smtClean="0">
                <a:latin typeface="Arial" charset="0"/>
              </a:rPr>
              <a:t>BuildTree</a:t>
            </a:r>
            <a:r>
              <a:rPr lang="en-US" sz="2000" dirty="0">
                <a:latin typeface="Arial" charset="0"/>
              </a:rPr>
              <a:t>(</a:t>
            </a:r>
            <a:r>
              <a:rPr lang="en-US" sz="2000" dirty="0" err="1">
                <a:latin typeface="Arial" charset="0"/>
              </a:rPr>
              <a:t>trainingSet</a:t>
            </a:r>
            <a:r>
              <a:rPr lang="en-US" sz="2000" dirty="0">
                <a:latin typeface="Arial" charset="0"/>
              </a:rPr>
              <a:t>)</a:t>
            </a:r>
          </a:p>
          <a:p>
            <a:pPr eaLnBrk="1" hangingPunct="1">
              <a:lnSpc>
                <a:spcPct val="90000"/>
              </a:lnSpc>
              <a:buFont typeface="Wingdings" charset="0"/>
              <a:buNone/>
            </a:pPr>
            <a:r>
              <a:rPr lang="en-US" sz="2000" dirty="0">
                <a:latin typeface="Arial" charset="0"/>
              </a:rPr>
              <a:t>	// base case                                               … (more base cases later)</a:t>
            </a:r>
          </a:p>
          <a:p>
            <a:pPr eaLnBrk="1" hangingPunct="1">
              <a:lnSpc>
                <a:spcPct val="90000"/>
              </a:lnSpc>
              <a:buFont typeface="Wingdings" charset="0"/>
              <a:buNone/>
            </a:pPr>
            <a:r>
              <a:rPr lang="en-US" sz="2000" dirty="0">
                <a:latin typeface="Arial" charset="0"/>
              </a:rPr>
              <a:t>	If </a:t>
            </a:r>
            <a:r>
              <a:rPr lang="en-US" sz="2000" dirty="0" err="1">
                <a:latin typeface="Arial" charset="0"/>
              </a:rPr>
              <a:t>trainingSet</a:t>
            </a:r>
            <a:r>
              <a:rPr lang="en-US" sz="2000" dirty="0">
                <a:latin typeface="Arial" charset="0"/>
              </a:rPr>
              <a:t> only has one label on all instances</a:t>
            </a:r>
          </a:p>
          <a:p>
            <a:pPr eaLnBrk="1" hangingPunct="1">
              <a:lnSpc>
                <a:spcPct val="90000"/>
              </a:lnSpc>
              <a:buFont typeface="Wingdings" charset="0"/>
              <a:buNone/>
            </a:pPr>
            <a:r>
              <a:rPr lang="en-US" sz="2000" dirty="0">
                <a:latin typeface="Arial" charset="0"/>
              </a:rPr>
              <a:t>		Return new Leaf(</a:t>
            </a:r>
            <a:r>
              <a:rPr lang="en-US" sz="2000" dirty="0" err="1">
                <a:latin typeface="Arial" charset="0"/>
              </a:rPr>
              <a:t>trainingSet.label</a:t>
            </a:r>
            <a:r>
              <a:rPr lang="en-US" sz="2000" dirty="0">
                <a:latin typeface="Arial" charset="0"/>
              </a:rPr>
              <a:t>)</a:t>
            </a:r>
          </a:p>
          <a:p>
            <a:pPr eaLnBrk="1" hangingPunct="1">
              <a:lnSpc>
                <a:spcPct val="90000"/>
              </a:lnSpc>
              <a:buFont typeface="Wingdings" charset="0"/>
              <a:buNone/>
            </a:pPr>
            <a:endParaRPr lang="en-US" sz="1400" dirty="0">
              <a:latin typeface="Arial" charset="0"/>
            </a:endParaRPr>
          </a:p>
          <a:p>
            <a:pPr eaLnBrk="1" hangingPunct="1">
              <a:lnSpc>
                <a:spcPct val="90000"/>
              </a:lnSpc>
              <a:buFont typeface="Wingdings" charset="0"/>
              <a:buNone/>
            </a:pPr>
            <a:r>
              <a:rPr lang="en-US" sz="2000" dirty="0">
                <a:latin typeface="Arial" charset="0"/>
              </a:rPr>
              <a:t>	// recursive case</a:t>
            </a:r>
          </a:p>
          <a:p>
            <a:pPr eaLnBrk="1" hangingPunct="1">
              <a:lnSpc>
                <a:spcPct val="90000"/>
              </a:lnSpc>
              <a:buFont typeface="Wingdings" charset="0"/>
              <a:buNone/>
            </a:pPr>
            <a:r>
              <a:rPr lang="en-US" sz="2000" dirty="0">
                <a:latin typeface="Arial" charset="0"/>
              </a:rPr>
              <a:t>	Pick a feature </a:t>
            </a:r>
            <a:r>
              <a:rPr lang="en-US" sz="2000" dirty="0" err="1">
                <a:latin typeface="Arial" charset="0"/>
              </a:rPr>
              <a:t>Fn</a:t>
            </a:r>
            <a:r>
              <a:rPr lang="en-US" sz="2000" dirty="0">
                <a:latin typeface="Arial" charset="0"/>
              </a:rPr>
              <a:t> we haven</a:t>
            </a:r>
            <a:r>
              <a:rPr lang="ja-JP" altLang="en-US" sz="2000" dirty="0">
                <a:latin typeface="Arial" charset="0"/>
              </a:rPr>
              <a:t>’</a:t>
            </a:r>
            <a:r>
              <a:rPr lang="en-US" sz="2000" dirty="0">
                <a:latin typeface="Arial" charset="0"/>
              </a:rPr>
              <a:t>t split with before      // … how?</a:t>
            </a:r>
          </a:p>
          <a:p>
            <a:pPr eaLnBrk="1" hangingPunct="1">
              <a:lnSpc>
                <a:spcPct val="90000"/>
              </a:lnSpc>
              <a:buFont typeface="Wingdings" charset="0"/>
              <a:buNone/>
            </a:pPr>
            <a:r>
              <a:rPr lang="en-US" sz="2000" dirty="0">
                <a:latin typeface="Arial" charset="0"/>
              </a:rPr>
              <a:t>	result = new </a:t>
            </a:r>
            <a:r>
              <a:rPr lang="en-US" sz="2000" dirty="0" err="1">
                <a:latin typeface="Arial" charset="0"/>
              </a:rPr>
              <a:t>SplitNode</a:t>
            </a:r>
            <a:r>
              <a:rPr lang="en-US" sz="2000" dirty="0">
                <a:latin typeface="Arial" charset="0"/>
              </a:rPr>
              <a:t>(</a:t>
            </a:r>
            <a:r>
              <a:rPr lang="en-US" sz="2000" dirty="0" err="1">
                <a:latin typeface="Arial" charset="0"/>
              </a:rPr>
              <a:t>Fn</a:t>
            </a:r>
            <a:r>
              <a:rPr lang="en-US" sz="2000" dirty="0">
                <a:latin typeface="Arial" charset="0"/>
              </a:rPr>
              <a:t>)</a:t>
            </a:r>
          </a:p>
          <a:p>
            <a:pPr eaLnBrk="1" hangingPunct="1">
              <a:lnSpc>
                <a:spcPct val="90000"/>
              </a:lnSpc>
              <a:buFont typeface="Wingdings" charset="0"/>
              <a:buNone/>
            </a:pPr>
            <a:r>
              <a:rPr lang="en-US" sz="2000" dirty="0">
                <a:latin typeface="Arial" charset="0"/>
              </a:rPr>
              <a:t>	For each value unique value </a:t>
            </a:r>
            <a:r>
              <a:rPr lang="en-US" sz="2000" i="1" dirty="0">
                <a:latin typeface="Arial" charset="0"/>
              </a:rPr>
              <a:t>f</a:t>
            </a:r>
            <a:r>
              <a:rPr lang="en-US" sz="2000" i="1" baseline="-25000" dirty="0">
                <a:latin typeface="Arial" charset="0"/>
              </a:rPr>
              <a:t>i</a:t>
            </a:r>
            <a:r>
              <a:rPr lang="en-US" sz="2000" dirty="0">
                <a:latin typeface="Arial" charset="0"/>
              </a:rPr>
              <a:t> of feature </a:t>
            </a:r>
            <a:r>
              <a:rPr lang="en-US" sz="2000" dirty="0" err="1">
                <a:latin typeface="Arial" charset="0"/>
              </a:rPr>
              <a:t>Fn</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trainSubset</a:t>
            </a:r>
            <a:r>
              <a:rPr lang="en-US" sz="2000" dirty="0">
                <a:latin typeface="Arial" charset="0"/>
              </a:rPr>
              <a:t>= subset of </a:t>
            </a:r>
            <a:r>
              <a:rPr lang="en-US" sz="2000" dirty="0" err="1">
                <a:latin typeface="Arial" charset="0"/>
              </a:rPr>
              <a:t>trainingSet</a:t>
            </a:r>
            <a:r>
              <a:rPr lang="en-US" sz="2000" dirty="0">
                <a:latin typeface="Arial" charset="0"/>
              </a:rPr>
              <a:t> with </a:t>
            </a:r>
            <a:r>
              <a:rPr lang="en-US" sz="2000" dirty="0" err="1">
                <a:latin typeface="Arial" charset="0"/>
              </a:rPr>
              <a:t>Fn</a:t>
            </a:r>
            <a:r>
              <a:rPr lang="en-US" sz="2000" dirty="0">
                <a:latin typeface="Arial" charset="0"/>
              </a:rPr>
              <a:t>= </a:t>
            </a:r>
            <a:r>
              <a:rPr lang="en-US" sz="2000" i="1" dirty="0">
                <a:latin typeface="Arial" charset="0"/>
              </a:rPr>
              <a:t>f</a:t>
            </a:r>
            <a:r>
              <a:rPr lang="en-US" sz="2000" i="1" baseline="-25000" dirty="0">
                <a:latin typeface="Arial" charset="0"/>
              </a:rPr>
              <a:t>i</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r</a:t>
            </a:r>
            <a:r>
              <a:rPr lang="en-US" sz="2000" dirty="0" err="1" smtClean="0">
                <a:latin typeface="Arial" charset="0"/>
              </a:rPr>
              <a:t>esult.addChild</a:t>
            </a:r>
            <a:r>
              <a:rPr lang="en-US" sz="2000" dirty="0">
                <a:latin typeface="Arial" charset="0"/>
              </a:rPr>
              <a:t>(</a:t>
            </a:r>
            <a:r>
              <a:rPr lang="en-US" sz="2000" dirty="0" err="1">
                <a:latin typeface="Arial" charset="0"/>
              </a:rPr>
              <a:t>BuildTree</a:t>
            </a:r>
            <a:r>
              <a:rPr lang="en-US" sz="2000" dirty="0">
                <a:latin typeface="Arial" charset="0"/>
              </a:rPr>
              <a:t>(</a:t>
            </a:r>
            <a:r>
              <a:rPr lang="en-US" sz="2000" dirty="0" err="1">
                <a:latin typeface="Arial" charset="0"/>
              </a:rPr>
              <a:t>trainSubset</a:t>
            </a:r>
            <a:r>
              <a:rPr lang="en-US" sz="2000" dirty="0">
                <a:latin typeface="Arial" charset="0"/>
              </a:rPr>
              <a:t>))</a:t>
            </a:r>
          </a:p>
          <a:p>
            <a:pPr eaLnBrk="1" hangingPunct="1">
              <a:lnSpc>
                <a:spcPct val="90000"/>
              </a:lnSpc>
              <a:buFont typeface="Wingdings" charset="0"/>
              <a:buNone/>
            </a:pPr>
            <a:r>
              <a:rPr lang="en-US" sz="2000" dirty="0">
                <a:latin typeface="Arial" charset="0"/>
              </a:rPr>
              <a:t>	Return result</a:t>
            </a:r>
          </a:p>
        </p:txBody>
      </p:sp>
      <p:sp>
        <p:nvSpPr>
          <p:cNvPr id="4" name="Rectangle 3"/>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870790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dirty="0" smtClean="0">
                <a:latin typeface="Arial" charset="0"/>
              </a:rPr>
              <a:t>Decision Trees</a:t>
            </a:r>
            <a:endParaRPr lang="en-US" dirty="0">
              <a:latin typeface="Arial" charset="0"/>
            </a:endParaRPr>
          </a:p>
        </p:txBody>
      </p:sp>
      <p:sp>
        <p:nvSpPr>
          <p:cNvPr id="53251" name="Rectangle 3"/>
          <p:cNvSpPr>
            <a:spLocks noGrp="1" noChangeArrowheads="1"/>
          </p:cNvSpPr>
          <p:nvPr>
            <p:ph idx="1"/>
          </p:nvPr>
        </p:nvSpPr>
        <p:spPr/>
        <p:txBody>
          <a:bodyPr/>
          <a:lstStyle/>
          <a:p>
            <a:pPr eaLnBrk="1" hangingPunct="1">
              <a:lnSpc>
                <a:spcPct val="90000"/>
              </a:lnSpc>
            </a:pPr>
            <a:r>
              <a:rPr lang="en-US" dirty="0" smtClean="0">
                <a:latin typeface="Arial" charset="0"/>
              </a:rPr>
              <a:t>How </a:t>
            </a:r>
            <a:r>
              <a:rPr lang="en-US" dirty="0">
                <a:latin typeface="Arial" charset="0"/>
              </a:rPr>
              <a:t>do we pick features to base splits on</a:t>
            </a:r>
            <a:r>
              <a:rPr lang="en-US" dirty="0" smtClean="0">
                <a:latin typeface="Arial" charset="0"/>
              </a:rPr>
              <a:t>?</a:t>
            </a:r>
          </a:p>
          <a:p>
            <a:pPr eaLnBrk="1" hangingPunct="1">
              <a:lnSpc>
                <a:spcPct val="90000"/>
              </a:lnSpc>
            </a:pPr>
            <a:r>
              <a:rPr lang="en-US" dirty="0" smtClean="0">
                <a:latin typeface="Arial" charset="0"/>
              </a:rPr>
              <a:t>Some </a:t>
            </a:r>
            <a:r>
              <a:rPr lang="en-US" dirty="0">
                <a:latin typeface="Arial" charset="0"/>
              </a:rPr>
              <a:t>features might be mostly noise (not very predictive of label) </a:t>
            </a:r>
            <a:endParaRPr lang="en-US" dirty="0" smtClean="0">
              <a:latin typeface="Arial" charset="0"/>
            </a:endParaRPr>
          </a:p>
          <a:p>
            <a:pPr lvl="1" eaLnBrk="1" hangingPunct="1">
              <a:lnSpc>
                <a:spcPct val="90000"/>
              </a:lnSpc>
            </a:pPr>
            <a:r>
              <a:rPr lang="en-US" dirty="0" smtClean="0">
                <a:latin typeface="Arial" charset="0"/>
              </a:rPr>
              <a:t>splitting </a:t>
            </a:r>
            <a:r>
              <a:rPr lang="en-US" dirty="0">
                <a:latin typeface="Arial" charset="0"/>
              </a:rPr>
              <a:t>with </a:t>
            </a:r>
            <a:r>
              <a:rPr lang="en-US" dirty="0" smtClean="0">
                <a:latin typeface="Arial" charset="0"/>
              </a:rPr>
              <a:t>doesn’t narrow </a:t>
            </a:r>
            <a:r>
              <a:rPr lang="en-US" dirty="0">
                <a:latin typeface="Arial" charset="0"/>
              </a:rPr>
              <a:t>down your decision much</a:t>
            </a:r>
          </a:p>
          <a:p>
            <a:pPr eaLnBrk="1" hangingPunct="1">
              <a:lnSpc>
                <a:spcPct val="90000"/>
              </a:lnSpc>
            </a:pPr>
            <a:r>
              <a:rPr lang="en-US" dirty="0">
                <a:latin typeface="Arial" charset="0"/>
              </a:rPr>
              <a:t>Other features might have high information content </a:t>
            </a:r>
            <a:endParaRPr lang="en-US" dirty="0" smtClean="0">
              <a:latin typeface="Arial" charset="0"/>
            </a:endParaRPr>
          </a:p>
        </p:txBody>
      </p:sp>
    </p:spTree>
    <p:extLst>
      <p:ext uri="{BB962C8B-B14F-4D97-AF65-F5344CB8AC3E}">
        <p14:creationId xmlns:p14="http://schemas.microsoft.com/office/powerpoint/2010/main" val="3588117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atin typeface="Arial" charset="0"/>
              </a:rPr>
              <a:t>Information Entropy</a:t>
            </a:r>
          </a:p>
        </p:txBody>
      </p:sp>
      <p:sp>
        <p:nvSpPr>
          <p:cNvPr id="54275" name="Rectangle 3"/>
          <p:cNvSpPr>
            <a:spLocks noGrp="1" noChangeArrowheads="1"/>
          </p:cNvSpPr>
          <p:nvPr>
            <p:ph idx="1"/>
          </p:nvPr>
        </p:nvSpPr>
        <p:spPr/>
        <p:txBody>
          <a:bodyPr>
            <a:normAutofit fontScale="92500"/>
          </a:bodyPr>
          <a:lstStyle/>
          <a:p>
            <a:pPr marL="0" indent="0" eaLnBrk="1" hangingPunct="1">
              <a:buFont typeface="Wingdings" charset="0"/>
              <a:buNone/>
            </a:pPr>
            <a:r>
              <a:rPr lang="en-US" dirty="0">
                <a:latin typeface="Arial" charset="0"/>
              </a:rPr>
              <a:t>(AKA </a:t>
            </a:r>
            <a:r>
              <a:rPr lang="en-US" i="1" dirty="0">
                <a:latin typeface="Arial" charset="0"/>
              </a:rPr>
              <a:t>Shannon Entropy</a:t>
            </a:r>
            <a:r>
              <a:rPr lang="en-US" dirty="0" smtClean="0">
                <a:latin typeface="Arial" charset="0"/>
              </a:rPr>
              <a:t>): </a:t>
            </a:r>
          </a:p>
          <a:p>
            <a:pPr marL="0" indent="0" eaLnBrk="1" hangingPunct="1">
              <a:buFont typeface="Wingdings" charset="0"/>
              <a:buNone/>
            </a:pPr>
            <a:r>
              <a:rPr lang="en-US" dirty="0" smtClean="0">
                <a:latin typeface="Arial" charset="0"/>
              </a:rPr>
              <a:t>a measure </a:t>
            </a:r>
            <a:r>
              <a:rPr lang="en-US" dirty="0">
                <a:latin typeface="Arial" charset="0"/>
              </a:rPr>
              <a:t>of uncertainty </a:t>
            </a:r>
            <a:endParaRPr lang="en-US" sz="1600" dirty="0">
              <a:latin typeface="Arial" charset="0"/>
            </a:endParaRPr>
          </a:p>
          <a:p>
            <a:pPr lvl="1" eaLnBrk="1" hangingPunct="1"/>
            <a:endParaRPr lang="en-US" dirty="0" smtClean="0">
              <a:latin typeface="Arial" charset="0"/>
            </a:endParaRPr>
          </a:p>
          <a:p>
            <a:pPr marL="0" indent="0">
              <a:buNone/>
            </a:pPr>
            <a:r>
              <a:rPr lang="en-US" dirty="0" smtClean="0">
                <a:latin typeface="Arial" charset="0"/>
              </a:rPr>
              <a:t>Less </a:t>
            </a:r>
            <a:r>
              <a:rPr lang="en-US" dirty="0">
                <a:latin typeface="Arial" charset="0"/>
              </a:rPr>
              <a:t>uncertainty (less entropy)</a:t>
            </a:r>
            <a:br>
              <a:rPr lang="en-US" dirty="0">
                <a:latin typeface="Arial" charset="0"/>
              </a:rPr>
            </a:br>
            <a:r>
              <a:rPr lang="en-US" dirty="0">
                <a:latin typeface="Arial" charset="0"/>
              </a:rPr>
              <a:t>		</a:t>
            </a:r>
            <a:r>
              <a:rPr lang="en-US" dirty="0">
                <a:latin typeface="Arial" charset="0"/>
                <a:sym typeface="Wingdings" charset="0"/>
              </a:rPr>
              <a:t> more predictable  less </a:t>
            </a:r>
            <a:r>
              <a:rPr lang="en-US" dirty="0" smtClean="0">
                <a:latin typeface="Arial" charset="0"/>
                <a:sym typeface="Wingdings" charset="0"/>
              </a:rPr>
              <a:t>information</a:t>
            </a:r>
            <a:endParaRPr lang="en-US" sz="2000" dirty="0">
              <a:latin typeface="Arial" charset="0"/>
              <a:sym typeface="Wingdings" charset="0"/>
            </a:endParaRPr>
          </a:p>
          <a:p>
            <a:pPr marL="0" indent="0">
              <a:buNone/>
            </a:pPr>
            <a:r>
              <a:rPr lang="en-US" dirty="0" smtClean="0">
                <a:latin typeface="Arial" charset="0"/>
              </a:rPr>
              <a:t>Provides </a:t>
            </a:r>
            <a:r>
              <a:rPr lang="en-US" dirty="0">
                <a:latin typeface="Arial" charset="0"/>
              </a:rPr>
              <a:t>a lower bound on the average number </a:t>
            </a:r>
            <a:br>
              <a:rPr lang="en-US" dirty="0">
                <a:latin typeface="Arial" charset="0"/>
              </a:rPr>
            </a:br>
            <a:r>
              <a:rPr lang="en-US" dirty="0">
                <a:latin typeface="Arial" charset="0"/>
              </a:rPr>
              <a:t>of bits needed to encode / transmit something</a:t>
            </a:r>
          </a:p>
          <a:p>
            <a:pPr lvl="1"/>
            <a:r>
              <a:rPr lang="en-US" dirty="0" smtClean="0">
                <a:latin typeface="Arial" charset="0"/>
              </a:rPr>
              <a:t>Intuitively: proportional </a:t>
            </a:r>
            <a:r>
              <a:rPr lang="en-US" dirty="0">
                <a:latin typeface="Arial" charset="0"/>
              </a:rPr>
              <a:t>to how much information is in the thing to be transmitted</a:t>
            </a:r>
          </a:p>
        </p:txBody>
      </p:sp>
      <p:grpSp>
        <p:nvGrpSpPr>
          <p:cNvPr id="54276" name="Group 6"/>
          <p:cNvGrpSpPr>
            <a:grpSpLocks/>
          </p:cNvGrpSpPr>
          <p:nvPr/>
        </p:nvGrpSpPr>
        <p:grpSpPr bwMode="auto">
          <a:xfrm>
            <a:off x="6804025" y="228600"/>
            <a:ext cx="2438400" cy="2590800"/>
            <a:chOff x="4224" y="672"/>
            <a:chExt cx="1536" cy="1632"/>
          </a:xfrm>
        </p:grpSpPr>
        <p:pic>
          <p:nvPicPr>
            <p:cNvPr id="54277" name="Picture 4" descr="225px-Shannon"/>
            <p:cNvPicPr>
              <a:picLocks noChangeAspect="1" noChangeArrowheads="1"/>
            </p:cNvPicPr>
            <p:nvPr/>
          </p:nvPicPr>
          <p:blipFill>
            <a:blip r:embed="rId3">
              <a:extLst>
                <a:ext uri="{28A0092B-C50C-407E-A947-70E740481C1C}">
                  <a14:useLocalDpi xmlns:a14="http://schemas.microsoft.com/office/drawing/2010/main" val="0"/>
                </a:ext>
              </a:extLst>
            </a:blip>
            <a:srcRect b="23225"/>
            <a:stretch>
              <a:fillRect/>
            </a:stretch>
          </p:blipFill>
          <p:spPr bwMode="auto">
            <a:xfrm>
              <a:off x="4348" y="672"/>
              <a:ext cx="1289" cy="13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4278" name="Text Box 5"/>
            <p:cNvSpPr txBox="1">
              <a:spLocks noChangeArrowheads="1"/>
            </p:cNvSpPr>
            <p:nvPr/>
          </p:nvSpPr>
          <p:spPr bwMode="auto">
            <a:xfrm>
              <a:off x="4224" y="2016"/>
              <a:ext cx="1536"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200">
                  <a:solidFill>
                    <a:srgbClr val="000000"/>
                  </a:solidFill>
                </a:rPr>
                <a:t>Claude Shannon (1916-2001) </a:t>
              </a:r>
              <a:br>
                <a:rPr lang="en-US" sz="1200">
                  <a:solidFill>
                    <a:srgbClr val="000000"/>
                  </a:solidFill>
                </a:rPr>
              </a:br>
              <a:r>
                <a:rPr lang="en-US" sz="1200">
                  <a:solidFill>
                    <a:srgbClr val="000000"/>
                  </a:solidFill>
                </a:rPr>
                <a:t>The father of information theory</a:t>
              </a:r>
            </a:p>
          </p:txBody>
        </p:sp>
      </p:grpSp>
    </p:spTree>
    <p:extLst>
      <p:ext uri="{BB962C8B-B14F-4D97-AF65-F5344CB8AC3E}">
        <p14:creationId xmlns:p14="http://schemas.microsoft.com/office/powerpoint/2010/main" val="1475192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954132" y="805215"/>
            <a:ext cx="6280441" cy="990107"/>
          </a:xfrm>
        </p:spPr>
        <p:txBody>
          <a:bodyPr/>
          <a:lstStyle/>
          <a:p>
            <a:pPr eaLnBrk="1" hangingPunct="1"/>
            <a:r>
              <a:rPr lang="en-US" sz="3200" dirty="0">
                <a:latin typeface="Arial" charset="0"/>
              </a:rPr>
              <a:t>Information Gain </a:t>
            </a:r>
            <a:br>
              <a:rPr lang="en-US" sz="3200" dirty="0">
                <a:latin typeface="Arial" charset="0"/>
              </a:rPr>
            </a:br>
            <a:r>
              <a:rPr lang="en-US" sz="2000" dirty="0">
                <a:latin typeface="Arial" charset="0"/>
              </a:rPr>
              <a:t>(AKA Mutual Information or </a:t>
            </a:r>
            <a:r>
              <a:rPr lang="en-US" sz="2000" dirty="0" err="1">
                <a:latin typeface="Arial" charset="0"/>
              </a:rPr>
              <a:t>Kullback-Leibler</a:t>
            </a:r>
            <a:r>
              <a:rPr lang="en-US" sz="2000" dirty="0">
                <a:latin typeface="Arial" charset="0"/>
              </a:rPr>
              <a:t> divergence)</a:t>
            </a:r>
          </a:p>
        </p:txBody>
      </p:sp>
      <p:sp>
        <p:nvSpPr>
          <p:cNvPr id="60419" name="Rectangle 3"/>
          <p:cNvSpPr>
            <a:spLocks noGrp="1" noChangeArrowheads="1"/>
          </p:cNvSpPr>
          <p:nvPr>
            <p:ph idx="1"/>
          </p:nvPr>
        </p:nvSpPr>
        <p:spPr>
          <a:xfrm>
            <a:off x="1128943" y="1954773"/>
            <a:ext cx="7048804" cy="4379976"/>
          </a:xfrm>
        </p:spPr>
        <p:txBody>
          <a:bodyPr>
            <a:normAutofit fontScale="92500" lnSpcReduction="10000"/>
          </a:bodyPr>
          <a:lstStyle/>
          <a:p>
            <a:pPr marL="0" indent="0" eaLnBrk="1" hangingPunct="1">
              <a:lnSpc>
                <a:spcPct val="90000"/>
              </a:lnSpc>
              <a:buFont typeface="Wingdings" charset="0"/>
              <a:buNone/>
            </a:pPr>
            <a:r>
              <a:rPr lang="en-US" dirty="0">
                <a:latin typeface="Arial" charset="0"/>
              </a:rPr>
              <a:t>IG(Y | X)  = Entropy(Y) – Entropy(Y | X)  </a:t>
            </a:r>
            <a:br>
              <a:rPr lang="en-US" dirty="0">
                <a:latin typeface="Arial" charset="0"/>
              </a:rPr>
            </a:br>
            <a:r>
              <a:rPr lang="en-US" sz="2400" dirty="0">
                <a:solidFill>
                  <a:srgbClr val="000000"/>
                </a:solidFill>
                <a:latin typeface="Arial" charset="0"/>
              </a:rPr>
              <a:t>			 </a:t>
            </a:r>
            <a:r>
              <a:rPr lang="en-US" dirty="0">
                <a:solidFill>
                  <a:schemeClr val="tx1"/>
                </a:solidFill>
                <a:latin typeface="Arial" charset="0"/>
              </a:rPr>
              <a:t>also given as IG(Y, X) and I(Y;X)</a:t>
            </a:r>
          </a:p>
          <a:p>
            <a:pPr lvl="1" eaLnBrk="1" hangingPunct="1">
              <a:lnSpc>
                <a:spcPct val="90000"/>
              </a:lnSpc>
            </a:pPr>
            <a:r>
              <a:rPr lang="en-US" dirty="0">
                <a:latin typeface="Arial" charset="0"/>
              </a:rPr>
              <a:t>Reduction in entropy of Y (uncertainty about Y) by knowing X</a:t>
            </a:r>
          </a:p>
          <a:p>
            <a:pPr lvl="1" eaLnBrk="1" hangingPunct="1">
              <a:lnSpc>
                <a:spcPct val="90000"/>
              </a:lnSpc>
            </a:pPr>
            <a:r>
              <a:rPr lang="en-US" dirty="0">
                <a:latin typeface="Arial" charset="0"/>
              </a:rPr>
              <a:t>If I need to transmit Y, how many bits on average would it save me if both sides already </a:t>
            </a:r>
            <a:r>
              <a:rPr lang="en-US" dirty="0" smtClean="0">
                <a:latin typeface="Arial" charset="0"/>
              </a:rPr>
              <a:t>knew </a:t>
            </a:r>
            <a:r>
              <a:rPr lang="en-US" dirty="0">
                <a:latin typeface="Arial" charset="0"/>
              </a:rPr>
              <a:t>X</a:t>
            </a:r>
          </a:p>
          <a:p>
            <a:pPr lvl="1" eaLnBrk="1" hangingPunct="1">
              <a:lnSpc>
                <a:spcPct val="90000"/>
              </a:lnSpc>
              <a:buFont typeface="Wingdings" charset="0"/>
              <a:buChar char="à"/>
            </a:pPr>
            <a:r>
              <a:rPr lang="en-US" dirty="0">
                <a:latin typeface="Arial" charset="0"/>
              </a:rPr>
              <a:t>If I am predicting Y</a:t>
            </a:r>
            <a:br>
              <a:rPr lang="en-US" dirty="0">
                <a:latin typeface="Arial" charset="0"/>
              </a:rPr>
            </a:br>
            <a:r>
              <a:rPr lang="en-US" dirty="0">
                <a:latin typeface="Arial" charset="0"/>
              </a:rPr>
              <a:t> how much information does X provide</a:t>
            </a:r>
          </a:p>
          <a:p>
            <a:pPr lvl="1" eaLnBrk="1" hangingPunct="1">
              <a:lnSpc>
                <a:spcPct val="90000"/>
              </a:lnSpc>
              <a:buFont typeface="Wingdings" charset="0"/>
              <a:buChar char="à"/>
            </a:pPr>
            <a:endParaRPr lang="en-US" sz="1400" dirty="0">
              <a:latin typeface="Arial" charset="0"/>
            </a:endParaRPr>
          </a:p>
          <a:p>
            <a:pPr marL="0" indent="0" eaLnBrk="1" hangingPunct="1">
              <a:lnSpc>
                <a:spcPct val="90000"/>
              </a:lnSpc>
              <a:buFont typeface="Wingdings" charset="0"/>
              <a:buNone/>
            </a:pPr>
            <a:r>
              <a:rPr lang="en-US" dirty="0">
                <a:latin typeface="Arial" charset="0"/>
              </a:rPr>
              <a:t>Case we are interested in:  IG(Label | Feature)</a:t>
            </a:r>
          </a:p>
          <a:p>
            <a:pPr lvl="1" eaLnBrk="1" hangingPunct="1">
              <a:lnSpc>
                <a:spcPct val="90000"/>
              </a:lnSpc>
            </a:pPr>
            <a:r>
              <a:rPr lang="en-US" dirty="0">
                <a:latin typeface="Arial" charset="0"/>
              </a:rPr>
              <a:t>Higher IG for a feature indicates more information about the label is in that feature  </a:t>
            </a:r>
          </a:p>
          <a:p>
            <a:pPr marL="0" indent="0" eaLnBrk="1" hangingPunct="1">
              <a:lnSpc>
                <a:spcPct val="90000"/>
              </a:lnSpc>
              <a:buFont typeface="Wingdings" charset="0"/>
              <a:buNone/>
            </a:pPr>
            <a:r>
              <a:rPr lang="en-US" dirty="0">
                <a:latin typeface="Arial" charset="0"/>
              </a:rPr>
              <a:t>     – Very useful for feature selection!</a:t>
            </a:r>
          </a:p>
          <a:p>
            <a:pPr marL="0" indent="0" eaLnBrk="1" hangingPunct="1">
              <a:lnSpc>
                <a:spcPct val="90000"/>
              </a:lnSpc>
              <a:buFont typeface="Wingdings" charset="0"/>
              <a:buNone/>
            </a:pPr>
            <a:endParaRPr lang="en-US" dirty="0">
              <a:latin typeface="Arial" charset="0"/>
            </a:endParaRPr>
          </a:p>
        </p:txBody>
      </p:sp>
    </p:spTree>
    <p:extLst>
      <p:ext uri="{BB962C8B-B14F-4D97-AF65-F5344CB8AC3E}">
        <p14:creationId xmlns:p14="http://schemas.microsoft.com/office/powerpoint/2010/main" val="27253188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latin typeface="Arial" charset="0"/>
              </a:rPr>
              <a:t>Impact on Decision </a:t>
            </a:r>
            <a:r>
              <a:rPr lang="en-US" dirty="0">
                <a:latin typeface="Arial" charset="0"/>
              </a:rPr>
              <a:t>T</a:t>
            </a:r>
            <a:r>
              <a:rPr lang="en-US" dirty="0" smtClean="0">
                <a:latin typeface="Arial" charset="0"/>
              </a:rPr>
              <a:t>rees…</a:t>
            </a:r>
            <a:endParaRPr lang="en-US" dirty="0">
              <a:latin typeface="Arial" charset="0"/>
            </a:endParaRPr>
          </a:p>
        </p:txBody>
      </p:sp>
      <p:sp>
        <p:nvSpPr>
          <p:cNvPr id="52227" name="Rectangle 3"/>
          <p:cNvSpPr>
            <a:spLocks noGrp="1" noChangeArrowheads="1"/>
          </p:cNvSpPr>
          <p:nvPr>
            <p:ph type="body" idx="1"/>
          </p:nvPr>
        </p:nvSpPr>
        <p:spPr>
          <a:xfrm>
            <a:off x="1128942" y="1533140"/>
            <a:ext cx="8015057" cy="4379976"/>
          </a:xfrm>
        </p:spPr>
        <p:txBody>
          <a:bodyPr/>
          <a:lstStyle/>
          <a:p>
            <a:pPr eaLnBrk="1" hangingPunct="1">
              <a:lnSpc>
                <a:spcPct val="90000"/>
              </a:lnSpc>
              <a:buFont typeface="Wingdings" charset="0"/>
              <a:buNone/>
            </a:pPr>
            <a:r>
              <a:rPr lang="en-US" sz="2000" dirty="0" err="1" smtClean="0">
                <a:latin typeface="Arial" charset="0"/>
              </a:rPr>
              <a:t>BuildTree</a:t>
            </a:r>
            <a:r>
              <a:rPr lang="en-US" sz="2000" dirty="0">
                <a:latin typeface="Arial" charset="0"/>
              </a:rPr>
              <a:t>(</a:t>
            </a:r>
            <a:r>
              <a:rPr lang="en-US" sz="2000" dirty="0" err="1">
                <a:latin typeface="Arial" charset="0"/>
              </a:rPr>
              <a:t>trainingSet</a:t>
            </a:r>
            <a:r>
              <a:rPr lang="en-US" sz="2000" dirty="0">
                <a:latin typeface="Arial" charset="0"/>
              </a:rPr>
              <a:t>)</a:t>
            </a:r>
          </a:p>
          <a:p>
            <a:pPr eaLnBrk="1" hangingPunct="1">
              <a:lnSpc>
                <a:spcPct val="90000"/>
              </a:lnSpc>
              <a:buFont typeface="Wingdings" charset="0"/>
              <a:buNone/>
            </a:pPr>
            <a:r>
              <a:rPr lang="en-US" sz="2000" dirty="0">
                <a:latin typeface="Arial" charset="0"/>
              </a:rPr>
              <a:t>	// base case                                               … (more base cases later)</a:t>
            </a:r>
          </a:p>
          <a:p>
            <a:pPr eaLnBrk="1" hangingPunct="1">
              <a:lnSpc>
                <a:spcPct val="90000"/>
              </a:lnSpc>
              <a:buFont typeface="Wingdings" charset="0"/>
              <a:buNone/>
            </a:pPr>
            <a:r>
              <a:rPr lang="en-US" sz="2000" dirty="0">
                <a:latin typeface="Arial" charset="0"/>
              </a:rPr>
              <a:t>	If </a:t>
            </a:r>
            <a:r>
              <a:rPr lang="en-US" sz="2000" dirty="0" err="1">
                <a:latin typeface="Arial" charset="0"/>
              </a:rPr>
              <a:t>trainingSet</a:t>
            </a:r>
            <a:r>
              <a:rPr lang="en-US" sz="2000" dirty="0">
                <a:latin typeface="Arial" charset="0"/>
              </a:rPr>
              <a:t> only has one label on all instances</a:t>
            </a:r>
          </a:p>
          <a:p>
            <a:pPr eaLnBrk="1" hangingPunct="1">
              <a:lnSpc>
                <a:spcPct val="90000"/>
              </a:lnSpc>
              <a:buFont typeface="Wingdings" charset="0"/>
              <a:buNone/>
            </a:pPr>
            <a:r>
              <a:rPr lang="en-US" sz="2000" dirty="0">
                <a:latin typeface="Arial" charset="0"/>
              </a:rPr>
              <a:t>		Return new Leaf(</a:t>
            </a:r>
            <a:r>
              <a:rPr lang="en-US" sz="2000" dirty="0" err="1">
                <a:latin typeface="Arial" charset="0"/>
              </a:rPr>
              <a:t>trainingSet.label</a:t>
            </a:r>
            <a:r>
              <a:rPr lang="en-US" sz="2000" dirty="0">
                <a:latin typeface="Arial" charset="0"/>
              </a:rPr>
              <a:t>)</a:t>
            </a:r>
          </a:p>
          <a:p>
            <a:pPr eaLnBrk="1" hangingPunct="1">
              <a:lnSpc>
                <a:spcPct val="90000"/>
              </a:lnSpc>
              <a:buFont typeface="Wingdings" charset="0"/>
              <a:buNone/>
            </a:pPr>
            <a:endParaRPr lang="en-US" sz="1400" dirty="0">
              <a:latin typeface="Arial" charset="0"/>
            </a:endParaRPr>
          </a:p>
          <a:p>
            <a:pPr eaLnBrk="1" hangingPunct="1">
              <a:lnSpc>
                <a:spcPct val="90000"/>
              </a:lnSpc>
              <a:buFont typeface="Wingdings" charset="0"/>
              <a:buNone/>
            </a:pPr>
            <a:r>
              <a:rPr lang="en-US" sz="2000" dirty="0">
                <a:latin typeface="Arial" charset="0"/>
              </a:rPr>
              <a:t>	// recursive case</a:t>
            </a:r>
          </a:p>
          <a:p>
            <a:pPr eaLnBrk="1" hangingPunct="1">
              <a:lnSpc>
                <a:spcPct val="90000"/>
              </a:lnSpc>
              <a:buFont typeface="Wingdings" charset="0"/>
              <a:buNone/>
            </a:pPr>
            <a:r>
              <a:rPr lang="en-US" sz="2000" dirty="0">
                <a:latin typeface="Arial" charset="0"/>
              </a:rPr>
              <a:t>	Pick a feature </a:t>
            </a:r>
            <a:r>
              <a:rPr lang="en-US" sz="2000" dirty="0" err="1">
                <a:latin typeface="Arial" charset="0"/>
              </a:rPr>
              <a:t>Fn</a:t>
            </a:r>
            <a:r>
              <a:rPr lang="en-US" sz="2000" dirty="0">
                <a:latin typeface="Arial" charset="0"/>
              </a:rPr>
              <a:t> we haven</a:t>
            </a:r>
            <a:r>
              <a:rPr lang="ja-JP" altLang="en-US" sz="2000" dirty="0">
                <a:latin typeface="Arial" charset="0"/>
              </a:rPr>
              <a:t>’</a:t>
            </a:r>
            <a:r>
              <a:rPr lang="en-US" sz="2000" dirty="0">
                <a:latin typeface="Arial" charset="0"/>
              </a:rPr>
              <a:t>t split with before      // … how?</a:t>
            </a:r>
          </a:p>
          <a:p>
            <a:pPr eaLnBrk="1" hangingPunct="1">
              <a:lnSpc>
                <a:spcPct val="90000"/>
              </a:lnSpc>
              <a:buFont typeface="Wingdings" charset="0"/>
              <a:buNone/>
            </a:pPr>
            <a:r>
              <a:rPr lang="en-US" sz="2000" dirty="0">
                <a:latin typeface="Arial" charset="0"/>
              </a:rPr>
              <a:t>	result = new </a:t>
            </a:r>
            <a:r>
              <a:rPr lang="en-US" sz="2000" dirty="0" err="1">
                <a:latin typeface="Arial" charset="0"/>
              </a:rPr>
              <a:t>SplitNode</a:t>
            </a:r>
            <a:r>
              <a:rPr lang="en-US" sz="2000" dirty="0">
                <a:latin typeface="Arial" charset="0"/>
              </a:rPr>
              <a:t>(</a:t>
            </a:r>
            <a:r>
              <a:rPr lang="en-US" sz="2000" dirty="0" err="1">
                <a:latin typeface="Arial" charset="0"/>
              </a:rPr>
              <a:t>Fn</a:t>
            </a:r>
            <a:r>
              <a:rPr lang="en-US" sz="2000" dirty="0">
                <a:latin typeface="Arial" charset="0"/>
              </a:rPr>
              <a:t>)</a:t>
            </a:r>
          </a:p>
          <a:p>
            <a:pPr eaLnBrk="1" hangingPunct="1">
              <a:lnSpc>
                <a:spcPct val="90000"/>
              </a:lnSpc>
              <a:buFont typeface="Wingdings" charset="0"/>
              <a:buNone/>
            </a:pPr>
            <a:r>
              <a:rPr lang="en-US" sz="2000" dirty="0">
                <a:latin typeface="Arial" charset="0"/>
              </a:rPr>
              <a:t>	For each value unique value </a:t>
            </a:r>
            <a:r>
              <a:rPr lang="en-US" sz="2000" i="1" dirty="0">
                <a:latin typeface="Arial" charset="0"/>
              </a:rPr>
              <a:t>f</a:t>
            </a:r>
            <a:r>
              <a:rPr lang="en-US" sz="2000" i="1" baseline="-25000" dirty="0">
                <a:latin typeface="Arial" charset="0"/>
              </a:rPr>
              <a:t>i</a:t>
            </a:r>
            <a:r>
              <a:rPr lang="en-US" sz="2000" dirty="0">
                <a:latin typeface="Arial" charset="0"/>
              </a:rPr>
              <a:t> of feature </a:t>
            </a:r>
            <a:r>
              <a:rPr lang="en-US" sz="2000" dirty="0" err="1">
                <a:latin typeface="Arial" charset="0"/>
              </a:rPr>
              <a:t>Fn</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trainSubset</a:t>
            </a:r>
            <a:r>
              <a:rPr lang="en-US" sz="2000" dirty="0">
                <a:latin typeface="Arial" charset="0"/>
              </a:rPr>
              <a:t>= subset of </a:t>
            </a:r>
            <a:r>
              <a:rPr lang="en-US" sz="2000" dirty="0" err="1">
                <a:latin typeface="Arial" charset="0"/>
              </a:rPr>
              <a:t>trainingSet</a:t>
            </a:r>
            <a:r>
              <a:rPr lang="en-US" sz="2000" dirty="0">
                <a:latin typeface="Arial" charset="0"/>
              </a:rPr>
              <a:t> with </a:t>
            </a:r>
            <a:r>
              <a:rPr lang="en-US" sz="2000" dirty="0" err="1">
                <a:latin typeface="Arial" charset="0"/>
              </a:rPr>
              <a:t>Fn</a:t>
            </a:r>
            <a:r>
              <a:rPr lang="en-US" sz="2000" dirty="0">
                <a:latin typeface="Arial" charset="0"/>
              </a:rPr>
              <a:t>= </a:t>
            </a:r>
            <a:r>
              <a:rPr lang="en-US" sz="2000" i="1" dirty="0">
                <a:latin typeface="Arial" charset="0"/>
              </a:rPr>
              <a:t>f</a:t>
            </a:r>
            <a:r>
              <a:rPr lang="en-US" sz="2000" i="1" baseline="-25000" dirty="0">
                <a:latin typeface="Arial" charset="0"/>
              </a:rPr>
              <a:t>i</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r</a:t>
            </a:r>
            <a:r>
              <a:rPr lang="en-US" sz="2000" dirty="0" err="1" smtClean="0">
                <a:latin typeface="Arial" charset="0"/>
              </a:rPr>
              <a:t>esult.addChild</a:t>
            </a:r>
            <a:r>
              <a:rPr lang="en-US" sz="2000" dirty="0">
                <a:latin typeface="Arial" charset="0"/>
              </a:rPr>
              <a:t>(</a:t>
            </a:r>
            <a:r>
              <a:rPr lang="en-US" sz="2000" dirty="0" err="1">
                <a:latin typeface="Arial" charset="0"/>
              </a:rPr>
              <a:t>BuildTree</a:t>
            </a:r>
            <a:r>
              <a:rPr lang="en-US" sz="2000" dirty="0">
                <a:latin typeface="Arial" charset="0"/>
              </a:rPr>
              <a:t>(</a:t>
            </a:r>
            <a:r>
              <a:rPr lang="en-US" sz="2000" dirty="0" err="1">
                <a:latin typeface="Arial" charset="0"/>
              </a:rPr>
              <a:t>trainSubset</a:t>
            </a:r>
            <a:r>
              <a:rPr lang="en-US" sz="2000" dirty="0">
                <a:latin typeface="Arial" charset="0"/>
              </a:rPr>
              <a:t>))</a:t>
            </a:r>
          </a:p>
          <a:p>
            <a:pPr eaLnBrk="1" hangingPunct="1">
              <a:lnSpc>
                <a:spcPct val="90000"/>
              </a:lnSpc>
              <a:buFont typeface="Wingdings" charset="0"/>
              <a:buNone/>
            </a:pPr>
            <a:r>
              <a:rPr lang="en-US" sz="2000" dirty="0">
                <a:latin typeface="Arial" charset="0"/>
              </a:rPr>
              <a:t>	Return result</a:t>
            </a:r>
          </a:p>
        </p:txBody>
      </p:sp>
      <p:sp>
        <p:nvSpPr>
          <p:cNvPr id="4" name="Rectangle 3"/>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444424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latin typeface="Arial" charset="0"/>
              </a:rPr>
              <a:t>Impact on Decision </a:t>
            </a:r>
            <a:r>
              <a:rPr lang="en-US" dirty="0">
                <a:latin typeface="Arial" charset="0"/>
              </a:rPr>
              <a:t>T</a:t>
            </a:r>
            <a:r>
              <a:rPr lang="en-US" dirty="0" smtClean="0">
                <a:latin typeface="Arial" charset="0"/>
              </a:rPr>
              <a:t>rees…</a:t>
            </a:r>
            <a:endParaRPr lang="en-US" dirty="0">
              <a:latin typeface="Arial" charset="0"/>
            </a:endParaRPr>
          </a:p>
        </p:txBody>
      </p:sp>
      <p:sp>
        <p:nvSpPr>
          <p:cNvPr id="52227" name="Rectangle 3"/>
          <p:cNvSpPr>
            <a:spLocks noGrp="1" noChangeArrowheads="1"/>
          </p:cNvSpPr>
          <p:nvPr>
            <p:ph type="body" idx="1"/>
          </p:nvPr>
        </p:nvSpPr>
        <p:spPr>
          <a:xfrm>
            <a:off x="1128942" y="1533140"/>
            <a:ext cx="8015057" cy="4379976"/>
          </a:xfrm>
        </p:spPr>
        <p:txBody>
          <a:bodyPr/>
          <a:lstStyle/>
          <a:p>
            <a:pPr eaLnBrk="1" hangingPunct="1">
              <a:lnSpc>
                <a:spcPct val="90000"/>
              </a:lnSpc>
              <a:buFont typeface="Wingdings" charset="0"/>
              <a:buNone/>
            </a:pPr>
            <a:r>
              <a:rPr lang="en-US" sz="2000" dirty="0" err="1" smtClean="0">
                <a:latin typeface="Arial" charset="0"/>
              </a:rPr>
              <a:t>BuildTree</a:t>
            </a:r>
            <a:r>
              <a:rPr lang="en-US" sz="2000" dirty="0">
                <a:latin typeface="Arial" charset="0"/>
              </a:rPr>
              <a:t>(</a:t>
            </a:r>
            <a:r>
              <a:rPr lang="en-US" sz="2000" dirty="0" err="1">
                <a:latin typeface="Arial" charset="0"/>
              </a:rPr>
              <a:t>trainingSet</a:t>
            </a:r>
            <a:r>
              <a:rPr lang="en-US" sz="2000" dirty="0">
                <a:latin typeface="Arial" charset="0"/>
              </a:rPr>
              <a:t>)</a:t>
            </a:r>
          </a:p>
          <a:p>
            <a:pPr eaLnBrk="1" hangingPunct="1">
              <a:lnSpc>
                <a:spcPct val="90000"/>
              </a:lnSpc>
              <a:buFont typeface="Wingdings" charset="0"/>
              <a:buNone/>
            </a:pPr>
            <a:r>
              <a:rPr lang="en-US" sz="2000" dirty="0">
                <a:latin typeface="Arial" charset="0"/>
              </a:rPr>
              <a:t>	// base case                                               … (more base cases later)</a:t>
            </a:r>
          </a:p>
          <a:p>
            <a:pPr eaLnBrk="1" hangingPunct="1">
              <a:lnSpc>
                <a:spcPct val="90000"/>
              </a:lnSpc>
              <a:buFont typeface="Wingdings" charset="0"/>
              <a:buNone/>
            </a:pPr>
            <a:r>
              <a:rPr lang="en-US" sz="2000" dirty="0">
                <a:latin typeface="Arial" charset="0"/>
              </a:rPr>
              <a:t>	If </a:t>
            </a:r>
            <a:r>
              <a:rPr lang="en-US" sz="2000" dirty="0" err="1">
                <a:latin typeface="Arial" charset="0"/>
              </a:rPr>
              <a:t>trainingSet</a:t>
            </a:r>
            <a:r>
              <a:rPr lang="en-US" sz="2000" dirty="0">
                <a:latin typeface="Arial" charset="0"/>
              </a:rPr>
              <a:t> only has one label on all instances</a:t>
            </a:r>
          </a:p>
          <a:p>
            <a:pPr eaLnBrk="1" hangingPunct="1">
              <a:lnSpc>
                <a:spcPct val="90000"/>
              </a:lnSpc>
              <a:buFont typeface="Wingdings" charset="0"/>
              <a:buNone/>
            </a:pPr>
            <a:r>
              <a:rPr lang="en-US" sz="2000" dirty="0">
                <a:latin typeface="Arial" charset="0"/>
              </a:rPr>
              <a:t>		Return new Leaf(</a:t>
            </a:r>
            <a:r>
              <a:rPr lang="en-US" sz="2000" dirty="0" err="1">
                <a:latin typeface="Arial" charset="0"/>
              </a:rPr>
              <a:t>trainingSet.label</a:t>
            </a:r>
            <a:r>
              <a:rPr lang="en-US" sz="2000" dirty="0">
                <a:latin typeface="Arial" charset="0"/>
              </a:rPr>
              <a:t>)</a:t>
            </a:r>
          </a:p>
          <a:p>
            <a:pPr eaLnBrk="1" hangingPunct="1">
              <a:lnSpc>
                <a:spcPct val="90000"/>
              </a:lnSpc>
              <a:buFont typeface="Wingdings" charset="0"/>
              <a:buNone/>
            </a:pPr>
            <a:endParaRPr lang="en-US" sz="1400" dirty="0">
              <a:latin typeface="Arial" charset="0"/>
            </a:endParaRPr>
          </a:p>
          <a:p>
            <a:pPr eaLnBrk="1" hangingPunct="1">
              <a:lnSpc>
                <a:spcPct val="90000"/>
              </a:lnSpc>
              <a:buFont typeface="Wingdings" charset="0"/>
              <a:buNone/>
            </a:pPr>
            <a:r>
              <a:rPr lang="en-US" sz="2000" dirty="0">
                <a:latin typeface="Arial" charset="0"/>
              </a:rPr>
              <a:t>	// recursive case</a:t>
            </a:r>
          </a:p>
          <a:p>
            <a:pPr eaLnBrk="1" hangingPunct="1">
              <a:lnSpc>
                <a:spcPct val="90000"/>
              </a:lnSpc>
              <a:buFont typeface="Wingdings" charset="0"/>
              <a:buNone/>
            </a:pPr>
            <a:r>
              <a:rPr lang="en-US" sz="2000" dirty="0">
                <a:latin typeface="Arial" charset="0"/>
              </a:rPr>
              <a:t>	Pick a feature </a:t>
            </a:r>
            <a:r>
              <a:rPr lang="en-US" sz="2000" dirty="0" err="1">
                <a:latin typeface="Arial" charset="0"/>
              </a:rPr>
              <a:t>Fn</a:t>
            </a:r>
            <a:r>
              <a:rPr lang="en-US" sz="2000" dirty="0">
                <a:latin typeface="Arial" charset="0"/>
              </a:rPr>
              <a:t> we haven</a:t>
            </a:r>
            <a:r>
              <a:rPr lang="ja-JP" altLang="en-US" sz="2000" dirty="0">
                <a:latin typeface="Arial" charset="0"/>
              </a:rPr>
              <a:t>’</a:t>
            </a:r>
            <a:r>
              <a:rPr lang="en-US" sz="2000" dirty="0">
                <a:latin typeface="Arial" charset="0"/>
              </a:rPr>
              <a:t>t split with before      // … how?</a:t>
            </a:r>
          </a:p>
          <a:p>
            <a:pPr eaLnBrk="1" hangingPunct="1">
              <a:lnSpc>
                <a:spcPct val="90000"/>
              </a:lnSpc>
              <a:buFont typeface="Wingdings" charset="0"/>
              <a:buNone/>
            </a:pPr>
            <a:r>
              <a:rPr lang="en-US" sz="2000" dirty="0">
                <a:latin typeface="Arial" charset="0"/>
              </a:rPr>
              <a:t>	result = new </a:t>
            </a:r>
            <a:r>
              <a:rPr lang="en-US" sz="2000" dirty="0" err="1">
                <a:latin typeface="Arial" charset="0"/>
              </a:rPr>
              <a:t>SplitNode</a:t>
            </a:r>
            <a:r>
              <a:rPr lang="en-US" sz="2000" dirty="0">
                <a:latin typeface="Arial" charset="0"/>
              </a:rPr>
              <a:t>(</a:t>
            </a:r>
            <a:r>
              <a:rPr lang="en-US" sz="2000" dirty="0" err="1">
                <a:latin typeface="Arial" charset="0"/>
              </a:rPr>
              <a:t>Fn</a:t>
            </a:r>
            <a:r>
              <a:rPr lang="en-US" sz="2000" dirty="0">
                <a:latin typeface="Arial" charset="0"/>
              </a:rPr>
              <a:t>)</a:t>
            </a:r>
          </a:p>
          <a:p>
            <a:pPr eaLnBrk="1" hangingPunct="1">
              <a:lnSpc>
                <a:spcPct val="90000"/>
              </a:lnSpc>
              <a:buFont typeface="Wingdings" charset="0"/>
              <a:buNone/>
            </a:pPr>
            <a:r>
              <a:rPr lang="en-US" sz="2000" dirty="0">
                <a:latin typeface="Arial" charset="0"/>
              </a:rPr>
              <a:t>	For each value unique value </a:t>
            </a:r>
            <a:r>
              <a:rPr lang="en-US" sz="2000" i="1" dirty="0">
                <a:latin typeface="Arial" charset="0"/>
              </a:rPr>
              <a:t>f</a:t>
            </a:r>
            <a:r>
              <a:rPr lang="en-US" sz="2000" i="1" baseline="-25000" dirty="0">
                <a:latin typeface="Arial" charset="0"/>
              </a:rPr>
              <a:t>i</a:t>
            </a:r>
            <a:r>
              <a:rPr lang="en-US" sz="2000" dirty="0">
                <a:latin typeface="Arial" charset="0"/>
              </a:rPr>
              <a:t> of feature </a:t>
            </a:r>
            <a:r>
              <a:rPr lang="en-US" sz="2000" dirty="0" err="1">
                <a:latin typeface="Arial" charset="0"/>
              </a:rPr>
              <a:t>Fn</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trainSubset</a:t>
            </a:r>
            <a:r>
              <a:rPr lang="en-US" sz="2000" dirty="0">
                <a:latin typeface="Arial" charset="0"/>
              </a:rPr>
              <a:t>= subset of </a:t>
            </a:r>
            <a:r>
              <a:rPr lang="en-US" sz="2000" dirty="0" err="1">
                <a:latin typeface="Arial" charset="0"/>
              </a:rPr>
              <a:t>trainingSet</a:t>
            </a:r>
            <a:r>
              <a:rPr lang="en-US" sz="2000" dirty="0">
                <a:latin typeface="Arial" charset="0"/>
              </a:rPr>
              <a:t> with </a:t>
            </a:r>
            <a:r>
              <a:rPr lang="en-US" sz="2000" dirty="0" err="1">
                <a:latin typeface="Arial" charset="0"/>
              </a:rPr>
              <a:t>Fn</a:t>
            </a:r>
            <a:r>
              <a:rPr lang="en-US" sz="2000" dirty="0">
                <a:latin typeface="Arial" charset="0"/>
              </a:rPr>
              <a:t>= </a:t>
            </a:r>
            <a:r>
              <a:rPr lang="en-US" sz="2000" i="1" dirty="0">
                <a:latin typeface="Arial" charset="0"/>
              </a:rPr>
              <a:t>f</a:t>
            </a:r>
            <a:r>
              <a:rPr lang="en-US" sz="2000" i="1" baseline="-25000" dirty="0">
                <a:latin typeface="Arial" charset="0"/>
              </a:rPr>
              <a:t>i</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r</a:t>
            </a:r>
            <a:r>
              <a:rPr lang="en-US" sz="2000" dirty="0" err="1" smtClean="0">
                <a:latin typeface="Arial" charset="0"/>
              </a:rPr>
              <a:t>esult.addChild</a:t>
            </a:r>
            <a:r>
              <a:rPr lang="en-US" sz="2000" dirty="0">
                <a:latin typeface="Arial" charset="0"/>
              </a:rPr>
              <a:t>(</a:t>
            </a:r>
            <a:r>
              <a:rPr lang="en-US" sz="2000" dirty="0" err="1">
                <a:latin typeface="Arial" charset="0"/>
              </a:rPr>
              <a:t>BuildTree</a:t>
            </a:r>
            <a:r>
              <a:rPr lang="en-US" sz="2000" dirty="0">
                <a:latin typeface="Arial" charset="0"/>
              </a:rPr>
              <a:t>(</a:t>
            </a:r>
            <a:r>
              <a:rPr lang="en-US" sz="2000" dirty="0" err="1">
                <a:latin typeface="Arial" charset="0"/>
              </a:rPr>
              <a:t>trainSubset</a:t>
            </a:r>
            <a:r>
              <a:rPr lang="en-US" sz="2000" dirty="0">
                <a:latin typeface="Arial" charset="0"/>
              </a:rPr>
              <a:t>))</a:t>
            </a:r>
          </a:p>
          <a:p>
            <a:pPr eaLnBrk="1" hangingPunct="1">
              <a:lnSpc>
                <a:spcPct val="90000"/>
              </a:lnSpc>
              <a:buFont typeface="Wingdings" charset="0"/>
              <a:buNone/>
            </a:pPr>
            <a:r>
              <a:rPr lang="en-US" sz="2000" dirty="0">
                <a:latin typeface="Arial" charset="0"/>
              </a:rPr>
              <a:t>	Return result</a:t>
            </a:r>
          </a:p>
        </p:txBody>
      </p:sp>
      <p:sp>
        <p:nvSpPr>
          <p:cNvPr id="4" name="Rectangle 3"/>
          <p:cNvSpPr/>
          <p:nvPr/>
        </p:nvSpPr>
        <p:spPr>
          <a:xfrm>
            <a:off x="2669467" y="4024938"/>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Line Callout 1 4"/>
          <p:cNvSpPr/>
          <p:nvPr/>
        </p:nvSpPr>
        <p:spPr>
          <a:xfrm>
            <a:off x="4343803" y="2324563"/>
            <a:ext cx="2286807" cy="1606506"/>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Split with feature having the largest IG</a:t>
            </a:r>
          </a:p>
          <a:p>
            <a:pPr algn="ctr"/>
            <a:endParaRPr lang="en-US" dirty="0"/>
          </a:p>
          <a:p>
            <a:pPr algn="ctr"/>
            <a:endParaRPr lang="en-US" dirty="0"/>
          </a:p>
        </p:txBody>
      </p:sp>
      <p:sp>
        <p:nvSpPr>
          <p:cNvPr id="6" name="Rectangle 5"/>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1681586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latin typeface="Arial" charset="0"/>
              </a:rPr>
              <a:t>Impact on Decision </a:t>
            </a:r>
            <a:r>
              <a:rPr lang="en-US" dirty="0">
                <a:latin typeface="Arial" charset="0"/>
              </a:rPr>
              <a:t>T</a:t>
            </a:r>
            <a:r>
              <a:rPr lang="en-US" dirty="0" smtClean="0">
                <a:latin typeface="Arial" charset="0"/>
              </a:rPr>
              <a:t>rees…</a:t>
            </a:r>
            <a:endParaRPr lang="en-US" dirty="0">
              <a:latin typeface="Arial" charset="0"/>
            </a:endParaRPr>
          </a:p>
        </p:txBody>
      </p:sp>
      <p:sp>
        <p:nvSpPr>
          <p:cNvPr id="52227" name="Rectangle 3"/>
          <p:cNvSpPr>
            <a:spLocks noGrp="1" noChangeArrowheads="1"/>
          </p:cNvSpPr>
          <p:nvPr>
            <p:ph type="body" idx="1"/>
          </p:nvPr>
        </p:nvSpPr>
        <p:spPr>
          <a:xfrm>
            <a:off x="1128942" y="1533140"/>
            <a:ext cx="8015057" cy="4379976"/>
          </a:xfrm>
        </p:spPr>
        <p:txBody>
          <a:bodyPr/>
          <a:lstStyle/>
          <a:p>
            <a:pPr eaLnBrk="1" hangingPunct="1">
              <a:lnSpc>
                <a:spcPct val="90000"/>
              </a:lnSpc>
              <a:buFont typeface="Wingdings" charset="0"/>
              <a:buNone/>
            </a:pPr>
            <a:r>
              <a:rPr lang="en-US" sz="2000" dirty="0" err="1" smtClean="0">
                <a:latin typeface="Arial" charset="0"/>
              </a:rPr>
              <a:t>BuildTree</a:t>
            </a:r>
            <a:r>
              <a:rPr lang="en-US" sz="2000" dirty="0" smtClean="0">
                <a:latin typeface="Arial" charset="0"/>
              </a:rPr>
              <a:t>(</a:t>
            </a:r>
            <a:r>
              <a:rPr lang="en-US" sz="2000" dirty="0" err="1" smtClean="0">
                <a:latin typeface="Arial" charset="0"/>
              </a:rPr>
              <a:t>trainingSet</a:t>
            </a:r>
            <a:r>
              <a:rPr lang="en-US" sz="2000" dirty="0" smtClean="0">
                <a:latin typeface="Arial" charset="0"/>
              </a:rPr>
              <a:t>)</a:t>
            </a:r>
          </a:p>
          <a:p>
            <a:pPr eaLnBrk="1" hangingPunct="1">
              <a:lnSpc>
                <a:spcPct val="90000"/>
              </a:lnSpc>
              <a:buFont typeface="Wingdings" charset="0"/>
              <a:buNone/>
            </a:pPr>
            <a:r>
              <a:rPr lang="en-US" sz="2000" dirty="0" smtClean="0">
                <a:latin typeface="Arial" charset="0"/>
              </a:rPr>
              <a:t>	// base case                                               … (more base cases later)</a:t>
            </a:r>
          </a:p>
          <a:p>
            <a:pPr eaLnBrk="1" hangingPunct="1">
              <a:lnSpc>
                <a:spcPct val="90000"/>
              </a:lnSpc>
              <a:buFont typeface="Wingdings" charset="0"/>
              <a:buNone/>
            </a:pPr>
            <a:r>
              <a:rPr lang="en-US" sz="2000" dirty="0" smtClean="0">
                <a:latin typeface="Arial" charset="0"/>
              </a:rPr>
              <a:t>	If </a:t>
            </a:r>
            <a:r>
              <a:rPr lang="en-US" sz="2000" dirty="0" err="1" smtClean="0">
                <a:latin typeface="Arial" charset="0"/>
              </a:rPr>
              <a:t>trainingSet</a:t>
            </a:r>
            <a:r>
              <a:rPr lang="en-US" sz="2000" dirty="0" smtClean="0">
                <a:latin typeface="Arial" charset="0"/>
              </a:rPr>
              <a:t> only has one label on all instances</a:t>
            </a:r>
          </a:p>
          <a:p>
            <a:pPr eaLnBrk="1" hangingPunct="1">
              <a:lnSpc>
                <a:spcPct val="90000"/>
              </a:lnSpc>
              <a:buFont typeface="Wingdings" charset="0"/>
              <a:buNone/>
            </a:pPr>
            <a:r>
              <a:rPr lang="en-US" sz="2000" dirty="0" smtClean="0">
                <a:latin typeface="Arial" charset="0"/>
              </a:rPr>
              <a:t>		Return new Leaf(</a:t>
            </a:r>
            <a:r>
              <a:rPr lang="en-US" sz="2000" dirty="0" err="1" smtClean="0">
                <a:latin typeface="Arial" charset="0"/>
              </a:rPr>
              <a:t>trainingSet.label</a:t>
            </a:r>
            <a:r>
              <a:rPr lang="en-US" sz="2000" dirty="0" smtClean="0">
                <a:latin typeface="Arial" charset="0"/>
              </a:rPr>
              <a:t>)</a:t>
            </a:r>
          </a:p>
          <a:p>
            <a:pPr eaLnBrk="1" hangingPunct="1">
              <a:lnSpc>
                <a:spcPct val="90000"/>
              </a:lnSpc>
              <a:buFont typeface="Wingdings" charset="0"/>
              <a:buNone/>
            </a:pPr>
            <a:endParaRPr lang="en-US" sz="1400" dirty="0" smtClean="0">
              <a:latin typeface="Arial" charset="0"/>
            </a:endParaRPr>
          </a:p>
          <a:p>
            <a:pPr eaLnBrk="1" hangingPunct="1">
              <a:lnSpc>
                <a:spcPct val="90000"/>
              </a:lnSpc>
              <a:buFont typeface="Wingdings" charset="0"/>
              <a:buNone/>
            </a:pPr>
            <a:r>
              <a:rPr lang="en-US" sz="2000" dirty="0" smtClean="0">
                <a:latin typeface="Arial" charset="0"/>
              </a:rPr>
              <a:t>	// recursive case</a:t>
            </a:r>
          </a:p>
          <a:p>
            <a:pPr eaLnBrk="1" hangingPunct="1">
              <a:lnSpc>
                <a:spcPct val="90000"/>
              </a:lnSpc>
              <a:buFont typeface="Wingdings" charset="0"/>
              <a:buNone/>
            </a:pPr>
            <a:r>
              <a:rPr lang="en-US" sz="2000" dirty="0" smtClean="0">
                <a:latin typeface="Arial" charset="0"/>
              </a:rPr>
              <a:t>	Pick a feature </a:t>
            </a:r>
            <a:r>
              <a:rPr lang="en-US" sz="2000" dirty="0" err="1" smtClean="0">
                <a:latin typeface="Arial" charset="0"/>
              </a:rPr>
              <a:t>Fn</a:t>
            </a:r>
            <a:r>
              <a:rPr lang="en-US" sz="2000" dirty="0" smtClean="0">
                <a:latin typeface="Arial" charset="0"/>
              </a:rPr>
              <a:t> we haven</a:t>
            </a:r>
            <a:r>
              <a:rPr lang="ja-JP" altLang="en-US" sz="2000" dirty="0" smtClean="0">
                <a:latin typeface="Arial" charset="0"/>
              </a:rPr>
              <a:t>’</a:t>
            </a:r>
            <a:r>
              <a:rPr lang="en-US" sz="2000" dirty="0" smtClean="0">
                <a:latin typeface="Arial" charset="0"/>
              </a:rPr>
              <a:t>t split with before      // … how?</a:t>
            </a:r>
          </a:p>
          <a:p>
            <a:pPr eaLnBrk="1" hangingPunct="1">
              <a:lnSpc>
                <a:spcPct val="90000"/>
              </a:lnSpc>
              <a:buFont typeface="Wingdings" charset="0"/>
              <a:buNone/>
            </a:pPr>
            <a:r>
              <a:rPr lang="en-US" sz="2000" dirty="0" smtClean="0">
                <a:latin typeface="Arial" charset="0"/>
              </a:rPr>
              <a:t>	result = new </a:t>
            </a:r>
            <a:r>
              <a:rPr lang="en-US" sz="2000" dirty="0" err="1" smtClean="0">
                <a:latin typeface="Arial" charset="0"/>
              </a:rPr>
              <a:t>SplitNode</a:t>
            </a:r>
            <a:r>
              <a:rPr lang="en-US" sz="2000" dirty="0" smtClean="0">
                <a:latin typeface="Arial" charset="0"/>
              </a:rPr>
              <a:t>(</a:t>
            </a:r>
            <a:r>
              <a:rPr lang="en-US" sz="2000" dirty="0" err="1" smtClean="0">
                <a:latin typeface="Arial" charset="0"/>
              </a:rPr>
              <a:t>Fn</a:t>
            </a:r>
            <a:r>
              <a:rPr lang="en-US" sz="2000" dirty="0" smtClean="0">
                <a:latin typeface="Arial" charset="0"/>
              </a:rPr>
              <a:t>)</a:t>
            </a:r>
          </a:p>
          <a:p>
            <a:pPr eaLnBrk="1" hangingPunct="1">
              <a:lnSpc>
                <a:spcPct val="90000"/>
              </a:lnSpc>
              <a:buFont typeface="Wingdings" charset="0"/>
              <a:buNone/>
            </a:pPr>
            <a:r>
              <a:rPr lang="en-US" sz="2000" dirty="0" smtClean="0">
                <a:latin typeface="Arial" charset="0"/>
              </a:rPr>
              <a:t>	For each value unique value </a:t>
            </a:r>
            <a:r>
              <a:rPr lang="en-US" sz="2000" i="1" dirty="0" smtClean="0">
                <a:latin typeface="Arial" charset="0"/>
              </a:rPr>
              <a:t>f</a:t>
            </a:r>
            <a:r>
              <a:rPr lang="en-US" sz="2000" i="1" baseline="-25000" dirty="0" smtClean="0">
                <a:latin typeface="Arial" charset="0"/>
              </a:rPr>
              <a:t>i</a:t>
            </a:r>
            <a:r>
              <a:rPr lang="en-US" sz="2000" dirty="0" smtClean="0">
                <a:latin typeface="Arial" charset="0"/>
              </a:rPr>
              <a:t> of feature </a:t>
            </a:r>
            <a:r>
              <a:rPr lang="en-US" sz="2000" dirty="0" err="1" smtClean="0">
                <a:latin typeface="Arial" charset="0"/>
              </a:rPr>
              <a:t>Fn</a:t>
            </a:r>
            <a:endParaRPr lang="en-US" sz="2000" dirty="0" smtClean="0">
              <a:latin typeface="Arial" charset="0"/>
            </a:endParaRPr>
          </a:p>
          <a:p>
            <a:pPr eaLnBrk="1" hangingPunct="1">
              <a:lnSpc>
                <a:spcPct val="90000"/>
              </a:lnSpc>
              <a:buFont typeface="Wingdings" charset="0"/>
              <a:buNone/>
            </a:pPr>
            <a:r>
              <a:rPr lang="en-US" sz="2000" dirty="0" smtClean="0">
                <a:latin typeface="Arial" charset="0"/>
              </a:rPr>
              <a:t>		</a:t>
            </a:r>
            <a:r>
              <a:rPr lang="en-US" sz="2000" dirty="0" err="1" smtClean="0">
                <a:latin typeface="Arial" charset="0"/>
              </a:rPr>
              <a:t>trainSubset</a:t>
            </a:r>
            <a:r>
              <a:rPr lang="en-US" sz="2000" dirty="0" smtClean="0">
                <a:latin typeface="Arial" charset="0"/>
              </a:rPr>
              <a:t>= subset of </a:t>
            </a:r>
            <a:r>
              <a:rPr lang="en-US" sz="2000" dirty="0" err="1" smtClean="0">
                <a:latin typeface="Arial" charset="0"/>
              </a:rPr>
              <a:t>trainingSet</a:t>
            </a:r>
            <a:r>
              <a:rPr lang="en-US" sz="2000" dirty="0" smtClean="0">
                <a:latin typeface="Arial" charset="0"/>
              </a:rPr>
              <a:t> with </a:t>
            </a:r>
            <a:r>
              <a:rPr lang="en-US" sz="2000" dirty="0" err="1" smtClean="0">
                <a:latin typeface="Arial" charset="0"/>
              </a:rPr>
              <a:t>Fn</a:t>
            </a:r>
            <a:r>
              <a:rPr lang="en-US" sz="2000" dirty="0" smtClean="0">
                <a:latin typeface="Arial" charset="0"/>
              </a:rPr>
              <a:t>= </a:t>
            </a:r>
            <a:r>
              <a:rPr lang="en-US" sz="2000" i="1" dirty="0" smtClean="0">
                <a:latin typeface="Arial" charset="0"/>
              </a:rPr>
              <a:t>f</a:t>
            </a:r>
            <a:r>
              <a:rPr lang="en-US" sz="2000" i="1" baseline="-25000" dirty="0" smtClean="0">
                <a:latin typeface="Arial" charset="0"/>
              </a:rPr>
              <a:t>i</a:t>
            </a:r>
            <a:endParaRPr lang="en-US" sz="2000" dirty="0" smtClean="0">
              <a:latin typeface="Arial" charset="0"/>
            </a:endParaRPr>
          </a:p>
          <a:p>
            <a:pPr eaLnBrk="1" hangingPunct="1">
              <a:lnSpc>
                <a:spcPct val="90000"/>
              </a:lnSpc>
              <a:buFont typeface="Wingdings" charset="0"/>
              <a:buNone/>
            </a:pPr>
            <a:r>
              <a:rPr lang="en-US" sz="2000" dirty="0" smtClean="0">
                <a:latin typeface="Arial" charset="0"/>
              </a:rPr>
              <a:t>		</a:t>
            </a:r>
            <a:r>
              <a:rPr lang="en-US" sz="2000" dirty="0" err="1" smtClean="0">
                <a:latin typeface="Arial" charset="0"/>
              </a:rPr>
              <a:t>result.addChild</a:t>
            </a:r>
            <a:r>
              <a:rPr lang="en-US" sz="2000" dirty="0" smtClean="0">
                <a:latin typeface="Arial" charset="0"/>
              </a:rPr>
              <a:t>(</a:t>
            </a:r>
            <a:r>
              <a:rPr lang="en-US" sz="2000" dirty="0" err="1" smtClean="0">
                <a:latin typeface="Arial" charset="0"/>
              </a:rPr>
              <a:t>BuildTree</a:t>
            </a:r>
            <a:r>
              <a:rPr lang="en-US" sz="2000" dirty="0" smtClean="0">
                <a:latin typeface="Arial" charset="0"/>
              </a:rPr>
              <a:t>(</a:t>
            </a:r>
            <a:r>
              <a:rPr lang="en-US" sz="2000" dirty="0" err="1" smtClean="0">
                <a:latin typeface="Arial" charset="0"/>
              </a:rPr>
              <a:t>trainSubset</a:t>
            </a:r>
            <a:r>
              <a:rPr lang="en-US" sz="2000" dirty="0" smtClean="0">
                <a:latin typeface="Arial" charset="0"/>
              </a:rPr>
              <a:t>))</a:t>
            </a:r>
          </a:p>
          <a:p>
            <a:pPr eaLnBrk="1" hangingPunct="1">
              <a:lnSpc>
                <a:spcPct val="90000"/>
              </a:lnSpc>
              <a:buFont typeface="Wingdings" charset="0"/>
              <a:buNone/>
            </a:pPr>
            <a:r>
              <a:rPr lang="en-US" sz="2000" dirty="0" smtClean="0">
                <a:latin typeface="Arial" charset="0"/>
              </a:rPr>
              <a:t>	Return result</a:t>
            </a:r>
            <a:endParaRPr lang="en-US" sz="2000" dirty="0">
              <a:latin typeface="Arial" charset="0"/>
            </a:endParaRPr>
          </a:p>
        </p:txBody>
      </p:sp>
      <p:sp>
        <p:nvSpPr>
          <p:cNvPr id="4" name="Rectangle 3"/>
          <p:cNvSpPr/>
          <p:nvPr/>
        </p:nvSpPr>
        <p:spPr>
          <a:xfrm>
            <a:off x="2669467" y="4024938"/>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Line Callout 1 4"/>
          <p:cNvSpPr/>
          <p:nvPr/>
        </p:nvSpPr>
        <p:spPr>
          <a:xfrm>
            <a:off x="4343803" y="2324563"/>
            <a:ext cx="2286807" cy="1606506"/>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Split with feature having the largest IG</a:t>
            </a:r>
          </a:p>
          <a:p>
            <a:pPr algn="ctr"/>
            <a:r>
              <a:rPr lang="en-US" dirty="0" smtClean="0"/>
              <a:t>… Stop when gain is small to avoid </a:t>
            </a:r>
            <a:r>
              <a:rPr lang="en-US" dirty="0" err="1" smtClean="0"/>
              <a:t>overfitting</a:t>
            </a:r>
            <a:endParaRPr lang="en-US" dirty="0"/>
          </a:p>
        </p:txBody>
      </p:sp>
      <p:sp>
        <p:nvSpPr>
          <p:cNvPr id="2" name="Rectangle 1"/>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306015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dirty="0">
                <a:latin typeface="Arial" charset="0"/>
              </a:rPr>
              <a:t>Decision Trees – </a:t>
            </a:r>
            <a:r>
              <a:rPr lang="en-US" dirty="0" err="1">
                <a:latin typeface="Arial" charset="0"/>
              </a:rPr>
              <a:t>Overfitting</a:t>
            </a:r>
            <a:endParaRPr lang="en-US" dirty="0">
              <a:latin typeface="Arial" charset="0"/>
            </a:endParaRPr>
          </a:p>
        </p:txBody>
      </p:sp>
      <p:sp>
        <p:nvSpPr>
          <p:cNvPr id="63491" name="Rectangle 3"/>
          <p:cNvSpPr>
            <a:spLocks noGrp="1" noChangeArrowheads="1"/>
          </p:cNvSpPr>
          <p:nvPr>
            <p:ph idx="1"/>
          </p:nvPr>
        </p:nvSpPr>
        <p:spPr>
          <a:xfrm>
            <a:off x="1128943" y="1506953"/>
            <a:ext cx="7048804" cy="4379976"/>
          </a:xfrm>
        </p:spPr>
        <p:txBody>
          <a:bodyPr/>
          <a:lstStyle/>
          <a:p>
            <a:pPr marL="0" indent="0" eaLnBrk="1" hangingPunct="1">
              <a:buFont typeface="Wingdings" charset="0"/>
              <a:buNone/>
            </a:pPr>
            <a:r>
              <a:rPr lang="en-US" sz="2800" dirty="0" smtClean="0">
                <a:latin typeface="Arial" charset="0"/>
              </a:rPr>
              <a:t>Algorithm will </a:t>
            </a:r>
            <a:r>
              <a:rPr lang="en-US" sz="2800" dirty="0">
                <a:latin typeface="Arial" charset="0"/>
              </a:rPr>
              <a:t>subdivide all the way down to single training instances to exactly </a:t>
            </a:r>
            <a:r>
              <a:rPr lang="ja-JP" altLang="en-US" sz="2800" dirty="0">
                <a:latin typeface="Arial" charset="0"/>
              </a:rPr>
              <a:t>“</a:t>
            </a:r>
            <a:r>
              <a:rPr lang="en-US" sz="2800" dirty="0">
                <a:latin typeface="Arial" charset="0"/>
              </a:rPr>
              <a:t>fit</a:t>
            </a:r>
            <a:r>
              <a:rPr lang="ja-JP" altLang="en-US" sz="2800" dirty="0">
                <a:latin typeface="Arial" charset="0"/>
              </a:rPr>
              <a:t>”</a:t>
            </a:r>
            <a:r>
              <a:rPr lang="en-US" sz="2800" dirty="0">
                <a:latin typeface="Arial" charset="0"/>
              </a:rPr>
              <a:t> training </a:t>
            </a:r>
            <a:r>
              <a:rPr lang="en-US" sz="2800" dirty="0" smtClean="0">
                <a:latin typeface="Arial" charset="0"/>
              </a:rPr>
              <a:t>data</a:t>
            </a:r>
          </a:p>
          <a:p>
            <a:pPr lvl="1" eaLnBrk="1" hangingPunct="1"/>
            <a:r>
              <a:rPr lang="en-US" sz="2400" dirty="0" smtClean="0">
                <a:latin typeface="Arial" charset="0"/>
              </a:rPr>
              <a:t>But doing well on training data doesn’t </a:t>
            </a:r>
            <a:br>
              <a:rPr lang="en-US" sz="2400" dirty="0" smtClean="0">
                <a:latin typeface="Arial" charset="0"/>
              </a:rPr>
            </a:br>
            <a:r>
              <a:rPr lang="en-US" sz="2400" dirty="0" smtClean="0">
                <a:latin typeface="Arial" charset="0"/>
              </a:rPr>
              <a:t>guarantee doing well on new data</a:t>
            </a:r>
          </a:p>
          <a:p>
            <a:pPr lvl="1" eaLnBrk="1" hangingPunct="1"/>
            <a:r>
              <a:rPr lang="en-US" sz="2400" dirty="0" smtClean="0">
                <a:latin typeface="Arial" charset="0"/>
              </a:rPr>
              <a:t>Small numbers of training instances </a:t>
            </a:r>
            <a:br>
              <a:rPr lang="en-US" sz="2400" dirty="0" smtClean="0">
                <a:latin typeface="Arial" charset="0"/>
              </a:rPr>
            </a:br>
            <a:r>
              <a:rPr lang="en-US" sz="2400" dirty="0" smtClean="0">
                <a:latin typeface="Arial" charset="0"/>
              </a:rPr>
              <a:t>don’t generalize well (“noisy”)</a:t>
            </a:r>
            <a:endParaRPr lang="en-US" sz="2400" dirty="0">
              <a:latin typeface="Arial" charset="0"/>
            </a:endParaRPr>
          </a:p>
          <a:p>
            <a:pPr marL="0" indent="0" eaLnBrk="1" hangingPunct="1">
              <a:buNone/>
            </a:pPr>
            <a:r>
              <a:rPr lang="en-US" sz="2800" dirty="0" smtClean="0">
                <a:latin typeface="Arial" charset="0"/>
                <a:sym typeface="Wingdings" charset="0"/>
              </a:rPr>
              <a:t>Decision </a:t>
            </a:r>
            <a:r>
              <a:rPr lang="en-US" sz="2800" dirty="0">
                <a:latin typeface="Arial" charset="0"/>
                <a:sym typeface="Wingdings" charset="0"/>
              </a:rPr>
              <a:t>trees are particularly prone to </a:t>
            </a:r>
            <a:r>
              <a:rPr lang="en-US" sz="2800" dirty="0" err="1" smtClean="0">
                <a:latin typeface="Arial" charset="0"/>
                <a:sym typeface="Wingdings" charset="0"/>
              </a:rPr>
              <a:t>overfitting</a:t>
            </a:r>
            <a:endParaRPr lang="en-US" sz="2800" dirty="0" smtClean="0">
              <a:latin typeface="Arial" charset="0"/>
              <a:sym typeface="Wingdings" charset="0"/>
            </a:endParaRPr>
          </a:p>
          <a:p>
            <a:pPr marL="0" indent="0" eaLnBrk="1" hangingPunct="1">
              <a:buNone/>
            </a:pPr>
            <a:r>
              <a:rPr lang="en-US" sz="2800" dirty="0" smtClean="0">
                <a:latin typeface="Arial" charset="0"/>
                <a:sym typeface="Wingdings" charset="0"/>
              </a:rPr>
              <a:t>“Pruning” can help (typically done after tree construction)</a:t>
            </a:r>
          </a:p>
          <a:p>
            <a:pPr marL="0" indent="0" eaLnBrk="1" hangingPunct="1">
              <a:buNone/>
            </a:pPr>
            <a:endParaRPr lang="en-US" sz="2000" dirty="0">
              <a:latin typeface="Arial" charset="0"/>
            </a:endParaRPr>
          </a:p>
          <a:p>
            <a:pPr lvl="1" eaLnBrk="1" hangingPunct="1"/>
            <a:endParaRPr lang="en-US" sz="2400" dirty="0">
              <a:latin typeface="Arial" charset="0"/>
            </a:endParaRPr>
          </a:p>
        </p:txBody>
      </p:sp>
    </p:spTree>
    <p:extLst>
      <p:ext uri="{BB962C8B-B14F-4D97-AF65-F5344CB8AC3E}">
        <p14:creationId xmlns:p14="http://schemas.microsoft.com/office/powerpoint/2010/main" val="730796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dirty="0">
                <a:latin typeface="Arial" charset="0"/>
              </a:rPr>
              <a:t>Minimum description length principle</a:t>
            </a:r>
            <a:endParaRPr lang="en-US" sz="2800" dirty="0">
              <a:latin typeface="Arial" charset="0"/>
            </a:endParaRPr>
          </a:p>
        </p:txBody>
      </p:sp>
      <p:sp>
        <p:nvSpPr>
          <p:cNvPr id="27651" name="Rectangle 3"/>
          <p:cNvSpPr>
            <a:spLocks noGrp="1" noChangeArrowheads="1"/>
          </p:cNvSpPr>
          <p:nvPr>
            <p:ph idx="1"/>
          </p:nvPr>
        </p:nvSpPr>
        <p:spPr/>
        <p:txBody>
          <a:bodyPr>
            <a:normAutofit/>
          </a:bodyPr>
          <a:lstStyle/>
          <a:p>
            <a:pPr marL="0" indent="0" eaLnBrk="1" hangingPunct="1">
              <a:buNone/>
            </a:pPr>
            <a:r>
              <a:rPr lang="en-US" dirty="0">
                <a:latin typeface="Arial" charset="0"/>
              </a:rPr>
              <a:t>T</a:t>
            </a:r>
            <a:r>
              <a:rPr lang="en-US" dirty="0" smtClean="0">
                <a:latin typeface="Arial" charset="0"/>
              </a:rPr>
              <a:t>he </a:t>
            </a:r>
            <a:r>
              <a:rPr lang="en-US" dirty="0">
                <a:latin typeface="Arial" charset="0"/>
              </a:rPr>
              <a:t>simplest model that fits your data will generalize better</a:t>
            </a:r>
          </a:p>
          <a:p>
            <a:pPr lvl="1" eaLnBrk="1" hangingPunct="1"/>
            <a:r>
              <a:rPr lang="en-US" dirty="0">
                <a:latin typeface="Arial" charset="0"/>
              </a:rPr>
              <a:t>Complex models are more likely to over-fit</a:t>
            </a:r>
          </a:p>
          <a:p>
            <a:pPr lvl="1" eaLnBrk="1" hangingPunct="1"/>
            <a:r>
              <a:rPr lang="en-US" dirty="0">
                <a:latin typeface="Arial" charset="0"/>
              </a:rPr>
              <a:t>Decision trees can become complex when you try to optimize performance on training </a:t>
            </a:r>
            <a:r>
              <a:rPr lang="en-US" dirty="0" smtClean="0">
                <a:latin typeface="Arial" charset="0"/>
              </a:rPr>
              <a:t>data</a:t>
            </a:r>
          </a:p>
          <a:p>
            <a:pPr lvl="1" eaLnBrk="1" hangingPunct="1"/>
            <a:r>
              <a:rPr lang="en-US" dirty="0" smtClean="0">
                <a:latin typeface="Arial" charset="0"/>
              </a:rPr>
              <a:t>Sometimes 0R/1R are best!</a:t>
            </a:r>
          </a:p>
          <a:p>
            <a:pPr marL="0" indent="0" eaLnBrk="1" hangingPunct="1">
              <a:buNone/>
            </a:pPr>
            <a:r>
              <a:rPr lang="en-US" dirty="0">
                <a:latin typeface="Arial" charset="0"/>
              </a:rPr>
              <a:t>The best algorithm for your data will give you exactly the power you need</a:t>
            </a:r>
          </a:p>
          <a:p>
            <a:pPr eaLnBrk="1" hangingPunct="1"/>
            <a:endParaRPr lang="en-US" dirty="0">
              <a:latin typeface="Arial" charset="0"/>
            </a:endParaRPr>
          </a:p>
        </p:txBody>
      </p:sp>
    </p:spTree>
    <p:extLst>
      <p:ext uri="{BB962C8B-B14F-4D97-AF65-F5344CB8AC3E}">
        <p14:creationId xmlns:p14="http://schemas.microsoft.com/office/powerpoint/2010/main" val="7942186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pick your features?</a:t>
            </a:r>
            <a:endParaRPr lang="en-US" dirty="0"/>
          </a:p>
        </p:txBody>
      </p:sp>
      <p:sp>
        <p:nvSpPr>
          <p:cNvPr id="3" name="Content Placeholder 2"/>
          <p:cNvSpPr>
            <a:spLocks noGrp="1"/>
          </p:cNvSpPr>
          <p:nvPr>
            <p:ph idx="1"/>
          </p:nvPr>
        </p:nvSpPr>
        <p:spPr>
          <a:xfrm>
            <a:off x="1128943" y="1292519"/>
            <a:ext cx="7048804" cy="4379976"/>
          </a:xfrm>
        </p:spPr>
        <p:txBody>
          <a:bodyPr/>
          <a:lstStyle/>
          <a:p>
            <a:pPr marL="0" indent="0">
              <a:buNone/>
            </a:pPr>
            <a:r>
              <a:rPr lang="en-US" dirty="0" smtClean="0"/>
              <a:t>Too many can lead to </a:t>
            </a:r>
            <a:r>
              <a:rPr lang="en-US" dirty="0" err="1" smtClean="0"/>
              <a:t>overfitting</a:t>
            </a:r>
            <a:r>
              <a:rPr lang="en-US" dirty="0" smtClean="0"/>
              <a:t> [but feature selection can help with this]</a:t>
            </a:r>
          </a:p>
          <a:p>
            <a:pPr marL="0" indent="0">
              <a:buNone/>
            </a:pPr>
            <a:r>
              <a:rPr lang="en-US" dirty="0" smtClean="0"/>
              <a:t>Too few can fail to capture the information needed for </a:t>
            </a:r>
            <a:r>
              <a:rPr lang="en-US" dirty="0" smtClean="0"/>
              <a:t>prediction</a:t>
            </a:r>
          </a:p>
          <a:p>
            <a:pPr marL="0" indent="0">
              <a:buNone/>
            </a:pPr>
            <a:r>
              <a:rPr lang="en-US" dirty="0" smtClean="0"/>
              <a:t>Algorithmic assumptions may vary</a:t>
            </a:r>
          </a:p>
          <a:p>
            <a:pPr marL="228600" lvl="1" indent="0">
              <a:buNone/>
            </a:pPr>
            <a:r>
              <a:rPr lang="en-US" dirty="0" smtClean="0"/>
              <a:t>Should </a:t>
            </a:r>
            <a:r>
              <a:rPr lang="en-US" dirty="0"/>
              <a:t>we bin continuous features?</a:t>
            </a:r>
          </a:p>
          <a:p>
            <a:pPr marL="228600" lvl="1" indent="0">
              <a:buNone/>
            </a:pPr>
            <a:r>
              <a:rPr lang="en-US" dirty="0"/>
              <a:t>Should we convert discrete features to numbers? </a:t>
            </a:r>
            <a:endParaRPr lang="en-US" dirty="0" smtClean="0"/>
          </a:p>
          <a:p>
            <a:pPr marL="228600" lvl="1" indent="0">
              <a:buNone/>
            </a:pPr>
            <a:r>
              <a:rPr lang="en-US" dirty="0" smtClean="0"/>
              <a:t>Should we normalize?</a:t>
            </a:r>
            <a:endParaRPr lang="en-US" dirty="0" smtClean="0"/>
          </a:p>
          <a:p>
            <a:pPr marL="0" indent="0">
              <a:buNone/>
            </a:pPr>
            <a:r>
              <a:rPr lang="en-US" dirty="0" smtClean="0"/>
              <a:t>http</a:t>
            </a:r>
            <a:r>
              <a:rPr lang="en-US" dirty="0"/>
              <a:t>://</a:t>
            </a:r>
            <a:r>
              <a:rPr lang="en-US" dirty="0" err="1"/>
              <a:t>selfiecity.net</a:t>
            </a:r>
            <a:r>
              <a:rPr lang="en-US" dirty="0"/>
              <a:t>/</a:t>
            </a:r>
            <a:r>
              <a:rPr lang="en-US" dirty="0" err="1"/>
              <a:t>selfiexploratory</a:t>
            </a:r>
            <a:r>
              <a:rPr lang="en-US" dirty="0"/>
              <a:t>/</a:t>
            </a:r>
          </a:p>
        </p:txBody>
      </p:sp>
      <p:sp>
        <p:nvSpPr>
          <p:cNvPr id="4" name="Date Placeholder 3"/>
          <p:cNvSpPr>
            <a:spLocks noGrp="1"/>
          </p:cNvSpPr>
          <p:nvPr>
            <p:ph type="dt" sz="half" idx="10"/>
          </p:nvPr>
        </p:nvSpPr>
        <p:spPr/>
        <p:txBody>
          <a:bodyPr/>
          <a:lstStyle/>
          <a:p>
            <a:fld id="{7053BEFA-1175-F644-B249-7D41D72BD3FF}" type="datetime1">
              <a:rPr lang="en-US" smtClean="0"/>
              <a:t>4/1/17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15770149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z="4000">
                <a:latin typeface="Arial" charset="0"/>
              </a:rPr>
              <a:t>Prepruning versus Postpruning</a:t>
            </a:r>
          </a:p>
        </p:txBody>
      </p:sp>
      <p:sp>
        <p:nvSpPr>
          <p:cNvPr id="28675" name="Rectangle 3"/>
          <p:cNvSpPr>
            <a:spLocks noGrp="1" noChangeArrowheads="1"/>
          </p:cNvSpPr>
          <p:nvPr>
            <p:ph idx="1"/>
          </p:nvPr>
        </p:nvSpPr>
        <p:spPr/>
        <p:txBody>
          <a:bodyPr/>
          <a:lstStyle/>
          <a:p>
            <a:pPr marL="0" indent="0" eaLnBrk="1" hangingPunct="1">
              <a:buNone/>
            </a:pPr>
            <a:r>
              <a:rPr lang="en-US" dirty="0" err="1">
                <a:latin typeface="Arial" charset="0"/>
              </a:rPr>
              <a:t>Prepruning</a:t>
            </a:r>
            <a:r>
              <a:rPr lang="en-US" dirty="0">
                <a:latin typeface="Arial" charset="0"/>
              </a:rPr>
              <a:t>: knowing when to stop growing a tree</a:t>
            </a:r>
          </a:p>
          <a:p>
            <a:pPr lvl="1" eaLnBrk="1" hangingPunct="1"/>
            <a:r>
              <a:rPr lang="en-US" dirty="0">
                <a:latin typeface="Arial" charset="0"/>
              </a:rPr>
              <a:t>Hard to do because sometimes the value of a feature </a:t>
            </a:r>
            <a:r>
              <a:rPr lang="en-US" dirty="0" err="1">
                <a:latin typeface="Arial" charset="0"/>
              </a:rPr>
              <a:t>doesn</a:t>
            </a:r>
            <a:r>
              <a:rPr lang="ja-JP" altLang="en-US" dirty="0">
                <a:latin typeface="Arial" charset="0"/>
              </a:rPr>
              <a:t>’</a:t>
            </a:r>
            <a:r>
              <a:rPr lang="en-US" dirty="0">
                <a:latin typeface="Arial" charset="0"/>
              </a:rPr>
              <a:t>t become clear until lower down on the tree</a:t>
            </a:r>
          </a:p>
          <a:p>
            <a:pPr lvl="2" eaLnBrk="1" hangingPunct="1"/>
            <a:r>
              <a:rPr lang="en-US" dirty="0">
                <a:latin typeface="Arial" charset="0"/>
              </a:rPr>
              <a:t>Interactions between features</a:t>
            </a:r>
          </a:p>
          <a:p>
            <a:pPr lvl="1" eaLnBrk="1" hangingPunct="1"/>
            <a:r>
              <a:rPr lang="en-US" dirty="0">
                <a:latin typeface="Arial" charset="0"/>
              </a:rPr>
              <a:t>You always have to have a stopping criterion, so in some sense you are doing </a:t>
            </a:r>
            <a:r>
              <a:rPr lang="en-US" dirty="0" err="1">
                <a:latin typeface="Arial" charset="0"/>
              </a:rPr>
              <a:t>prepruning</a:t>
            </a:r>
            <a:endParaRPr lang="en-US" dirty="0">
              <a:latin typeface="Arial" charset="0"/>
            </a:endParaRPr>
          </a:p>
          <a:p>
            <a:pPr lvl="1" eaLnBrk="1" hangingPunct="1"/>
            <a:r>
              <a:rPr lang="en-US" dirty="0">
                <a:latin typeface="Arial" charset="0"/>
              </a:rPr>
              <a:t>But in practice you over-shoot and then do post-pruning</a:t>
            </a:r>
          </a:p>
        </p:txBody>
      </p:sp>
    </p:spTree>
    <p:extLst>
      <p:ext uri="{BB962C8B-B14F-4D97-AF65-F5344CB8AC3E}">
        <p14:creationId xmlns:p14="http://schemas.microsoft.com/office/powerpoint/2010/main" val="25053308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z="4000">
                <a:latin typeface="Arial" charset="0"/>
              </a:rPr>
              <a:t>Prepruning versus Postpruning</a:t>
            </a:r>
          </a:p>
        </p:txBody>
      </p:sp>
      <p:sp>
        <p:nvSpPr>
          <p:cNvPr id="29699" name="Rectangle 3"/>
          <p:cNvSpPr>
            <a:spLocks noGrp="1" noChangeArrowheads="1"/>
          </p:cNvSpPr>
          <p:nvPr>
            <p:ph idx="1"/>
          </p:nvPr>
        </p:nvSpPr>
        <p:spPr/>
        <p:txBody>
          <a:bodyPr/>
          <a:lstStyle/>
          <a:p>
            <a:pPr marL="0" indent="0" eaLnBrk="1" hangingPunct="1">
              <a:buNone/>
            </a:pPr>
            <a:r>
              <a:rPr lang="en-US" dirty="0" err="1">
                <a:latin typeface="Arial" charset="0"/>
              </a:rPr>
              <a:t>Postpruning</a:t>
            </a:r>
            <a:r>
              <a:rPr lang="en-US" dirty="0">
                <a:latin typeface="Arial" charset="0"/>
              </a:rPr>
              <a:t>: simplifying a tree after it is built</a:t>
            </a:r>
          </a:p>
          <a:p>
            <a:pPr lvl="1" eaLnBrk="1" hangingPunct="1"/>
            <a:r>
              <a:rPr lang="en-US" dirty="0">
                <a:latin typeface="Arial" charset="0"/>
              </a:rPr>
              <a:t>Easier because hindsight is 20/20</a:t>
            </a:r>
          </a:p>
          <a:p>
            <a:pPr lvl="1" eaLnBrk="1" hangingPunct="1"/>
            <a:r>
              <a:rPr lang="en-US" dirty="0">
                <a:latin typeface="Arial" charset="0"/>
              </a:rPr>
              <a:t>Less efficient because you might have done a lot of work that you</a:t>
            </a:r>
            <a:r>
              <a:rPr lang="ja-JP" altLang="en-US" dirty="0">
                <a:latin typeface="Arial" charset="0"/>
              </a:rPr>
              <a:t>’</a:t>
            </a:r>
            <a:r>
              <a:rPr lang="en-US" dirty="0">
                <a:latin typeface="Arial" charset="0"/>
              </a:rPr>
              <a:t>re going to throw away now</a:t>
            </a:r>
          </a:p>
        </p:txBody>
      </p:sp>
    </p:spTree>
    <p:extLst>
      <p:ext uri="{BB962C8B-B14F-4D97-AF65-F5344CB8AC3E}">
        <p14:creationId xmlns:p14="http://schemas.microsoft.com/office/powerpoint/2010/main" val="33384172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pPr eaLnBrk="1" hangingPunct="1"/>
            <a:r>
              <a:rPr lang="en-US" sz="4000" dirty="0" smtClean="0">
                <a:latin typeface="Arial" charset="0"/>
              </a:rPr>
              <a:t>Reduced Error Pruning</a:t>
            </a:r>
            <a:endParaRPr lang="en-US" sz="4000" dirty="0">
              <a:latin typeface="Arial" charset="0"/>
            </a:endParaRPr>
          </a:p>
        </p:txBody>
      </p:sp>
      <p:sp>
        <p:nvSpPr>
          <p:cNvPr id="33795" name="Rectangle 3"/>
          <p:cNvSpPr>
            <a:spLocks noGrp="1" noChangeArrowheads="1"/>
          </p:cNvSpPr>
          <p:nvPr>
            <p:ph idx="1"/>
          </p:nvPr>
        </p:nvSpPr>
        <p:spPr>
          <a:xfrm>
            <a:off x="1128943" y="1588865"/>
            <a:ext cx="7048804" cy="4379976"/>
          </a:xfrm>
        </p:spPr>
        <p:txBody>
          <a:bodyPr/>
          <a:lstStyle/>
          <a:p>
            <a:pPr marL="0" indent="0" eaLnBrk="1" hangingPunct="1">
              <a:lnSpc>
                <a:spcPct val="90000"/>
              </a:lnSpc>
              <a:buNone/>
            </a:pPr>
            <a:r>
              <a:rPr lang="en-US" sz="2800" i="1" dirty="0" smtClean="0">
                <a:latin typeface="Arial" charset="0"/>
              </a:rPr>
              <a:t>Estimate</a:t>
            </a:r>
            <a:r>
              <a:rPr lang="en-US" sz="2800" dirty="0" smtClean="0">
                <a:latin typeface="Arial" charset="0"/>
              </a:rPr>
              <a:t> </a:t>
            </a:r>
            <a:r>
              <a:rPr lang="en-US" sz="2800" dirty="0">
                <a:latin typeface="Arial" charset="0"/>
              </a:rPr>
              <a:t>the error rate at each node of both the original and resulting tree (after pruning</a:t>
            </a:r>
            <a:r>
              <a:rPr lang="en-US" sz="2800" dirty="0" smtClean="0">
                <a:latin typeface="Arial" charset="0"/>
              </a:rPr>
              <a:t>)</a:t>
            </a:r>
          </a:p>
          <a:p>
            <a:pPr marL="0" indent="0" eaLnBrk="1" hangingPunct="1">
              <a:lnSpc>
                <a:spcPct val="90000"/>
              </a:lnSpc>
              <a:buNone/>
            </a:pPr>
            <a:r>
              <a:rPr lang="en-US" i="1" dirty="0" smtClean="0">
                <a:latin typeface="Arial" charset="0"/>
              </a:rPr>
              <a:t>Prune </a:t>
            </a:r>
            <a:r>
              <a:rPr lang="en-US" dirty="0" smtClean="0">
                <a:latin typeface="Arial" charset="0"/>
              </a:rPr>
              <a:t>when keeping the </a:t>
            </a:r>
            <a:r>
              <a:rPr lang="en-US" dirty="0" err="1" smtClean="0">
                <a:latin typeface="Arial" charset="0"/>
              </a:rPr>
              <a:t>subtree</a:t>
            </a:r>
            <a:r>
              <a:rPr lang="en-US" smtClean="0">
                <a:latin typeface="Arial" charset="0"/>
              </a:rPr>
              <a:t> means </a:t>
            </a:r>
            <a:r>
              <a:rPr lang="en-US" dirty="0" smtClean="0">
                <a:latin typeface="Arial" charset="0"/>
              </a:rPr>
              <a:t>the error goes up </a:t>
            </a:r>
            <a:r>
              <a:rPr lang="en-US" i="1" dirty="0" smtClean="0">
                <a:latin typeface="Arial" charset="0"/>
              </a:rPr>
              <a:t>on an optimization set</a:t>
            </a:r>
            <a:endParaRPr lang="en-US" sz="2800" dirty="0" smtClean="0">
              <a:latin typeface="Arial" charset="0"/>
            </a:endParaRPr>
          </a:p>
          <a:p>
            <a:pPr marL="228600" lvl="1" indent="0">
              <a:lnSpc>
                <a:spcPct val="90000"/>
              </a:lnSpc>
              <a:buNone/>
            </a:pPr>
            <a:r>
              <a:rPr lang="en-US" sz="2400" dirty="0" smtClean="0">
                <a:latin typeface="Arial" charset="0"/>
              </a:rPr>
              <a:t>Won</a:t>
            </a:r>
            <a:r>
              <a:rPr lang="ja-JP" altLang="en-US" sz="2400" dirty="0" smtClean="0">
                <a:latin typeface="Arial" charset="0"/>
              </a:rPr>
              <a:t>’</a:t>
            </a:r>
            <a:r>
              <a:rPr lang="en-US" sz="2400" dirty="0" smtClean="0">
                <a:latin typeface="Arial" charset="0"/>
              </a:rPr>
              <a:t>t </a:t>
            </a:r>
            <a:r>
              <a:rPr lang="en-US" sz="2400" dirty="0">
                <a:latin typeface="Arial" charset="0"/>
              </a:rPr>
              <a:t>work to use the training set to </a:t>
            </a:r>
            <a:r>
              <a:rPr lang="en-US" sz="2400" i="1" dirty="0">
                <a:latin typeface="Arial" charset="0"/>
              </a:rPr>
              <a:t>compute</a:t>
            </a:r>
            <a:r>
              <a:rPr lang="en-US" sz="2400" dirty="0">
                <a:latin typeface="Arial" charset="0"/>
              </a:rPr>
              <a:t> the error rate because the original tree was optimized over this set already</a:t>
            </a:r>
          </a:p>
          <a:p>
            <a:pPr marL="228600" lvl="1" indent="0">
              <a:lnSpc>
                <a:spcPct val="90000"/>
              </a:lnSpc>
              <a:buNone/>
            </a:pPr>
            <a:r>
              <a:rPr lang="en-US" sz="2400" dirty="0">
                <a:latin typeface="Arial" charset="0"/>
              </a:rPr>
              <a:t>You can hold back some of the training data for </a:t>
            </a:r>
            <a:r>
              <a:rPr lang="en-US" sz="2400" dirty="0" smtClean="0">
                <a:latin typeface="Arial" charset="0"/>
              </a:rPr>
              <a:t>an optimization set </a:t>
            </a:r>
            <a:r>
              <a:rPr lang="en-US" sz="2400" dirty="0">
                <a:latin typeface="Arial" charset="0"/>
              </a:rPr>
              <a:t>to use for </a:t>
            </a:r>
            <a:r>
              <a:rPr lang="en-US" sz="2400" dirty="0" smtClean="0">
                <a:latin typeface="Arial" charset="0"/>
              </a:rPr>
              <a:t>pruning</a:t>
            </a:r>
          </a:p>
        </p:txBody>
      </p:sp>
    </p:spTree>
    <p:extLst>
      <p:ext uri="{BB962C8B-B14F-4D97-AF65-F5344CB8AC3E}">
        <p14:creationId xmlns:p14="http://schemas.microsoft.com/office/powerpoint/2010/main" val="24696335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54132" y="589974"/>
            <a:ext cx="6280441" cy="990107"/>
          </a:xfrm>
        </p:spPr>
        <p:txBody>
          <a:bodyPr>
            <a:normAutofit/>
          </a:bodyPr>
          <a:lstStyle/>
          <a:p>
            <a:pPr eaLnBrk="1" hangingPunct="1"/>
            <a:r>
              <a:rPr lang="en-US" sz="4000" dirty="0" smtClean="0">
                <a:latin typeface="Arial" charset="0"/>
              </a:rPr>
              <a:t>Using Confidence Factors to </a:t>
            </a:r>
            <a:r>
              <a:rPr lang="en-US" sz="4000" i="1" dirty="0">
                <a:latin typeface="Arial" charset="0"/>
              </a:rPr>
              <a:t>E</a:t>
            </a:r>
            <a:r>
              <a:rPr lang="en-US" sz="4000" i="1" dirty="0" smtClean="0">
                <a:latin typeface="Arial" charset="0"/>
              </a:rPr>
              <a:t>stimate </a:t>
            </a:r>
            <a:r>
              <a:rPr lang="en-US" sz="4000" dirty="0">
                <a:latin typeface="Arial" charset="0"/>
              </a:rPr>
              <a:t>E</a:t>
            </a:r>
            <a:r>
              <a:rPr lang="en-US" sz="4000" dirty="0" smtClean="0">
                <a:latin typeface="Arial" charset="0"/>
              </a:rPr>
              <a:t>rror </a:t>
            </a:r>
            <a:endParaRPr lang="en-US" sz="4000" dirty="0">
              <a:latin typeface="Arial" charset="0"/>
            </a:endParaRPr>
          </a:p>
        </p:txBody>
      </p:sp>
      <p:sp>
        <p:nvSpPr>
          <p:cNvPr id="36867" name="Line 3"/>
          <p:cNvSpPr>
            <a:spLocks noChangeShapeType="1"/>
          </p:cNvSpPr>
          <p:nvPr/>
        </p:nvSpPr>
        <p:spPr bwMode="auto">
          <a:xfrm>
            <a:off x="1447800" y="2971800"/>
            <a:ext cx="5867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36872" name="Group 8"/>
          <p:cNvGrpSpPr>
            <a:grpSpLocks/>
          </p:cNvGrpSpPr>
          <p:nvPr/>
        </p:nvGrpSpPr>
        <p:grpSpPr bwMode="auto">
          <a:xfrm>
            <a:off x="3200400" y="2667000"/>
            <a:ext cx="2165350" cy="641350"/>
            <a:chOff x="2016" y="1680"/>
            <a:chExt cx="1364" cy="404"/>
          </a:xfrm>
        </p:grpSpPr>
        <p:sp>
          <p:nvSpPr>
            <p:cNvPr id="36875" name="Oval 9"/>
            <p:cNvSpPr>
              <a:spLocks noChangeArrowheads="1"/>
            </p:cNvSpPr>
            <p:nvPr/>
          </p:nvSpPr>
          <p:spPr bwMode="auto">
            <a:xfrm>
              <a:off x="2640" y="1786"/>
              <a:ext cx="144" cy="1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6" name="Text Box 10"/>
            <p:cNvSpPr txBox="1">
              <a:spLocks noChangeArrowheads="1"/>
            </p:cNvSpPr>
            <p:nvPr/>
          </p:nvSpPr>
          <p:spPr bwMode="auto">
            <a:xfrm>
              <a:off x="2016" y="1680"/>
              <a:ext cx="212"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36877" name="Text Box 11"/>
            <p:cNvSpPr txBox="1">
              <a:spLocks noChangeArrowheads="1"/>
            </p:cNvSpPr>
            <p:nvPr/>
          </p:nvSpPr>
          <p:spPr bwMode="auto">
            <a:xfrm>
              <a:off x="3168" y="1680"/>
              <a:ext cx="212"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sp>
        <p:nvSpPr>
          <p:cNvPr id="36873" name="Text Box 12"/>
          <p:cNvSpPr txBox="1">
            <a:spLocks noChangeArrowheads="1"/>
          </p:cNvSpPr>
          <p:nvPr/>
        </p:nvSpPr>
        <p:spPr bwMode="auto">
          <a:xfrm>
            <a:off x="1371600" y="1981200"/>
            <a:ext cx="62293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Confidence factor = .25</a:t>
            </a:r>
          </a:p>
          <a:p>
            <a:r>
              <a:rPr lang="en-US"/>
              <a:t>Means you are 75% sure the error rate is within the interval.</a:t>
            </a:r>
          </a:p>
        </p:txBody>
      </p:sp>
      <p:sp>
        <p:nvSpPr>
          <p:cNvPr id="5" name="TextBox 4"/>
          <p:cNvSpPr txBox="1"/>
          <p:nvPr/>
        </p:nvSpPr>
        <p:spPr>
          <a:xfrm>
            <a:off x="1371600" y="3788178"/>
            <a:ext cx="6414336" cy="1569660"/>
          </a:xfrm>
          <a:prstGeom prst="rect">
            <a:avLst/>
          </a:prstGeom>
          <a:noFill/>
        </p:spPr>
        <p:txBody>
          <a:bodyPr wrap="none" rtlCol="0">
            <a:spAutoFit/>
          </a:bodyPr>
          <a:lstStyle/>
          <a:p>
            <a:r>
              <a:rPr lang="en-US" sz="3200" dirty="0" smtClean="0"/>
              <a:t>Estimate error based on training data</a:t>
            </a:r>
          </a:p>
          <a:p>
            <a:endParaRPr lang="en-US" sz="3200" dirty="0"/>
          </a:p>
          <a:p>
            <a:r>
              <a:rPr lang="en-US" sz="3200" dirty="0" smtClean="0"/>
              <a:t>If it is within the interval, prune</a:t>
            </a:r>
            <a:endParaRPr lang="en-US" sz="3200" dirty="0"/>
          </a:p>
        </p:txBody>
      </p:sp>
    </p:spTree>
    <p:extLst>
      <p:ext uri="{BB962C8B-B14F-4D97-AF65-F5344CB8AC3E}">
        <p14:creationId xmlns:p14="http://schemas.microsoft.com/office/powerpoint/2010/main" val="33083865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54132" y="589974"/>
            <a:ext cx="6280441" cy="990107"/>
          </a:xfrm>
        </p:spPr>
        <p:txBody>
          <a:bodyPr>
            <a:normAutofit/>
          </a:bodyPr>
          <a:lstStyle/>
          <a:p>
            <a:pPr eaLnBrk="1" hangingPunct="1"/>
            <a:r>
              <a:rPr lang="en-US" sz="4000" dirty="0" smtClean="0">
                <a:latin typeface="Arial" charset="0"/>
              </a:rPr>
              <a:t>Using Confidence Factors to </a:t>
            </a:r>
            <a:r>
              <a:rPr lang="en-US" sz="4000" i="1" dirty="0">
                <a:latin typeface="Arial" charset="0"/>
              </a:rPr>
              <a:t>E</a:t>
            </a:r>
            <a:r>
              <a:rPr lang="en-US" sz="4000" i="1" dirty="0" smtClean="0">
                <a:latin typeface="Arial" charset="0"/>
              </a:rPr>
              <a:t>stimate </a:t>
            </a:r>
            <a:r>
              <a:rPr lang="en-US" sz="4000" dirty="0">
                <a:latin typeface="Arial" charset="0"/>
              </a:rPr>
              <a:t>E</a:t>
            </a:r>
            <a:r>
              <a:rPr lang="en-US" sz="4000" dirty="0" smtClean="0">
                <a:latin typeface="Arial" charset="0"/>
              </a:rPr>
              <a:t>rror </a:t>
            </a:r>
            <a:endParaRPr lang="en-US" sz="4000" dirty="0">
              <a:latin typeface="Arial" charset="0"/>
            </a:endParaRPr>
          </a:p>
        </p:txBody>
      </p:sp>
      <p:sp>
        <p:nvSpPr>
          <p:cNvPr id="36867" name="Line 3"/>
          <p:cNvSpPr>
            <a:spLocks noChangeShapeType="1"/>
          </p:cNvSpPr>
          <p:nvPr/>
        </p:nvSpPr>
        <p:spPr bwMode="auto">
          <a:xfrm>
            <a:off x="1447800" y="2971800"/>
            <a:ext cx="5867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36872" name="Group 8"/>
          <p:cNvGrpSpPr>
            <a:grpSpLocks/>
          </p:cNvGrpSpPr>
          <p:nvPr/>
        </p:nvGrpSpPr>
        <p:grpSpPr bwMode="auto">
          <a:xfrm>
            <a:off x="3200400" y="2667000"/>
            <a:ext cx="2165350" cy="641350"/>
            <a:chOff x="2016" y="1680"/>
            <a:chExt cx="1364" cy="404"/>
          </a:xfrm>
        </p:grpSpPr>
        <p:sp>
          <p:nvSpPr>
            <p:cNvPr id="36875" name="Oval 9"/>
            <p:cNvSpPr>
              <a:spLocks noChangeArrowheads="1"/>
            </p:cNvSpPr>
            <p:nvPr/>
          </p:nvSpPr>
          <p:spPr bwMode="auto">
            <a:xfrm>
              <a:off x="2640" y="1786"/>
              <a:ext cx="144" cy="1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6" name="Text Box 10"/>
            <p:cNvSpPr txBox="1">
              <a:spLocks noChangeArrowheads="1"/>
            </p:cNvSpPr>
            <p:nvPr/>
          </p:nvSpPr>
          <p:spPr bwMode="auto">
            <a:xfrm>
              <a:off x="2016" y="1680"/>
              <a:ext cx="212"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36877" name="Text Box 11"/>
            <p:cNvSpPr txBox="1">
              <a:spLocks noChangeArrowheads="1"/>
            </p:cNvSpPr>
            <p:nvPr/>
          </p:nvSpPr>
          <p:spPr bwMode="auto">
            <a:xfrm>
              <a:off x="3168" y="1680"/>
              <a:ext cx="212"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sp>
        <p:nvSpPr>
          <p:cNvPr id="36873" name="Text Box 12"/>
          <p:cNvSpPr txBox="1">
            <a:spLocks noChangeArrowheads="1"/>
          </p:cNvSpPr>
          <p:nvPr/>
        </p:nvSpPr>
        <p:spPr bwMode="auto">
          <a:xfrm>
            <a:off x="1371600" y="1981200"/>
            <a:ext cx="62293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Confidence factor = .25</a:t>
            </a:r>
          </a:p>
          <a:p>
            <a:r>
              <a:rPr lang="en-US"/>
              <a:t>Means you are 75% sure the error rate is within the interval.</a:t>
            </a:r>
          </a:p>
        </p:txBody>
      </p:sp>
      <p:sp>
        <p:nvSpPr>
          <p:cNvPr id="5" name="TextBox 4"/>
          <p:cNvSpPr txBox="1"/>
          <p:nvPr/>
        </p:nvSpPr>
        <p:spPr>
          <a:xfrm>
            <a:off x="1371600" y="3788178"/>
            <a:ext cx="6414336" cy="1569660"/>
          </a:xfrm>
          <a:prstGeom prst="rect">
            <a:avLst/>
          </a:prstGeom>
          <a:noFill/>
        </p:spPr>
        <p:txBody>
          <a:bodyPr wrap="none" rtlCol="0">
            <a:spAutoFit/>
          </a:bodyPr>
          <a:lstStyle/>
          <a:p>
            <a:r>
              <a:rPr lang="en-US" sz="3200" dirty="0" smtClean="0"/>
              <a:t>Estimate error based on training data</a:t>
            </a:r>
          </a:p>
          <a:p>
            <a:endParaRPr lang="en-US" sz="3200" dirty="0"/>
          </a:p>
          <a:p>
            <a:r>
              <a:rPr lang="en-US" sz="3200" dirty="0" smtClean="0"/>
              <a:t>If it is within the interval, prune</a:t>
            </a:r>
          </a:p>
        </p:txBody>
      </p:sp>
    </p:spTree>
    <p:extLst>
      <p:ext uri="{BB962C8B-B14F-4D97-AF65-F5344CB8AC3E}">
        <p14:creationId xmlns:p14="http://schemas.microsoft.com/office/powerpoint/2010/main" val="42574826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54132" y="611498"/>
            <a:ext cx="6646818" cy="990107"/>
          </a:xfrm>
        </p:spPr>
        <p:txBody>
          <a:bodyPr>
            <a:normAutofit/>
          </a:bodyPr>
          <a:lstStyle/>
          <a:p>
            <a:pPr eaLnBrk="1" hangingPunct="1"/>
            <a:r>
              <a:rPr lang="en-US" sz="4000" dirty="0" smtClean="0">
                <a:latin typeface="Arial" charset="0"/>
              </a:rPr>
              <a:t>Lowering confidence causes more pruning</a:t>
            </a:r>
            <a:endParaRPr lang="en-US" sz="4000" dirty="0">
              <a:latin typeface="Arial" charset="0"/>
            </a:endParaRPr>
          </a:p>
        </p:txBody>
      </p:sp>
      <p:sp>
        <p:nvSpPr>
          <p:cNvPr id="36867" name="Line 3"/>
          <p:cNvSpPr>
            <a:spLocks noChangeShapeType="1"/>
          </p:cNvSpPr>
          <p:nvPr/>
        </p:nvSpPr>
        <p:spPr bwMode="auto">
          <a:xfrm>
            <a:off x="1447800" y="2971800"/>
            <a:ext cx="5867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868" name="Line 4"/>
          <p:cNvSpPr>
            <a:spLocks noChangeShapeType="1"/>
          </p:cNvSpPr>
          <p:nvPr/>
        </p:nvSpPr>
        <p:spPr bwMode="auto">
          <a:xfrm>
            <a:off x="1447800" y="4800600"/>
            <a:ext cx="5867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869" name="Oval 5"/>
          <p:cNvSpPr>
            <a:spLocks noChangeArrowheads="1"/>
          </p:cNvSpPr>
          <p:nvPr/>
        </p:nvSpPr>
        <p:spPr bwMode="auto">
          <a:xfrm>
            <a:off x="4168775" y="4625975"/>
            <a:ext cx="2286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0" name="Rectangle 6"/>
          <p:cNvSpPr>
            <a:spLocks noChangeArrowheads="1"/>
          </p:cNvSpPr>
          <p:nvPr/>
        </p:nvSpPr>
        <p:spPr bwMode="auto">
          <a:xfrm>
            <a:off x="1828800" y="4457700"/>
            <a:ext cx="3365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3600" b="1"/>
              <a:t>(</a:t>
            </a:r>
          </a:p>
        </p:txBody>
      </p:sp>
      <p:sp>
        <p:nvSpPr>
          <p:cNvPr id="36871" name="Text Box 7"/>
          <p:cNvSpPr txBox="1">
            <a:spLocks noChangeArrowheads="1"/>
          </p:cNvSpPr>
          <p:nvPr/>
        </p:nvSpPr>
        <p:spPr bwMode="auto">
          <a:xfrm>
            <a:off x="6553200" y="4457700"/>
            <a:ext cx="396875"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nvGrpSpPr>
          <p:cNvPr id="36872" name="Group 8"/>
          <p:cNvGrpSpPr>
            <a:grpSpLocks/>
          </p:cNvGrpSpPr>
          <p:nvPr/>
        </p:nvGrpSpPr>
        <p:grpSpPr bwMode="auto">
          <a:xfrm>
            <a:off x="3200400" y="2667000"/>
            <a:ext cx="2165350" cy="641350"/>
            <a:chOff x="2016" y="1680"/>
            <a:chExt cx="1364" cy="404"/>
          </a:xfrm>
        </p:grpSpPr>
        <p:sp>
          <p:nvSpPr>
            <p:cNvPr id="36875" name="Oval 9"/>
            <p:cNvSpPr>
              <a:spLocks noChangeArrowheads="1"/>
            </p:cNvSpPr>
            <p:nvPr/>
          </p:nvSpPr>
          <p:spPr bwMode="auto">
            <a:xfrm>
              <a:off x="2640" y="1786"/>
              <a:ext cx="144" cy="1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6" name="Text Box 10"/>
            <p:cNvSpPr txBox="1">
              <a:spLocks noChangeArrowheads="1"/>
            </p:cNvSpPr>
            <p:nvPr/>
          </p:nvSpPr>
          <p:spPr bwMode="auto">
            <a:xfrm>
              <a:off x="2016" y="1680"/>
              <a:ext cx="212"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36877" name="Text Box 11"/>
            <p:cNvSpPr txBox="1">
              <a:spLocks noChangeArrowheads="1"/>
            </p:cNvSpPr>
            <p:nvPr/>
          </p:nvSpPr>
          <p:spPr bwMode="auto">
            <a:xfrm>
              <a:off x="3168" y="1680"/>
              <a:ext cx="212"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sp>
        <p:nvSpPr>
          <p:cNvPr id="36873" name="Text Box 12"/>
          <p:cNvSpPr txBox="1">
            <a:spLocks noChangeArrowheads="1"/>
          </p:cNvSpPr>
          <p:nvPr/>
        </p:nvSpPr>
        <p:spPr bwMode="auto">
          <a:xfrm>
            <a:off x="1371600" y="1981200"/>
            <a:ext cx="62293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dirty="0"/>
              <a:t>Confidence factor = .25</a:t>
            </a:r>
          </a:p>
          <a:p>
            <a:r>
              <a:rPr lang="en-US" dirty="0"/>
              <a:t>Means you are 75% sure the error rate is within the interval.</a:t>
            </a:r>
          </a:p>
        </p:txBody>
      </p:sp>
      <p:sp>
        <p:nvSpPr>
          <p:cNvPr id="36874" name="Rectangle 13"/>
          <p:cNvSpPr>
            <a:spLocks noChangeArrowheads="1"/>
          </p:cNvSpPr>
          <p:nvPr/>
        </p:nvSpPr>
        <p:spPr bwMode="auto">
          <a:xfrm>
            <a:off x="1371600" y="3778250"/>
            <a:ext cx="693420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dirty="0"/>
              <a:t>Confidence factor = .10</a:t>
            </a:r>
          </a:p>
          <a:p>
            <a:r>
              <a:rPr lang="en-US" dirty="0"/>
              <a:t>Means you are 90% sure the error rate is within the interval.</a:t>
            </a:r>
          </a:p>
        </p:txBody>
      </p:sp>
      <p:sp>
        <p:nvSpPr>
          <p:cNvPr id="2" name="Rectangle 1"/>
          <p:cNvSpPr/>
          <p:nvPr/>
        </p:nvSpPr>
        <p:spPr>
          <a:xfrm>
            <a:off x="904565" y="5391217"/>
            <a:ext cx="6153150" cy="986937"/>
          </a:xfrm>
          <a:prstGeom prst="rect">
            <a:avLst/>
          </a:prstGeom>
        </p:spPr>
        <p:txBody>
          <a:bodyPr wrap="square">
            <a:spAutoFit/>
          </a:bodyPr>
          <a:lstStyle/>
          <a:p>
            <a:pPr lvl="1">
              <a:lnSpc>
                <a:spcPct val="90000"/>
              </a:lnSpc>
            </a:pPr>
            <a:r>
              <a:rPr lang="en-US" sz="3200" dirty="0">
                <a:latin typeface="Arial" charset="0"/>
              </a:rPr>
              <a:t>Lowering the confidence value causes more pruning</a:t>
            </a:r>
          </a:p>
        </p:txBody>
      </p:sp>
    </p:spTree>
    <p:extLst>
      <p:ext uri="{BB962C8B-B14F-4D97-AF65-F5344CB8AC3E}">
        <p14:creationId xmlns:p14="http://schemas.microsoft.com/office/powerpoint/2010/main" val="33967872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600">
                <a:latin typeface="Arial" charset="0"/>
              </a:rPr>
              <a:t>Thinking about the Confidence Factor</a:t>
            </a:r>
          </a:p>
        </p:txBody>
      </p:sp>
      <p:grpSp>
        <p:nvGrpSpPr>
          <p:cNvPr id="35843" name="Group 3"/>
          <p:cNvGrpSpPr>
            <a:grpSpLocks/>
          </p:cNvGrpSpPr>
          <p:nvPr/>
        </p:nvGrpSpPr>
        <p:grpSpPr bwMode="auto">
          <a:xfrm>
            <a:off x="76200" y="1941513"/>
            <a:ext cx="4060825" cy="2798762"/>
            <a:chOff x="1388" y="1223"/>
            <a:chExt cx="2994" cy="1972"/>
          </a:xfrm>
        </p:grpSpPr>
        <p:sp>
          <p:nvSpPr>
            <p:cNvPr id="35845" name="Oval 4"/>
            <p:cNvSpPr>
              <a:spLocks noChangeArrowheads="1"/>
            </p:cNvSpPr>
            <p:nvPr/>
          </p:nvSpPr>
          <p:spPr bwMode="auto">
            <a:xfrm>
              <a:off x="38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6" name="Oval 5"/>
            <p:cNvSpPr>
              <a:spLocks noChangeArrowheads="1"/>
            </p:cNvSpPr>
            <p:nvPr/>
          </p:nvSpPr>
          <p:spPr bwMode="auto">
            <a:xfrm>
              <a:off x="26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7" name="Oval 6"/>
            <p:cNvSpPr>
              <a:spLocks noChangeArrowheads="1"/>
            </p:cNvSpPr>
            <p:nvPr/>
          </p:nvSpPr>
          <p:spPr bwMode="auto">
            <a:xfrm>
              <a:off x="3176" y="1776"/>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8" name="Oval 7"/>
            <p:cNvSpPr>
              <a:spLocks noChangeArrowheads="1"/>
            </p:cNvSpPr>
            <p:nvPr/>
          </p:nvSpPr>
          <p:spPr bwMode="auto">
            <a:xfrm>
              <a:off x="2072" y="172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9" name="Oval 8"/>
            <p:cNvSpPr>
              <a:spLocks noChangeArrowheads="1"/>
            </p:cNvSpPr>
            <p:nvPr/>
          </p:nvSpPr>
          <p:spPr bwMode="auto">
            <a:xfrm>
              <a:off x="2648" y="124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50" name="Text Box 9"/>
            <p:cNvSpPr txBox="1">
              <a:spLocks noChangeArrowheads="1"/>
            </p:cNvSpPr>
            <p:nvPr/>
          </p:nvSpPr>
          <p:spPr bwMode="auto">
            <a:xfrm>
              <a:off x="2974" y="1223"/>
              <a:ext cx="922" cy="2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[10A, 10B]</a:t>
              </a:r>
            </a:p>
          </p:txBody>
        </p:sp>
        <p:sp>
          <p:nvSpPr>
            <p:cNvPr id="35851" name="Text Box 10"/>
            <p:cNvSpPr txBox="1">
              <a:spLocks noChangeArrowheads="1"/>
            </p:cNvSpPr>
            <p:nvPr/>
          </p:nvSpPr>
          <p:spPr bwMode="auto">
            <a:xfrm>
              <a:off x="1388" y="1738"/>
              <a:ext cx="688" cy="2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[5A,1B]</a:t>
              </a:r>
            </a:p>
          </p:txBody>
        </p:sp>
        <p:sp>
          <p:nvSpPr>
            <p:cNvPr id="35852" name="Text Box 11"/>
            <p:cNvSpPr txBox="1">
              <a:spLocks noChangeArrowheads="1"/>
            </p:cNvSpPr>
            <p:nvPr/>
          </p:nvSpPr>
          <p:spPr bwMode="auto">
            <a:xfrm>
              <a:off x="2349" y="2889"/>
              <a:ext cx="688" cy="2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[5A,2B]</a:t>
              </a:r>
            </a:p>
          </p:txBody>
        </p:sp>
        <p:sp>
          <p:nvSpPr>
            <p:cNvPr id="35853" name="Text Box 12"/>
            <p:cNvSpPr txBox="1">
              <a:spLocks noChangeArrowheads="1"/>
            </p:cNvSpPr>
            <p:nvPr/>
          </p:nvSpPr>
          <p:spPr bwMode="auto">
            <a:xfrm>
              <a:off x="3694" y="2937"/>
              <a:ext cx="688" cy="2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[0A,7B]</a:t>
              </a:r>
            </a:p>
          </p:txBody>
        </p:sp>
        <p:sp>
          <p:nvSpPr>
            <p:cNvPr id="35854" name="Text Box 13"/>
            <p:cNvSpPr txBox="1">
              <a:spLocks noChangeArrowheads="1"/>
            </p:cNvSpPr>
            <p:nvPr/>
          </p:nvSpPr>
          <p:spPr bwMode="auto">
            <a:xfrm>
              <a:off x="3462" y="1777"/>
              <a:ext cx="782" cy="2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[5A,10B]</a:t>
              </a:r>
            </a:p>
          </p:txBody>
        </p:sp>
        <p:sp>
          <p:nvSpPr>
            <p:cNvPr id="35855" name="Line 14"/>
            <p:cNvSpPr>
              <a:spLocks noChangeShapeType="1"/>
            </p:cNvSpPr>
            <p:nvPr/>
          </p:nvSpPr>
          <p:spPr bwMode="auto">
            <a:xfrm flipH="1">
              <a:off x="2312" y="1488"/>
              <a:ext cx="384" cy="24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5856" name="Line 15"/>
            <p:cNvSpPr>
              <a:spLocks noChangeShapeType="1"/>
            </p:cNvSpPr>
            <p:nvPr/>
          </p:nvSpPr>
          <p:spPr bwMode="auto">
            <a:xfrm>
              <a:off x="2888" y="1488"/>
              <a:ext cx="336" cy="28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5857" name="Line 16"/>
            <p:cNvSpPr>
              <a:spLocks noChangeShapeType="1"/>
            </p:cNvSpPr>
            <p:nvPr/>
          </p:nvSpPr>
          <p:spPr bwMode="auto">
            <a:xfrm flipH="1">
              <a:off x="2792" y="2016"/>
              <a:ext cx="480" cy="48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5858" name="Line 17"/>
            <p:cNvSpPr>
              <a:spLocks noChangeShapeType="1"/>
            </p:cNvSpPr>
            <p:nvPr/>
          </p:nvSpPr>
          <p:spPr bwMode="auto">
            <a:xfrm>
              <a:off x="3368" y="2016"/>
              <a:ext cx="480" cy="52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sp>
        <p:nvSpPr>
          <p:cNvPr id="19" name="Line 4"/>
          <p:cNvSpPr>
            <a:spLocks noChangeShapeType="1"/>
          </p:cNvSpPr>
          <p:nvPr/>
        </p:nvSpPr>
        <p:spPr bwMode="auto">
          <a:xfrm>
            <a:off x="76200" y="5984405"/>
            <a:ext cx="5867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 name="Oval 5"/>
          <p:cNvSpPr>
            <a:spLocks noChangeArrowheads="1"/>
          </p:cNvSpPr>
          <p:nvPr/>
        </p:nvSpPr>
        <p:spPr bwMode="auto">
          <a:xfrm>
            <a:off x="2797175" y="5809780"/>
            <a:ext cx="2286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 name="Rectangle 6"/>
          <p:cNvSpPr>
            <a:spLocks noChangeArrowheads="1"/>
          </p:cNvSpPr>
          <p:nvPr/>
        </p:nvSpPr>
        <p:spPr bwMode="auto">
          <a:xfrm>
            <a:off x="457200" y="5641505"/>
            <a:ext cx="3365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3600" b="1"/>
              <a:t>(</a:t>
            </a:r>
          </a:p>
        </p:txBody>
      </p:sp>
      <p:sp>
        <p:nvSpPr>
          <p:cNvPr id="22" name="Text Box 7"/>
          <p:cNvSpPr txBox="1">
            <a:spLocks noChangeArrowheads="1"/>
          </p:cNvSpPr>
          <p:nvPr/>
        </p:nvSpPr>
        <p:spPr bwMode="auto">
          <a:xfrm>
            <a:off x="5181600" y="5641505"/>
            <a:ext cx="396875"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23" name="Rectangle 13"/>
          <p:cNvSpPr>
            <a:spLocks noChangeArrowheads="1"/>
          </p:cNvSpPr>
          <p:nvPr/>
        </p:nvSpPr>
        <p:spPr bwMode="auto">
          <a:xfrm>
            <a:off x="0" y="6488668"/>
            <a:ext cx="806275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dirty="0"/>
              <a:t>Confidence factor = .</a:t>
            </a:r>
            <a:r>
              <a:rPr lang="en-US" dirty="0" smtClean="0"/>
              <a:t>10: You </a:t>
            </a:r>
            <a:r>
              <a:rPr lang="en-US" dirty="0"/>
              <a:t>are 90% sure the error rate is within the interval.</a:t>
            </a:r>
          </a:p>
        </p:txBody>
      </p:sp>
      <p:sp>
        <p:nvSpPr>
          <p:cNvPr id="24" name="Rectangle 23"/>
          <p:cNvSpPr/>
          <p:nvPr/>
        </p:nvSpPr>
        <p:spPr>
          <a:xfrm>
            <a:off x="1437529" y="1976994"/>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Line Callout 1 24"/>
          <p:cNvSpPr/>
          <p:nvPr/>
        </p:nvSpPr>
        <p:spPr>
          <a:xfrm>
            <a:off x="4800196" y="1065921"/>
            <a:ext cx="2286807" cy="1606506"/>
          </a:xfrm>
          <a:prstGeom prst="borderCallout1">
            <a:avLst>
              <a:gd name="adj1" fmla="val 18750"/>
              <a:gd name="adj2" fmla="val -8333"/>
              <a:gd name="adj3" fmla="val 53549"/>
              <a:gd name="adj4" fmla="val -44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More error expected: We’ve only used one feature to at this point </a:t>
            </a:r>
            <a:endParaRPr lang="en-US" dirty="0"/>
          </a:p>
        </p:txBody>
      </p:sp>
      <p:sp>
        <p:nvSpPr>
          <p:cNvPr id="26" name="Rectangle 25"/>
          <p:cNvSpPr/>
          <p:nvPr/>
        </p:nvSpPr>
        <p:spPr>
          <a:xfrm>
            <a:off x="1589929" y="2701075"/>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Line Callout 1 26"/>
          <p:cNvSpPr/>
          <p:nvPr/>
        </p:nvSpPr>
        <p:spPr>
          <a:xfrm>
            <a:off x="4800196" y="3570855"/>
            <a:ext cx="2286807" cy="1606506"/>
          </a:xfrm>
          <a:prstGeom prst="borderCallout1">
            <a:avLst>
              <a:gd name="adj1" fmla="val 18750"/>
              <a:gd name="adj2" fmla="val -8333"/>
              <a:gd name="adj3" fmla="val -28178"/>
              <a:gd name="adj4" fmla="val -439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Less error expected: We have used more information to make a decision</a:t>
            </a:r>
            <a:endParaRPr lang="en-US" dirty="0"/>
          </a:p>
        </p:txBody>
      </p:sp>
    </p:spTree>
    <p:extLst>
      <p:ext uri="{BB962C8B-B14F-4D97-AF65-F5344CB8AC3E}">
        <p14:creationId xmlns:p14="http://schemas.microsoft.com/office/powerpoint/2010/main" val="25823882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600">
                <a:latin typeface="Arial" charset="0"/>
              </a:rPr>
              <a:t>Thinking about the Confidence Factor</a:t>
            </a:r>
          </a:p>
        </p:txBody>
      </p:sp>
      <p:grpSp>
        <p:nvGrpSpPr>
          <p:cNvPr id="35843" name="Group 3"/>
          <p:cNvGrpSpPr>
            <a:grpSpLocks/>
          </p:cNvGrpSpPr>
          <p:nvPr/>
        </p:nvGrpSpPr>
        <p:grpSpPr bwMode="auto">
          <a:xfrm>
            <a:off x="76200" y="1941513"/>
            <a:ext cx="4060825" cy="2798762"/>
            <a:chOff x="1388" y="1223"/>
            <a:chExt cx="2994" cy="1972"/>
          </a:xfrm>
        </p:grpSpPr>
        <p:sp>
          <p:nvSpPr>
            <p:cNvPr id="35845" name="Oval 4"/>
            <p:cNvSpPr>
              <a:spLocks noChangeArrowheads="1"/>
            </p:cNvSpPr>
            <p:nvPr/>
          </p:nvSpPr>
          <p:spPr bwMode="auto">
            <a:xfrm>
              <a:off x="38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6" name="Oval 5"/>
            <p:cNvSpPr>
              <a:spLocks noChangeArrowheads="1"/>
            </p:cNvSpPr>
            <p:nvPr/>
          </p:nvSpPr>
          <p:spPr bwMode="auto">
            <a:xfrm>
              <a:off x="26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7" name="Oval 6"/>
            <p:cNvSpPr>
              <a:spLocks noChangeArrowheads="1"/>
            </p:cNvSpPr>
            <p:nvPr/>
          </p:nvSpPr>
          <p:spPr bwMode="auto">
            <a:xfrm>
              <a:off x="3176" y="1776"/>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8" name="Oval 7"/>
            <p:cNvSpPr>
              <a:spLocks noChangeArrowheads="1"/>
            </p:cNvSpPr>
            <p:nvPr/>
          </p:nvSpPr>
          <p:spPr bwMode="auto">
            <a:xfrm>
              <a:off x="2072" y="172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9" name="Oval 8"/>
            <p:cNvSpPr>
              <a:spLocks noChangeArrowheads="1"/>
            </p:cNvSpPr>
            <p:nvPr/>
          </p:nvSpPr>
          <p:spPr bwMode="auto">
            <a:xfrm>
              <a:off x="2648" y="124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50" name="Text Box 9"/>
            <p:cNvSpPr txBox="1">
              <a:spLocks noChangeArrowheads="1"/>
            </p:cNvSpPr>
            <p:nvPr/>
          </p:nvSpPr>
          <p:spPr bwMode="auto">
            <a:xfrm>
              <a:off x="2974" y="1223"/>
              <a:ext cx="922" cy="2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[10A, 10B]</a:t>
              </a:r>
            </a:p>
          </p:txBody>
        </p:sp>
        <p:sp>
          <p:nvSpPr>
            <p:cNvPr id="35851" name="Text Box 10"/>
            <p:cNvSpPr txBox="1">
              <a:spLocks noChangeArrowheads="1"/>
            </p:cNvSpPr>
            <p:nvPr/>
          </p:nvSpPr>
          <p:spPr bwMode="auto">
            <a:xfrm>
              <a:off x="1388" y="1738"/>
              <a:ext cx="688" cy="2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[5A,1B]</a:t>
              </a:r>
            </a:p>
          </p:txBody>
        </p:sp>
        <p:sp>
          <p:nvSpPr>
            <p:cNvPr id="35852" name="Text Box 11"/>
            <p:cNvSpPr txBox="1">
              <a:spLocks noChangeArrowheads="1"/>
            </p:cNvSpPr>
            <p:nvPr/>
          </p:nvSpPr>
          <p:spPr bwMode="auto">
            <a:xfrm>
              <a:off x="2349" y="2889"/>
              <a:ext cx="688" cy="2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[5A,2B]</a:t>
              </a:r>
            </a:p>
          </p:txBody>
        </p:sp>
        <p:sp>
          <p:nvSpPr>
            <p:cNvPr id="35853" name="Text Box 12"/>
            <p:cNvSpPr txBox="1">
              <a:spLocks noChangeArrowheads="1"/>
            </p:cNvSpPr>
            <p:nvPr/>
          </p:nvSpPr>
          <p:spPr bwMode="auto">
            <a:xfrm>
              <a:off x="3694" y="2937"/>
              <a:ext cx="688" cy="2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[0A,7B]</a:t>
              </a:r>
            </a:p>
          </p:txBody>
        </p:sp>
        <p:sp>
          <p:nvSpPr>
            <p:cNvPr id="35854" name="Text Box 13"/>
            <p:cNvSpPr txBox="1">
              <a:spLocks noChangeArrowheads="1"/>
            </p:cNvSpPr>
            <p:nvPr/>
          </p:nvSpPr>
          <p:spPr bwMode="auto">
            <a:xfrm>
              <a:off x="3462" y="1777"/>
              <a:ext cx="782" cy="2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[5A,10B]</a:t>
              </a:r>
            </a:p>
          </p:txBody>
        </p:sp>
        <p:sp>
          <p:nvSpPr>
            <p:cNvPr id="35855" name="Line 14"/>
            <p:cNvSpPr>
              <a:spLocks noChangeShapeType="1"/>
            </p:cNvSpPr>
            <p:nvPr/>
          </p:nvSpPr>
          <p:spPr bwMode="auto">
            <a:xfrm flipH="1">
              <a:off x="2312" y="1488"/>
              <a:ext cx="384" cy="24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5856" name="Line 15"/>
            <p:cNvSpPr>
              <a:spLocks noChangeShapeType="1"/>
            </p:cNvSpPr>
            <p:nvPr/>
          </p:nvSpPr>
          <p:spPr bwMode="auto">
            <a:xfrm>
              <a:off x="2888" y="1488"/>
              <a:ext cx="336" cy="28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5857" name="Line 16"/>
            <p:cNvSpPr>
              <a:spLocks noChangeShapeType="1"/>
            </p:cNvSpPr>
            <p:nvPr/>
          </p:nvSpPr>
          <p:spPr bwMode="auto">
            <a:xfrm flipH="1">
              <a:off x="2792" y="2016"/>
              <a:ext cx="480" cy="48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5858" name="Line 17"/>
            <p:cNvSpPr>
              <a:spLocks noChangeShapeType="1"/>
            </p:cNvSpPr>
            <p:nvPr/>
          </p:nvSpPr>
          <p:spPr bwMode="auto">
            <a:xfrm>
              <a:off x="3368" y="2016"/>
              <a:ext cx="480" cy="52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sp>
        <p:nvSpPr>
          <p:cNvPr id="19" name="Line 4"/>
          <p:cNvSpPr>
            <a:spLocks noChangeShapeType="1"/>
          </p:cNvSpPr>
          <p:nvPr/>
        </p:nvSpPr>
        <p:spPr bwMode="auto">
          <a:xfrm>
            <a:off x="76200" y="5984405"/>
            <a:ext cx="5867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 name="Oval 5"/>
          <p:cNvSpPr>
            <a:spLocks noChangeArrowheads="1"/>
          </p:cNvSpPr>
          <p:nvPr/>
        </p:nvSpPr>
        <p:spPr bwMode="auto">
          <a:xfrm>
            <a:off x="2797175" y="5809780"/>
            <a:ext cx="2286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 name="Rectangle 6"/>
          <p:cNvSpPr>
            <a:spLocks noChangeArrowheads="1"/>
          </p:cNvSpPr>
          <p:nvPr/>
        </p:nvSpPr>
        <p:spPr bwMode="auto">
          <a:xfrm>
            <a:off x="457200" y="5641505"/>
            <a:ext cx="3365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3600" b="1"/>
              <a:t>(</a:t>
            </a:r>
          </a:p>
        </p:txBody>
      </p:sp>
      <p:sp>
        <p:nvSpPr>
          <p:cNvPr id="22" name="Text Box 7"/>
          <p:cNvSpPr txBox="1">
            <a:spLocks noChangeArrowheads="1"/>
          </p:cNvSpPr>
          <p:nvPr/>
        </p:nvSpPr>
        <p:spPr bwMode="auto">
          <a:xfrm>
            <a:off x="5181600" y="5641505"/>
            <a:ext cx="396875"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23" name="Rectangle 13"/>
          <p:cNvSpPr>
            <a:spLocks noChangeArrowheads="1"/>
          </p:cNvSpPr>
          <p:nvPr/>
        </p:nvSpPr>
        <p:spPr bwMode="auto">
          <a:xfrm>
            <a:off x="0" y="6488668"/>
            <a:ext cx="806275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dirty="0"/>
              <a:t>Confidence factor = .</a:t>
            </a:r>
            <a:r>
              <a:rPr lang="en-US" dirty="0" smtClean="0"/>
              <a:t>10: You </a:t>
            </a:r>
            <a:r>
              <a:rPr lang="en-US" dirty="0"/>
              <a:t>are 90% sure the error rate is within the interval.</a:t>
            </a:r>
          </a:p>
        </p:txBody>
      </p:sp>
      <p:sp>
        <p:nvSpPr>
          <p:cNvPr id="24" name="Rectangle 23"/>
          <p:cNvSpPr/>
          <p:nvPr/>
        </p:nvSpPr>
        <p:spPr>
          <a:xfrm>
            <a:off x="1437529" y="1976994"/>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Line Callout 1 24"/>
          <p:cNvSpPr/>
          <p:nvPr/>
        </p:nvSpPr>
        <p:spPr>
          <a:xfrm>
            <a:off x="4800196" y="1065921"/>
            <a:ext cx="2286807" cy="1606506"/>
          </a:xfrm>
          <a:prstGeom prst="borderCallout1">
            <a:avLst>
              <a:gd name="adj1" fmla="val 18750"/>
              <a:gd name="adj2" fmla="val -8333"/>
              <a:gd name="adj3" fmla="val 53549"/>
              <a:gd name="adj4" fmla="val -44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More error expected: We’ve only used one feature to at this point </a:t>
            </a:r>
            <a:endParaRPr lang="en-US" dirty="0"/>
          </a:p>
        </p:txBody>
      </p:sp>
      <p:sp>
        <p:nvSpPr>
          <p:cNvPr id="26" name="Rectangle 25"/>
          <p:cNvSpPr/>
          <p:nvPr/>
        </p:nvSpPr>
        <p:spPr>
          <a:xfrm>
            <a:off x="1589929" y="2701075"/>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Line Callout 1 26"/>
          <p:cNvSpPr/>
          <p:nvPr/>
        </p:nvSpPr>
        <p:spPr>
          <a:xfrm>
            <a:off x="4800196" y="3570855"/>
            <a:ext cx="2286807" cy="1606506"/>
          </a:xfrm>
          <a:prstGeom prst="borderCallout1">
            <a:avLst>
              <a:gd name="adj1" fmla="val 18750"/>
              <a:gd name="adj2" fmla="val -8333"/>
              <a:gd name="adj3" fmla="val -28178"/>
              <a:gd name="adj4" fmla="val -439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Less error expected: We have used more information to make a decision</a:t>
            </a:r>
            <a:endParaRPr lang="en-US" dirty="0"/>
          </a:p>
        </p:txBody>
      </p:sp>
      <p:sp>
        <p:nvSpPr>
          <p:cNvPr id="2" name="Rectangle 1"/>
          <p:cNvSpPr/>
          <p:nvPr/>
        </p:nvSpPr>
        <p:spPr>
          <a:xfrm>
            <a:off x="4531643" y="2546399"/>
            <a:ext cx="4700726" cy="1077218"/>
          </a:xfrm>
          <a:prstGeom prst="rect">
            <a:avLst/>
          </a:prstGeom>
        </p:spPr>
        <p:txBody>
          <a:bodyPr wrap="none">
            <a:spAutoFit/>
          </a:bodyPr>
          <a:lstStyle/>
          <a:p>
            <a:r>
              <a:rPr lang="en-US" sz="3200" dirty="0" smtClean="0">
                <a:latin typeface="Times New Roman" charset="0"/>
                <a:cs typeface="Times New Roman" charset="0"/>
              </a:rPr>
              <a:t>For the difference in errors, </a:t>
            </a:r>
            <a:br>
              <a:rPr lang="en-US" sz="3200" dirty="0" smtClean="0">
                <a:latin typeface="Times New Roman" charset="0"/>
                <a:cs typeface="Times New Roman" charset="0"/>
              </a:rPr>
            </a:br>
            <a:r>
              <a:rPr lang="en-US" sz="3200" dirty="0" smtClean="0">
                <a:latin typeface="Times New Roman" charset="0"/>
                <a:cs typeface="Times New Roman" charset="0"/>
              </a:rPr>
              <a:t>is |</a:t>
            </a:r>
            <a:r>
              <a:rPr lang="en-US" sz="3200" dirty="0">
                <a:latin typeface="Times New Roman" charset="0"/>
                <a:cs typeface="Times New Roman" charset="0"/>
              </a:rPr>
              <a:t>t| &lt; |t</a:t>
            </a:r>
            <a:r>
              <a:rPr lang="en-US" sz="3200" baseline="-25000" dirty="0">
                <a:latin typeface="Times New Roman" charset="0"/>
                <a:cs typeface="Times New Roman" charset="0"/>
              </a:rPr>
              <a:t></a:t>
            </a:r>
            <a:r>
              <a:rPr lang="en-US" sz="3200" dirty="0" smtClean="0">
                <a:latin typeface="Times New Roman" charset="0"/>
                <a:cs typeface="Times New Roman" charset="0"/>
              </a:rPr>
              <a:t>| ? </a:t>
            </a:r>
            <a:endParaRPr lang="en-US" sz="3200" dirty="0"/>
          </a:p>
        </p:txBody>
      </p:sp>
    </p:spTree>
    <p:extLst>
      <p:ext uri="{BB962C8B-B14F-4D97-AF65-F5344CB8AC3E}">
        <p14:creationId xmlns:p14="http://schemas.microsoft.com/office/powerpoint/2010/main" val="27809237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Decision Trees Pros and Cons</a:t>
            </a:r>
            <a:endParaRPr lang="en-US" dirty="0">
              <a:latin typeface="Arial" charset="0"/>
            </a:endParaRPr>
          </a:p>
        </p:txBody>
      </p:sp>
      <p:sp>
        <p:nvSpPr>
          <p:cNvPr id="18435" name="Rectangle 3"/>
          <p:cNvSpPr>
            <a:spLocks noGrp="1" noChangeArrowheads="1"/>
          </p:cNvSpPr>
          <p:nvPr>
            <p:ph idx="1"/>
          </p:nvPr>
        </p:nvSpPr>
        <p:spPr>
          <a:xfrm>
            <a:off x="1128943" y="1506953"/>
            <a:ext cx="7048804" cy="4379976"/>
          </a:xfrm>
        </p:spPr>
        <p:txBody>
          <a:bodyPr/>
          <a:lstStyle/>
          <a:p>
            <a:pPr marL="0" indent="0" eaLnBrk="1" hangingPunct="1">
              <a:buNone/>
            </a:pPr>
            <a:r>
              <a:rPr lang="en-US" dirty="0" smtClean="0">
                <a:latin typeface="Arial" charset="0"/>
              </a:rPr>
              <a:t>Open world assumption </a:t>
            </a:r>
          </a:p>
          <a:p>
            <a:pPr lvl="1"/>
            <a:r>
              <a:rPr lang="en-US" dirty="0" smtClean="0">
                <a:latin typeface="Arial" charset="0"/>
              </a:rPr>
              <a:t>Only examine some attributes</a:t>
            </a:r>
          </a:p>
          <a:p>
            <a:pPr lvl="1"/>
            <a:r>
              <a:rPr lang="en-US" dirty="0" smtClean="0">
                <a:latin typeface="Arial" charset="0"/>
              </a:rPr>
              <a:t>Beyond that can use the majority class to decide</a:t>
            </a:r>
          </a:p>
          <a:p>
            <a:pPr marL="0" indent="0">
              <a:buNone/>
            </a:pPr>
            <a:r>
              <a:rPr lang="en-US" dirty="0" smtClean="0">
                <a:latin typeface="Arial" charset="0"/>
              </a:rPr>
              <a:t>Divide and conquer approach</a:t>
            </a:r>
          </a:p>
          <a:p>
            <a:pPr lvl="1"/>
            <a:r>
              <a:rPr lang="en-US" dirty="0" smtClean="0">
                <a:latin typeface="Arial" charset="0"/>
              </a:rPr>
              <a:t>Global maximization of performance at each iteration</a:t>
            </a:r>
            <a:endParaRPr lang="en-US" dirty="0">
              <a:latin typeface="Arial" charset="0"/>
            </a:endParaRPr>
          </a:p>
          <a:p>
            <a:pPr marL="0" indent="0" eaLnBrk="1" hangingPunct="1">
              <a:buNone/>
            </a:pPr>
            <a:r>
              <a:rPr lang="en-US" dirty="0" smtClean="0">
                <a:latin typeface="Arial" charset="0"/>
              </a:rPr>
              <a:t>Prone to </a:t>
            </a:r>
            <a:r>
              <a:rPr lang="en-US" dirty="0" err="1" smtClean="0">
                <a:latin typeface="Arial" charset="0"/>
              </a:rPr>
              <a:t>overfitting</a:t>
            </a:r>
            <a:r>
              <a:rPr lang="en-US" dirty="0" smtClean="0">
                <a:latin typeface="Arial" charset="0"/>
              </a:rPr>
              <a:t>. Pruning important for maximizing performance</a:t>
            </a:r>
          </a:p>
        </p:txBody>
      </p:sp>
    </p:spTree>
    <p:extLst>
      <p:ext uri="{BB962C8B-B14F-4D97-AF65-F5344CB8AC3E}">
        <p14:creationId xmlns:p14="http://schemas.microsoft.com/office/powerpoint/2010/main" val="27706018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Closed World Assumption</a:t>
            </a:r>
            <a:endParaRPr lang="en-US" dirty="0"/>
          </a:p>
        </p:txBody>
      </p:sp>
      <p:sp>
        <p:nvSpPr>
          <p:cNvPr id="3" name="Content Placeholder 2"/>
          <p:cNvSpPr>
            <a:spLocks noGrp="1"/>
          </p:cNvSpPr>
          <p:nvPr>
            <p:ph idx="1"/>
          </p:nvPr>
        </p:nvSpPr>
        <p:spPr/>
        <p:txBody>
          <a:bodyPr/>
          <a:lstStyle/>
          <a:p>
            <a:pPr marL="0" indent="0">
              <a:buNone/>
            </a:pPr>
            <a:r>
              <a:rPr lang="en-US" dirty="0" smtClean="0"/>
              <a:t>Presumes all true statements are known </a:t>
            </a:r>
          </a:p>
          <a:p>
            <a:pPr marL="0" indent="0">
              <a:buNone/>
            </a:pPr>
            <a:r>
              <a:rPr lang="en-US" dirty="0" smtClean="0"/>
              <a:t>Observer can thus make inferences about </a:t>
            </a:r>
            <a:r>
              <a:rPr lang="en-US" i="1" dirty="0" smtClean="0"/>
              <a:t>new </a:t>
            </a:r>
            <a:r>
              <a:rPr lang="en-US" dirty="0" smtClean="0"/>
              <a:t>things: if they are not known, they are </a:t>
            </a:r>
            <a:r>
              <a:rPr lang="en-US" i="1" dirty="0" smtClean="0"/>
              <a:t>false</a:t>
            </a:r>
          </a:p>
          <a:p>
            <a:pPr marL="0" indent="0">
              <a:buNone/>
            </a:pP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49</a:t>
            </a:fld>
            <a:endParaRPr lang="en-US" dirty="0"/>
          </a:p>
        </p:txBody>
      </p:sp>
    </p:spTree>
    <p:extLst>
      <p:ext uri="{BB962C8B-B14F-4D97-AF65-F5344CB8AC3E}">
        <p14:creationId xmlns:p14="http://schemas.microsoft.com/office/powerpoint/2010/main" val="29234245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to avoid		</a:t>
            </a:r>
            <a:endParaRPr lang="en-US" dirty="0"/>
          </a:p>
        </p:txBody>
      </p:sp>
      <p:sp>
        <p:nvSpPr>
          <p:cNvPr id="3" name="Content Placeholder 2"/>
          <p:cNvSpPr>
            <a:spLocks noGrp="1"/>
          </p:cNvSpPr>
          <p:nvPr>
            <p:ph idx="1"/>
          </p:nvPr>
        </p:nvSpPr>
        <p:spPr/>
        <p:txBody>
          <a:bodyPr/>
          <a:lstStyle/>
          <a:p>
            <a:r>
              <a:rPr lang="en-US" dirty="0" smtClean="0"/>
              <a:t>Oracles</a:t>
            </a:r>
          </a:p>
          <a:p>
            <a:r>
              <a:rPr lang="en-US" dirty="0" smtClean="0"/>
              <a:t>Identical/Interdependent features</a:t>
            </a:r>
          </a:p>
          <a:p>
            <a:r>
              <a:rPr lang="en-US" dirty="0" smtClean="0"/>
              <a:t>Irrelevant features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a:t>
            </a:fld>
            <a:endParaRPr lang="en-US" dirty="0"/>
          </a:p>
        </p:txBody>
      </p:sp>
    </p:spTree>
    <p:extLst>
      <p:ext uri="{BB962C8B-B14F-4D97-AF65-F5344CB8AC3E}">
        <p14:creationId xmlns:p14="http://schemas.microsoft.com/office/powerpoint/2010/main" val="188498021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World Assumption</a:t>
            </a:r>
            <a:endParaRPr lang="en-US" dirty="0"/>
          </a:p>
        </p:txBody>
      </p:sp>
      <p:sp>
        <p:nvSpPr>
          <p:cNvPr id="3" name="Content Placeholder 2"/>
          <p:cNvSpPr>
            <a:spLocks noGrp="1"/>
          </p:cNvSpPr>
          <p:nvPr>
            <p:ph idx="1"/>
          </p:nvPr>
        </p:nvSpPr>
        <p:spPr/>
        <p:txBody>
          <a:bodyPr/>
          <a:lstStyle/>
          <a:p>
            <a:pPr marL="0" indent="0">
              <a:buNone/>
            </a:pPr>
            <a:r>
              <a:rPr lang="en-US" dirty="0" smtClean="0"/>
              <a:t>No single observer has complete information</a:t>
            </a:r>
          </a:p>
          <a:p>
            <a:pPr marL="0" indent="0">
              <a:buNone/>
            </a:pPr>
            <a:r>
              <a:rPr lang="en-US" dirty="0" smtClean="0"/>
              <a:t>Observer can only make inferences about things that derive from things it already know to be true</a:t>
            </a:r>
          </a:p>
          <a:p>
            <a:pPr marL="0" indent="0">
              <a:buNone/>
            </a:pPr>
            <a:r>
              <a:rPr lang="en-US" dirty="0" smtClean="0"/>
              <a:t>represent information </a:t>
            </a:r>
            <a:r>
              <a:rPr lang="en-US" i="1" dirty="0" smtClean="0"/>
              <a:t>as we discover it </a:t>
            </a:r>
            <a:r>
              <a:rPr lang="en-US" dirty="0" smtClean="0"/>
              <a:t>and </a:t>
            </a:r>
            <a:r>
              <a:rPr lang="en-US" i="1" dirty="0" smtClean="0"/>
              <a:t>cannot guarantee that we know everything true</a:t>
            </a:r>
          </a:p>
          <a:p>
            <a:pPr marL="0" indent="0">
              <a:buNone/>
            </a:pPr>
            <a:r>
              <a:rPr lang="en-US" dirty="0" smtClean="0"/>
              <a:t>statements depending on unknown features are </a:t>
            </a:r>
            <a:r>
              <a:rPr lang="en-US" i="1" dirty="0" smtClean="0"/>
              <a:t>unknown </a:t>
            </a:r>
            <a:r>
              <a:rPr lang="en-US" dirty="0" smtClean="0"/>
              <a:t>rather than </a:t>
            </a:r>
            <a:r>
              <a:rPr lang="en-US" i="1" dirty="0" smtClean="0"/>
              <a:t>false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50</a:t>
            </a:fld>
            <a:endParaRPr lang="en-US" dirty="0"/>
          </a:p>
        </p:txBody>
      </p:sp>
    </p:spTree>
    <p:extLst>
      <p:ext uri="{BB962C8B-B14F-4D97-AF65-F5344CB8AC3E}">
        <p14:creationId xmlns:p14="http://schemas.microsoft.com/office/powerpoint/2010/main" val="2043605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804677" cy="990107"/>
          </a:xfrm>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Statement: Jane is on the plane</a:t>
            </a:r>
          </a:p>
          <a:p>
            <a:pPr marL="0" indent="0">
              <a:buNone/>
            </a:pPr>
            <a:r>
              <a:rPr lang="en-US" dirty="0" smtClean="0"/>
              <a:t>Question: Is Paul on the plane?</a:t>
            </a:r>
          </a:p>
        </p:txBody>
      </p:sp>
      <p:sp>
        <p:nvSpPr>
          <p:cNvPr id="4" name="Date Placeholder 3"/>
          <p:cNvSpPr>
            <a:spLocks noGrp="1"/>
          </p:cNvSpPr>
          <p:nvPr>
            <p:ph type="dt" sz="half" idx="10"/>
          </p:nvPr>
        </p:nvSpPr>
        <p:spPr/>
        <p:txBody>
          <a:bodyPr/>
          <a:lstStyle/>
          <a:p>
            <a:fld id="{7053BEFA-1175-F644-B249-7D41D72BD3FF}" type="datetime1">
              <a:rPr lang="en-US" smtClean="0"/>
              <a:t>4/1/17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51</a:t>
            </a:fld>
            <a:endParaRPr lang="en-US" dirty="0"/>
          </a:p>
        </p:txBody>
      </p:sp>
    </p:spTree>
    <p:extLst>
      <p:ext uri="{BB962C8B-B14F-4D97-AF65-F5344CB8AC3E}">
        <p14:creationId xmlns:p14="http://schemas.microsoft.com/office/powerpoint/2010/main" val="27286517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804677" cy="990107"/>
          </a:xfrm>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Statement: Jane is on the plane</a:t>
            </a:r>
          </a:p>
          <a:p>
            <a:pPr marL="0" indent="0">
              <a:buNone/>
            </a:pPr>
            <a:r>
              <a:rPr lang="en-US" dirty="0" smtClean="0"/>
              <a:t>Question: Is Paul on the plane?</a:t>
            </a:r>
          </a:p>
          <a:p>
            <a:pPr marL="0" indent="0">
              <a:buNone/>
            </a:pPr>
            <a:r>
              <a:rPr lang="en-US" dirty="0" smtClean="0"/>
              <a:t>OWA: Unknown</a:t>
            </a:r>
          </a:p>
          <a:p>
            <a:pPr marL="0" indent="0">
              <a:buNone/>
            </a:pPr>
            <a:r>
              <a:rPr lang="en-US" dirty="0" smtClean="0"/>
              <a:t>CWA: No!</a:t>
            </a:r>
          </a:p>
        </p:txBody>
      </p:sp>
      <p:sp>
        <p:nvSpPr>
          <p:cNvPr id="4" name="Date Placeholder 3"/>
          <p:cNvSpPr>
            <a:spLocks noGrp="1"/>
          </p:cNvSpPr>
          <p:nvPr>
            <p:ph type="dt" sz="half" idx="10"/>
          </p:nvPr>
        </p:nvSpPr>
        <p:spPr/>
        <p:txBody>
          <a:bodyPr/>
          <a:lstStyle/>
          <a:p>
            <a:fld id="{7053BEFA-1175-F644-B249-7D41D72BD3FF}" type="datetime1">
              <a:rPr lang="en-US" smtClean="0"/>
              <a:t>4/1/17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52</a:t>
            </a:fld>
            <a:endParaRPr lang="en-US" dirty="0"/>
          </a:p>
        </p:txBody>
      </p:sp>
    </p:spTree>
    <p:extLst>
      <p:ext uri="{BB962C8B-B14F-4D97-AF65-F5344CB8AC3E}">
        <p14:creationId xmlns:p14="http://schemas.microsoft.com/office/powerpoint/2010/main" val="5434463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804677" cy="990107"/>
          </a:xfrm>
        </p:spPr>
        <p:txBody>
          <a:bodyPr/>
          <a:lstStyle/>
          <a:p>
            <a:r>
              <a:rPr lang="en-US" dirty="0" smtClean="0"/>
              <a:t>Example: Decision Trees</a:t>
            </a:r>
            <a:endParaRPr lang="en-US" dirty="0"/>
          </a:p>
        </p:txBody>
      </p:sp>
      <p:sp>
        <p:nvSpPr>
          <p:cNvPr id="3" name="Content Placeholder 2"/>
          <p:cNvSpPr>
            <a:spLocks noGrp="1"/>
          </p:cNvSpPr>
          <p:nvPr>
            <p:ph idx="1"/>
          </p:nvPr>
        </p:nvSpPr>
        <p:spPr/>
        <p:txBody>
          <a:bodyPr/>
          <a:lstStyle/>
          <a:p>
            <a:pPr marL="0" indent="0">
              <a:buNone/>
            </a:pPr>
            <a:r>
              <a:rPr lang="en-US" dirty="0" smtClean="0"/>
              <a:t>Contain statements about how features relate to outcomes</a:t>
            </a:r>
          </a:p>
          <a:p>
            <a:pPr marL="0" indent="0">
              <a:buNone/>
            </a:pPr>
            <a:r>
              <a:rPr lang="en-US" dirty="0" smtClean="0"/>
              <a:t>Question: What happens when an attribute is included that is not in the tree? </a:t>
            </a:r>
          </a:p>
        </p:txBody>
      </p:sp>
      <p:sp>
        <p:nvSpPr>
          <p:cNvPr id="4" name="Date Placeholder 3"/>
          <p:cNvSpPr>
            <a:spLocks noGrp="1"/>
          </p:cNvSpPr>
          <p:nvPr>
            <p:ph type="dt" sz="half" idx="10"/>
          </p:nvPr>
        </p:nvSpPr>
        <p:spPr/>
        <p:txBody>
          <a:bodyPr/>
          <a:lstStyle/>
          <a:p>
            <a:fld id="{7053BEFA-1175-F644-B249-7D41D72BD3FF}" type="datetime1">
              <a:rPr lang="en-US" smtClean="0"/>
              <a:t>4/1/17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53</a:t>
            </a:fld>
            <a:endParaRPr lang="en-US" dirty="0"/>
          </a:p>
        </p:txBody>
      </p:sp>
    </p:spTree>
    <p:extLst>
      <p:ext uri="{BB962C8B-B14F-4D97-AF65-F5344CB8AC3E}">
        <p14:creationId xmlns:p14="http://schemas.microsoft.com/office/powerpoint/2010/main" val="34087515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today’s reading	</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86954502"/>
              </p:ext>
            </p:extLst>
          </p:nvPr>
        </p:nvGraphicFramePr>
        <p:xfrm>
          <a:off x="217714" y="1862698"/>
          <a:ext cx="8732645" cy="3977640"/>
        </p:xfrm>
        <a:graphic>
          <a:graphicData uri="http://schemas.openxmlformats.org/drawingml/2006/table">
            <a:tbl>
              <a:tblPr firstRow="1" firstCol="1" bandRow="1">
                <a:tableStyleId>{F5AB1C69-6EDB-4FF4-983F-18BD219EF322}</a:tableStyleId>
              </a:tblPr>
              <a:tblGrid>
                <a:gridCol w="3361868"/>
                <a:gridCol w="1554847"/>
                <a:gridCol w="1415142"/>
                <a:gridCol w="1088572"/>
                <a:gridCol w="1312216"/>
              </a:tblGrid>
              <a:tr h="370840">
                <a:tc>
                  <a:txBody>
                    <a:bodyPr/>
                    <a:lstStyle/>
                    <a:p>
                      <a:endParaRPr lang="en-US" dirty="0"/>
                    </a:p>
                  </a:txBody>
                  <a:tcPr/>
                </a:tc>
                <a:tc>
                  <a:txBody>
                    <a:bodyPr/>
                    <a:lstStyle/>
                    <a:p>
                      <a:r>
                        <a:rPr lang="en-US" dirty="0" smtClean="0"/>
                        <a:t>Decision Trees</a:t>
                      </a:r>
                      <a:endParaRPr lang="en-US" dirty="0"/>
                    </a:p>
                  </a:txBody>
                  <a:tcPr>
                    <a:solidFill>
                      <a:schemeClr val="accent1"/>
                    </a:solidFill>
                  </a:tcPr>
                </a:tc>
                <a:tc>
                  <a:txBody>
                    <a:bodyPr/>
                    <a:lstStyle/>
                    <a:p>
                      <a:r>
                        <a:rPr lang="en-US" dirty="0" smtClean="0"/>
                        <a:t>Naïve</a:t>
                      </a:r>
                      <a:r>
                        <a:rPr lang="en-US" baseline="0" dirty="0" smtClean="0"/>
                        <a:t> Bayes</a:t>
                      </a:r>
                      <a:endParaRPr lang="en-US" dirty="0"/>
                    </a:p>
                  </a:txBody>
                  <a:tcPr/>
                </a:tc>
                <a:tc>
                  <a:txBody>
                    <a:bodyPr/>
                    <a:lstStyle/>
                    <a:p>
                      <a:r>
                        <a:rPr lang="en-US" dirty="0" smtClean="0"/>
                        <a:t>SVM*</a:t>
                      </a:r>
                      <a:endParaRPr lang="en-US" dirty="0"/>
                    </a:p>
                  </a:txBody>
                  <a:tcPr/>
                </a:tc>
                <a:tc>
                  <a:txBody>
                    <a:bodyPr/>
                    <a:lstStyle/>
                    <a:p>
                      <a:r>
                        <a:rPr lang="en-US" dirty="0" smtClean="0"/>
                        <a:t>Rule Learners</a:t>
                      </a:r>
                      <a:endParaRPr lang="en-US" dirty="0"/>
                    </a:p>
                  </a:txBody>
                  <a:tcPr/>
                </a:tc>
              </a:tr>
              <a:tr h="370840">
                <a:tc>
                  <a:txBody>
                    <a:bodyPr/>
                    <a:lstStyle/>
                    <a:p>
                      <a:r>
                        <a:rPr lang="en-US" dirty="0" smtClean="0"/>
                        <a:t>Accuracy in general</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Speed of learning given f and n</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missing values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a:t>
                      </a:r>
                      <a:r>
                        <a:rPr lang="en-US" baseline="0" dirty="0" smtClean="0"/>
                        <a:t> of irrelevant features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interdependent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Discrete/Binary/Continues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 (!</a:t>
                      </a:r>
                      <a:r>
                        <a:rPr lang="en-US" dirty="0" err="1" smtClean="0"/>
                        <a:t>cont</a:t>
                      </a:r>
                      <a:r>
                        <a:rPr lang="en-US" dirty="0" smtClean="0"/>
                        <a:t>)</a:t>
                      </a:r>
                      <a:endParaRPr lang="en-US" dirty="0"/>
                    </a:p>
                  </a:txBody>
                  <a:tcPr/>
                </a:tc>
                <a:tc>
                  <a:txBody>
                    <a:bodyPr/>
                    <a:lstStyle/>
                    <a:p>
                      <a:r>
                        <a:rPr lang="en-US" dirty="0" smtClean="0"/>
                        <a:t>** (!disc)</a:t>
                      </a:r>
                      <a:endParaRPr lang="en-US" dirty="0"/>
                    </a:p>
                  </a:txBody>
                  <a:tcPr/>
                </a:tc>
                <a:tc>
                  <a:txBody>
                    <a:bodyPr/>
                    <a:lstStyle/>
                    <a:p>
                      <a:r>
                        <a:rPr lang="en-US" dirty="0" smtClean="0"/>
                        <a:t>*** (!</a:t>
                      </a:r>
                      <a:r>
                        <a:rPr lang="en-US" dirty="0" err="1" smtClean="0"/>
                        <a:t>cont</a:t>
                      </a:r>
                      <a:r>
                        <a:rPr lang="en-US" dirty="0" smtClean="0"/>
                        <a:t>)</a:t>
                      </a:r>
                      <a:endParaRPr lang="en-US" dirty="0"/>
                    </a:p>
                  </a:txBody>
                  <a:tcPr/>
                </a:tc>
              </a:tr>
              <a:tr h="370840">
                <a:tc>
                  <a:txBody>
                    <a:bodyPr/>
                    <a:lstStyle/>
                    <a:p>
                      <a:r>
                        <a:rPr lang="en-US" dirty="0" smtClean="0"/>
                        <a:t>Tolerance to noise</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Avoiding </a:t>
                      </a:r>
                      <a:r>
                        <a:rPr lang="en-US" dirty="0" err="1" smtClean="0"/>
                        <a:t>overfitting</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Intelligibility</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4/1/17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54</a:t>
            </a:fld>
            <a:endParaRPr lang="en-US" dirty="0"/>
          </a:p>
        </p:txBody>
      </p:sp>
    </p:spTree>
    <p:extLst>
      <p:ext uri="{BB962C8B-B14F-4D97-AF65-F5344CB8AC3E}">
        <p14:creationId xmlns:p14="http://schemas.microsoft.com/office/powerpoint/2010/main" val="27763825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today’s reading	</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415340583"/>
              </p:ext>
            </p:extLst>
          </p:nvPr>
        </p:nvGraphicFramePr>
        <p:xfrm>
          <a:off x="217714" y="1862698"/>
          <a:ext cx="8732645" cy="3977640"/>
        </p:xfrm>
        <a:graphic>
          <a:graphicData uri="http://schemas.openxmlformats.org/drawingml/2006/table">
            <a:tbl>
              <a:tblPr firstRow="1" firstCol="1" bandRow="1">
                <a:tableStyleId>{F5AB1C69-6EDB-4FF4-983F-18BD219EF322}</a:tableStyleId>
              </a:tblPr>
              <a:tblGrid>
                <a:gridCol w="3361868"/>
                <a:gridCol w="1554847"/>
                <a:gridCol w="1415142"/>
                <a:gridCol w="1088572"/>
                <a:gridCol w="1312216"/>
              </a:tblGrid>
              <a:tr h="370840">
                <a:tc>
                  <a:txBody>
                    <a:bodyPr/>
                    <a:lstStyle/>
                    <a:p>
                      <a:endParaRPr lang="en-US" dirty="0"/>
                    </a:p>
                  </a:txBody>
                  <a:tcPr/>
                </a:tc>
                <a:tc>
                  <a:txBody>
                    <a:bodyPr/>
                    <a:lstStyle/>
                    <a:p>
                      <a:r>
                        <a:rPr lang="en-US" dirty="0" smtClean="0"/>
                        <a:t>Decision Trees</a:t>
                      </a:r>
                      <a:endParaRPr lang="en-US" dirty="0"/>
                    </a:p>
                  </a:txBody>
                  <a:tcPr/>
                </a:tc>
                <a:tc>
                  <a:txBody>
                    <a:bodyPr/>
                    <a:lstStyle/>
                    <a:p>
                      <a:r>
                        <a:rPr lang="en-US" dirty="0" smtClean="0"/>
                        <a:t>Naïve</a:t>
                      </a:r>
                      <a:r>
                        <a:rPr lang="en-US" baseline="0" dirty="0" smtClean="0"/>
                        <a:t> Bayes</a:t>
                      </a:r>
                      <a:endParaRPr lang="en-US" dirty="0"/>
                    </a:p>
                  </a:txBody>
                  <a:tcPr>
                    <a:solidFill>
                      <a:srgbClr val="850205"/>
                    </a:solidFill>
                  </a:tcPr>
                </a:tc>
                <a:tc>
                  <a:txBody>
                    <a:bodyPr/>
                    <a:lstStyle/>
                    <a:p>
                      <a:r>
                        <a:rPr lang="en-US" dirty="0" smtClean="0"/>
                        <a:t>SVM*</a:t>
                      </a:r>
                      <a:endParaRPr lang="en-US" dirty="0"/>
                    </a:p>
                  </a:txBody>
                  <a:tcPr/>
                </a:tc>
                <a:tc>
                  <a:txBody>
                    <a:bodyPr/>
                    <a:lstStyle/>
                    <a:p>
                      <a:r>
                        <a:rPr lang="en-US" dirty="0" smtClean="0"/>
                        <a:t>Rule Learners</a:t>
                      </a:r>
                      <a:endParaRPr lang="en-US" dirty="0"/>
                    </a:p>
                  </a:txBody>
                  <a:tcPr/>
                </a:tc>
              </a:tr>
              <a:tr h="370840">
                <a:tc>
                  <a:txBody>
                    <a:bodyPr/>
                    <a:lstStyle/>
                    <a:p>
                      <a:r>
                        <a:rPr lang="en-US" dirty="0" smtClean="0"/>
                        <a:t>Accuracy in general</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Speed of learning given f and n</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missing values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a:t>
                      </a:r>
                      <a:r>
                        <a:rPr lang="en-US" baseline="0" dirty="0" smtClean="0"/>
                        <a:t> of irrelevant features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interdependent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Discrete/Binary/Continues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 (!</a:t>
                      </a:r>
                      <a:r>
                        <a:rPr lang="en-US" dirty="0" err="1" smtClean="0"/>
                        <a:t>cont</a:t>
                      </a:r>
                      <a:r>
                        <a:rPr lang="en-US" dirty="0" smtClean="0"/>
                        <a:t>)</a:t>
                      </a:r>
                      <a:endParaRPr lang="en-US" dirty="0"/>
                    </a:p>
                  </a:txBody>
                  <a:tcPr/>
                </a:tc>
                <a:tc>
                  <a:txBody>
                    <a:bodyPr/>
                    <a:lstStyle/>
                    <a:p>
                      <a:r>
                        <a:rPr lang="en-US" dirty="0" smtClean="0"/>
                        <a:t>** (!disc)</a:t>
                      </a:r>
                      <a:endParaRPr lang="en-US" dirty="0"/>
                    </a:p>
                  </a:txBody>
                  <a:tcPr/>
                </a:tc>
                <a:tc>
                  <a:txBody>
                    <a:bodyPr/>
                    <a:lstStyle/>
                    <a:p>
                      <a:r>
                        <a:rPr lang="en-US" dirty="0" smtClean="0"/>
                        <a:t>*** (!</a:t>
                      </a:r>
                      <a:r>
                        <a:rPr lang="en-US" dirty="0" err="1" smtClean="0"/>
                        <a:t>cont</a:t>
                      </a:r>
                      <a:r>
                        <a:rPr lang="en-US" dirty="0" smtClean="0"/>
                        <a:t>)</a:t>
                      </a:r>
                      <a:endParaRPr lang="en-US" dirty="0"/>
                    </a:p>
                  </a:txBody>
                  <a:tcPr/>
                </a:tc>
              </a:tr>
              <a:tr h="370840">
                <a:tc>
                  <a:txBody>
                    <a:bodyPr/>
                    <a:lstStyle/>
                    <a:p>
                      <a:r>
                        <a:rPr lang="en-US" dirty="0" smtClean="0"/>
                        <a:t>Tolerance to noise</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Avoiding </a:t>
                      </a:r>
                      <a:r>
                        <a:rPr lang="en-US" dirty="0" err="1" smtClean="0"/>
                        <a:t>overfitting</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Intelligibility</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4/1/17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55</a:t>
            </a:fld>
            <a:endParaRPr lang="en-US" dirty="0"/>
          </a:p>
        </p:txBody>
      </p:sp>
    </p:spTree>
    <p:extLst>
      <p:ext uri="{BB962C8B-B14F-4D97-AF65-F5344CB8AC3E}">
        <p14:creationId xmlns:p14="http://schemas.microsoft.com/office/powerpoint/2010/main" val="42923249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latin typeface="Arial" charset="0"/>
              </a:rPr>
              <a:t>An Alternative: </a:t>
            </a:r>
            <a:br>
              <a:rPr lang="en-US" dirty="0">
                <a:latin typeface="Arial" charset="0"/>
              </a:rPr>
            </a:br>
            <a:r>
              <a:rPr lang="en-US" dirty="0">
                <a:latin typeface="Arial" charset="0"/>
              </a:rPr>
              <a:t>The Elegance of Statistics</a:t>
            </a:r>
          </a:p>
        </p:txBody>
      </p:sp>
      <p:sp>
        <p:nvSpPr>
          <p:cNvPr id="27651" name="Content Placeholder 2"/>
          <p:cNvSpPr>
            <a:spLocks noGrp="1"/>
          </p:cNvSpPr>
          <p:nvPr>
            <p:ph idx="1"/>
          </p:nvPr>
        </p:nvSpPr>
        <p:spPr>
          <a:xfrm>
            <a:off x="1128942" y="1381479"/>
            <a:ext cx="7718725" cy="4379976"/>
          </a:xfrm>
        </p:spPr>
        <p:txBody>
          <a:bodyPr/>
          <a:lstStyle/>
          <a:p>
            <a:pPr eaLnBrk="1" hangingPunct="1">
              <a:buFont typeface="Wingdings" charset="0"/>
              <a:buNone/>
            </a:pPr>
            <a:r>
              <a:rPr lang="en-US" dirty="0">
                <a:latin typeface="Arial" charset="0"/>
              </a:rPr>
              <a:t>We write P(A | B) to denote </a:t>
            </a:r>
          </a:p>
          <a:p>
            <a:pPr eaLnBrk="1" hangingPunct="1">
              <a:buFont typeface="Wingdings" charset="0"/>
              <a:buNone/>
            </a:pPr>
            <a:r>
              <a:rPr lang="en-US" dirty="0">
                <a:latin typeface="Arial" charset="0"/>
              </a:rPr>
              <a:t/>
            </a:r>
            <a:br>
              <a:rPr lang="en-US" dirty="0">
                <a:latin typeface="Arial" charset="0"/>
              </a:rPr>
            </a:br>
            <a:r>
              <a:rPr lang="ja-JP" altLang="en-US" dirty="0">
                <a:latin typeface="Arial" charset="0"/>
              </a:rPr>
              <a:t>“</a:t>
            </a:r>
            <a:r>
              <a:rPr lang="en-US" dirty="0">
                <a:latin typeface="Arial" charset="0"/>
              </a:rPr>
              <a:t>Probability of A given B</a:t>
            </a:r>
            <a:r>
              <a:rPr lang="ja-JP" altLang="en-US" dirty="0">
                <a:latin typeface="Arial" charset="0"/>
              </a:rPr>
              <a:t>”</a:t>
            </a:r>
            <a:r>
              <a:rPr lang="en-US" dirty="0">
                <a:latin typeface="Arial" charset="0"/>
              </a:rPr>
              <a:t> (or </a:t>
            </a:r>
            <a:r>
              <a:rPr lang="ja-JP" altLang="en-US" dirty="0">
                <a:latin typeface="Arial" charset="0"/>
              </a:rPr>
              <a:t>“</a:t>
            </a:r>
            <a:r>
              <a:rPr lang="en-US" dirty="0">
                <a:latin typeface="Arial" charset="0"/>
              </a:rPr>
              <a:t>… assuming B</a:t>
            </a:r>
            <a:r>
              <a:rPr lang="ja-JP" altLang="en-US" dirty="0">
                <a:latin typeface="Arial" charset="0"/>
              </a:rPr>
              <a:t>”</a:t>
            </a:r>
            <a:r>
              <a:rPr lang="en-US" dirty="0">
                <a:latin typeface="Arial" charset="0"/>
              </a:rPr>
              <a:t>)</a:t>
            </a:r>
          </a:p>
          <a:p>
            <a:pPr eaLnBrk="1" hangingPunct="1">
              <a:buFont typeface="Wingdings" charset="0"/>
              <a:buNone/>
            </a:pPr>
            <a:r>
              <a:rPr lang="en-US" dirty="0">
                <a:latin typeface="Arial" charset="0"/>
              </a:rPr>
              <a:t>		or</a:t>
            </a:r>
          </a:p>
          <a:p>
            <a:pPr eaLnBrk="1" hangingPunct="1">
              <a:buFont typeface="Wingdings" charset="0"/>
              <a:buNone/>
            </a:pPr>
            <a:r>
              <a:rPr lang="en-US" dirty="0">
                <a:latin typeface="Arial" charset="0"/>
              </a:rPr>
              <a:t>	</a:t>
            </a:r>
            <a:r>
              <a:rPr lang="ja-JP" altLang="en-US" dirty="0">
                <a:latin typeface="Arial" charset="0"/>
              </a:rPr>
              <a:t>“</a:t>
            </a:r>
            <a:r>
              <a:rPr lang="en-US" dirty="0">
                <a:latin typeface="Arial" charset="0"/>
              </a:rPr>
              <a:t>If we know B is true, what</a:t>
            </a:r>
            <a:r>
              <a:rPr lang="ja-JP" altLang="en-US" dirty="0">
                <a:latin typeface="Arial" charset="0"/>
              </a:rPr>
              <a:t>’</a:t>
            </a:r>
            <a:r>
              <a:rPr lang="en-US" dirty="0">
                <a:latin typeface="Arial" charset="0"/>
              </a:rPr>
              <a:t>s the </a:t>
            </a:r>
            <a:r>
              <a:rPr lang="en-US" dirty="0" smtClean="0">
                <a:latin typeface="Arial" charset="0"/>
              </a:rPr>
              <a:t/>
            </a:r>
            <a:br>
              <a:rPr lang="en-US" dirty="0" smtClean="0">
                <a:latin typeface="Arial" charset="0"/>
              </a:rPr>
            </a:br>
            <a:r>
              <a:rPr lang="en-US" dirty="0" smtClean="0">
                <a:latin typeface="Arial" charset="0"/>
              </a:rPr>
              <a:t>probability </a:t>
            </a:r>
            <a:r>
              <a:rPr lang="en-US" dirty="0">
                <a:latin typeface="Arial" charset="0"/>
              </a:rPr>
              <a:t>of A</a:t>
            </a:r>
            <a:r>
              <a:rPr lang="ja-JP" altLang="en-US" dirty="0">
                <a:latin typeface="Arial" charset="0"/>
              </a:rPr>
              <a:t>”</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p:txBody>
      </p:sp>
      <p:pic>
        <p:nvPicPr>
          <p:cNvPr id="27652" name="Picture 7" descr="prob_venn_diagr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38575" y="3965575"/>
            <a:ext cx="4743450" cy="1960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8453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atin typeface="Arial" charset="0"/>
              </a:rPr>
              <a:t>Conditional Probability Example</a:t>
            </a:r>
          </a:p>
        </p:txBody>
      </p:sp>
      <p:sp>
        <p:nvSpPr>
          <p:cNvPr id="31747" name="Content Placeholder 4"/>
          <p:cNvSpPr>
            <a:spLocks noGrp="1"/>
          </p:cNvSpPr>
          <p:nvPr>
            <p:ph idx="1"/>
          </p:nvPr>
        </p:nvSpPr>
        <p:spPr/>
        <p:txBody>
          <a:bodyPr>
            <a:normAutofit fontScale="92500" lnSpcReduction="20000"/>
          </a:bodyPr>
          <a:lstStyle/>
          <a:p>
            <a:pPr eaLnBrk="1" hangingPunct="1">
              <a:buFont typeface="Wingdings" charset="0"/>
              <a:buNone/>
            </a:pPr>
            <a:r>
              <a:rPr lang="x-none" dirty="0" smtClean="0">
                <a:latin typeface="Arial" charset="0"/>
              </a:rPr>
              <a:t>Consider </a:t>
            </a:r>
            <a:r>
              <a:rPr lang="en-US" dirty="0" smtClean="0">
                <a:latin typeface="Arial" charset="0"/>
              </a:rPr>
              <a:t>hypothetical </a:t>
            </a:r>
            <a:r>
              <a:rPr lang="en-US" dirty="0">
                <a:latin typeface="Arial" charset="0"/>
              </a:rPr>
              <a:t>m</a:t>
            </a:r>
            <a:r>
              <a:rPr lang="x-none" dirty="0" smtClean="0">
                <a:latin typeface="Arial" charset="0"/>
              </a:rPr>
              <a:t>obile </a:t>
            </a:r>
            <a:r>
              <a:rPr lang="x-none" dirty="0" smtClean="0">
                <a:latin typeface="Arial" charset="0"/>
              </a:rPr>
              <a:t>data</a:t>
            </a:r>
            <a:r>
              <a:rPr lang="en-US" dirty="0" smtClean="0">
                <a:latin typeface="Arial" charset="0"/>
              </a:rPr>
              <a:t>:</a:t>
            </a:r>
            <a:endParaRPr lang="en-US" dirty="0">
              <a:latin typeface="Arial" charset="0"/>
            </a:endParaRPr>
          </a:p>
          <a:p>
            <a:pPr eaLnBrk="1" hangingPunct="1">
              <a:buFont typeface="Wingdings" charset="0"/>
              <a:buNone/>
            </a:pPr>
            <a:r>
              <a:rPr lang="en-US" dirty="0">
                <a:latin typeface="Arial" charset="0"/>
              </a:rPr>
              <a:t>	Location: </a:t>
            </a:r>
            <a:r>
              <a:rPr lang="en-US" sz="2000" dirty="0" smtClean="0">
                <a:latin typeface="Arial" charset="0"/>
              </a:rPr>
              <a:t>{Friendship, </a:t>
            </a:r>
            <a:r>
              <a:rPr lang="en-US" sz="2000" dirty="0" smtClean="0">
                <a:latin typeface="Arial" charset="0"/>
              </a:rPr>
              <a:t>NSH, Hidden Valley, Other}</a:t>
            </a:r>
            <a:endParaRPr lang="en-US" dirty="0">
              <a:latin typeface="Arial" charset="0"/>
            </a:endParaRPr>
          </a:p>
          <a:p>
            <a:pPr eaLnBrk="1" hangingPunct="1">
              <a:buFont typeface="Wingdings" charset="0"/>
              <a:buNone/>
            </a:pPr>
            <a:r>
              <a:rPr lang="en-US" dirty="0">
                <a:latin typeface="Arial" charset="0"/>
              </a:rPr>
              <a:t>	</a:t>
            </a:r>
            <a:r>
              <a:rPr lang="en-US" dirty="0" smtClean="0">
                <a:latin typeface="Arial" charset="0"/>
              </a:rPr>
              <a:t>Activity: </a:t>
            </a:r>
            <a:r>
              <a:rPr lang="en-US" dirty="0">
                <a:latin typeface="Arial" charset="0"/>
              </a:rPr>
              <a:t>	 </a:t>
            </a:r>
            <a:r>
              <a:rPr lang="en-US" sz="2000" dirty="0" smtClean="0">
                <a:latin typeface="Arial" charset="0"/>
              </a:rPr>
              <a:t>{Biking, Vehicle, Walking, Still, Other}</a:t>
            </a:r>
            <a:endParaRPr lang="en-US" dirty="0">
              <a:latin typeface="Arial" charset="0"/>
            </a:endParaRPr>
          </a:p>
          <a:p>
            <a:pPr eaLnBrk="1" hangingPunct="1">
              <a:buFont typeface="Wingdings" charset="0"/>
              <a:buNone/>
            </a:pPr>
            <a:endParaRPr lang="en-US" sz="1400" dirty="0">
              <a:latin typeface="Arial" charset="0"/>
            </a:endParaRPr>
          </a:p>
          <a:p>
            <a:pPr eaLnBrk="1" hangingPunct="1">
              <a:buFont typeface="Wingdings" charset="0"/>
              <a:buNone/>
            </a:pPr>
            <a:r>
              <a:rPr lang="en-US" dirty="0">
                <a:latin typeface="Arial" charset="0"/>
              </a:rPr>
              <a:t>Conditional probabilities are useful in classification:</a:t>
            </a:r>
          </a:p>
          <a:p>
            <a:pPr eaLnBrk="1" hangingPunct="1">
              <a:buFont typeface="Wingdings" charset="0"/>
              <a:buNone/>
            </a:pPr>
            <a:r>
              <a:rPr lang="en-US" sz="2000" dirty="0">
                <a:latin typeface="Arial" charset="0"/>
              </a:rPr>
              <a:t>	</a:t>
            </a:r>
            <a:r>
              <a:rPr lang="en-US" sz="2400" dirty="0">
                <a:latin typeface="Arial" charset="0"/>
              </a:rPr>
              <a:t>P</a:t>
            </a:r>
            <a:r>
              <a:rPr lang="en-US" sz="2400" dirty="0" smtClean="0">
                <a:latin typeface="Arial" charset="0"/>
              </a:rPr>
              <a:t>(Walking| </a:t>
            </a:r>
            <a:r>
              <a:rPr lang="en-US" sz="2400" dirty="0" smtClean="0">
                <a:latin typeface="Arial" charset="0"/>
              </a:rPr>
              <a:t>Location=Friendship)</a:t>
            </a:r>
            <a:endParaRPr lang="en-US" sz="2400" dirty="0">
              <a:latin typeface="Arial" charset="0"/>
            </a:endParaRPr>
          </a:p>
          <a:p>
            <a:pPr eaLnBrk="1" hangingPunct="1">
              <a:buFont typeface="Wingdings" charset="0"/>
              <a:buNone/>
            </a:pPr>
            <a:r>
              <a:rPr lang="en-US" sz="2400" dirty="0">
                <a:latin typeface="Arial" charset="0"/>
              </a:rPr>
              <a:t>	P(Sleeping | </a:t>
            </a:r>
            <a:r>
              <a:rPr lang="en-US" sz="2400" dirty="0" smtClean="0">
                <a:latin typeface="Arial" charset="0"/>
              </a:rPr>
              <a:t>Location=NSH)</a:t>
            </a:r>
            <a:r>
              <a:rPr lang="en-US" sz="2400" dirty="0">
                <a:latin typeface="Arial" charset="0"/>
              </a:rPr>
              <a:t>, </a:t>
            </a:r>
            <a:r>
              <a:rPr lang="en-US" sz="2400" dirty="0" err="1">
                <a:latin typeface="Arial" charset="0"/>
              </a:rPr>
              <a:t>etc</a:t>
            </a:r>
            <a:endParaRPr lang="en-US" sz="2400" dirty="0">
              <a:latin typeface="Arial" charset="0"/>
            </a:endParaRPr>
          </a:p>
          <a:p>
            <a:pPr eaLnBrk="1" hangingPunct="1">
              <a:buFont typeface="Wingdings" charset="0"/>
              <a:buNone/>
            </a:pPr>
            <a:endParaRPr lang="en-US" sz="1600" dirty="0">
              <a:latin typeface="Arial" charset="0"/>
            </a:endParaRPr>
          </a:p>
          <a:p>
            <a:pPr eaLnBrk="1" hangingPunct="1">
              <a:buFont typeface="Wingdings" charset="0"/>
              <a:buNone/>
            </a:pPr>
            <a:r>
              <a:rPr lang="en-US" dirty="0">
                <a:solidFill>
                  <a:srgbClr val="850205"/>
                </a:solidFill>
                <a:latin typeface="Arial" charset="0"/>
              </a:rPr>
              <a:t>We can estimate these based on body of prior observations (e.g., count how many times </a:t>
            </a:r>
            <a:r>
              <a:rPr lang="en-US" dirty="0" smtClean="0">
                <a:solidFill>
                  <a:srgbClr val="850205"/>
                </a:solidFill>
                <a:latin typeface="Arial" charset="0"/>
              </a:rPr>
              <a:t>walking when </a:t>
            </a:r>
            <a:r>
              <a:rPr lang="en-US" dirty="0">
                <a:solidFill>
                  <a:srgbClr val="850205"/>
                </a:solidFill>
                <a:latin typeface="Arial" charset="0"/>
              </a:rPr>
              <a:t>location </a:t>
            </a:r>
            <a:r>
              <a:rPr lang="en-US" dirty="0" smtClean="0">
                <a:solidFill>
                  <a:srgbClr val="850205"/>
                </a:solidFill>
                <a:latin typeface="Arial" charset="0"/>
              </a:rPr>
              <a:t>was Shadyside)</a:t>
            </a:r>
            <a:endParaRPr lang="en-US" dirty="0">
              <a:solidFill>
                <a:srgbClr val="850205"/>
              </a:solidFill>
              <a:latin typeface="Arial" charset="0"/>
            </a:endParaRPr>
          </a:p>
          <a:p>
            <a:pPr eaLnBrk="1" hangingPunct="1">
              <a:buFont typeface="Wingdings" charset="0"/>
              <a:buNone/>
            </a:pPr>
            <a:endParaRPr lang="en-US" dirty="0">
              <a:latin typeface="Arial" charset="0"/>
            </a:endParaRPr>
          </a:p>
        </p:txBody>
      </p:sp>
    </p:spTree>
    <p:extLst>
      <p:ext uri="{BB962C8B-B14F-4D97-AF65-F5344CB8AC3E}">
        <p14:creationId xmlns:p14="http://schemas.microsoft.com/office/powerpoint/2010/main" val="1825108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a:latin typeface="Arial" charset="0"/>
              </a:rPr>
              <a:t>Naïve Bayes</a:t>
            </a:r>
          </a:p>
        </p:txBody>
      </p:sp>
      <p:sp>
        <p:nvSpPr>
          <p:cNvPr id="32771" name="Rectangle 3"/>
          <p:cNvSpPr>
            <a:spLocks noGrp="1" noChangeArrowheads="1"/>
          </p:cNvSpPr>
          <p:nvPr>
            <p:ph type="body" idx="1"/>
          </p:nvPr>
        </p:nvSpPr>
        <p:spPr>
          <a:xfrm>
            <a:off x="1128942" y="1847153"/>
            <a:ext cx="7685693" cy="4379976"/>
          </a:xfrm>
        </p:spPr>
        <p:txBody>
          <a:bodyPr/>
          <a:lstStyle/>
          <a:p>
            <a:pPr eaLnBrk="1" hangingPunct="1">
              <a:buFont typeface="Wingdings" charset="0"/>
              <a:buNone/>
            </a:pPr>
            <a:r>
              <a:rPr lang="en-US" dirty="0">
                <a:latin typeface="Arial" charset="0"/>
              </a:rPr>
              <a:t>Based on Bayes law</a:t>
            </a:r>
          </a:p>
          <a:p>
            <a:pPr lvl="1" eaLnBrk="1" hangingPunct="1">
              <a:buFontTx/>
              <a:buNone/>
            </a:pPr>
            <a:r>
              <a:rPr lang="en-US" sz="2000" dirty="0">
                <a:latin typeface="Arial" charset="0"/>
                <a:hlinkClick r:id="rId3"/>
              </a:rPr>
              <a:t>http://en.wikipedia.org/wiki/Bayes'_theorem</a:t>
            </a:r>
            <a:r>
              <a:rPr lang="en-US" sz="2800" dirty="0">
                <a:latin typeface="Arial" charset="0"/>
              </a:rPr>
              <a:t> </a:t>
            </a:r>
            <a:endParaRPr lang="en-US" sz="2000" dirty="0">
              <a:latin typeface="Arial" charset="0"/>
            </a:endParaRPr>
          </a:p>
          <a:p>
            <a:pPr lvl="1" eaLnBrk="1" hangingPunct="1">
              <a:buFontTx/>
              <a:buNone/>
            </a:pPr>
            <a:r>
              <a:rPr lang="en-US" sz="2000" dirty="0">
                <a:latin typeface="Arial" charset="0"/>
                <a:hlinkClick r:id="rId4"/>
              </a:rPr>
              <a:t>http://yudkowsky.net/rational/bayes</a:t>
            </a:r>
            <a:r>
              <a:rPr lang="en-US" sz="2000" dirty="0">
                <a:latin typeface="Arial" charset="0"/>
              </a:rPr>
              <a:t> </a:t>
            </a:r>
          </a:p>
          <a:p>
            <a:pPr lvl="1" eaLnBrk="1" hangingPunct="1">
              <a:buFontTx/>
              <a:buNone/>
            </a:pPr>
            <a:r>
              <a:rPr lang="en-US" sz="2000" dirty="0">
                <a:latin typeface="Arial" charset="0"/>
                <a:hlinkClick r:id="rId5"/>
              </a:rPr>
              <a:t>http://oscarbonilla.com/2009/05/visualizing-bayes-theorem/</a:t>
            </a:r>
            <a:r>
              <a:rPr lang="en-US" sz="1800" dirty="0">
                <a:latin typeface="Arial" charset="0"/>
              </a:rPr>
              <a:t> </a:t>
            </a:r>
          </a:p>
          <a:p>
            <a:pPr eaLnBrk="1" hangingPunct="1">
              <a:buFont typeface="Wingdings" charset="0"/>
              <a:buNone/>
            </a:pPr>
            <a:endParaRPr lang="en-US" dirty="0">
              <a:latin typeface="Arial" charset="0"/>
            </a:endParaRPr>
          </a:p>
          <a:p>
            <a:pPr eaLnBrk="1" hangingPunct="1">
              <a:buFont typeface="Wingdings" charset="0"/>
              <a:buNone/>
            </a:pPr>
            <a:r>
              <a:rPr lang="en-US" dirty="0" smtClean="0">
                <a:latin typeface="Arial" charset="0"/>
              </a:rPr>
              <a:t>Bayes </a:t>
            </a:r>
            <a:r>
              <a:rPr lang="en-US" dirty="0">
                <a:latin typeface="Arial" charset="0"/>
              </a:rPr>
              <a:t>Law (AKA Bayes theorem):</a:t>
            </a: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p:txBody>
      </p:sp>
      <p:pic>
        <p:nvPicPr>
          <p:cNvPr id="32772" name="Picture 4" descr="bay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0" y="228600"/>
            <a:ext cx="1905000" cy="204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2773" name="Text Box 5"/>
          <p:cNvSpPr txBox="1">
            <a:spLocks noChangeArrowheads="1"/>
          </p:cNvSpPr>
          <p:nvPr/>
        </p:nvSpPr>
        <p:spPr bwMode="auto">
          <a:xfrm>
            <a:off x="7086600" y="2238375"/>
            <a:ext cx="1905000" cy="51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400">
                <a:solidFill>
                  <a:schemeClr val="bg2"/>
                </a:solidFill>
              </a:rPr>
              <a:t>Rev. Thomas Bayes</a:t>
            </a:r>
            <a:br>
              <a:rPr lang="en-US" sz="1400">
                <a:solidFill>
                  <a:schemeClr val="bg2"/>
                </a:solidFill>
              </a:rPr>
            </a:br>
            <a:r>
              <a:rPr lang="en-US" sz="1400">
                <a:solidFill>
                  <a:schemeClr val="bg2"/>
                </a:solidFill>
              </a:rPr>
              <a:t>1702-1761</a:t>
            </a:r>
          </a:p>
        </p:txBody>
      </p:sp>
      <p:grpSp>
        <p:nvGrpSpPr>
          <p:cNvPr id="32774" name="Group 6"/>
          <p:cNvGrpSpPr>
            <a:grpSpLocks/>
          </p:cNvGrpSpPr>
          <p:nvPr/>
        </p:nvGrpSpPr>
        <p:grpSpPr bwMode="auto">
          <a:xfrm>
            <a:off x="2667000" y="4876800"/>
            <a:ext cx="4232275" cy="1066800"/>
            <a:chOff x="3094" y="2928"/>
            <a:chExt cx="2666" cy="672"/>
          </a:xfrm>
        </p:grpSpPr>
        <p:sp>
          <p:nvSpPr>
            <p:cNvPr id="32775" name="Text Box 7"/>
            <p:cNvSpPr txBox="1">
              <a:spLocks noChangeArrowheads="1"/>
            </p:cNvSpPr>
            <p:nvPr/>
          </p:nvSpPr>
          <p:spPr bwMode="auto">
            <a:xfrm>
              <a:off x="3094" y="3108"/>
              <a:ext cx="1152"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 | B) =</a:t>
              </a:r>
            </a:p>
          </p:txBody>
        </p:sp>
        <p:grpSp>
          <p:nvGrpSpPr>
            <p:cNvPr id="32776" name="Group 8"/>
            <p:cNvGrpSpPr>
              <a:grpSpLocks/>
            </p:cNvGrpSpPr>
            <p:nvPr/>
          </p:nvGrpSpPr>
          <p:grpSpPr bwMode="auto">
            <a:xfrm>
              <a:off x="4128" y="2928"/>
              <a:ext cx="1632" cy="672"/>
              <a:chOff x="4128" y="2928"/>
              <a:chExt cx="1632" cy="672"/>
            </a:xfrm>
          </p:grpSpPr>
          <p:grpSp>
            <p:nvGrpSpPr>
              <p:cNvPr id="32777" name="Group 9"/>
              <p:cNvGrpSpPr>
                <a:grpSpLocks/>
              </p:cNvGrpSpPr>
              <p:nvPr/>
            </p:nvGrpSpPr>
            <p:grpSpPr bwMode="auto">
              <a:xfrm>
                <a:off x="4128" y="2928"/>
                <a:ext cx="1632" cy="672"/>
                <a:chOff x="4128" y="2928"/>
                <a:chExt cx="1632" cy="672"/>
              </a:xfrm>
            </p:grpSpPr>
            <p:sp>
              <p:nvSpPr>
                <p:cNvPr id="32779" name="Text Box 10"/>
                <p:cNvSpPr txBox="1">
                  <a:spLocks noChangeArrowheads="1"/>
                </p:cNvSpPr>
                <p:nvPr/>
              </p:nvSpPr>
              <p:spPr bwMode="auto">
                <a:xfrm>
                  <a:off x="4128" y="2928"/>
                  <a:ext cx="1632"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 | A) P(A)</a:t>
                  </a:r>
                </a:p>
              </p:txBody>
            </p:sp>
            <p:sp>
              <p:nvSpPr>
                <p:cNvPr id="32780" name="Text Box 11"/>
                <p:cNvSpPr txBox="1">
                  <a:spLocks noChangeArrowheads="1"/>
                </p:cNvSpPr>
                <p:nvPr/>
              </p:nvSpPr>
              <p:spPr bwMode="auto">
                <a:xfrm>
                  <a:off x="4128" y="3273"/>
                  <a:ext cx="1632"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a:t>
                  </a:r>
                </a:p>
              </p:txBody>
            </p:sp>
          </p:grpSp>
          <p:sp>
            <p:nvSpPr>
              <p:cNvPr id="32778" name="Line 12"/>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 xmlns:a14="http://schemas.microsoft.com/office/drawing/2010/main">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2538134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atin typeface="Arial" charset="0"/>
              </a:rPr>
              <a:t>Bayes Law</a:t>
            </a:r>
          </a:p>
        </p:txBody>
      </p:sp>
      <p:sp>
        <p:nvSpPr>
          <p:cNvPr id="40963" name="Rectangle 3"/>
          <p:cNvSpPr>
            <a:spLocks noGrp="1" noChangeArrowheads="1"/>
          </p:cNvSpPr>
          <p:nvPr>
            <p:ph type="body" idx="1"/>
          </p:nvPr>
        </p:nvSpPr>
        <p:spPr/>
        <p:txBody>
          <a:bodyPr/>
          <a:lstStyle/>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r>
              <a:rPr lang="en-US">
                <a:latin typeface="Arial" charset="0"/>
              </a:rPr>
              <a:t>Bayes Law (AKA Bayes theorem):</a:t>
            </a: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p:txBody>
      </p:sp>
      <p:pic>
        <p:nvPicPr>
          <p:cNvPr id="40964"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228600"/>
            <a:ext cx="1905000" cy="204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0965" name="Text Box 5"/>
          <p:cNvSpPr txBox="1">
            <a:spLocks noChangeArrowheads="1"/>
          </p:cNvSpPr>
          <p:nvPr/>
        </p:nvSpPr>
        <p:spPr bwMode="auto">
          <a:xfrm>
            <a:off x="7086600" y="2238375"/>
            <a:ext cx="1905000" cy="51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400">
                <a:solidFill>
                  <a:schemeClr val="bg2"/>
                </a:solidFill>
              </a:rPr>
              <a:t>Rev. Thomas Bayes</a:t>
            </a:r>
            <a:br>
              <a:rPr lang="en-US" sz="1400">
                <a:solidFill>
                  <a:schemeClr val="bg2"/>
                </a:solidFill>
              </a:rPr>
            </a:br>
            <a:r>
              <a:rPr lang="en-US" sz="1400">
                <a:solidFill>
                  <a:schemeClr val="bg2"/>
                </a:solidFill>
              </a:rPr>
              <a:t>1702-1761</a:t>
            </a:r>
          </a:p>
        </p:txBody>
      </p:sp>
      <p:grpSp>
        <p:nvGrpSpPr>
          <p:cNvPr id="13" name="Group 6"/>
          <p:cNvGrpSpPr>
            <a:grpSpLocks/>
          </p:cNvGrpSpPr>
          <p:nvPr/>
        </p:nvGrpSpPr>
        <p:grpSpPr bwMode="auto">
          <a:xfrm>
            <a:off x="6" y="4410610"/>
            <a:ext cx="9143993" cy="1066800"/>
            <a:chOff x="2919" y="2928"/>
            <a:chExt cx="3173" cy="672"/>
          </a:xfrm>
        </p:grpSpPr>
        <p:sp>
          <p:nvSpPr>
            <p:cNvPr id="14" name="Text Box 7"/>
            <p:cNvSpPr txBox="1">
              <a:spLocks noChangeArrowheads="1"/>
            </p:cNvSpPr>
            <p:nvPr/>
          </p:nvSpPr>
          <p:spPr bwMode="auto">
            <a:xfrm>
              <a:off x="2919" y="3108"/>
              <a:ext cx="1337"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t>
              </a:r>
              <a:r>
                <a:rPr lang="en-US" sz="2800" dirty="0" smtClean="0">
                  <a:solidFill>
                    <a:srgbClr val="850205"/>
                  </a:solidFill>
                </a:rPr>
                <a:t>(Sleeping </a:t>
              </a:r>
              <a:r>
                <a:rPr lang="en-US" sz="2800" dirty="0">
                  <a:solidFill>
                    <a:srgbClr val="850205"/>
                  </a:solidFill>
                </a:rPr>
                <a:t>| </a:t>
              </a:r>
              <a:r>
                <a:rPr lang="en-US" sz="2800" dirty="0" smtClean="0">
                  <a:solidFill>
                    <a:srgbClr val="850205"/>
                  </a:solidFill>
                </a:rPr>
                <a:t>NSH) </a:t>
              </a:r>
              <a:r>
                <a:rPr lang="en-US" sz="2800" dirty="0">
                  <a:solidFill>
                    <a:srgbClr val="850205"/>
                  </a:solidFill>
                </a:rPr>
                <a:t>=</a:t>
              </a:r>
            </a:p>
          </p:txBody>
        </p:sp>
        <p:grpSp>
          <p:nvGrpSpPr>
            <p:cNvPr id="15" name="Group 8"/>
            <p:cNvGrpSpPr>
              <a:grpSpLocks/>
            </p:cNvGrpSpPr>
            <p:nvPr/>
          </p:nvGrpSpPr>
          <p:grpSpPr bwMode="auto">
            <a:xfrm>
              <a:off x="4128" y="2928"/>
              <a:ext cx="1964" cy="672"/>
              <a:chOff x="4128" y="2928"/>
              <a:chExt cx="1964" cy="672"/>
            </a:xfrm>
          </p:grpSpPr>
          <p:grpSp>
            <p:nvGrpSpPr>
              <p:cNvPr id="16" name="Group 9"/>
              <p:cNvGrpSpPr>
                <a:grpSpLocks/>
              </p:cNvGrpSpPr>
              <p:nvPr/>
            </p:nvGrpSpPr>
            <p:grpSpPr bwMode="auto">
              <a:xfrm>
                <a:off x="4128" y="2928"/>
                <a:ext cx="1964" cy="672"/>
                <a:chOff x="4128" y="2928"/>
                <a:chExt cx="1964" cy="672"/>
              </a:xfrm>
            </p:grpSpPr>
            <p:sp>
              <p:nvSpPr>
                <p:cNvPr id="18" name="Text Box 10"/>
                <p:cNvSpPr txBox="1">
                  <a:spLocks noChangeArrowheads="1"/>
                </p:cNvSpPr>
                <p:nvPr/>
              </p:nvSpPr>
              <p:spPr bwMode="auto">
                <a:xfrm>
                  <a:off x="4128" y="2928"/>
                  <a:ext cx="1964"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dirty="0">
                      <a:solidFill>
                        <a:srgbClr val="850205"/>
                      </a:solidFill>
                    </a:rPr>
                    <a:t>P</a:t>
                  </a:r>
                  <a:r>
                    <a:rPr lang="en-US" sz="2800" dirty="0" smtClean="0">
                      <a:solidFill>
                        <a:srgbClr val="850205"/>
                      </a:solidFill>
                    </a:rPr>
                    <a:t>(NSH </a:t>
                  </a:r>
                  <a:r>
                    <a:rPr lang="en-US" sz="2800" dirty="0">
                      <a:solidFill>
                        <a:srgbClr val="850205"/>
                      </a:solidFill>
                    </a:rPr>
                    <a:t>| </a:t>
                  </a:r>
                  <a:r>
                    <a:rPr lang="en-US" sz="2800" dirty="0" smtClean="0">
                      <a:solidFill>
                        <a:srgbClr val="850205"/>
                      </a:solidFill>
                    </a:rPr>
                    <a:t>Sleeping) </a:t>
                  </a:r>
                  <a:r>
                    <a:rPr lang="en-US" sz="2800" dirty="0">
                      <a:solidFill>
                        <a:srgbClr val="850205"/>
                      </a:solidFill>
                    </a:rPr>
                    <a:t>P</a:t>
                  </a:r>
                  <a:r>
                    <a:rPr lang="en-US" sz="2800" dirty="0" smtClean="0">
                      <a:solidFill>
                        <a:srgbClr val="850205"/>
                      </a:solidFill>
                    </a:rPr>
                    <a:t>(Sleeping)</a:t>
                  </a:r>
                  <a:endParaRPr lang="en-US" sz="2800" dirty="0">
                    <a:solidFill>
                      <a:srgbClr val="850205"/>
                    </a:solidFill>
                  </a:endParaRPr>
                </a:p>
              </p:txBody>
            </p:sp>
            <p:sp>
              <p:nvSpPr>
                <p:cNvPr id="19" name="Text Box 11"/>
                <p:cNvSpPr txBox="1">
                  <a:spLocks noChangeArrowheads="1"/>
                </p:cNvSpPr>
                <p:nvPr/>
              </p:nvSpPr>
              <p:spPr bwMode="auto">
                <a:xfrm>
                  <a:off x="4128" y="3273"/>
                  <a:ext cx="1632"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dirty="0">
                      <a:solidFill>
                        <a:srgbClr val="850205"/>
                      </a:solidFill>
                    </a:rPr>
                    <a:t>P</a:t>
                  </a:r>
                  <a:r>
                    <a:rPr lang="en-US" sz="2800" dirty="0" smtClean="0">
                      <a:solidFill>
                        <a:srgbClr val="850205"/>
                      </a:solidFill>
                    </a:rPr>
                    <a:t>(NSH)</a:t>
                  </a:r>
                  <a:endParaRPr lang="en-US" sz="2800" dirty="0">
                    <a:solidFill>
                      <a:srgbClr val="850205"/>
                    </a:solidFill>
                  </a:endParaRPr>
                </a:p>
              </p:txBody>
            </p:sp>
          </p:grpSp>
          <p:sp>
            <p:nvSpPr>
              <p:cNvPr id="17" name="Line 12"/>
              <p:cNvSpPr>
                <a:spLocks noChangeShapeType="1"/>
              </p:cNvSpPr>
              <p:nvPr/>
            </p:nvSpPr>
            <p:spPr bwMode="auto">
              <a:xfrm>
                <a:off x="4549" y="3271"/>
                <a:ext cx="1067" cy="0"/>
              </a:xfrm>
              <a:prstGeom prst="line">
                <a:avLst/>
              </a:prstGeom>
              <a:noFill/>
              <a:ln w="38100">
                <a:solidFill>
                  <a:schemeClr val="accent1"/>
                </a:solidFill>
                <a:miter lim="800000"/>
                <a:headEnd/>
                <a:tailEnd/>
              </a:ln>
              <a:extLst>
                <a:ext uri="{909E8E84-426E-40dd-AFC4-6F175D3DCCD1}">
                  <a14:hiddenFill xmlns="" xmlns:a14="http://schemas.microsoft.com/office/drawing/2010/main">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3220042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the Data</a:t>
            </a:r>
            <a:endParaRPr lang="en-US" dirty="0"/>
          </a:p>
        </p:txBody>
      </p:sp>
      <p:sp>
        <p:nvSpPr>
          <p:cNvPr id="3" name="Content Placeholder 2"/>
          <p:cNvSpPr>
            <a:spLocks noGrp="1"/>
          </p:cNvSpPr>
          <p:nvPr>
            <p:ph idx="1"/>
          </p:nvPr>
        </p:nvSpPr>
        <p:spPr/>
        <p:txBody>
          <a:bodyPr/>
          <a:lstStyle/>
          <a:p>
            <a:pPr marL="0" indent="0">
              <a:buNone/>
            </a:pPr>
            <a:r>
              <a:rPr lang="en-US" dirty="0" smtClean="0"/>
              <a:t>Need an array </a:t>
            </a:r>
            <a:r>
              <a:rPr lang="en-US" dirty="0"/>
              <a:t>containing the observed frequencies of </a:t>
            </a:r>
            <a:r>
              <a:rPr lang="en-US" dirty="0" smtClean="0"/>
              <a:t>outcomes, </a:t>
            </a:r>
            <a:r>
              <a:rPr lang="en-US" dirty="0"/>
              <a:t>something like this</a:t>
            </a:r>
            <a:r>
              <a:rPr lang="en-US" dirty="0" smtClean="0"/>
              <a: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079803545"/>
              </p:ext>
            </p:extLst>
          </p:nvPr>
        </p:nvGraphicFramePr>
        <p:xfrm>
          <a:off x="1128943" y="3480881"/>
          <a:ext cx="7210105" cy="1112520"/>
        </p:xfrm>
        <a:graphic>
          <a:graphicData uri="http://schemas.openxmlformats.org/drawingml/2006/table">
            <a:tbl>
              <a:tblPr bandRow="1">
                <a:tableStyleId>{5C22544A-7EE6-4342-B048-85BDC9FD1C3A}</a:tableStyleId>
              </a:tblPr>
              <a:tblGrid>
                <a:gridCol w="1442021"/>
                <a:gridCol w="1442021"/>
                <a:gridCol w="1442021"/>
                <a:gridCol w="801253"/>
                <a:gridCol w="2082789"/>
              </a:tblGrid>
              <a:tr h="370840">
                <a:tc>
                  <a:txBody>
                    <a:bodyPr/>
                    <a:lstStyle/>
                    <a:p>
                      <a:r>
                        <a:rPr lang="en-US" dirty="0" smtClean="0"/>
                        <a:t>Widowed</a:t>
                      </a:r>
                      <a:endParaRPr lang="en-US" dirty="0"/>
                    </a:p>
                  </a:txBody>
                  <a:tcPr/>
                </a:tc>
                <a:tc>
                  <a:txBody>
                    <a:bodyPr/>
                    <a:lstStyle/>
                    <a:p>
                      <a:r>
                        <a:rPr lang="en-US" dirty="0" smtClean="0"/>
                        <a:t>Salary</a:t>
                      </a:r>
                      <a:endParaRPr lang="en-US" dirty="0"/>
                    </a:p>
                  </a:txBody>
                  <a:tcPr/>
                </a:tc>
                <a:tc>
                  <a:txBody>
                    <a:bodyPr/>
                    <a:lstStyle/>
                    <a:p>
                      <a:r>
                        <a:rPr lang="en-US" dirty="0" smtClean="0"/>
                        <a:t>Age</a:t>
                      </a:r>
                      <a:endParaRPr lang="en-US" dirty="0"/>
                    </a:p>
                  </a:txBody>
                  <a:tcPr/>
                </a:tc>
                <a:tc>
                  <a:txBody>
                    <a:bodyPr/>
                    <a:lstStyle/>
                    <a:p>
                      <a:r>
                        <a:rPr lang="en-US" dirty="0" smtClean="0"/>
                        <a:t>…</a:t>
                      </a:r>
                      <a:endParaRPr lang="en-US" dirty="0"/>
                    </a:p>
                  </a:txBody>
                  <a:tcPr/>
                </a:tc>
                <a:tc>
                  <a:txBody>
                    <a:bodyPr/>
                    <a:lstStyle/>
                    <a:p>
                      <a:r>
                        <a:rPr lang="en-US" dirty="0" smtClean="0"/>
                        <a:t>Outcome (Label)</a:t>
                      </a:r>
                      <a:endParaRPr lang="en-US" dirty="0"/>
                    </a:p>
                  </a:txBody>
                  <a:tcPr/>
                </a:tc>
              </a:tr>
              <a:tr h="370840">
                <a:tc>
                  <a:txBody>
                    <a:bodyPr/>
                    <a:lstStyle/>
                    <a:p>
                      <a:r>
                        <a:rPr lang="en-US" dirty="0" smtClean="0"/>
                        <a:t>Y</a:t>
                      </a:r>
                      <a:endParaRPr lang="en-US" dirty="0"/>
                    </a:p>
                  </a:txBody>
                  <a:tcPr/>
                </a:tc>
                <a:tc>
                  <a:txBody>
                    <a:bodyPr/>
                    <a:lstStyle/>
                    <a:p>
                      <a:r>
                        <a:rPr lang="en-US" dirty="0" smtClean="0"/>
                        <a:t>55k</a:t>
                      </a:r>
                      <a:endParaRPr lang="en-US" dirty="0"/>
                    </a:p>
                  </a:txBody>
                  <a:tcPr/>
                </a:tc>
                <a:tc>
                  <a:txBody>
                    <a:bodyPr/>
                    <a:lstStyle/>
                    <a:p>
                      <a:r>
                        <a:rPr lang="en-US" dirty="0" smtClean="0"/>
                        <a:t>24</a:t>
                      </a:r>
                      <a:endParaRPr lang="en-US" dirty="0"/>
                    </a:p>
                  </a:txBody>
                  <a:tcPr/>
                </a:tc>
                <a:tc>
                  <a:txBody>
                    <a:bodyPr/>
                    <a:lstStyle/>
                    <a:p>
                      <a:r>
                        <a:rPr lang="en-US" dirty="0" smtClean="0"/>
                        <a:t>…</a:t>
                      </a:r>
                      <a:endParaRPr lang="en-US" dirty="0"/>
                    </a:p>
                  </a:txBody>
                  <a:tcPr/>
                </a:tc>
                <a:tc>
                  <a:txBody>
                    <a:bodyPr/>
                    <a:lstStyle/>
                    <a:p>
                      <a:r>
                        <a:rPr lang="en-US" dirty="0" smtClean="0"/>
                        <a:t>Female</a:t>
                      </a:r>
                      <a:endParaRPr lang="en-US" dirty="0"/>
                    </a:p>
                  </a:txBody>
                  <a:tcPr/>
                </a:tc>
              </a:tr>
              <a:tr h="370840">
                <a:tc>
                  <a:txBody>
                    <a:bodyPr/>
                    <a:lstStyle/>
                    <a:p>
                      <a:r>
                        <a:rPr lang="en-US" dirty="0" smtClean="0"/>
                        <a:t>N</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Male</a:t>
                      </a:r>
                      <a:endParaRPr lang="en-US" dirty="0"/>
                    </a:p>
                  </a:txBody>
                  <a:tcPr/>
                </a:tc>
              </a:tr>
            </a:tbl>
          </a:graphicData>
        </a:graphic>
      </p:graphicFrame>
    </p:spTree>
    <p:extLst>
      <p:ext uri="{BB962C8B-B14F-4D97-AF65-F5344CB8AC3E}">
        <p14:creationId xmlns:p14="http://schemas.microsoft.com/office/powerpoint/2010/main" val="9989722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atin typeface="Arial" charset="0"/>
              </a:rPr>
              <a:t>Naïve Bayes</a:t>
            </a:r>
          </a:p>
        </p:txBody>
      </p:sp>
      <p:sp>
        <p:nvSpPr>
          <p:cNvPr id="43011" name="Rectangle 3"/>
          <p:cNvSpPr>
            <a:spLocks noGrp="1" noChangeArrowheads="1"/>
          </p:cNvSpPr>
          <p:nvPr>
            <p:ph type="body" idx="1"/>
          </p:nvPr>
        </p:nvSpPr>
        <p:spPr/>
        <p:txBody>
          <a:bodyPr/>
          <a:lstStyle/>
          <a:p>
            <a:pPr marL="0" indent="0" eaLnBrk="1" hangingPunct="1">
              <a:buFont typeface="Wingdings" charset="0"/>
              <a:buNone/>
            </a:pPr>
            <a:r>
              <a:rPr lang="en-US">
                <a:latin typeface="Arial" charset="0"/>
              </a:rPr>
              <a:t>Would like to know the probability that the true class is C</a:t>
            </a:r>
            <a:r>
              <a:rPr lang="en-US" baseline="-25000">
                <a:latin typeface="Arial" charset="0"/>
              </a:rPr>
              <a:t>i</a:t>
            </a:r>
            <a:r>
              <a:rPr lang="en-US">
                <a:latin typeface="Arial" charset="0"/>
              </a:rPr>
              <a:t> given the occurrence of observed feature vector F = &lt;f</a:t>
            </a:r>
            <a:r>
              <a:rPr lang="en-US" baseline="-25000">
                <a:latin typeface="Arial" charset="0"/>
              </a:rPr>
              <a:t>1</a:t>
            </a:r>
            <a:r>
              <a:rPr lang="en-US">
                <a:latin typeface="Arial" charset="0"/>
              </a:rPr>
              <a:t>, f</a:t>
            </a:r>
            <a:r>
              <a:rPr lang="en-US" baseline="-25000">
                <a:latin typeface="Arial" charset="0"/>
              </a:rPr>
              <a:t>2</a:t>
            </a:r>
            <a:r>
              <a:rPr lang="en-US">
                <a:latin typeface="Arial" charset="0"/>
              </a:rPr>
              <a:t>, …, f</a:t>
            </a:r>
            <a:r>
              <a:rPr lang="en-US" baseline="-25000">
                <a:latin typeface="Arial" charset="0"/>
              </a:rPr>
              <a:t>n</a:t>
            </a:r>
            <a:r>
              <a:rPr lang="en-US">
                <a:latin typeface="Arial" charset="0"/>
              </a:rPr>
              <a:t> &gt;</a:t>
            </a:r>
          </a:p>
          <a:p>
            <a:pPr marL="0" indent="0" eaLnBrk="1" hangingPunct="1">
              <a:buFont typeface="Wingdings" charset="0"/>
              <a:buNone/>
            </a:pPr>
            <a:r>
              <a:rPr lang="en-US">
                <a:latin typeface="Arial" charset="0"/>
              </a:rPr>
              <a:t>Compute as:</a:t>
            </a: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p:txBody>
      </p:sp>
      <p:grpSp>
        <p:nvGrpSpPr>
          <p:cNvPr id="43012" name="Group 4"/>
          <p:cNvGrpSpPr>
            <a:grpSpLocks/>
          </p:cNvGrpSpPr>
          <p:nvPr/>
        </p:nvGrpSpPr>
        <p:grpSpPr bwMode="auto">
          <a:xfrm>
            <a:off x="1218147" y="3548580"/>
            <a:ext cx="6877050" cy="1066800"/>
            <a:chOff x="598" y="2070"/>
            <a:chExt cx="4332" cy="672"/>
          </a:xfrm>
        </p:grpSpPr>
        <p:grpSp>
          <p:nvGrpSpPr>
            <p:cNvPr id="43013" name="Group 5"/>
            <p:cNvGrpSpPr>
              <a:grpSpLocks/>
            </p:cNvGrpSpPr>
            <p:nvPr/>
          </p:nvGrpSpPr>
          <p:grpSpPr bwMode="auto">
            <a:xfrm>
              <a:off x="598" y="2070"/>
              <a:ext cx="2666" cy="672"/>
              <a:chOff x="3094" y="2928"/>
              <a:chExt cx="2666" cy="672"/>
            </a:xfrm>
          </p:grpSpPr>
          <p:sp>
            <p:nvSpPr>
              <p:cNvPr id="43021" name="Text Box 6"/>
              <p:cNvSpPr txBox="1">
                <a:spLocks noChangeArrowheads="1"/>
              </p:cNvSpPr>
              <p:nvPr/>
            </p:nvSpPr>
            <p:spPr bwMode="auto">
              <a:xfrm>
                <a:off x="3094" y="3108"/>
                <a:ext cx="1152"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P(C</a:t>
                </a:r>
                <a:r>
                  <a:rPr lang="en-US" sz="2800" baseline="-25000">
                    <a:solidFill>
                      <a:schemeClr val="accent1"/>
                    </a:solidFill>
                  </a:rPr>
                  <a:t>i</a:t>
                </a:r>
                <a:r>
                  <a:rPr lang="en-US" sz="2800">
                    <a:solidFill>
                      <a:schemeClr val="accent1"/>
                    </a:solidFill>
                  </a:rPr>
                  <a:t> | F) =</a:t>
                </a:r>
              </a:p>
            </p:txBody>
          </p:sp>
          <p:grpSp>
            <p:nvGrpSpPr>
              <p:cNvPr id="43022" name="Group 7"/>
              <p:cNvGrpSpPr>
                <a:grpSpLocks/>
              </p:cNvGrpSpPr>
              <p:nvPr/>
            </p:nvGrpSpPr>
            <p:grpSpPr bwMode="auto">
              <a:xfrm>
                <a:off x="4128" y="2928"/>
                <a:ext cx="1632" cy="672"/>
                <a:chOff x="4128" y="2928"/>
                <a:chExt cx="1632" cy="672"/>
              </a:xfrm>
            </p:grpSpPr>
            <p:grpSp>
              <p:nvGrpSpPr>
                <p:cNvPr id="43023" name="Group 8"/>
                <p:cNvGrpSpPr>
                  <a:grpSpLocks/>
                </p:cNvGrpSpPr>
                <p:nvPr/>
              </p:nvGrpSpPr>
              <p:grpSpPr bwMode="auto">
                <a:xfrm>
                  <a:off x="4128" y="2928"/>
                  <a:ext cx="1632" cy="672"/>
                  <a:chOff x="4128" y="2928"/>
                  <a:chExt cx="1632" cy="672"/>
                </a:xfrm>
              </p:grpSpPr>
              <p:sp>
                <p:nvSpPr>
                  <p:cNvPr id="43025" name="Text Box 9"/>
                  <p:cNvSpPr txBox="1">
                    <a:spLocks noChangeArrowheads="1"/>
                  </p:cNvSpPr>
                  <p:nvPr/>
                </p:nvSpPr>
                <p:spPr bwMode="auto">
                  <a:xfrm>
                    <a:off x="4128" y="2928"/>
                    <a:ext cx="1632"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 | C</a:t>
                    </a:r>
                    <a:r>
                      <a:rPr lang="en-US" sz="2800" baseline="-25000">
                        <a:solidFill>
                          <a:schemeClr val="accent1"/>
                        </a:solidFill>
                      </a:rPr>
                      <a:t>i</a:t>
                    </a:r>
                    <a:r>
                      <a:rPr lang="en-US" sz="2800">
                        <a:solidFill>
                          <a:schemeClr val="accent1"/>
                        </a:solidFill>
                      </a:rPr>
                      <a:t>) P(C</a:t>
                    </a:r>
                    <a:r>
                      <a:rPr lang="en-US" sz="2800" baseline="-25000">
                        <a:solidFill>
                          <a:schemeClr val="accent1"/>
                        </a:solidFill>
                      </a:rPr>
                      <a:t>i</a:t>
                    </a:r>
                    <a:r>
                      <a:rPr lang="en-US" sz="2800">
                        <a:solidFill>
                          <a:schemeClr val="accent1"/>
                        </a:solidFill>
                      </a:rPr>
                      <a:t>)</a:t>
                    </a:r>
                  </a:p>
                </p:txBody>
              </p:sp>
              <p:sp>
                <p:nvSpPr>
                  <p:cNvPr id="43026" name="Text Box 10"/>
                  <p:cNvSpPr txBox="1">
                    <a:spLocks noChangeArrowheads="1"/>
                  </p:cNvSpPr>
                  <p:nvPr/>
                </p:nvSpPr>
                <p:spPr bwMode="auto">
                  <a:xfrm>
                    <a:off x="4128" y="3273"/>
                    <a:ext cx="1632"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a:t>
                    </a:r>
                  </a:p>
                </p:txBody>
              </p:sp>
            </p:grpSp>
            <p:sp>
              <p:nvSpPr>
                <p:cNvPr id="43024" name="Line 11"/>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 xmlns:a14="http://schemas.microsoft.com/office/drawing/2010/main">
                      <a:noFill/>
                    </a14:hiddenFill>
                  </a:ext>
                </a:extLst>
              </p:spPr>
              <p:txBody>
                <a:bodyPr wrap="none"/>
                <a:lstStyle/>
                <a:p>
                  <a:endParaRPr lang="en-US">
                    <a:solidFill>
                      <a:schemeClr val="accent1"/>
                    </a:solidFill>
                  </a:endParaRPr>
                </a:p>
              </p:txBody>
            </p:sp>
          </p:grpSp>
        </p:grpSp>
        <p:grpSp>
          <p:nvGrpSpPr>
            <p:cNvPr id="43014" name="Group 12"/>
            <p:cNvGrpSpPr>
              <a:grpSpLocks/>
            </p:cNvGrpSpPr>
            <p:nvPr/>
          </p:nvGrpSpPr>
          <p:grpSpPr bwMode="auto">
            <a:xfrm>
              <a:off x="2264" y="2071"/>
              <a:ext cx="2666" cy="633"/>
              <a:chOff x="3094" y="2928"/>
              <a:chExt cx="2666" cy="633"/>
            </a:xfrm>
          </p:grpSpPr>
          <p:sp>
            <p:nvSpPr>
              <p:cNvPr id="43015" name="Text Box 13"/>
              <p:cNvSpPr txBox="1">
                <a:spLocks noChangeArrowheads="1"/>
              </p:cNvSpPr>
              <p:nvPr/>
            </p:nvSpPr>
            <p:spPr bwMode="auto">
              <a:xfrm>
                <a:off x="3094" y="3108"/>
                <a:ext cx="1152"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a:t>
                </a:r>
              </a:p>
            </p:txBody>
          </p:sp>
          <p:grpSp>
            <p:nvGrpSpPr>
              <p:cNvPr id="43016" name="Group 14"/>
              <p:cNvGrpSpPr>
                <a:grpSpLocks/>
              </p:cNvGrpSpPr>
              <p:nvPr/>
            </p:nvGrpSpPr>
            <p:grpSpPr bwMode="auto">
              <a:xfrm>
                <a:off x="4128" y="2928"/>
                <a:ext cx="1632" cy="633"/>
                <a:chOff x="4128" y="2928"/>
                <a:chExt cx="1632" cy="633"/>
              </a:xfrm>
            </p:grpSpPr>
            <p:grpSp>
              <p:nvGrpSpPr>
                <p:cNvPr id="43017" name="Group 15"/>
                <p:cNvGrpSpPr>
                  <a:grpSpLocks/>
                </p:cNvGrpSpPr>
                <p:nvPr/>
              </p:nvGrpSpPr>
              <p:grpSpPr bwMode="auto">
                <a:xfrm>
                  <a:off x="4128" y="2928"/>
                  <a:ext cx="1632" cy="633"/>
                  <a:chOff x="4128" y="2928"/>
                  <a:chExt cx="1632" cy="633"/>
                </a:xfrm>
              </p:grpSpPr>
              <p:sp>
                <p:nvSpPr>
                  <p:cNvPr id="43019" name="Text Box 16"/>
                  <p:cNvSpPr txBox="1">
                    <a:spLocks noChangeArrowheads="1"/>
                  </p:cNvSpPr>
                  <p:nvPr/>
                </p:nvSpPr>
                <p:spPr bwMode="auto">
                  <a:xfrm>
                    <a:off x="4128" y="2928"/>
                    <a:ext cx="1632"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dirty="0">
                        <a:solidFill>
                          <a:schemeClr val="accent1"/>
                        </a:solidFill>
                      </a:rPr>
                      <a:t>Likelihood * Prior</a:t>
                    </a:r>
                  </a:p>
                </p:txBody>
              </p:sp>
              <p:sp>
                <p:nvSpPr>
                  <p:cNvPr id="43020" name="Text Box 17"/>
                  <p:cNvSpPr txBox="1">
                    <a:spLocks noChangeArrowheads="1"/>
                  </p:cNvSpPr>
                  <p:nvPr/>
                </p:nvSpPr>
                <p:spPr bwMode="auto">
                  <a:xfrm>
                    <a:off x="4128" y="3273"/>
                    <a:ext cx="1632"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Evidence</a:t>
                    </a:r>
                  </a:p>
                </p:txBody>
              </p:sp>
            </p:grpSp>
            <p:sp>
              <p:nvSpPr>
                <p:cNvPr id="43018" name="Line 18"/>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 xmlns:a14="http://schemas.microsoft.com/office/drawing/2010/main">
                      <a:noFill/>
                    </a14:hiddenFill>
                  </a:ext>
                </a:extLst>
              </p:spPr>
              <p:txBody>
                <a:bodyPr wrap="none"/>
                <a:lstStyle/>
                <a:p>
                  <a:endParaRPr lang="en-US">
                    <a:solidFill>
                      <a:schemeClr val="accent1"/>
                    </a:solidFill>
                  </a:endParaRPr>
                </a:p>
              </p:txBody>
            </p:sp>
          </p:grpSp>
        </p:grpSp>
      </p:grpSp>
    </p:spTree>
    <p:extLst>
      <p:ext uri="{BB962C8B-B14F-4D97-AF65-F5344CB8AC3E}">
        <p14:creationId xmlns:p14="http://schemas.microsoft.com/office/powerpoint/2010/main" val="250570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atin typeface="Arial" charset="0"/>
              </a:rPr>
              <a:t>Naïve Bayes</a:t>
            </a:r>
          </a:p>
        </p:txBody>
      </p:sp>
      <p:sp>
        <p:nvSpPr>
          <p:cNvPr id="44035" name="Rectangle 3"/>
          <p:cNvSpPr>
            <a:spLocks noGrp="1" noChangeArrowheads="1"/>
          </p:cNvSpPr>
          <p:nvPr>
            <p:ph type="body" idx="1"/>
          </p:nvPr>
        </p:nvSpPr>
        <p:spPr/>
        <p:txBody>
          <a:bodyPr>
            <a:normAutofit lnSpcReduction="10000"/>
          </a:bodyPr>
          <a:lstStyle/>
          <a:p>
            <a:pPr marL="0" indent="0" eaLnBrk="1" hangingPunct="1">
              <a:buFont typeface="Wingdings" charset="0"/>
              <a:buNone/>
            </a:pPr>
            <a:r>
              <a:rPr lang="en-US">
                <a:latin typeface="Arial" charset="0"/>
              </a:rPr>
              <a:t>Would like to know the probability that the true class is C</a:t>
            </a:r>
            <a:r>
              <a:rPr lang="en-US" baseline="-25000">
                <a:latin typeface="Arial" charset="0"/>
              </a:rPr>
              <a:t>i</a:t>
            </a:r>
            <a:r>
              <a:rPr lang="en-US">
                <a:latin typeface="Arial" charset="0"/>
              </a:rPr>
              <a:t> given the occurrence of observed feature vector F = &lt;f</a:t>
            </a:r>
            <a:r>
              <a:rPr lang="en-US" baseline="-25000">
                <a:latin typeface="Arial" charset="0"/>
              </a:rPr>
              <a:t>1</a:t>
            </a:r>
            <a:r>
              <a:rPr lang="en-US">
                <a:latin typeface="Arial" charset="0"/>
              </a:rPr>
              <a:t>, f</a:t>
            </a:r>
            <a:r>
              <a:rPr lang="en-US" baseline="-25000">
                <a:latin typeface="Arial" charset="0"/>
              </a:rPr>
              <a:t>2</a:t>
            </a:r>
            <a:r>
              <a:rPr lang="en-US">
                <a:latin typeface="Arial" charset="0"/>
              </a:rPr>
              <a:t>, …, f</a:t>
            </a:r>
            <a:r>
              <a:rPr lang="en-US" baseline="-25000">
                <a:latin typeface="Arial" charset="0"/>
              </a:rPr>
              <a:t>n</a:t>
            </a:r>
            <a:r>
              <a:rPr lang="en-US">
                <a:latin typeface="Arial" charset="0"/>
              </a:rPr>
              <a:t> &gt;</a:t>
            </a:r>
          </a:p>
          <a:p>
            <a:pPr marL="0" indent="0" eaLnBrk="1" hangingPunct="1">
              <a:buFont typeface="Wingdings" charset="0"/>
              <a:buNone/>
            </a:pPr>
            <a:r>
              <a:rPr lang="en-US">
                <a:latin typeface="Arial" charset="0"/>
              </a:rPr>
              <a:t>Compute as:</a:t>
            </a: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r>
              <a:rPr lang="en-US">
                <a:latin typeface="Arial" charset="0"/>
              </a:rPr>
              <a:t>Class C</a:t>
            </a:r>
            <a:r>
              <a:rPr lang="en-US" baseline="-25000">
                <a:latin typeface="Arial" charset="0"/>
              </a:rPr>
              <a:t>x</a:t>
            </a:r>
            <a:r>
              <a:rPr lang="en-US">
                <a:latin typeface="Arial" charset="0"/>
              </a:rPr>
              <a:t> with the highest computed probability is used as the classification result</a:t>
            </a: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p:txBody>
      </p:sp>
      <p:grpSp>
        <p:nvGrpSpPr>
          <p:cNvPr id="19" name="Group 4"/>
          <p:cNvGrpSpPr>
            <a:grpSpLocks/>
          </p:cNvGrpSpPr>
          <p:nvPr/>
        </p:nvGrpSpPr>
        <p:grpSpPr bwMode="auto">
          <a:xfrm>
            <a:off x="1218147" y="3548580"/>
            <a:ext cx="6877050" cy="1066800"/>
            <a:chOff x="598" y="2070"/>
            <a:chExt cx="4332" cy="672"/>
          </a:xfrm>
        </p:grpSpPr>
        <p:grpSp>
          <p:nvGrpSpPr>
            <p:cNvPr id="20" name="Group 5"/>
            <p:cNvGrpSpPr>
              <a:grpSpLocks/>
            </p:cNvGrpSpPr>
            <p:nvPr/>
          </p:nvGrpSpPr>
          <p:grpSpPr bwMode="auto">
            <a:xfrm>
              <a:off x="598" y="2070"/>
              <a:ext cx="2666" cy="672"/>
              <a:chOff x="3094" y="2928"/>
              <a:chExt cx="2666" cy="672"/>
            </a:xfrm>
          </p:grpSpPr>
          <p:sp>
            <p:nvSpPr>
              <p:cNvPr id="28" name="Text Box 6"/>
              <p:cNvSpPr txBox="1">
                <a:spLocks noChangeArrowheads="1"/>
              </p:cNvSpPr>
              <p:nvPr/>
            </p:nvSpPr>
            <p:spPr bwMode="auto">
              <a:xfrm>
                <a:off x="3094" y="3108"/>
                <a:ext cx="1152"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P(C</a:t>
                </a:r>
                <a:r>
                  <a:rPr lang="en-US" sz="2800" baseline="-25000">
                    <a:solidFill>
                      <a:schemeClr val="accent1"/>
                    </a:solidFill>
                  </a:rPr>
                  <a:t>i</a:t>
                </a:r>
                <a:r>
                  <a:rPr lang="en-US" sz="2800">
                    <a:solidFill>
                      <a:schemeClr val="accent1"/>
                    </a:solidFill>
                  </a:rPr>
                  <a:t> | F) =</a:t>
                </a:r>
              </a:p>
            </p:txBody>
          </p:sp>
          <p:grpSp>
            <p:nvGrpSpPr>
              <p:cNvPr id="29" name="Group 7"/>
              <p:cNvGrpSpPr>
                <a:grpSpLocks/>
              </p:cNvGrpSpPr>
              <p:nvPr/>
            </p:nvGrpSpPr>
            <p:grpSpPr bwMode="auto">
              <a:xfrm>
                <a:off x="4128" y="2928"/>
                <a:ext cx="1632" cy="672"/>
                <a:chOff x="4128" y="2928"/>
                <a:chExt cx="1632" cy="672"/>
              </a:xfrm>
            </p:grpSpPr>
            <p:grpSp>
              <p:nvGrpSpPr>
                <p:cNvPr id="30" name="Group 8"/>
                <p:cNvGrpSpPr>
                  <a:grpSpLocks/>
                </p:cNvGrpSpPr>
                <p:nvPr/>
              </p:nvGrpSpPr>
              <p:grpSpPr bwMode="auto">
                <a:xfrm>
                  <a:off x="4128" y="2928"/>
                  <a:ext cx="1632" cy="672"/>
                  <a:chOff x="4128" y="2928"/>
                  <a:chExt cx="1632" cy="672"/>
                </a:xfrm>
              </p:grpSpPr>
              <p:sp>
                <p:nvSpPr>
                  <p:cNvPr id="32" name="Text Box 9"/>
                  <p:cNvSpPr txBox="1">
                    <a:spLocks noChangeArrowheads="1"/>
                  </p:cNvSpPr>
                  <p:nvPr/>
                </p:nvSpPr>
                <p:spPr bwMode="auto">
                  <a:xfrm>
                    <a:off x="4128" y="2928"/>
                    <a:ext cx="1632"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 | C</a:t>
                    </a:r>
                    <a:r>
                      <a:rPr lang="en-US" sz="2800" baseline="-25000">
                        <a:solidFill>
                          <a:schemeClr val="accent1"/>
                        </a:solidFill>
                      </a:rPr>
                      <a:t>i</a:t>
                    </a:r>
                    <a:r>
                      <a:rPr lang="en-US" sz="2800">
                        <a:solidFill>
                          <a:schemeClr val="accent1"/>
                        </a:solidFill>
                      </a:rPr>
                      <a:t>) P(C</a:t>
                    </a:r>
                    <a:r>
                      <a:rPr lang="en-US" sz="2800" baseline="-25000">
                        <a:solidFill>
                          <a:schemeClr val="accent1"/>
                        </a:solidFill>
                      </a:rPr>
                      <a:t>i</a:t>
                    </a:r>
                    <a:r>
                      <a:rPr lang="en-US" sz="2800">
                        <a:solidFill>
                          <a:schemeClr val="accent1"/>
                        </a:solidFill>
                      </a:rPr>
                      <a:t>)</a:t>
                    </a:r>
                  </a:p>
                </p:txBody>
              </p:sp>
              <p:sp>
                <p:nvSpPr>
                  <p:cNvPr id="33" name="Text Box 10"/>
                  <p:cNvSpPr txBox="1">
                    <a:spLocks noChangeArrowheads="1"/>
                  </p:cNvSpPr>
                  <p:nvPr/>
                </p:nvSpPr>
                <p:spPr bwMode="auto">
                  <a:xfrm>
                    <a:off x="4128" y="3273"/>
                    <a:ext cx="1632"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a:t>
                    </a:r>
                  </a:p>
                </p:txBody>
              </p:sp>
            </p:grpSp>
            <p:sp>
              <p:nvSpPr>
                <p:cNvPr id="31" name="Line 11"/>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 xmlns:a14="http://schemas.microsoft.com/office/drawing/2010/main">
                      <a:noFill/>
                    </a14:hiddenFill>
                  </a:ext>
                </a:extLst>
              </p:spPr>
              <p:txBody>
                <a:bodyPr wrap="none"/>
                <a:lstStyle/>
                <a:p>
                  <a:endParaRPr lang="en-US">
                    <a:solidFill>
                      <a:schemeClr val="accent1"/>
                    </a:solidFill>
                  </a:endParaRPr>
                </a:p>
              </p:txBody>
            </p:sp>
          </p:grpSp>
        </p:grpSp>
        <p:grpSp>
          <p:nvGrpSpPr>
            <p:cNvPr id="21" name="Group 12"/>
            <p:cNvGrpSpPr>
              <a:grpSpLocks/>
            </p:cNvGrpSpPr>
            <p:nvPr/>
          </p:nvGrpSpPr>
          <p:grpSpPr bwMode="auto">
            <a:xfrm>
              <a:off x="2264" y="2071"/>
              <a:ext cx="2666" cy="633"/>
              <a:chOff x="3094" y="2928"/>
              <a:chExt cx="2666" cy="633"/>
            </a:xfrm>
          </p:grpSpPr>
          <p:sp>
            <p:nvSpPr>
              <p:cNvPr id="22" name="Text Box 13"/>
              <p:cNvSpPr txBox="1">
                <a:spLocks noChangeArrowheads="1"/>
              </p:cNvSpPr>
              <p:nvPr/>
            </p:nvSpPr>
            <p:spPr bwMode="auto">
              <a:xfrm>
                <a:off x="3094" y="3108"/>
                <a:ext cx="1152"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a:t>
                </a:r>
              </a:p>
            </p:txBody>
          </p:sp>
          <p:grpSp>
            <p:nvGrpSpPr>
              <p:cNvPr id="23" name="Group 14"/>
              <p:cNvGrpSpPr>
                <a:grpSpLocks/>
              </p:cNvGrpSpPr>
              <p:nvPr/>
            </p:nvGrpSpPr>
            <p:grpSpPr bwMode="auto">
              <a:xfrm>
                <a:off x="4128" y="2928"/>
                <a:ext cx="1632" cy="633"/>
                <a:chOff x="4128" y="2928"/>
                <a:chExt cx="1632" cy="633"/>
              </a:xfrm>
            </p:grpSpPr>
            <p:grpSp>
              <p:nvGrpSpPr>
                <p:cNvPr id="24" name="Group 15"/>
                <p:cNvGrpSpPr>
                  <a:grpSpLocks/>
                </p:cNvGrpSpPr>
                <p:nvPr/>
              </p:nvGrpSpPr>
              <p:grpSpPr bwMode="auto">
                <a:xfrm>
                  <a:off x="4128" y="2928"/>
                  <a:ext cx="1632" cy="633"/>
                  <a:chOff x="4128" y="2928"/>
                  <a:chExt cx="1632" cy="633"/>
                </a:xfrm>
              </p:grpSpPr>
              <p:sp>
                <p:nvSpPr>
                  <p:cNvPr id="26" name="Text Box 16"/>
                  <p:cNvSpPr txBox="1">
                    <a:spLocks noChangeArrowheads="1"/>
                  </p:cNvSpPr>
                  <p:nvPr/>
                </p:nvSpPr>
                <p:spPr bwMode="auto">
                  <a:xfrm>
                    <a:off x="4128" y="2928"/>
                    <a:ext cx="1632"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Likelihood * Prior</a:t>
                    </a:r>
                  </a:p>
                </p:txBody>
              </p:sp>
              <p:sp>
                <p:nvSpPr>
                  <p:cNvPr id="27" name="Text Box 17"/>
                  <p:cNvSpPr txBox="1">
                    <a:spLocks noChangeArrowheads="1"/>
                  </p:cNvSpPr>
                  <p:nvPr/>
                </p:nvSpPr>
                <p:spPr bwMode="auto">
                  <a:xfrm>
                    <a:off x="4128" y="3273"/>
                    <a:ext cx="1632"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Evidence</a:t>
                    </a:r>
                  </a:p>
                </p:txBody>
              </p:sp>
            </p:grpSp>
            <p:sp>
              <p:nvSpPr>
                <p:cNvPr id="25" name="Line 18"/>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 xmlns:a14="http://schemas.microsoft.com/office/drawing/2010/main">
                      <a:noFill/>
                    </a14:hiddenFill>
                  </a:ext>
                </a:extLst>
              </p:spPr>
              <p:txBody>
                <a:bodyPr wrap="none"/>
                <a:lstStyle/>
                <a:p>
                  <a:endParaRPr lang="en-US">
                    <a:solidFill>
                      <a:schemeClr val="accent1"/>
                    </a:solidFill>
                  </a:endParaRPr>
                </a:p>
              </p:txBody>
            </p:sp>
          </p:grpSp>
        </p:grpSp>
      </p:grpSp>
    </p:spTree>
    <p:extLst>
      <p:ext uri="{BB962C8B-B14F-4D97-AF65-F5344CB8AC3E}">
        <p14:creationId xmlns:p14="http://schemas.microsoft.com/office/powerpoint/2010/main" val="532888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dirty="0" smtClean="0">
                <a:latin typeface="Arial" charset="0"/>
              </a:rPr>
              <a:t>Small Issues</a:t>
            </a:r>
            <a:endParaRPr lang="en-US" dirty="0">
              <a:latin typeface="Arial" charset="0"/>
            </a:endParaRPr>
          </a:p>
        </p:txBody>
      </p:sp>
      <p:sp>
        <p:nvSpPr>
          <p:cNvPr id="50179" name="Rectangle 3"/>
          <p:cNvSpPr>
            <a:spLocks noGrp="1" noChangeArrowheads="1"/>
          </p:cNvSpPr>
          <p:nvPr>
            <p:ph type="body" idx="1"/>
          </p:nvPr>
        </p:nvSpPr>
        <p:spPr/>
        <p:txBody>
          <a:bodyPr>
            <a:normAutofit/>
          </a:bodyPr>
          <a:lstStyle/>
          <a:p>
            <a:pPr marL="234950" indent="-6350">
              <a:buFontTx/>
              <a:buNone/>
            </a:pPr>
            <a:r>
              <a:rPr lang="en-US" dirty="0" smtClean="0">
                <a:solidFill>
                  <a:srgbClr val="000000"/>
                </a:solidFill>
                <a:latin typeface="Arial" charset="0"/>
              </a:rPr>
              <a:t>What </a:t>
            </a:r>
            <a:r>
              <a:rPr lang="en-US" dirty="0">
                <a:solidFill>
                  <a:srgbClr val="000000"/>
                </a:solidFill>
                <a:latin typeface="Arial" charset="0"/>
              </a:rPr>
              <a:t>happens when </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rPr>
              <a:t> </a:t>
            </a:r>
            <a:r>
              <a:rPr lang="en-US" dirty="0">
                <a:solidFill>
                  <a:srgbClr val="000000"/>
                </a:solidFill>
                <a:latin typeface="Arial" charset="0"/>
              </a:rPr>
              <a:t>never occurs in the training data?</a:t>
            </a:r>
          </a:p>
          <a:p>
            <a:pPr marL="463550" lvl="1" indent="-6350" eaLnBrk="1" hangingPunct="1">
              <a:buFontTx/>
              <a:buNone/>
            </a:pPr>
            <a:r>
              <a:rPr lang="en-US" dirty="0">
                <a:solidFill>
                  <a:srgbClr val="850205"/>
                </a:solidFill>
                <a:latin typeface="Arial" charset="0"/>
                <a:sym typeface="Wingdings" charset="0"/>
              </a:rPr>
              <a:t>		</a:t>
            </a:r>
            <a:r>
              <a:rPr lang="en-US" dirty="0">
                <a:solidFill>
                  <a:srgbClr val="850205"/>
                </a:solidFill>
                <a:latin typeface="Arial" charset="0"/>
              </a:rPr>
              <a:t>P(</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rPr>
              <a:t>) = 0</a:t>
            </a:r>
            <a:r>
              <a:rPr lang="en-US" dirty="0">
                <a:solidFill>
                  <a:srgbClr val="000000"/>
                </a:solidFill>
                <a:latin typeface="Arial" charset="0"/>
                <a:sym typeface="Wingdings" charset="0"/>
              </a:rPr>
              <a:t>, </a:t>
            </a:r>
            <a:r>
              <a:rPr lang="en-US" dirty="0" smtClean="0">
                <a:solidFill>
                  <a:srgbClr val="000000"/>
                </a:solidFill>
                <a:latin typeface="Arial" charset="0"/>
                <a:sym typeface="Symbol" charset="0"/>
              </a:rPr>
              <a:t>therefore</a:t>
            </a:r>
            <a:br>
              <a:rPr lang="en-US" dirty="0" smtClean="0">
                <a:solidFill>
                  <a:srgbClr val="000000"/>
                </a:solidFill>
                <a:latin typeface="Arial" charset="0"/>
                <a:sym typeface="Symbol" charset="0"/>
              </a:rPr>
            </a:br>
            <a:r>
              <a:rPr lang="en-US" dirty="0" smtClean="0">
                <a:solidFill>
                  <a:srgbClr val="000000"/>
                </a:solidFill>
                <a:latin typeface="Arial" charset="0"/>
                <a:sym typeface="Symbol" charset="0"/>
              </a:rPr>
              <a:t>	   </a:t>
            </a:r>
            <a:r>
              <a:rPr lang="en-US" dirty="0" smtClean="0">
                <a:solidFill>
                  <a:srgbClr val="850205"/>
                </a:solidFill>
                <a:latin typeface="Arial" charset="0"/>
                <a:sym typeface="Wingdings" charset="0"/>
              </a:rPr>
              <a:t> </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sym typeface="Wingdings" charset="0"/>
              </a:rPr>
              <a:t> </a:t>
            </a:r>
            <a:r>
              <a:rPr lang="en-US" dirty="0">
                <a:solidFill>
                  <a:srgbClr val="000000"/>
                </a:solidFill>
                <a:latin typeface="Arial" charset="0"/>
                <a:sym typeface="Wingdings" charset="0"/>
              </a:rPr>
              <a:t>never wins &amp; is never selected</a:t>
            </a:r>
            <a:r>
              <a:rPr lang="en-US" dirty="0" smtClean="0">
                <a:solidFill>
                  <a:srgbClr val="000000"/>
                </a:solidFill>
                <a:latin typeface="Arial" charset="0"/>
                <a:sym typeface="Wingdings" charset="0"/>
              </a:rPr>
              <a:t>!</a:t>
            </a:r>
          </a:p>
          <a:p>
            <a:pPr marL="463550" lvl="1" indent="-6350" eaLnBrk="1" hangingPunct="1">
              <a:buFontTx/>
              <a:buNone/>
            </a:pPr>
            <a:r>
              <a:rPr lang="en-US" sz="2000" dirty="0" smtClean="0">
                <a:solidFill>
                  <a:srgbClr val="000000"/>
                </a:solidFill>
                <a:latin typeface="Arial" charset="0"/>
                <a:sym typeface="Wingdings" charset="0"/>
              </a:rPr>
              <a:t>(Can insist </a:t>
            </a:r>
            <a:r>
              <a:rPr lang="en-US" sz="2000" dirty="0" err="1" smtClean="0">
                <a:solidFill>
                  <a:srgbClr val="850205"/>
                </a:solidFill>
                <a:latin typeface="Arial" charset="0"/>
              </a:rPr>
              <a:t>C</a:t>
            </a:r>
            <a:r>
              <a:rPr lang="en-US" sz="2000" baseline="-25000" dirty="0" err="1" smtClean="0">
                <a:solidFill>
                  <a:srgbClr val="850205"/>
                </a:solidFill>
                <a:latin typeface="Arial" charset="0"/>
              </a:rPr>
              <a:t>i</a:t>
            </a:r>
            <a:r>
              <a:rPr lang="en-US" sz="2000" dirty="0" smtClean="0">
                <a:solidFill>
                  <a:srgbClr val="850205"/>
                </a:solidFill>
                <a:latin typeface="Arial" charset="0"/>
              </a:rPr>
              <a:t> =1 </a:t>
            </a:r>
            <a:r>
              <a:rPr lang="en-US" sz="2000" dirty="0" smtClean="0">
                <a:solidFill>
                  <a:srgbClr val="000000"/>
                </a:solidFill>
                <a:latin typeface="Arial" charset="0"/>
              </a:rPr>
              <a:t>to avoid this, but in general rare events can be hard to handle well)</a:t>
            </a:r>
          </a:p>
          <a:p>
            <a:pPr marL="463550" lvl="1" indent="-6350" eaLnBrk="1" hangingPunct="1">
              <a:buFontTx/>
              <a:buNone/>
            </a:pPr>
            <a:endParaRPr lang="en-US" sz="2000" dirty="0" smtClean="0">
              <a:solidFill>
                <a:srgbClr val="000000"/>
              </a:solidFill>
              <a:latin typeface="Arial" charset="0"/>
            </a:endParaRPr>
          </a:p>
          <a:p>
            <a:pPr marL="234950" indent="-6350">
              <a:buFontTx/>
              <a:buNone/>
            </a:pPr>
            <a:r>
              <a:rPr lang="en-US" dirty="0" smtClean="0">
                <a:solidFill>
                  <a:srgbClr val="000000"/>
                </a:solidFill>
                <a:latin typeface="Arial" charset="0"/>
              </a:rPr>
              <a:t>We </a:t>
            </a:r>
            <a:r>
              <a:rPr lang="en-US" dirty="0">
                <a:solidFill>
                  <a:srgbClr val="000000"/>
                </a:solidFill>
                <a:latin typeface="Arial" charset="0"/>
              </a:rPr>
              <a:t>have implicitly assumed</a:t>
            </a:r>
            <a:r>
              <a:rPr lang="en-US" dirty="0">
                <a:solidFill>
                  <a:srgbClr val="850205"/>
                </a:solidFill>
                <a:latin typeface="Arial" charset="0"/>
              </a:rPr>
              <a:t> </a:t>
            </a:r>
            <a:r>
              <a:rPr lang="en-US" dirty="0" err="1">
                <a:solidFill>
                  <a:srgbClr val="850205"/>
                </a:solidFill>
                <a:latin typeface="Arial" charset="0"/>
              </a:rPr>
              <a:t>F</a:t>
            </a:r>
            <a:r>
              <a:rPr lang="en-US" baseline="-25000" dirty="0" err="1">
                <a:solidFill>
                  <a:srgbClr val="850205"/>
                </a:solidFill>
                <a:latin typeface="Arial" charset="0"/>
              </a:rPr>
              <a:t>k</a:t>
            </a:r>
            <a:r>
              <a:rPr lang="en-US" baseline="-25000" dirty="0">
                <a:solidFill>
                  <a:schemeClr val="bg2"/>
                </a:solidFill>
                <a:latin typeface="Arial" charset="0"/>
              </a:rPr>
              <a:t> </a:t>
            </a:r>
            <a:r>
              <a:rPr lang="en-US" dirty="0">
                <a:solidFill>
                  <a:schemeClr val="tx1"/>
                </a:solidFill>
                <a:latin typeface="Arial" charset="0"/>
              </a:rPr>
              <a:t>comes from a discrete set </a:t>
            </a:r>
            <a:r>
              <a:rPr lang="en-US" dirty="0" smtClean="0">
                <a:solidFill>
                  <a:schemeClr val="tx1"/>
                </a:solidFill>
                <a:latin typeface="Arial" charset="0"/>
              </a:rPr>
              <a:t> e.g</a:t>
            </a:r>
            <a:r>
              <a:rPr lang="en-US" dirty="0">
                <a:solidFill>
                  <a:schemeClr val="tx1"/>
                </a:solidFill>
                <a:latin typeface="Arial" charset="0"/>
              </a:rPr>
              <a:t>., so we can simply count the occurrences to compute </a:t>
            </a:r>
            <a:r>
              <a:rPr lang="en-US" dirty="0">
                <a:solidFill>
                  <a:srgbClr val="850205"/>
                </a:solidFill>
                <a:latin typeface="Arial" charset="0"/>
              </a:rPr>
              <a:t>P(</a:t>
            </a:r>
            <a:r>
              <a:rPr lang="en-US" dirty="0" err="1">
                <a:solidFill>
                  <a:srgbClr val="850205"/>
                </a:solidFill>
                <a:latin typeface="Arial" charset="0"/>
              </a:rPr>
              <a:t>F</a:t>
            </a:r>
            <a:r>
              <a:rPr lang="en-US" baseline="-25000" dirty="0" err="1">
                <a:solidFill>
                  <a:srgbClr val="850205"/>
                </a:solidFill>
                <a:latin typeface="Arial" charset="0"/>
              </a:rPr>
              <a:t>k</a:t>
            </a:r>
            <a:r>
              <a:rPr lang="en-US" dirty="0">
                <a:solidFill>
                  <a:srgbClr val="850205"/>
                </a:solidFill>
                <a:latin typeface="Arial" charset="0"/>
              </a:rPr>
              <a:t> | </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rPr>
              <a:t>)  </a:t>
            </a:r>
          </a:p>
          <a:p>
            <a:pPr eaLnBrk="1" hangingPunct="1">
              <a:buFont typeface="Wingdings" charset="0"/>
              <a:buNone/>
            </a:pPr>
            <a:endParaRPr lang="en-US" dirty="0">
              <a:latin typeface="Arial" charset="0"/>
            </a:endParaRPr>
          </a:p>
        </p:txBody>
      </p:sp>
    </p:spTree>
    <p:extLst>
      <p:ext uri="{BB962C8B-B14F-4D97-AF65-F5344CB8AC3E}">
        <p14:creationId xmlns:p14="http://schemas.microsoft.com/office/powerpoint/2010/main" val="3789711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4000" dirty="0" smtClean="0">
                <a:latin typeface="Arial" charset="0"/>
              </a:rPr>
              <a:t>Naïve Bayes Pros and Cons</a:t>
            </a:r>
            <a:endParaRPr lang="en-US" sz="4000" dirty="0">
              <a:latin typeface="Arial" charset="0"/>
            </a:endParaRPr>
          </a:p>
        </p:txBody>
      </p:sp>
      <p:sp>
        <p:nvSpPr>
          <p:cNvPr id="20483" name="Rectangle 3"/>
          <p:cNvSpPr>
            <a:spLocks noGrp="1" noChangeArrowheads="1"/>
          </p:cNvSpPr>
          <p:nvPr>
            <p:ph idx="1"/>
          </p:nvPr>
        </p:nvSpPr>
        <p:spPr>
          <a:xfrm>
            <a:off x="1128943" y="1348193"/>
            <a:ext cx="7669252" cy="4379976"/>
          </a:xfrm>
        </p:spPr>
        <p:txBody>
          <a:bodyPr/>
          <a:lstStyle/>
          <a:p>
            <a:pPr marL="0" indent="0" eaLnBrk="1" hangingPunct="1">
              <a:buNone/>
            </a:pPr>
            <a:r>
              <a:rPr lang="en-US" dirty="0" smtClean="0">
                <a:latin typeface="Arial" charset="0"/>
              </a:rPr>
              <a:t>Elegant balance of features and prior probabilities</a:t>
            </a:r>
          </a:p>
          <a:p>
            <a:pPr marL="0" indent="0" eaLnBrk="1" hangingPunct="1">
              <a:buNone/>
            </a:pPr>
            <a:r>
              <a:rPr lang="en-US" dirty="0" smtClean="0">
                <a:latin typeface="Arial" charset="0"/>
              </a:rPr>
              <a:t>But depends </a:t>
            </a:r>
            <a:r>
              <a:rPr lang="en-US" dirty="0">
                <a:latin typeface="Arial" charset="0"/>
              </a:rPr>
              <a:t>on assumptions that are not in general true</a:t>
            </a:r>
          </a:p>
          <a:p>
            <a:pPr marL="0" indent="0">
              <a:lnSpc>
                <a:spcPct val="90000"/>
              </a:lnSpc>
              <a:buNone/>
            </a:pPr>
            <a:r>
              <a:rPr lang="en-US" dirty="0" smtClean="0">
                <a:latin typeface="Arial" charset="0"/>
              </a:rPr>
              <a:t>Will </a:t>
            </a:r>
            <a:r>
              <a:rPr lang="en-US" dirty="0">
                <a:latin typeface="Arial" charset="0"/>
              </a:rPr>
              <a:t>tend to fail when things are highly </a:t>
            </a:r>
            <a:r>
              <a:rPr lang="en-US" dirty="0" smtClean="0">
                <a:latin typeface="Arial" charset="0"/>
              </a:rPr>
              <a:t>conditional</a:t>
            </a:r>
          </a:p>
          <a:p>
            <a:pPr lvl="1">
              <a:lnSpc>
                <a:spcPct val="90000"/>
              </a:lnSpc>
            </a:pPr>
            <a:r>
              <a:rPr lang="en-US" dirty="0" smtClean="0">
                <a:latin typeface="Arial" charset="0"/>
              </a:rPr>
              <a:t>i.e</a:t>
            </a:r>
            <a:r>
              <a:rPr lang="en-US" dirty="0">
                <a:latin typeface="Arial" charset="0"/>
              </a:rPr>
              <a:t>., System behaves very differently </a:t>
            </a:r>
            <a:br>
              <a:rPr lang="en-US" dirty="0">
                <a:latin typeface="Arial" charset="0"/>
              </a:rPr>
            </a:br>
            <a:r>
              <a:rPr lang="en-US" dirty="0">
                <a:latin typeface="Arial" charset="0"/>
              </a:rPr>
              <a:t>	when X is true vs. Y is true</a:t>
            </a:r>
          </a:p>
          <a:p>
            <a:pPr marL="0" indent="0">
              <a:lnSpc>
                <a:spcPct val="90000"/>
              </a:lnSpc>
              <a:buNone/>
            </a:pPr>
            <a:r>
              <a:rPr lang="en-US" dirty="0">
                <a:latin typeface="Arial" charset="0"/>
              </a:rPr>
              <a:t>Works less well when attributes are redundant or classes are </a:t>
            </a:r>
            <a:r>
              <a:rPr lang="en-US" dirty="0" smtClean="0">
                <a:latin typeface="Arial" charset="0"/>
              </a:rPr>
              <a:t>skewed (priors win)</a:t>
            </a:r>
          </a:p>
          <a:p>
            <a:pPr marL="0" indent="0">
              <a:lnSpc>
                <a:spcPct val="90000"/>
              </a:lnSpc>
              <a:buNone/>
            </a:pPr>
            <a:r>
              <a:rPr lang="en-US" dirty="0" smtClean="0">
                <a:latin typeface="Arial" charset="0"/>
              </a:rPr>
              <a:t>Robust when features are missing (because of prior probabilities) (but not during training)</a:t>
            </a:r>
            <a:endParaRPr lang="en-US" dirty="0">
              <a:latin typeface="Arial" charset="0"/>
            </a:endParaRPr>
          </a:p>
        </p:txBody>
      </p:sp>
    </p:spTree>
    <p:extLst>
      <p:ext uri="{BB962C8B-B14F-4D97-AF65-F5344CB8AC3E}">
        <p14:creationId xmlns:p14="http://schemas.microsoft.com/office/powerpoint/2010/main" val="34110593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today’s reading	</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45991099"/>
              </p:ext>
            </p:extLst>
          </p:nvPr>
        </p:nvGraphicFramePr>
        <p:xfrm>
          <a:off x="217714" y="1862698"/>
          <a:ext cx="8732645" cy="3977640"/>
        </p:xfrm>
        <a:graphic>
          <a:graphicData uri="http://schemas.openxmlformats.org/drawingml/2006/table">
            <a:tbl>
              <a:tblPr firstRow="1" firstCol="1" bandRow="1">
                <a:tableStyleId>{F5AB1C69-6EDB-4FF4-983F-18BD219EF322}</a:tableStyleId>
              </a:tblPr>
              <a:tblGrid>
                <a:gridCol w="3361868"/>
                <a:gridCol w="1554847"/>
                <a:gridCol w="1415142"/>
                <a:gridCol w="1088572"/>
                <a:gridCol w="1312216"/>
              </a:tblGrid>
              <a:tr h="370840">
                <a:tc>
                  <a:txBody>
                    <a:bodyPr/>
                    <a:lstStyle/>
                    <a:p>
                      <a:endParaRPr lang="en-US" dirty="0"/>
                    </a:p>
                  </a:txBody>
                  <a:tcPr/>
                </a:tc>
                <a:tc>
                  <a:txBody>
                    <a:bodyPr/>
                    <a:lstStyle/>
                    <a:p>
                      <a:r>
                        <a:rPr lang="en-US" dirty="0" smtClean="0"/>
                        <a:t>Decision Trees</a:t>
                      </a:r>
                      <a:endParaRPr lang="en-US" dirty="0"/>
                    </a:p>
                  </a:txBody>
                  <a:tcPr>
                    <a:solidFill>
                      <a:srgbClr val="850205"/>
                    </a:solidFill>
                  </a:tcPr>
                </a:tc>
                <a:tc>
                  <a:txBody>
                    <a:bodyPr/>
                    <a:lstStyle/>
                    <a:p>
                      <a:r>
                        <a:rPr lang="en-US" dirty="0" smtClean="0"/>
                        <a:t>Naïve</a:t>
                      </a:r>
                      <a:r>
                        <a:rPr lang="en-US" baseline="0" dirty="0" smtClean="0"/>
                        <a:t> Bayes</a:t>
                      </a:r>
                      <a:endParaRPr lang="en-US" dirty="0"/>
                    </a:p>
                  </a:txBody>
                  <a:tcPr>
                    <a:solidFill>
                      <a:srgbClr val="850205"/>
                    </a:solidFill>
                  </a:tcPr>
                </a:tc>
                <a:tc>
                  <a:txBody>
                    <a:bodyPr/>
                    <a:lstStyle/>
                    <a:p>
                      <a:r>
                        <a:rPr lang="en-US" dirty="0" smtClean="0"/>
                        <a:t>SVM*</a:t>
                      </a:r>
                      <a:endParaRPr lang="en-US" dirty="0"/>
                    </a:p>
                  </a:txBody>
                  <a:tcPr/>
                </a:tc>
                <a:tc>
                  <a:txBody>
                    <a:bodyPr/>
                    <a:lstStyle/>
                    <a:p>
                      <a:r>
                        <a:rPr lang="en-US" dirty="0" smtClean="0"/>
                        <a:t>Rule Learners</a:t>
                      </a:r>
                      <a:endParaRPr lang="en-US" dirty="0"/>
                    </a:p>
                  </a:txBody>
                  <a:tcPr/>
                </a:tc>
              </a:tr>
              <a:tr h="370840">
                <a:tc>
                  <a:txBody>
                    <a:bodyPr/>
                    <a:lstStyle/>
                    <a:p>
                      <a:r>
                        <a:rPr lang="en-US" dirty="0" smtClean="0"/>
                        <a:t>Accuracy in general</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Speed of learning given f and n</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missing values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a:t>
                      </a:r>
                      <a:r>
                        <a:rPr lang="en-US" baseline="0" dirty="0" smtClean="0"/>
                        <a:t> of irrelevant features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interdependent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Discrete/Binary/Continues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 (!</a:t>
                      </a:r>
                      <a:r>
                        <a:rPr lang="en-US" dirty="0" err="1" smtClean="0"/>
                        <a:t>cont</a:t>
                      </a:r>
                      <a:r>
                        <a:rPr lang="en-US" dirty="0" smtClean="0"/>
                        <a:t>)</a:t>
                      </a:r>
                      <a:endParaRPr lang="en-US" dirty="0"/>
                    </a:p>
                  </a:txBody>
                  <a:tcPr/>
                </a:tc>
                <a:tc>
                  <a:txBody>
                    <a:bodyPr/>
                    <a:lstStyle/>
                    <a:p>
                      <a:r>
                        <a:rPr lang="en-US" dirty="0" smtClean="0"/>
                        <a:t>** (!disc)</a:t>
                      </a:r>
                      <a:endParaRPr lang="en-US" dirty="0"/>
                    </a:p>
                  </a:txBody>
                  <a:tcPr/>
                </a:tc>
                <a:tc>
                  <a:txBody>
                    <a:bodyPr/>
                    <a:lstStyle/>
                    <a:p>
                      <a:r>
                        <a:rPr lang="en-US" dirty="0" smtClean="0"/>
                        <a:t>*** (!</a:t>
                      </a:r>
                      <a:r>
                        <a:rPr lang="en-US" dirty="0" err="1" smtClean="0"/>
                        <a:t>cont</a:t>
                      </a:r>
                      <a:r>
                        <a:rPr lang="en-US" dirty="0" smtClean="0"/>
                        <a:t>)</a:t>
                      </a:r>
                      <a:endParaRPr lang="en-US" dirty="0"/>
                    </a:p>
                  </a:txBody>
                  <a:tcPr/>
                </a:tc>
              </a:tr>
              <a:tr h="370840">
                <a:tc>
                  <a:txBody>
                    <a:bodyPr/>
                    <a:lstStyle/>
                    <a:p>
                      <a:r>
                        <a:rPr lang="en-US" dirty="0" smtClean="0"/>
                        <a:t>Tolerance to noise</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Avoiding </a:t>
                      </a:r>
                      <a:r>
                        <a:rPr lang="en-US" dirty="0" err="1" smtClean="0"/>
                        <a:t>overfitting</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Intelligibility</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4/1/17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64</a:t>
            </a:fld>
            <a:endParaRPr lang="en-US" dirty="0"/>
          </a:p>
        </p:txBody>
      </p:sp>
    </p:spTree>
    <p:extLst>
      <p:ext uri="{BB962C8B-B14F-4D97-AF65-F5344CB8AC3E}">
        <p14:creationId xmlns:p14="http://schemas.microsoft.com/office/powerpoint/2010/main" val="55635620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Naïve Bayes </a:t>
            </a:r>
            <a:r>
              <a:rPr lang="en-US" dirty="0" err="1" smtClean="0">
                <a:latin typeface="Arial" charset="0"/>
              </a:rPr>
              <a:t>vs</a:t>
            </a:r>
            <a:r>
              <a:rPr lang="en-US" dirty="0" smtClean="0">
                <a:latin typeface="Arial" charset="0"/>
              </a:rPr>
              <a:t> Decision Trees</a:t>
            </a:r>
            <a:endParaRPr lang="en-US" dirty="0">
              <a:latin typeface="Arial" charset="0"/>
            </a:endParaRPr>
          </a:p>
        </p:txBody>
      </p:sp>
      <p:sp>
        <p:nvSpPr>
          <p:cNvPr id="18435" name="Rectangle 3"/>
          <p:cNvSpPr>
            <a:spLocks noGrp="1" noChangeArrowheads="1"/>
          </p:cNvSpPr>
          <p:nvPr>
            <p:ph idx="1"/>
          </p:nvPr>
        </p:nvSpPr>
        <p:spPr/>
        <p:txBody>
          <a:bodyPr/>
          <a:lstStyle/>
          <a:p>
            <a:pPr eaLnBrk="1" hangingPunct="1"/>
            <a:r>
              <a:rPr lang="en-US" dirty="0" smtClean="0">
                <a:latin typeface="Arial" charset="0"/>
              </a:rPr>
              <a:t>Decision Trees use </a:t>
            </a:r>
            <a:r>
              <a:rPr lang="en-US" dirty="0">
                <a:latin typeface="Arial" charset="0"/>
              </a:rPr>
              <a:t>contingencies between patterns of attribute values as a basis for decision making</a:t>
            </a:r>
          </a:p>
          <a:p>
            <a:pPr eaLnBrk="1" hangingPunct="1"/>
            <a:r>
              <a:rPr lang="en-US" dirty="0" smtClean="0">
                <a:latin typeface="Arial" charset="0"/>
              </a:rPr>
              <a:t>Naïve Bayes treats </a:t>
            </a:r>
            <a:r>
              <a:rPr lang="en-US" dirty="0">
                <a:latin typeface="Arial" charset="0"/>
              </a:rPr>
              <a:t>attributes as independent pieces of evidence that the decision should go one way or another</a:t>
            </a:r>
          </a:p>
          <a:p>
            <a:pPr eaLnBrk="1" hangingPunct="1"/>
            <a:r>
              <a:rPr lang="en-US" dirty="0">
                <a:latin typeface="Arial" charset="0"/>
              </a:rPr>
              <a:t>Most of the time in real data sets the values of the different attributes are not independent of each other</a:t>
            </a:r>
          </a:p>
        </p:txBody>
      </p:sp>
    </p:spTree>
    <p:extLst>
      <p:ext uri="{BB962C8B-B14F-4D97-AF65-F5344CB8AC3E}">
        <p14:creationId xmlns:p14="http://schemas.microsoft.com/office/powerpoint/2010/main" val="92016438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Review: Decision Trees &amp; Naïve Bayes</a:t>
            </a:r>
            <a:endParaRPr lang="en-US" dirty="0"/>
          </a:p>
        </p:txBody>
      </p:sp>
      <p:sp>
        <p:nvSpPr>
          <p:cNvPr id="3" name="Content Placeholder 2"/>
          <p:cNvSpPr>
            <a:spLocks noGrp="1"/>
          </p:cNvSpPr>
          <p:nvPr>
            <p:ph idx="1"/>
          </p:nvPr>
        </p:nvSpPr>
        <p:spPr/>
        <p:txBody>
          <a:bodyPr/>
          <a:lstStyle/>
          <a:p>
            <a:pPr marL="0" indent="0">
              <a:buNone/>
            </a:pPr>
            <a:r>
              <a:rPr lang="en-US" dirty="0" smtClean="0"/>
              <a:t>Minimum description length principal</a:t>
            </a:r>
          </a:p>
          <a:p>
            <a:pPr marL="0" indent="0">
              <a:buNone/>
            </a:pPr>
            <a:r>
              <a:rPr lang="en-US" dirty="0"/>
              <a:t>Decision trees are simple and easily learned</a:t>
            </a:r>
          </a:p>
          <a:p>
            <a:pPr lvl="1"/>
            <a:r>
              <a:rPr lang="en-US" dirty="0"/>
              <a:t>Add nodes based on information gain</a:t>
            </a:r>
          </a:p>
          <a:p>
            <a:pPr marL="0" indent="0">
              <a:buNone/>
            </a:pPr>
            <a:r>
              <a:rPr lang="en-US" dirty="0" smtClean="0"/>
              <a:t>Naïve Bayes pros</a:t>
            </a:r>
          </a:p>
          <a:p>
            <a:pPr lvl="1"/>
            <a:r>
              <a:rPr lang="en-US" dirty="0" smtClean="0"/>
              <a:t>Takes priors into account</a:t>
            </a:r>
          </a:p>
          <a:p>
            <a:pPr lvl="1"/>
            <a:r>
              <a:rPr lang="en-US" dirty="0" smtClean="0"/>
              <a:t>Robust even when features are missing</a:t>
            </a:r>
            <a:endParaRPr lang="en-US" dirty="0"/>
          </a:p>
          <a:p>
            <a:pPr marL="0" indent="0">
              <a:buNone/>
            </a:pPr>
            <a:r>
              <a:rPr lang="en-US" dirty="0" smtClean="0"/>
              <a:t>Naïve Bayes cons</a:t>
            </a:r>
          </a:p>
          <a:p>
            <a:pPr lvl="1"/>
            <a:r>
              <a:rPr lang="en-US" dirty="0" smtClean="0"/>
              <a:t>Assumptions: </a:t>
            </a:r>
            <a:r>
              <a:rPr lang="en-US" dirty="0"/>
              <a:t>I</a:t>
            </a:r>
            <a:r>
              <a:rPr lang="en-US" dirty="0" smtClean="0"/>
              <a:t>ndependence; </a:t>
            </a:r>
          </a:p>
          <a:p>
            <a:pPr lvl="1"/>
            <a:r>
              <a:rPr lang="en-US" dirty="0" smtClean="0"/>
              <a:t>Fails when things are highly conditional</a:t>
            </a:r>
          </a:p>
          <a:p>
            <a:pPr lvl="1"/>
            <a:r>
              <a:rPr lang="en-US" dirty="0" smtClean="0"/>
              <a:t>Fails when data is highly skewed </a:t>
            </a:r>
            <a:endParaRPr lang="en-US" dirty="0"/>
          </a:p>
          <a:p>
            <a:pPr marL="0" indent="0">
              <a:buNone/>
            </a:pPr>
            <a:endParaRPr lang="en-US" dirty="0" smtClean="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66</a:t>
            </a:fld>
            <a:endParaRPr lang="en-US" dirty="0"/>
          </a:p>
        </p:txBody>
      </p:sp>
    </p:spTree>
    <p:extLst>
      <p:ext uri="{BB962C8B-B14F-4D97-AF65-F5344CB8AC3E}">
        <p14:creationId xmlns:p14="http://schemas.microsoft.com/office/powerpoint/2010/main" val="31565946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to add slides on regression and maybe unsupervised learning/clustering</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4/1/17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67</a:t>
            </a:fld>
            <a:endParaRPr lang="en-US" dirty="0"/>
          </a:p>
        </p:txBody>
      </p:sp>
    </p:spTree>
    <p:extLst>
      <p:ext uri="{BB962C8B-B14F-4D97-AF65-F5344CB8AC3E}">
        <p14:creationId xmlns:p14="http://schemas.microsoft.com/office/powerpoint/2010/main" val="18292537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Stepgreen</a:t>
            </a:r>
            <a:r>
              <a:rPr lang="en-US" dirty="0" smtClean="0"/>
              <a:t> data</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4/1/17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68</a:t>
            </a:fld>
            <a:endParaRPr lang="en-US" dirty="0"/>
          </a:p>
        </p:txBody>
      </p:sp>
    </p:spTree>
    <p:extLst>
      <p:ext uri="{BB962C8B-B14F-4D97-AF65-F5344CB8AC3E}">
        <p14:creationId xmlns:p14="http://schemas.microsoft.com/office/powerpoint/2010/main" val="38524698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latin typeface="Geneva" charset="0"/>
                <a:ea typeface="ＭＳ Ｐゴシック" charset="0"/>
                <a:cs typeface="ＭＳ Ｐゴシック" charset="0"/>
              </a:rPr>
              <a:t>Actions that don</a:t>
            </a:r>
            <a:r>
              <a:rPr lang="ja-JP" altLang="en-US">
                <a:latin typeface="Geneva" charset="0"/>
                <a:ea typeface="ＭＳ Ｐゴシック" charset="0"/>
                <a:cs typeface="ＭＳ Ｐゴシック" charset="0"/>
              </a:rPr>
              <a:t>’</a:t>
            </a:r>
            <a:r>
              <a:rPr lang="en-US">
                <a:latin typeface="Geneva" charset="0"/>
                <a:ea typeface="ＭＳ Ｐゴシック" charset="0"/>
                <a:cs typeface="ＭＳ Ｐゴシック" charset="0"/>
              </a:rPr>
              <a:t>t change</a:t>
            </a:r>
            <a:br>
              <a:rPr lang="en-US">
                <a:latin typeface="Geneva" charset="0"/>
                <a:ea typeface="ＭＳ Ｐゴシック" charset="0"/>
                <a:cs typeface="ＭＳ Ｐゴシック" charset="0"/>
              </a:rPr>
            </a:br>
            <a:endParaRPr lang="en-US">
              <a:latin typeface="Geneva" charset="0"/>
              <a:ea typeface="ＭＳ Ｐゴシック" charset="0"/>
              <a:cs typeface="ＭＳ Ｐゴシック" charset="0"/>
            </a:endParaRPr>
          </a:p>
        </p:txBody>
      </p:sp>
      <p:graphicFrame>
        <p:nvGraphicFramePr>
          <p:cNvPr id="5" name="Content Placeholder 4"/>
          <p:cNvGraphicFramePr>
            <a:graphicFrameLocks noGrp="1"/>
          </p:cNvGraphicFramePr>
          <p:nvPr>
            <p:ph idx="1"/>
          </p:nvPr>
        </p:nvGraphicFramePr>
        <p:xfrm>
          <a:off x="958850" y="2514600"/>
          <a:ext cx="7770813" cy="2108835"/>
        </p:xfrm>
        <a:graphic>
          <a:graphicData uri="http://schemas.openxmlformats.org/drawingml/2006/table">
            <a:tbl>
              <a:tblPr/>
              <a:tblGrid>
                <a:gridCol w="971550"/>
                <a:gridCol w="3375025"/>
                <a:gridCol w="3424238"/>
              </a:tblGrid>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Rank</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Already Do</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Unappealing</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1</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Turn out lights when leaving home (16%)</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Install motion sensors for some lights (5%)</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2</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Use a manual toothbrush  (12%)</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Turn off and unplug devices at work  (5%)</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3</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Turn out lights when leaving a room (12%) </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Volunteer time (5%) </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bl>
          </a:graphicData>
        </a:graphic>
      </p:graphicFrame>
    </p:spTree>
    <p:extLst>
      <p:ext uri="{BB962C8B-B14F-4D97-AF65-F5344CB8AC3E}">
        <p14:creationId xmlns:p14="http://schemas.microsoft.com/office/powerpoint/2010/main" val="14544842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Features</a:t>
            </a:r>
            <a:endParaRPr lang="en-US" dirty="0"/>
          </a:p>
        </p:txBody>
      </p:sp>
      <p:sp>
        <p:nvSpPr>
          <p:cNvPr id="3" name="Content Placeholder 2"/>
          <p:cNvSpPr>
            <a:spLocks noGrp="1"/>
          </p:cNvSpPr>
          <p:nvPr>
            <p:ph idx="1"/>
          </p:nvPr>
        </p:nvSpPr>
        <p:spPr/>
        <p:txBody>
          <a:bodyPr/>
          <a:lstStyle/>
          <a:p>
            <a:pPr marL="0" indent="0">
              <a:buNone/>
            </a:pPr>
            <a:r>
              <a:rPr lang="en-US" dirty="0" smtClean="0"/>
              <a:t>A good starting set of </a:t>
            </a:r>
            <a:r>
              <a:rPr lang="en-US" dirty="0" smtClean="0"/>
              <a:t>features (subset of array): </a:t>
            </a:r>
            <a:endParaRPr lang="en-US" dirty="0" smtClean="0"/>
          </a:p>
          <a:p>
            <a:pPr marL="228600" lvl="1" indent="0">
              <a:buNone/>
            </a:pPr>
            <a:r>
              <a:rPr lang="en-US" sz="1800" dirty="0" err="1" smtClean="0">
                <a:latin typeface="Andale Mono"/>
                <a:cs typeface="Andale Mono"/>
              </a:rPr>
              <a:t>Select_features</a:t>
            </a:r>
            <a:r>
              <a:rPr lang="en-US" sz="1800" dirty="0" smtClean="0">
                <a:latin typeface="Andale Mono"/>
                <a:cs typeface="Andale Mono"/>
              </a:rPr>
              <a:t> </a:t>
            </a:r>
            <a:r>
              <a:rPr lang="en-US" sz="1800" dirty="0">
                <a:latin typeface="Andale Mono"/>
                <a:cs typeface="Andale Mono"/>
              </a:rPr>
              <a:t>= </a:t>
            </a:r>
            <a:r>
              <a:rPr lang="en-US" sz="1800" dirty="0">
                <a:latin typeface="Andale Mono"/>
                <a:cs typeface="Andale Mono"/>
              </a:rPr>
              <a:t>['PINCP', 'WAGP', 'MAR</a:t>
            </a:r>
            <a:r>
              <a:rPr lang="en-US" sz="1800" dirty="0" smtClean="0">
                <a:latin typeface="Andale Mono"/>
                <a:cs typeface="Andale Mono"/>
              </a:rPr>
              <a:t>', 'SCOP_REDUCED</a:t>
            </a:r>
            <a:r>
              <a:rPr lang="en-US" sz="1800" dirty="0">
                <a:latin typeface="Andale Mono"/>
                <a:cs typeface="Andale Mono"/>
              </a:rPr>
              <a:t>']</a:t>
            </a:r>
            <a:endParaRPr lang="en-US" sz="1800" dirty="0">
              <a:latin typeface="Andale Mono"/>
              <a:cs typeface="Andale Mono"/>
            </a:endParaRPr>
          </a:p>
          <a:p>
            <a:pPr marL="0" indent="0">
              <a:buNone/>
            </a:pPr>
            <a:r>
              <a:rPr lang="en-US" dirty="0" smtClean="0"/>
              <a:t>Look at the data file and add features you think are important</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Tree>
    <p:extLst>
      <p:ext uri="{BB962C8B-B14F-4D97-AF65-F5344CB8AC3E}">
        <p14:creationId xmlns:p14="http://schemas.microsoft.com/office/powerpoint/2010/main" val="32464106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latin typeface="Geneva" charset="0"/>
                <a:ea typeface="ＭＳ Ｐゴシック" charset="0"/>
                <a:cs typeface="ＭＳ Ｐゴシック" charset="0"/>
              </a:rPr>
              <a:t>Popular, High Impact New Actions</a:t>
            </a:r>
          </a:p>
        </p:txBody>
      </p:sp>
      <p:graphicFrame>
        <p:nvGraphicFramePr>
          <p:cNvPr id="5" name="Content Placeholder 4"/>
          <p:cNvGraphicFramePr>
            <a:graphicFrameLocks noGrp="1"/>
          </p:cNvGraphicFramePr>
          <p:nvPr>
            <p:ph idx="1"/>
          </p:nvPr>
        </p:nvGraphicFramePr>
        <p:xfrm>
          <a:off x="1219200" y="2514600"/>
          <a:ext cx="7026275" cy="1754505"/>
        </p:xfrm>
        <a:graphic>
          <a:graphicData uri="http://schemas.openxmlformats.org/drawingml/2006/table">
            <a:tbl>
              <a:tblPr/>
              <a:tblGrid>
                <a:gridCol w="4608513"/>
                <a:gridCol w="2417762"/>
              </a:tblGrid>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Name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Impact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Set your home computer to sleep </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617 lbs CO</a:t>
                      </a:r>
                      <a:r>
                        <a:rPr kumimoji="0" lang="en-US" sz="1800" b="0" i="0" u="none" strike="noStrike" cap="none" normalizeH="0" baseline="-25000">
                          <a:ln>
                            <a:noFill/>
                          </a:ln>
                          <a:solidFill>
                            <a:schemeClr val="tx1"/>
                          </a:solidFill>
                          <a:effectLst/>
                          <a:latin typeface="Arial" charset="0"/>
                          <a:ea typeface="ＭＳ Ｐゴシック" charset="0"/>
                          <a:cs typeface="ＭＳ Ｐゴシック" charset="0"/>
                        </a:rPr>
                        <a:t>2</a:t>
                      </a: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/yr</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Recycle aluminum </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116 lbs CO</a:t>
                      </a:r>
                      <a:r>
                        <a:rPr kumimoji="0" lang="en-US" sz="1800" b="0" i="0" u="none" strike="noStrike" cap="none" normalizeH="0" baseline="-25000">
                          <a:ln>
                            <a:noFill/>
                          </a:ln>
                          <a:solidFill>
                            <a:schemeClr val="tx1"/>
                          </a:solidFill>
                          <a:effectLst/>
                          <a:latin typeface="Arial" charset="0"/>
                          <a:ea typeface="ＭＳ Ｐゴシック" charset="0"/>
                          <a:cs typeface="ＭＳ Ｐゴシック" charset="0"/>
                        </a:rPr>
                        <a:t>2</a:t>
                      </a: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/yr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Adjust your water heater thermostat to 120F </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1242 lbs CO</a:t>
                      </a:r>
                      <a:r>
                        <a:rPr kumimoji="0" lang="en-US" sz="1800" b="0" i="0" u="none" strike="noStrike" cap="none" normalizeH="0" baseline="-25000">
                          <a:ln>
                            <a:noFill/>
                          </a:ln>
                          <a:solidFill>
                            <a:schemeClr val="tx1"/>
                          </a:solidFill>
                          <a:effectLst/>
                          <a:latin typeface="Arial" charset="0"/>
                          <a:ea typeface="ＭＳ Ｐゴシック" charset="0"/>
                          <a:cs typeface="ＭＳ Ｐゴシック" charset="0"/>
                        </a:rPr>
                        <a:t>2</a:t>
                      </a: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/yr</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bl>
          </a:graphicData>
        </a:graphic>
      </p:graphicFrame>
    </p:spTree>
    <p:extLst>
      <p:ext uri="{BB962C8B-B14F-4D97-AF65-F5344CB8AC3E}">
        <p14:creationId xmlns:p14="http://schemas.microsoft.com/office/powerpoint/2010/main" val="5224439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656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087813"/>
            <a:ext cx="9144000" cy="2770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6563" name="Rectangle 5"/>
          <p:cNvSpPr>
            <a:spLocks noGrp="1" noChangeArrowheads="1"/>
          </p:cNvSpPr>
          <p:nvPr>
            <p:ph type="title"/>
          </p:nvPr>
        </p:nvSpPr>
        <p:spPr/>
        <p:txBody>
          <a:bodyPr/>
          <a:lstStyle/>
          <a:p>
            <a:pPr eaLnBrk="1" hangingPunct="1"/>
            <a:r>
              <a:rPr lang="en-US">
                <a:latin typeface="Geneva" charset="0"/>
                <a:ea typeface="ＭＳ Ｐゴシック" charset="0"/>
                <a:cs typeface="ＭＳ Ｐゴシック" charset="0"/>
              </a:rPr>
              <a:t>Digging Deeper…</a:t>
            </a:r>
          </a:p>
        </p:txBody>
      </p:sp>
      <p:sp>
        <p:nvSpPr>
          <p:cNvPr id="66564" name="Rectangle 6"/>
          <p:cNvSpPr>
            <a:spLocks noGrp="1" noChangeArrowheads="1"/>
          </p:cNvSpPr>
          <p:nvPr>
            <p:ph type="body" idx="1"/>
          </p:nvPr>
        </p:nvSpPr>
        <p:spPr/>
        <p:txBody>
          <a:bodyPr/>
          <a:lstStyle/>
          <a:p>
            <a:pPr eaLnBrk="1" hangingPunct="1"/>
            <a:r>
              <a:rPr lang="en-US">
                <a:latin typeface="Geneva" charset="0"/>
                <a:ea typeface="ＭＳ Ｐゴシック" charset="0"/>
                <a:cs typeface="ＭＳ Ｐゴシック" charset="0"/>
              </a:rPr>
              <a:t>Patterns of learning, commitment, fulfillment, getting suggestions</a:t>
            </a:r>
          </a:p>
        </p:txBody>
      </p:sp>
    </p:spTree>
    <p:extLst>
      <p:ext uri="{BB962C8B-B14F-4D97-AF65-F5344CB8AC3E}">
        <p14:creationId xmlns:p14="http://schemas.microsoft.com/office/powerpoint/2010/main" val="2180834930"/>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Title 1"/>
          <p:cNvSpPr>
            <a:spLocks/>
          </p:cNvSpPr>
          <p:nvPr/>
        </p:nvSpPr>
        <p:spPr bwMode="auto">
          <a:xfrm>
            <a:off x="1219200" y="990600"/>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r>
              <a:rPr kumimoji="1" lang="en-US" sz="4400">
                <a:solidFill>
                  <a:srgbClr val="536421"/>
                </a:solidFill>
                <a:latin typeface="Geneva" charset="0"/>
              </a:rPr>
              <a:t>Predicting Next Committed Action- Recycling</a:t>
            </a:r>
          </a:p>
        </p:txBody>
      </p:sp>
      <p:pic>
        <p:nvPicPr>
          <p:cNvPr id="59395"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55838"/>
            <a:ext cx="5867400" cy="406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9396" name="Rectangle 3"/>
          <p:cNvSpPr>
            <a:spLocks noChangeArrowheads="1"/>
          </p:cNvSpPr>
          <p:nvPr/>
        </p:nvSpPr>
        <p:spPr bwMode="auto">
          <a:xfrm>
            <a:off x="7620000" y="5791200"/>
            <a:ext cx="1524000" cy="533400"/>
          </a:xfrm>
          <a:prstGeom prst="rect">
            <a:avLst/>
          </a:prstGeom>
          <a:solidFill>
            <a:srgbClr val="FEFEFE"/>
          </a:solidFill>
          <a:ln w="9525">
            <a:solidFill>
              <a:srgbClr val="FFFFFF"/>
            </a:solidFill>
            <a:round/>
            <a:headEnd/>
            <a:tailEnd/>
          </a:ln>
        </p:spPr>
        <p:txBody>
          <a:bodyPr/>
          <a:lstStyle/>
          <a:p>
            <a:pPr eaLnBrk="0" hangingPunct="0"/>
            <a:endParaRPr lang="en-US"/>
          </a:p>
        </p:txBody>
      </p:sp>
    </p:spTree>
    <p:extLst>
      <p:ext uri="{BB962C8B-B14F-4D97-AF65-F5344CB8AC3E}">
        <p14:creationId xmlns:p14="http://schemas.microsoft.com/office/powerpoint/2010/main" val="34455641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Title 1"/>
          <p:cNvSpPr>
            <a:spLocks/>
          </p:cNvSpPr>
          <p:nvPr/>
        </p:nvSpPr>
        <p:spPr bwMode="auto">
          <a:xfrm>
            <a:off x="1219200" y="990600"/>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r>
              <a:rPr kumimoji="1" lang="en-US" sz="4400">
                <a:solidFill>
                  <a:srgbClr val="536421"/>
                </a:solidFill>
                <a:latin typeface="Geneva" charset="0"/>
              </a:rPr>
              <a:t>Predicting Next Committed Action- Turning off lights</a:t>
            </a:r>
          </a:p>
        </p:txBody>
      </p:sp>
      <p:pic>
        <p:nvPicPr>
          <p:cNvPr id="6144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3563" y="2209800"/>
            <a:ext cx="5788025" cy="4138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1444" name="Rectangle 3"/>
          <p:cNvSpPr>
            <a:spLocks noChangeArrowheads="1"/>
          </p:cNvSpPr>
          <p:nvPr/>
        </p:nvSpPr>
        <p:spPr bwMode="auto">
          <a:xfrm>
            <a:off x="7620000" y="5791200"/>
            <a:ext cx="1524000" cy="533400"/>
          </a:xfrm>
          <a:prstGeom prst="rect">
            <a:avLst/>
          </a:prstGeom>
          <a:solidFill>
            <a:srgbClr val="FEFEFE"/>
          </a:solidFill>
          <a:ln w="9525">
            <a:solidFill>
              <a:srgbClr val="FFFFFF"/>
            </a:solidFill>
            <a:round/>
            <a:headEnd/>
            <a:tailEnd/>
          </a:ln>
        </p:spPr>
        <p:txBody>
          <a:bodyPr/>
          <a:lstStyle/>
          <a:p>
            <a:pPr eaLnBrk="0" hangingPunct="0"/>
            <a:endParaRPr lang="en-US"/>
          </a:p>
        </p:txBody>
      </p:sp>
    </p:spTree>
    <p:extLst>
      <p:ext uri="{BB962C8B-B14F-4D97-AF65-F5344CB8AC3E}">
        <p14:creationId xmlns:p14="http://schemas.microsoft.com/office/powerpoint/2010/main" val="37907502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Big Data Machine Learning</a:t>
            </a:r>
            <a:endParaRPr lang="en-US" dirty="0"/>
          </a:p>
        </p:txBody>
      </p:sp>
      <p:sp>
        <p:nvSpPr>
          <p:cNvPr id="5" name="Content Placeholder 4"/>
          <p:cNvSpPr>
            <a:spLocks noGrp="1"/>
          </p:cNvSpPr>
          <p:nvPr>
            <p:ph idx="1"/>
          </p:nvPr>
        </p:nvSpPr>
        <p:spPr/>
        <p:txBody>
          <a:bodyPr/>
          <a:lstStyle/>
          <a:p>
            <a:r>
              <a:rPr lang="en-US" dirty="0" smtClean="0"/>
              <a:t>Slides below here have not been edited, probably need to be </a:t>
            </a:r>
            <a:r>
              <a:rPr lang="en-US" dirty="0" err="1" smtClean="0"/>
              <a:t>reorged</a:t>
            </a:r>
            <a:r>
              <a:rPr lang="en-US" dirty="0" smtClean="0"/>
              <a:t> with an intro to the high level concept, some specific information about how to do it (maybe in </a:t>
            </a:r>
            <a:r>
              <a:rPr lang="en-US" dirty="0" err="1" smtClean="0"/>
              <a:t>sci</a:t>
            </a:r>
            <a:r>
              <a:rPr lang="en-US" dirty="0" smtClean="0"/>
              <a:t>-kit learn? Maybe the algorithm? Probably what we have is too low level).</a:t>
            </a:r>
          </a:p>
          <a:p>
            <a:r>
              <a:rPr lang="en-US" dirty="0" smtClean="0"/>
              <a:t>Possibly introduce how big </a:t>
            </a:r>
            <a:r>
              <a:rPr lang="en-US" smtClean="0"/>
              <a:t>query works </a:t>
            </a:r>
            <a:r>
              <a:rPr lang="en-US" dirty="0" smtClean="0"/>
              <a:t>(will need to look in last year’s slides, </a:t>
            </a:r>
            <a:r>
              <a:rPr lang="en-US" smtClean="0"/>
              <a:t>those appear to have been deleted from the current version of the repository). </a:t>
            </a:r>
            <a:endParaRPr lang="en-US"/>
          </a:p>
        </p:txBody>
      </p:sp>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17588360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for </a:t>
            </a:r>
            <a:r>
              <a:rPr lang="en-US" i="1" dirty="0" smtClean="0"/>
              <a:t>big data</a:t>
            </a:r>
            <a:endParaRPr lang="en-US" dirty="0"/>
          </a:p>
        </p:txBody>
      </p:sp>
      <p:sp>
        <p:nvSpPr>
          <p:cNvPr id="3" name="Content Placeholder 2"/>
          <p:cNvSpPr>
            <a:spLocks noGrp="1"/>
          </p:cNvSpPr>
          <p:nvPr>
            <p:ph idx="1"/>
          </p:nvPr>
        </p:nvSpPr>
        <p:spPr/>
        <p:txBody>
          <a:bodyPr/>
          <a:lstStyle/>
          <a:p>
            <a:pPr marL="0" indent="0">
              <a:lnSpc>
                <a:spcPct val="90000"/>
              </a:lnSpc>
              <a:buNone/>
            </a:pPr>
            <a:r>
              <a:rPr lang="en-US" altLang="he-IL" dirty="0"/>
              <a:t>Batch mode : Gradient Descent</a:t>
            </a:r>
          </a:p>
          <a:p>
            <a:pPr>
              <a:lnSpc>
                <a:spcPct val="110000"/>
              </a:lnSpc>
              <a:buFontTx/>
              <a:buNone/>
            </a:pPr>
            <a:r>
              <a:rPr lang="en-US" altLang="he-IL" dirty="0"/>
              <a:t>   </a:t>
            </a:r>
            <a:r>
              <a:rPr lang="en-US" dirty="0">
                <a:latin typeface="Symbol" charset="0"/>
              </a:rPr>
              <a:t> </a:t>
            </a:r>
            <a:r>
              <a:rPr lang="en-US" dirty="0" err="1" smtClean="0"/>
              <a:t>w</a:t>
            </a:r>
            <a:r>
              <a:rPr lang="en-US" baseline="-25000" dirty="0" err="1" smtClean="0"/>
              <a:t>j</a:t>
            </a:r>
            <a:r>
              <a:rPr lang="en-US" dirty="0" smtClean="0"/>
              <a:t>  =  </a:t>
            </a:r>
            <a:r>
              <a:rPr lang="en-US" dirty="0" err="1"/>
              <a:t>w</a:t>
            </a:r>
            <a:r>
              <a:rPr lang="en-US" baseline="-25000" dirty="0" err="1"/>
              <a:t>i</a:t>
            </a:r>
            <a:r>
              <a:rPr lang="en-US" dirty="0"/>
              <a:t> </a:t>
            </a:r>
            <a:r>
              <a:rPr lang="en-US" altLang="he-IL" dirty="0" smtClean="0"/>
              <a:t>- </a:t>
            </a:r>
            <a:r>
              <a:rPr lang="en-US" altLang="he-IL" dirty="0">
                <a:sym typeface="Symbol" charset="0"/>
              </a:rPr>
              <a:t> </a:t>
            </a:r>
            <a:r>
              <a:rPr lang="en-US" dirty="0" err="1"/>
              <a:t>Δ</a:t>
            </a:r>
            <a:r>
              <a:rPr lang="en-US" dirty="0"/>
              <a:t>(w)</a:t>
            </a:r>
            <a:r>
              <a:rPr lang="en-US" altLang="he-IL" dirty="0" smtClean="0">
                <a:sym typeface="Symbol" charset="0"/>
              </a:rPr>
              <a:t> </a:t>
            </a:r>
            <a:r>
              <a:rPr lang="en-US" altLang="he-IL" dirty="0">
                <a:sym typeface="Symbol" charset="0"/>
              </a:rPr>
              <a:t>over the entire data </a:t>
            </a:r>
            <a:r>
              <a:rPr lang="en-US" altLang="he-IL" dirty="0" smtClean="0">
                <a:sym typeface="Symbol" charset="0"/>
              </a:rPr>
              <a:t>S</a:t>
            </a:r>
          </a:p>
          <a:p>
            <a:pPr marL="0" indent="0">
              <a:buNone/>
            </a:pPr>
            <a:endParaRPr lang="en-US" dirty="0" smtClean="0"/>
          </a:p>
          <a:p>
            <a:pPr marL="228600" lvl="1" indent="0">
              <a:buNone/>
            </a:pPr>
            <a:r>
              <a:rPr lang="en-US" dirty="0" smtClean="0"/>
              <a:t>Difficult to parallelize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75</a:t>
            </a:fld>
            <a:endParaRPr lang="en-US" dirty="0"/>
          </a:p>
        </p:txBody>
      </p:sp>
    </p:spTree>
    <p:extLst>
      <p:ext uri="{BB962C8B-B14F-4D97-AF65-F5344CB8AC3E}">
        <p14:creationId xmlns:p14="http://schemas.microsoft.com/office/powerpoint/2010/main" val="91314204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handle </a:t>
            </a:r>
            <a:r>
              <a:rPr lang="en-US" i="1" dirty="0" smtClean="0"/>
              <a:t>big data</a:t>
            </a:r>
            <a:endParaRPr lang="en-US" dirty="0"/>
          </a:p>
        </p:txBody>
      </p:sp>
      <p:sp>
        <p:nvSpPr>
          <p:cNvPr id="3" name="Content Placeholder 2"/>
          <p:cNvSpPr>
            <a:spLocks noGrp="1"/>
          </p:cNvSpPr>
          <p:nvPr>
            <p:ph idx="1"/>
          </p:nvPr>
        </p:nvSpPr>
        <p:spPr>
          <a:xfrm>
            <a:off x="1128943" y="1847153"/>
            <a:ext cx="7887140" cy="4379976"/>
          </a:xfrm>
        </p:spPr>
        <p:txBody>
          <a:bodyPr/>
          <a:lstStyle/>
          <a:p>
            <a:pPr marL="0" indent="0">
              <a:lnSpc>
                <a:spcPct val="90000"/>
              </a:lnSpc>
              <a:buNone/>
            </a:pPr>
            <a:r>
              <a:rPr lang="en-US" altLang="he-IL" dirty="0"/>
              <a:t>Batch mode : Gradient Descent</a:t>
            </a:r>
          </a:p>
          <a:p>
            <a:pPr>
              <a:lnSpc>
                <a:spcPct val="110000"/>
              </a:lnSpc>
              <a:buFontTx/>
              <a:buNone/>
            </a:pPr>
            <a:r>
              <a:rPr lang="en-US" altLang="he-IL" dirty="0"/>
              <a:t>   </a:t>
            </a:r>
            <a:r>
              <a:rPr lang="en-US" dirty="0">
                <a:latin typeface="Symbol" charset="0"/>
              </a:rPr>
              <a:t> </a:t>
            </a:r>
            <a:r>
              <a:rPr lang="en-US" dirty="0" err="1" smtClean="0"/>
              <a:t>w</a:t>
            </a:r>
            <a:r>
              <a:rPr lang="en-US" baseline="-25000" dirty="0" err="1" smtClean="0"/>
              <a:t>j</a:t>
            </a:r>
            <a:r>
              <a:rPr lang="en-US" dirty="0" smtClean="0"/>
              <a:t>  =  </a:t>
            </a:r>
            <a:r>
              <a:rPr lang="en-US" dirty="0" err="1"/>
              <a:t>w</a:t>
            </a:r>
            <a:r>
              <a:rPr lang="en-US" baseline="-25000" dirty="0" err="1"/>
              <a:t>i</a:t>
            </a:r>
            <a:r>
              <a:rPr lang="en-US" dirty="0"/>
              <a:t> </a:t>
            </a:r>
            <a:r>
              <a:rPr lang="en-US" altLang="he-IL" dirty="0" smtClean="0"/>
              <a:t>- </a:t>
            </a:r>
            <a:r>
              <a:rPr lang="en-US" altLang="he-IL" dirty="0">
                <a:sym typeface="Symbol" charset="0"/>
              </a:rPr>
              <a:t> </a:t>
            </a:r>
            <a:r>
              <a:rPr lang="en-US" dirty="0" err="1"/>
              <a:t>Δ</a:t>
            </a:r>
            <a:r>
              <a:rPr lang="en-US" dirty="0"/>
              <a:t>(w)</a:t>
            </a:r>
            <a:r>
              <a:rPr lang="en-US" altLang="he-IL" dirty="0" smtClean="0">
                <a:sym typeface="Symbol" charset="0"/>
              </a:rPr>
              <a:t> </a:t>
            </a:r>
            <a:r>
              <a:rPr lang="en-US" altLang="he-IL" dirty="0">
                <a:sym typeface="Symbol" charset="0"/>
              </a:rPr>
              <a:t>over the entire data </a:t>
            </a:r>
            <a:r>
              <a:rPr lang="en-US" altLang="he-IL" dirty="0" smtClean="0">
                <a:sym typeface="Symbol" charset="0"/>
              </a:rPr>
              <a:t>S</a:t>
            </a:r>
          </a:p>
          <a:p>
            <a:pPr>
              <a:lnSpc>
                <a:spcPct val="90000"/>
              </a:lnSpc>
              <a:buFontTx/>
              <a:buNone/>
            </a:pPr>
            <a:r>
              <a:rPr lang="en-US" altLang="he-IL" dirty="0" smtClean="0">
                <a:sym typeface="Symbol" charset="0"/>
              </a:rPr>
              <a:t>Incremental </a:t>
            </a:r>
            <a:r>
              <a:rPr lang="en-US" altLang="he-IL" dirty="0">
                <a:sym typeface="Symbol" charset="0"/>
              </a:rPr>
              <a:t>mode: </a:t>
            </a:r>
            <a:r>
              <a:rPr lang="en-US" altLang="he-IL" i="1" dirty="0" smtClean="0">
                <a:sym typeface="Symbol" charset="0"/>
              </a:rPr>
              <a:t>stochastic gradient descent</a:t>
            </a:r>
            <a:endParaRPr lang="en-US" altLang="he-IL" i="1" dirty="0">
              <a:sym typeface="Symbol" charset="0"/>
            </a:endParaRPr>
          </a:p>
          <a:p>
            <a:pPr>
              <a:lnSpc>
                <a:spcPct val="110000"/>
              </a:lnSpc>
              <a:buNone/>
            </a:pPr>
            <a:r>
              <a:rPr lang="en-US" altLang="he-IL" dirty="0"/>
              <a:t>    </a:t>
            </a:r>
            <a:r>
              <a:rPr lang="en-US" dirty="0" err="1"/>
              <a:t>w</a:t>
            </a:r>
            <a:r>
              <a:rPr lang="en-US" baseline="-25000" dirty="0" err="1"/>
              <a:t>j</a:t>
            </a:r>
            <a:r>
              <a:rPr lang="en-US" dirty="0"/>
              <a:t>  =  </a:t>
            </a:r>
            <a:r>
              <a:rPr lang="en-US" dirty="0" err="1"/>
              <a:t>w</a:t>
            </a:r>
            <a:r>
              <a:rPr lang="en-US" baseline="-25000" dirty="0" err="1"/>
              <a:t>i</a:t>
            </a:r>
            <a:r>
              <a:rPr lang="en-US" dirty="0"/>
              <a:t> </a:t>
            </a:r>
            <a:r>
              <a:rPr lang="en-US" altLang="he-IL" dirty="0" smtClean="0"/>
              <a:t> </a:t>
            </a:r>
            <a:r>
              <a:rPr lang="en-US" altLang="he-IL" dirty="0"/>
              <a:t>- </a:t>
            </a:r>
            <a:r>
              <a:rPr lang="en-US" altLang="he-IL" dirty="0">
                <a:sym typeface="Symbol" charset="0"/>
              </a:rPr>
              <a:t> </a:t>
            </a:r>
            <a:r>
              <a:rPr lang="en-US" altLang="he-IL" dirty="0" smtClean="0">
                <a:sym typeface="Symbol" charset="0"/>
              </a:rPr>
              <a:t>* </a:t>
            </a:r>
            <a:r>
              <a:rPr lang="en-US" altLang="he-IL" dirty="0" smtClean="0">
                <a:latin typeface="Arial" charset="0"/>
                <a:sym typeface="Symbol" charset="0"/>
              </a:rPr>
              <a:t> approximation of </a:t>
            </a:r>
            <a:r>
              <a:rPr lang="en-US" dirty="0" err="1" smtClean="0"/>
              <a:t>Δ</a:t>
            </a:r>
            <a:r>
              <a:rPr lang="en-US" dirty="0"/>
              <a:t>(w</a:t>
            </a:r>
            <a:r>
              <a:rPr lang="en-US" dirty="0" smtClean="0"/>
              <a:t>) </a:t>
            </a:r>
            <a:br>
              <a:rPr lang="en-US" dirty="0" smtClean="0"/>
            </a:b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76</a:t>
            </a:fld>
            <a:endParaRPr lang="en-US" dirty="0"/>
          </a:p>
        </p:txBody>
      </p:sp>
    </p:spTree>
    <p:extLst>
      <p:ext uri="{BB962C8B-B14F-4D97-AF65-F5344CB8AC3E}">
        <p14:creationId xmlns:p14="http://schemas.microsoft.com/office/powerpoint/2010/main" val="183661512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handle </a:t>
            </a:r>
            <a:r>
              <a:rPr lang="en-US" i="1" dirty="0" smtClean="0"/>
              <a:t>big data</a:t>
            </a:r>
            <a:endParaRPr lang="en-US" dirty="0"/>
          </a:p>
        </p:txBody>
      </p:sp>
      <p:sp>
        <p:nvSpPr>
          <p:cNvPr id="3" name="Content Placeholder 2"/>
          <p:cNvSpPr>
            <a:spLocks noGrp="1"/>
          </p:cNvSpPr>
          <p:nvPr>
            <p:ph idx="1"/>
          </p:nvPr>
        </p:nvSpPr>
        <p:spPr>
          <a:xfrm>
            <a:off x="1128942" y="1654253"/>
            <a:ext cx="7526985" cy="4379976"/>
          </a:xfrm>
        </p:spPr>
        <p:txBody>
          <a:bodyPr/>
          <a:lstStyle/>
          <a:p>
            <a:pPr marL="0" indent="0">
              <a:lnSpc>
                <a:spcPct val="90000"/>
              </a:lnSpc>
              <a:buNone/>
            </a:pPr>
            <a:r>
              <a:rPr lang="en-US" altLang="he-IL" dirty="0"/>
              <a:t>Batch mode : Gradient Descent</a:t>
            </a:r>
          </a:p>
          <a:p>
            <a:pPr>
              <a:lnSpc>
                <a:spcPct val="110000"/>
              </a:lnSpc>
              <a:buFontTx/>
              <a:buNone/>
            </a:pPr>
            <a:r>
              <a:rPr lang="en-US" altLang="he-IL" dirty="0"/>
              <a:t>   </a:t>
            </a:r>
            <a:r>
              <a:rPr lang="en-US" dirty="0">
                <a:latin typeface="Symbol" charset="0"/>
              </a:rPr>
              <a:t> </a:t>
            </a:r>
            <a:r>
              <a:rPr lang="en-US" dirty="0" err="1" smtClean="0"/>
              <a:t>w</a:t>
            </a:r>
            <a:r>
              <a:rPr lang="en-US" baseline="-25000" dirty="0" err="1" smtClean="0"/>
              <a:t>j</a:t>
            </a:r>
            <a:r>
              <a:rPr lang="en-US" dirty="0" smtClean="0"/>
              <a:t>  =  </a:t>
            </a:r>
            <a:r>
              <a:rPr lang="en-US" dirty="0" err="1"/>
              <a:t>w</a:t>
            </a:r>
            <a:r>
              <a:rPr lang="en-US" baseline="-25000" dirty="0" err="1"/>
              <a:t>i</a:t>
            </a:r>
            <a:r>
              <a:rPr lang="en-US" dirty="0"/>
              <a:t> </a:t>
            </a:r>
            <a:r>
              <a:rPr lang="en-US" altLang="he-IL" dirty="0" smtClean="0"/>
              <a:t>- </a:t>
            </a:r>
            <a:r>
              <a:rPr lang="en-US" altLang="he-IL" dirty="0">
                <a:sym typeface="Symbol" charset="0"/>
              </a:rPr>
              <a:t> </a:t>
            </a:r>
            <a:r>
              <a:rPr lang="en-US" dirty="0" err="1"/>
              <a:t>Δ</a:t>
            </a:r>
            <a:r>
              <a:rPr lang="en-US" dirty="0"/>
              <a:t>(w)</a:t>
            </a:r>
            <a:r>
              <a:rPr lang="en-US" altLang="he-IL" dirty="0" smtClean="0">
                <a:sym typeface="Symbol" charset="0"/>
              </a:rPr>
              <a:t> </a:t>
            </a:r>
            <a:r>
              <a:rPr lang="en-US" altLang="he-IL" dirty="0">
                <a:sym typeface="Symbol" charset="0"/>
              </a:rPr>
              <a:t>over the entire data </a:t>
            </a:r>
            <a:r>
              <a:rPr lang="en-US" altLang="he-IL" dirty="0" smtClean="0">
                <a:sym typeface="Symbol" charset="0"/>
              </a:rPr>
              <a:t>S</a:t>
            </a:r>
          </a:p>
          <a:p>
            <a:pPr>
              <a:lnSpc>
                <a:spcPct val="90000"/>
              </a:lnSpc>
              <a:buFontTx/>
              <a:buNone/>
            </a:pPr>
            <a:r>
              <a:rPr lang="en-US" altLang="he-IL" dirty="0" smtClean="0">
                <a:sym typeface="Symbol" charset="0"/>
              </a:rPr>
              <a:t>Incremental </a:t>
            </a:r>
            <a:r>
              <a:rPr lang="en-US" altLang="he-IL" dirty="0">
                <a:sym typeface="Symbol" charset="0"/>
              </a:rPr>
              <a:t>mode: </a:t>
            </a:r>
            <a:r>
              <a:rPr lang="en-US" altLang="he-IL" i="1" dirty="0" smtClean="0">
                <a:sym typeface="Symbol" charset="0"/>
              </a:rPr>
              <a:t>stochastic gradient </a:t>
            </a:r>
            <a:r>
              <a:rPr lang="en-US" altLang="he-IL" i="1" dirty="0">
                <a:sym typeface="Symbol" charset="0"/>
              </a:rPr>
              <a:t>descent</a:t>
            </a:r>
          </a:p>
          <a:p>
            <a:pPr>
              <a:lnSpc>
                <a:spcPct val="110000"/>
              </a:lnSpc>
              <a:buNone/>
            </a:pPr>
            <a:r>
              <a:rPr lang="en-US" altLang="he-IL" dirty="0"/>
              <a:t>    </a:t>
            </a:r>
            <a:r>
              <a:rPr lang="en-US" dirty="0" err="1"/>
              <a:t>w</a:t>
            </a:r>
            <a:r>
              <a:rPr lang="en-US" baseline="-25000" dirty="0" err="1"/>
              <a:t>j</a:t>
            </a:r>
            <a:r>
              <a:rPr lang="en-US" dirty="0"/>
              <a:t>  =  </a:t>
            </a:r>
            <a:r>
              <a:rPr lang="en-US" dirty="0" err="1"/>
              <a:t>w</a:t>
            </a:r>
            <a:r>
              <a:rPr lang="en-US" baseline="-25000" dirty="0" err="1"/>
              <a:t>i</a:t>
            </a:r>
            <a:r>
              <a:rPr lang="en-US" dirty="0"/>
              <a:t> </a:t>
            </a:r>
            <a:r>
              <a:rPr lang="en-US" altLang="he-IL" dirty="0" smtClean="0"/>
              <a:t> </a:t>
            </a:r>
            <a:r>
              <a:rPr lang="en-US" altLang="he-IL" dirty="0"/>
              <a:t>- </a:t>
            </a:r>
            <a:r>
              <a:rPr lang="en-US" altLang="he-IL" dirty="0">
                <a:sym typeface="Symbol" charset="0"/>
              </a:rPr>
              <a:t> </a:t>
            </a:r>
            <a:r>
              <a:rPr lang="en-US" altLang="he-IL" dirty="0" smtClean="0">
                <a:sym typeface="Symbol" charset="0"/>
              </a:rPr>
              <a:t>* </a:t>
            </a:r>
            <a:r>
              <a:rPr lang="en-US" altLang="he-IL" dirty="0" smtClean="0">
                <a:latin typeface="Arial" charset="0"/>
                <a:sym typeface="Symbol" charset="0"/>
              </a:rPr>
              <a:t> approximation of </a:t>
            </a:r>
            <a:r>
              <a:rPr lang="en-US" dirty="0" err="1" smtClean="0"/>
              <a:t>Δ</a:t>
            </a:r>
            <a:r>
              <a:rPr lang="en-US" dirty="0"/>
              <a:t>(w</a:t>
            </a:r>
            <a:r>
              <a:rPr lang="en-US" dirty="0" smtClean="0"/>
              <a:t>) </a:t>
            </a:r>
            <a:br>
              <a:rPr lang="en-US" dirty="0" smtClean="0"/>
            </a:br>
            <a:r>
              <a:rPr lang="en-US" dirty="0" smtClean="0"/>
              <a:t>				</a:t>
            </a:r>
            <a:endParaRPr lang="en-US" altLang="he-IL" dirty="0" smtClean="0">
              <a:sym typeface="Symbol" charset="0"/>
            </a:endParaRPr>
          </a:p>
          <a:p>
            <a:pPr lvl="1">
              <a:lnSpc>
                <a:spcPct val="110000"/>
              </a:lnSpc>
              <a:buNone/>
            </a:pPr>
            <a:r>
              <a:rPr lang="en-US" altLang="he-IL" dirty="0" smtClean="0">
                <a:sym typeface="Symbol" charset="0"/>
              </a:rPr>
              <a:t>can approximate Batch Gradient Descent arbitrarily closely if  is small enough </a:t>
            </a:r>
          </a:p>
          <a:p>
            <a:pPr lvl="1">
              <a:lnSpc>
                <a:spcPct val="110000"/>
              </a:lnSpc>
              <a:buNone/>
            </a:pPr>
            <a:r>
              <a:rPr lang="en-US" altLang="he-IL" dirty="0" smtClean="0">
                <a:sym typeface="Symbol" charset="0"/>
              </a:rPr>
              <a:t>supports online learning</a:t>
            </a:r>
          </a:p>
          <a:p>
            <a:pPr lvl="1">
              <a:lnSpc>
                <a:spcPct val="110000"/>
              </a:lnSpc>
              <a:buNone/>
            </a:pPr>
            <a:r>
              <a:rPr lang="en-US" altLang="he-IL" dirty="0" smtClean="0">
                <a:sym typeface="Symbol" charset="0"/>
              </a:rPr>
              <a:t>easily parallelized</a:t>
            </a:r>
          </a:p>
          <a:p>
            <a:pPr lvl="1">
              <a:lnSpc>
                <a:spcPct val="110000"/>
              </a:lnSpc>
              <a:buNone/>
            </a:pPr>
            <a:r>
              <a:rPr lang="en-US" altLang="he-IL" dirty="0" smtClean="0">
                <a:sym typeface="Symbol" charset="0"/>
              </a:rPr>
              <a:t>Not guaranteed to reach global minimum</a:t>
            </a:r>
            <a:endParaRPr lang="en-US" altLang="he-IL" dirty="0">
              <a:sym typeface="Symbol" charset="0"/>
            </a:endParaRP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77</a:t>
            </a:fld>
            <a:endParaRPr lang="en-US" dirty="0"/>
          </a:p>
        </p:txBody>
      </p:sp>
    </p:spTree>
    <p:extLst>
      <p:ext uri="{BB962C8B-B14F-4D97-AF65-F5344CB8AC3E}">
        <p14:creationId xmlns:p14="http://schemas.microsoft.com/office/powerpoint/2010/main" val="196538169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endParaRPr lang="en-US" dirty="0"/>
          </a:p>
        </p:txBody>
      </p:sp>
      <p:sp>
        <p:nvSpPr>
          <p:cNvPr id="3" name="Content Placeholder 2"/>
          <p:cNvSpPr>
            <a:spLocks noGrp="1"/>
          </p:cNvSpPr>
          <p:nvPr>
            <p:ph idx="1"/>
          </p:nvPr>
        </p:nvSpPr>
        <p:spPr/>
        <p:txBody>
          <a:bodyPr/>
          <a:lstStyle/>
          <a:p>
            <a:pPr marL="0" indent="0">
              <a:buNone/>
            </a:pPr>
            <a:r>
              <a:rPr lang="en-US" dirty="0" smtClean="0"/>
              <a:t>There are a number of public data sets on </a:t>
            </a:r>
            <a:r>
              <a:rPr lang="en-US" dirty="0" err="1" smtClean="0"/>
              <a:t>BigQuery</a:t>
            </a:r>
            <a:r>
              <a:rPr lang="en-US" dirty="0" smtClean="0"/>
              <a:t>. You can use any of them</a:t>
            </a:r>
          </a:p>
          <a:p>
            <a:pPr marL="0" indent="0">
              <a:buNone/>
            </a:pPr>
            <a:r>
              <a:rPr lang="en-US" dirty="0" smtClean="0"/>
              <a:t>We focus on the </a:t>
            </a:r>
            <a:r>
              <a:rPr lang="en-US" dirty="0" err="1" smtClean="0"/>
              <a:t>natality</a:t>
            </a:r>
            <a:r>
              <a:rPr lang="en-US" dirty="0" smtClean="0"/>
              <a:t> data set</a:t>
            </a:r>
          </a:p>
          <a:p>
            <a:pPr marL="0" indent="0">
              <a:buNone/>
            </a:pPr>
            <a:r>
              <a:rPr lang="en-US" sz="2000" dirty="0"/>
              <a:t>https://</a:t>
            </a:r>
            <a:r>
              <a:rPr lang="en-US" sz="2000" dirty="0" err="1"/>
              <a:t>cloud.google.com</a:t>
            </a:r>
            <a:r>
              <a:rPr lang="en-US" sz="2000" dirty="0"/>
              <a:t>/</a:t>
            </a:r>
            <a:r>
              <a:rPr lang="en-US" sz="2000" dirty="0" err="1"/>
              <a:t>bigquery</a:t>
            </a:r>
            <a:r>
              <a:rPr lang="en-US" sz="2000" dirty="0"/>
              <a:t>/docs/dataset-</a:t>
            </a:r>
            <a:r>
              <a:rPr lang="en-US" sz="2000" dirty="0" err="1" smtClean="0"/>
              <a:t>natality</a:t>
            </a:r>
            <a:endParaRPr lang="en-US" sz="2000" dirty="0" smtClean="0"/>
          </a:p>
          <a:p>
            <a:pPr marL="0" indent="0">
              <a:buNone/>
            </a:pPr>
            <a:r>
              <a:rPr lang="en-US" sz="2000" dirty="0" smtClean="0"/>
              <a:t>“All births </a:t>
            </a:r>
            <a:r>
              <a:rPr lang="en-US" sz="2000" dirty="0"/>
              <a:t>registered in the 50 </a:t>
            </a:r>
            <a:r>
              <a:rPr lang="en-US" sz="2000" dirty="0" smtClean="0"/>
              <a:t>States, DC, </a:t>
            </a:r>
            <a:r>
              <a:rPr lang="en-US" sz="2000" dirty="0"/>
              <a:t>and </a:t>
            </a:r>
            <a:r>
              <a:rPr lang="en-US" sz="2000" dirty="0" smtClean="0"/>
              <a:t>NYC from </a:t>
            </a:r>
            <a:r>
              <a:rPr lang="en-US" sz="2000" dirty="0"/>
              <a:t>1969 to 2008. The </a:t>
            </a:r>
            <a:r>
              <a:rPr lang="en-US" sz="2000" dirty="0" smtClean="0"/>
              <a:t>CDC receives </a:t>
            </a:r>
            <a:r>
              <a:rPr lang="en-US" sz="2000" dirty="0"/>
              <a:t>these data as electronic files, prepared from individual records processed by each registration </a:t>
            </a:r>
            <a:r>
              <a:rPr lang="en-US" sz="2000" dirty="0" smtClean="0"/>
              <a:t>area…” </a:t>
            </a:r>
            <a:endParaRPr lang="en-US" sz="2000" dirty="0"/>
          </a:p>
        </p:txBody>
      </p:sp>
      <p:sp>
        <p:nvSpPr>
          <p:cNvPr id="4" name="Date Placeholder 3"/>
          <p:cNvSpPr>
            <a:spLocks noGrp="1"/>
          </p:cNvSpPr>
          <p:nvPr>
            <p:ph type="dt" sz="half" idx="10"/>
          </p:nvPr>
        </p:nvSpPr>
        <p:spPr/>
        <p:txBody>
          <a:bodyPr/>
          <a:lstStyle/>
          <a:p>
            <a:fld id="{7053BEFA-1175-F644-B249-7D41D72BD3FF}" type="datetime1">
              <a:rPr lang="en-US" smtClean="0"/>
              <a:t>4/1/17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78</a:t>
            </a:fld>
            <a:endParaRPr lang="en-US" dirty="0"/>
          </a:p>
        </p:txBody>
      </p:sp>
    </p:spTree>
    <p:extLst>
      <p:ext uri="{BB962C8B-B14F-4D97-AF65-F5344CB8AC3E}">
        <p14:creationId xmlns:p14="http://schemas.microsoft.com/office/powerpoint/2010/main" val="99244033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Natality</a:t>
            </a:r>
            <a:r>
              <a:rPr lang="en-US" dirty="0" smtClean="0"/>
              <a:t> Data Set</a:t>
            </a:r>
            <a:endParaRPr lang="en-US" dirty="0"/>
          </a:p>
        </p:txBody>
      </p:sp>
      <p:graphicFrame>
        <p:nvGraphicFramePr>
          <p:cNvPr id="7" name="Content Placeholder 6"/>
          <p:cNvGraphicFramePr>
            <a:graphicFrameLocks noGrp="1"/>
          </p:cNvGraphicFramePr>
          <p:nvPr>
            <p:ph idx="1"/>
            <p:extLst/>
          </p:nvPr>
        </p:nvGraphicFramePr>
        <p:xfrm>
          <a:off x="1128713" y="1847850"/>
          <a:ext cx="7048500" cy="4119880"/>
        </p:xfrm>
        <a:graphic>
          <a:graphicData uri="http://schemas.openxmlformats.org/drawingml/2006/table">
            <a:tbl>
              <a:tblPr firstRow="1" bandRow="1">
                <a:tableStyleId>{5C22544A-7EE6-4342-B048-85BDC9FD1C3A}</a:tableStyleId>
              </a:tblPr>
              <a:tblGrid>
                <a:gridCol w="1430375"/>
                <a:gridCol w="853029"/>
                <a:gridCol w="4765096"/>
              </a:tblGrid>
              <a:tr h="370840">
                <a:tc>
                  <a:txBody>
                    <a:bodyPr/>
                    <a:lstStyle/>
                    <a:p>
                      <a:r>
                        <a:rPr lang="en-US" dirty="0" smtClean="0"/>
                        <a:t>Field Name</a:t>
                      </a:r>
                      <a:endParaRPr lang="en-US" dirty="0"/>
                    </a:p>
                  </a:txBody>
                  <a:tcPr/>
                </a:tc>
                <a:tc>
                  <a:txBody>
                    <a:bodyPr/>
                    <a:lstStyle/>
                    <a:p>
                      <a:r>
                        <a:rPr lang="en-US" dirty="0" smtClean="0"/>
                        <a:t>Type </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alcohol_use</a:t>
                      </a:r>
                      <a:endParaRPr lang="en-US" dirty="0"/>
                    </a:p>
                  </a:txBody>
                  <a:tcPr/>
                </a:tc>
                <a:tc>
                  <a:txBody>
                    <a:bodyPr/>
                    <a:lstStyle/>
                    <a:p>
                      <a:r>
                        <a:rPr lang="en-US" dirty="0" smtClean="0"/>
                        <a:t>BOOL</a:t>
                      </a:r>
                      <a:endParaRPr lang="en-US" dirty="0"/>
                    </a:p>
                  </a:txBody>
                  <a:tcPr/>
                </a:tc>
                <a:tc>
                  <a:txBody>
                    <a:bodyPr/>
                    <a:lstStyle/>
                    <a:p>
                      <a:r>
                        <a:rPr lang="en-US" dirty="0" smtClean="0"/>
                        <a:t>True if the mother used alcohol. Available starting 1989</a:t>
                      </a:r>
                      <a:endParaRPr lang="en-US" dirty="0"/>
                    </a:p>
                  </a:txBody>
                  <a:tcPr/>
                </a:tc>
              </a:tr>
              <a:tr h="370840">
                <a:tc>
                  <a:txBody>
                    <a:bodyPr/>
                    <a:lstStyle/>
                    <a:p>
                      <a:r>
                        <a:rPr lang="en-US" dirty="0" smtClean="0"/>
                        <a:t>apgar_1min</a:t>
                      </a:r>
                      <a:endParaRPr lang="en-US" dirty="0"/>
                    </a:p>
                  </a:txBody>
                  <a:tcPr/>
                </a:tc>
                <a:tc>
                  <a:txBody>
                    <a:bodyPr/>
                    <a:lstStyle/>
                    <a:p>
                      <a:r>
                        <a:rPr lang="en-US" dirty="0" smtClean="0"/>
                        <a:t>INT</a:t>
                      </a:r>
                      <a:endParaRPr lang="en-US" dirty="0"/>
                    </a:p>
                  </a:txBody>
                  <a:tcPr/>
                </a:tc>
                <a:tc>
                  <a:txBody>
                    <a:bodyPr/>
                    <a:lstStyle/>
                    <a:p>
                      <a:r>
                        <a:rPr lang="en-US" dirty="0" smtClean="0"/>
                        <a:t>Apgar scores measure the health of a newborn child on a scale from 0-10. Value after 1 minute. Available from 1978-2002.</a:t>
                      </a:r>
                    </a:p>
                  </a:txBody>
                  <a:tcPr/>
                </a:tc>
              </a:tr>
              <a:tr h="370840">
                <a:tc>
                  <a:txBody>
                    <a:bodyPr/>
                    <a:lstStyle/>
                    <a:p>
                      <a:r>
                        <a:rPr lang="en-US" dirty="0" smtClean="0"/>
                        <a:t>apgar_5min</a:t>
                      </a:r>
                      <a:endParaRPr lang="en-US" dirty="0"/>
                    </a:p>
                  </a:txBody>
                  <a:tcPr/>
                </a:tc>
                <a:tc>
                  <a:txBody>
                    <a:bodyPr/>
                    <a:lstStyle/>
                    <a:p>
                      <a:r>
                        <a:rPr lang="en-US" dirty="0" smtClean="0"/>
                        <a:t>INT</a:t>
                      </a:r>
                      <a:endParaRPr lang="en-US" dirty="0"/>
                    </a:p>
                  </a:txBody>
                  <a:tcPr/>
                </a:tc>
                <a:tc>
                  <a:txBody>
                    <a:bodyPr/>
                    <a:lstStyle/>
                    <a:p>
                      <a:r>
                        <a:rPr lang="en-US" dirty="0" smtClean="0"/>
                        <a:t>Apgar scores measure the health of a newborn child on a scale from 0-10. Value after 5 minutes. Available from 1978-2002.</a:t>
                      </a:r>
                    </a:p>
                  </a:txBody>
                  <a:tcPr/>
                </a:tc>
              </a:tr>
              <a:tr h="370840">
                <a:tc>
                  <a:txBody>
                    <a:bodyPr/>
                    <a:lstStyle/>
                    <a:p>
                      <a:r>
                        <a:rPr lang="en-US" dirty="0" err="1" smtClean="0"/>
                        <a:t>born_alive_alive</a:t>
                      </a:r>
                      <a:r>
                        <a:rPr lang="en-US" dirty="0" smtClean="0"/>
                        <a:t>	</a:t>
                      </a:r>
                      <a:endParaRPr lang="en-US" dirty="0"/>
                    </a:p>
                  </a:txBody>
                  <a:tcPr/>
                </a:tc>
                <a:tc>
                  <a:txBody>
                    <a:bodyPr/>
                    <a:lstStyle/>
                    <a:p>
                      <a:r>
                        <a:rPr lang="en-US" dirty="0" smtClean="0"/>
                        <a:t>INT</a:t>
                      </a:r>
                      <a:endParaRPr lang="en-US" dirty="0"/>
                    </a:p>
                  </a:txBody>
                  <a:tcPr/>
                </a:tc>
                <a:tc>
                  <a:txBody>
                    <a:bodyPr/>
                    <a:lstStyle/>
                    <a:p>
                      <a:r>
                        <a:rPr lang="en-US" dirty="0" smtClean="0"/>
                        <a:t>Number of children previously born to the mother who are now living.</a:t>
                      </a:r>
                    </a:p>
                  </a:txBody>
                  <a:tcPr/>
                </a:tc>
              </a:tr>
              <a:tr h="370840">
                <a:tc>
                  <a:txBody>
                    <a:bodyPr/>
                    <a:lstStyle/>
                    <a:p>
                      <a:r>
                        <a:rPr lang="en-US" dirty="0" err="1" smtClean="0"/>
                        <a:t>born_alive_dead</a:t>
                      </a:r>
                      <a:endParaRPr lang="en-US" dirty="0"/>
                    </a:p>
                  </a:txBody>
                  <a:tcPr/>
                </a:tc>
                <a:tc>
                  <a:txBody>
                    <a:bodyPr/>
                    <a:lstStyle/>
                    <a:p>
                      <a:r>
                        <a:rPr lang="en-US" dirty="0" smtClean="0"/>
                        <a:t>INT</a:t>
                      </a:r>
                      <a:endParaRPr lang="en-US" dirty="0"/>
                    </a:p>
                  </a:txBody>
                  <a:tcPr/>
                </a:tc>
                <a:tc>
                  <a:txBody>
                    <a:bodyPr/>
                    <a:lstStyle/>
                    <a:p>
                      <a:r>
                        <a:rPr lang="en-US" dirty="0" smtClean="0"/>
                        <a:t>Number of children previously born to the mother who are now dead.</a:t>
                      </a:r>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4/1/17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79</a:t>
            </a:fld>
            <a:endParaRPr lang="en-US" dirty="0"/>
          </a:p>
        </p:txBody>
      </p:sp>
      <p:sp>
        <p:nvSpPr>
          <p:cNvPr id="8" name="TextBox 7"/>
          <p:cNvSpPr txBox="1"/>
          <p:nvPr/>
        </p:nvSpPr>
        <p:spPr>
          <a:xfrm>
            <a:off x="3999760" y="6009634"/>
            <a:ext cx="344039"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4392409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your </a:t>
            </a:r>
            <a:r>
              <a:rPr lang="en-US" dirty="0"/>
              <a:t>d</a:t>
            </a:r>
            <a:r>
              <a:rPr lang="en-US" dirty="0" smtClean="0"/>
              <a:t>ata</a:t>
            </a:r>
            <a:endParaRPr lang="en-US" dirty="0"/>
          </a:p>
        </p:txBody>
      </p:sp>
      <p:sp>
        <p:nvSpPr>
          <p:cNvPr id="3" name="Content Placeholder 2"/>
          <p:cNvSpPr>
            <a:spLocks noGrp="1"/>
          </p:cNvSpPr>
          <p:nvPr>
            <p:ph idx="1"/>
          </p:nvPr>
        </p:nvSpPr>
        <p:spPr/>
        <p:txBody>
          <a:bodyPr/>
          <a:lstStyle/>
          <a:p>
            <a:pPr marL="0" indent="0">
              <a:buNone/>
            </a:pPr>
            <a:r>
              <a:rPr lang="en-US" dirty="0" smtClean="0"/>
              <a:t>Load the data</a:t>
            </a:r>
            <a:endParaRPr lang="en-US" dirty="0" smtClean="0"/>
          </a:p>
          <a:p>
            <a:pPr marL="228600" lvl="1" indent="0">
              <a:buNone/>
            </a:pPr>
            <a:r>
              <a:rPr lang="en-US" sz="1800" dirty="0">
                <a:latin typeface="Andale Mono"/>
                <a:cs typeface="Andale Mono"/>
              </a:rPr>
              <a:t>train = </a:t>
            </a:r>
            <a:r>
              <a:rPr lang="en-US" sz="1800" dirty="0" err="1">
                <a:latin typeface="Andale Mono"/>
                <a:cs typeface="Andale Mono"/>
              </a:rPr>
              <a:t>pd.read_csv</a:t>
            </a:r>
            <a:r>
              <a:rPr lang="en-US" sz="1800" dirty="0">
                <a:latin typeface="Andale Mono"/>
                <a:cs typeface="Andale Mono"/>
              </a:rPr>
              <a:t>('../data/</a:t>
            </a:r>
            <a:r>
              <a:rPr lang="en-US" sz="1800" dirty="0" err="1">
                <a:latin typeface="Andale Mono"/>
                <a:cs typeface="Andale Mono"/>
              </a:rPr>
              <a:t>train.csv.zip</a:t>
            </a:r>
            <a:r>
              <a:rPr lang="en-US" sz="1800" dirty="0" smtClean="0">
                <a:latin typeface="Andale Mono"/>
                <a:cs typeface="Andale Mono"/>
              </a:rPr>
              <a:t>')</a:t>
            </a:r>
          </a:p>
          <a:p>
            <a:pPr marL="228600" lvl="1" indent="0">
              <a:buNone/>
            </a:pPr>
            <a:r>
              <a:rPr lang="en-US" sz="1800" dirty="0" err="1">
                <a:latin typeface="Andale Mono"/>
                <a:cs typeface="Andale Mono"/>
              </a:rPr>
              <a:t>select_train</a:t>
            </a:r>
            <a:r>
              <a:rPr lang="en-US" sz="1800" dirty="0">
                <a:latin typeface="Andale Mono"/>
                <a:cs typeface="Andale Mono"/>
              </a:rPr>
              <a:t> = train[</a:t>
            </a:r>
            <a:r>
              <a:rPr lang="en-US" sz="1800" dirty="0" err="1">
                <a:latin typeface="Andale Mono"/>
                <a:cs typeface="Andale Mono"/>
              </a:rPr>
              <a:t>select_features</a:t>
            </a:r>
            <a:r>
              <a:rPr lang="en-US" sz="1800" dirty="0">
                <a:latin typeface="Andale Mono"/>
                <a:cs typeface="Andale Mono"/>
              </a:rPr>
              <a:t> + ['SEX</a:t>
            </a:r>
            <a:r>
              <a:rPr lang="en-US" sz="1800" dirty="0" smtClean="0">
                <a:latin typeface="Andale Mono"/>
                <a:cs typeface="Andale Mono"/>
              </a:rPr>
              <a:t>']]</a:t>
            </a:r>
          </a:p>
          <a:p>
            <a:pPr marL="228600" lvl="1" indent="0">
              <a:buNone/>
            </a:pPr>
            <a:r>
              <a:rPr lang="en-US" sz="1800" dirty="0" err="1">
                <a:latin typeface="Andale Mono"/>
                <a:cs typeface="Andale Mono"/>
              </a:rPr>
              <a:t>X_train</a:t>
            </a:r>
            <a:r>
              <a:rPr lang="en-US" sz="1800" dirty="0">
                <a:latin typeface="Andale Mono"/>
                <a:cs typeface="Andale Mono"/>
              </a:rPr>
              <a:t> = </a:t>
            </a:r>
            <a:r>
              <a:rPr lang="en-US" sz="1800" dirty="0" err="1">
                <a:latin typeface="Andale Mono"/>
                <a:cs typeface="Andale Mono"/>
              </a:rPr>
              <a:t>select_train.ix</a:t>
            </a:r>
            <a:r>
              <a:rPr lang="en-US" sz="1800" dirty="0">
                <a:latin typeface="Andale Mono"/>
                <a:cs typeface="Andale Mono"/>
              </a:rPr>
              <a:t>[:, </a:t>
            </a:r>
            <a:r>
              <a:rPr lang="en-US" sz="1800" dirty="0" err="1">
                <a:latin typeface="Andale Mono"/>
                <a:cs typeface="Andale Mono"/>
              </a:rPr>
              <a:t>select_train.columns</a:t>
            </a:r>
            <a:r>
              <a:rPr lang="en-US" sz="1800" dirty="0">
                <a:latin typeface="Andale Mono"/>
                <a:cs typeface="Andale Mono"/>
              </a:rPr>
              <a:t> != 'SEX'].</a:t>
            </a:r>
            <a:r>
              <a:rPr lang="en-US" sz="1800" dirty="0" smtClean="0">
                <a:latin typeface="Andale Mono"/>
                <a:cs typeface="Andale Mono"/>
              </a:rPr>
              <a:t>values</a:t>
            </a:r>
          </a:p>
          <a:p>
            <a:pPr marL="228600" lvl="1" indent="0">
              <a:buNone/>
            </a:pPr>
            <a:r>
              <a:rPr lang="en-US" sz="1800" dirty="0" err="1">
                <a:latin typeface="Andale Mono"/>
                <a:cs typeface="Andale Mono"/>
              </a:rPr>
              <a:t>y_train</a:t>
            </a:r>
            <a:r>
              <a:rPr lang="en-US" sz="1800" dirty="0">
                <a:latin typeface="Andale Mono"/>
                <a:cs typeface="Andale Mono"/>
              </a:rPr>
              <a:t> = </a:t>
            </a:r>
            <a:r>
              <a:rPr lang="en-US" sz="1800" dirty="0" err="1">
                <a:latin typeface="Andale Mono"/>
                <a:cs typeface="Andale Mono"/>
              </a:rPr>
              <a:t>le.fit_transform</a:t>
            </a:r>
            <a:r>
              <a:rPr lang="en-US" sz="1800" dirty="0">
                <a:latin typeface="Andale Mono"/>
                <a:cs typeface="Andale Mono"/>
              </a:rPr>
              <a:t>(</a:t>
            </a:r>
            <a:r>
              <a:rPr lang="en-US" sz="1800" dirty="0" err="1">
                <a:latin typeface="Andale Mono"/>
                <a:cs typeface="Andale Mono"/>
              </a:rPr>
              <a:t>select_train</a:t>
            </a:r>
            <a:r>
              <a:rPr lang="en-US" sz="1800" dirty="0">
                <a:latin typeface="Andale Mono"/>
                <a:cs typeface="Andale Mono"/>
              </a:rPr>
              <a:t>['SEX'].values</a:t>
            </a:r>
            <a:r>
              <a:rPr lang="en-US" sz="1800" dirty="0" smtClean="0">
                <a:latin typeface="Andale Mono"/>
                <a:cs typeface="Andale Mono"/>
              </a:rPr>
              <a:t>)</a:t>
            </a:r>
          </a:p>
          <a:p>
            <a:pPr marL="228600" lvl="1" indent="0">
              <a:buNone/>
            </a:pPr>
            <a:endParaRPr lang="en-US" sz="1800" dirty="0">
              <a:latin typeface="Andale Mono"/>
              <a:cs typeface="Andale Mono"/>
            </a:endParaRPr>
          </a:p>
          <a:p>
            <a:pPr marL="0" indent="0">
              <a:buNone/>
            </a:pPr>
            <a:r>
              <a:rPr lang="en-US" dirty="0" smtClean="0"/>
              <a:t>(or load the dev set or the test set)</a:t>
            </a:r>
          </a:p>
          <a:p>
            <a:pPr marL="0" indent="0">
              <a:buNone/>
            </a:pPr>
            <a:endParaRPr lang="en-US" dirty="0"/>
          </a:p>
          <a:p>
            <a:pPr marL="228600" lvl="1" indent="0">
              <a:buNone/>
            </a:pPr>
            <a:endParaRPr lang="en-US" sz="1800" dirty="0" smtClean="0">
              <a:latin typeface="Andale Mono"/>
              <a:cs typeface="Andale Mono"/>
            </a:endParaRPr>
          </a:p>
        </p:txBody>
      </p:sp>
      <p:sp>
        <p:nvSpPr>
          <p:cNvPr id="4" name="Date Placeholder 3"/>
          <p:cNvSpPr>
            <a:spLocks noGrp="1"/>
          </p:cNvSpPr>
          <p:nvPr>
            <p:ph type="dt" sz="half" idx="10"/>
          </p:nvPr>
        </p:nvSpPr>
        <p:spPr/>
        <p:txBody>
          <a:bodyPr/>
          <a:lstStyle/>
          <a:p>
            <a:fld id="{7053BEFA-1175-F644-B249-7D41D72BD3FF}" type="datetime1">
              <a:rPr lang="en-US" smtClean="0"/>
              <a:t>4/1/17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
        <p:nvSpPr>
          <p:cNvPr id="7" name="Line Callout 1 6"/>
          <p:cNvSpPr/>
          <p:nvPr/>
        </p:nvSpPr>
        <p:spPr>
          <a:xfrm>
            <a:off x="1128943" y="5325305"/>
            <a:ext cx="3936596" cy="1134980"/>
          </a:xfrm>
          <a:prstGeom prst="borderCallout1">
            <a:avLst>
              <a:gd name="adj1" fmla="val -13100"/>
              <a:gd name="adj2" fmla="val 46741"/>
              <a:gd name="adj3" fmla="val -13378"/>
              <a:gd name="adj4" fmla="val 791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All the hard work is done with </a:t>
            </a:r>
            <a:r>
              <a:rPr lang="en-US" sz="2000" dirty="0" err="1" smtClean="0"/>
              <a:t>X_dev</a:t>
            </a:r>
            <a:r>
              <a:rPr lang="en-US" sz="2000" dirty="0" smtClean="0"/>
              <a:t> and </a:t>
            </a:r>
            <a:r>
              <a:rPr lang="en-US" sz="2000" dirty="0" err="1" smtClean="0"/>
              <a:t>y_dev</a:t>
            </a:r>
            <a:r>
              <a:rPr lang="en-US" sz="2000" dirty="0" smtClean="0"/>
              <a:t> </a:t>
            </a:r>
            <a:endParaRPr lang="en-US" sz="2000" dirty="0"/>
          </a:p>
        </p:txBody>
      </p:sp>
    </p:spTree>
    <p:extLst>
      <p:ext uri="{BB962C8B-B14F-4D97-AF65-F5344CB8AC3E}">
        <p14:creationId xmlns:p14="http://schemas.microsoft.com/office/powerpoint/2010/main" val="144079275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Natality</a:t>
            </a:r>
            <a:r>
              <a:rPr lang="en-US" dirty="0" smtClean="0"/>
              <a:t> Data Set</a:t>
            </a:r>
            <a:endParaRPr lang="en-US" dirty="0"/>
          </a:p>
        </p:txBody>
      </p:sp>
      <p:graphicFrame>
        <p:nvGraphicFramePr>
          <p:cNvPr id="7" name="Content Placeholder 6"/>
          <p:cNvGraphicFramePr>
            <a:graphicFrameLocks noGrp="1"/>
          </p:cNvGraphicFramePr>
          <p:nvPr>
            <p:ph idx="1"/>
            <p:extLst/>
          </p:nvPr>
        </p:nvGraphicFramePr>
        <p:xfrm>
          <a:off x="1128713" y="1847850"/>
          <a:ext cx="7048500" cy="3942080"/>
        </p:xfrm>
        <a:graphic>
          <a:graphicData uri="http://schemas.openxmlformats.org/drawingml/2006/table">
            <a:tbl>
              <a:tblPr firstRow="1" bandRow="1">
                <a:tableStyleId>{5C22544A-7EE6-4342-B048-85BDC9FD1C3A}</a:tableStyleId>
              </a:tblPr>
              <a:tblGrid>
                <a:gridCol w="1430375"/>
                <a:gridCol w="853029"/>
                <a:gridCol w="4765096"/>
              </a:tblGrid>
              <a:tr h="370840">
                <a:tc>
                  <a:txBody>
                    <a:bodyPr/>
                    <a:lstStyle/>
                    <a:p>
                      <a:r>
                        <a:rPr lang="en-US" dirty="0" smtClean="0"/>
                        <a:t>Field Name</a:t>
                      </a:r>
                      <a:endParaRPr lang="en-US" dirty="0"/>
                    </a:p>
                  </a:txBody>
                  <a:tcPr/>
                </a:tc>
                <a:tc>
                  <a:txBody>
                    <a:bodyPr/>
                    <a:lstStyle/>
                    <a:p>
                      <a:r>
                        <a:rPr lang="en-US" dirty="0" smtClean="0"/>
                        <a:t>Type </a:t>
                      </a:r>
                      <a:endParaRPr lang="en-US" dirty="0"/>
                    </a:p>
                  </a:txBody>
                  <a:tcPr/>
                </a:tc>
                <a:tc>
                  <a:txBody>
                    <a:bodyPr/>
                    <a:lstStyle/>
                    <a:p>
                      <a:r>
                        <a:rPr lang="en-US" dirty="0" smtClean="0"/>
                        <a:t>Description</a:t>
                      </a:r>
                      <a:endParaRPr lang="en-US" dirty="0"/>
                    </a:p>
                  </a:txBody>
                  <a:tcPr/>
                </a:tc>
              </a:tr>
              <a:tr h="370840">
                <a:tc>
                  <a:txBody>
                    <a:bodyPr/>
                    <a:lstStyle/>
                    <a:p>
                      <a:r>
                        <a:rPr lang="en-US" dirty="0" smtClean="0"/>
                        <a:t>plurality</a:t>
                      </a:r>
                      <a:endParaRPr lang="en-US" dirty="0"/>
                    </a:p>
                  </a:txBody>
                  <a:tcPr/>
                </a:tc>
                <a:tc>
                  <a:txBody>
                    <a:bodyPr/>
                    <a:lstStyle/>
                    <a:p>
                      <a:r>
                        <a:rPr lang="en-US" dirty="0" smtClean="0"/>
                        <a:t>INT</a:t>
                      </a:r>
                      <a:endParaRPr lang="en-US" dirty="0"/>
                    </a:p>
                  </a:txBody>
                  <a:tcPr/>
                </a:tc>
                <a:tc>
                  <a:txBody>
                    <a:bodyPr/>
                    <a:lstStyle/>
                    <a:p>
                      <a:r>
                        <a:rPr lang="en-US" dirty="0" smtClean="0"/>
                        <a:t>How many children were born as a result of this pregnancy. twins=2, triplets=3, and so on.</a:t>
                      </a:r>
                    </a:p>
                  </a:txBody>
                  <a:tcPr/>
                </a:tc>
              </a:tr>
              <a:tr h="370840">
                <a:tc>
                  <a:txBody>
                    <a:bodyPr/>
                    <a:lstStyle/>
                    <a:p>
                      <a:r>
                        <a:rPr lang="en-US" dirty="0" smtClean="0"/>
                        <a:t>state</a:t>
                      </a:r>
                      <a:endParaRPr lang="en-US" dirty="0"/>
                    </a:p>
                  </a:txBody>
                  <a:tcPr/>
                </a:tc>
                <a:tc>
                  <a:txBody>
                    <a:bodyPr/>
                    <a:lstStyle/>
                    <a:p>
                      <a:r>
                        <a:rPr lang="en-US" dirty="0" smtClean="0"/>
                        <a:t>STR</a:t>
                      </a:r>
                      <a:endParaRPr lang="en-US" dirty="0"/>
                    </a:p>
                  </a:txBody>
                  <a:tcPr/>
                </a:tc>
                <a:tc>
                  <a:txBody>
                    <a:bodyPr/>
                    <a:lstStyle/>
                    <a:p>
                      <a:r>
                        <a:rPr lang="en-US" dirty="0" smtClean="0"/>
                        <a:t>The two character postal code for the state. Entries after 2004 do not include this value.</a:t>
                      </a:r>
                    </a:p>
                  </a:txBody>
                  <a:tcPr/>
                </a:tc>
              </a:tr>
              <a:tr h="370840">
                <a:tc>
                  <a:txBody>
                    <a:bodyPr/>
                    <a:lstStyle/>
                    <a:p>
                      <a:r>
                        <a:rPr lang="en-US" dirty="0" err="1" smtClean="0"/>
                        <a:t>wday</a:t>
                      </a:r>
                      <a:endParaRPr lang="en-US" dirty="0"/>
                    </a:p>
                  </a:txBody>
                  <a:tcPr/>
                </a:tc>
                <a:tc>
                  <a:txBody>
                    <a:bodyPr/>
                    <a:lstStyle/>
                    <a:p>
                      <a:r>
                        <a:rPr lang="en-US" dirty="0" smtClean="0"/>
                        <a:t>INT</a:t>
                      </a:r>
                      <a:endParaRPr lang="en-US" dirty="0"/>
                    </a:p>
                  </a:txBody>
                  <a:tcPr/>
                </a:tc>
                <a:tc>
                  <a:txBody>
                    <a:bodyPr/>
                    <a:lstStyle/>
                    <a:p>
                      <a:r>
                        <a:rPr lang="en-US" dirty="0" smtClean="0"/>
                        <a:t>Day of the week, where 1 is Sunday and 7 is Saturday.</a:t>
                      </a:r>
                    </a:p>
                  </a:txBody>
                  <a:tcPr/>
                </a:tc>
              </a:tr>
              <a:tr h="370840">
                <a:tc>
                  <a:txBody>
                    <a:bodyPr/>
                    <a:lstStyle/>
                    <a:p>
                      <a:r>
                        <a:rPr lang="en-US" dirty="0" err="1" smtClean="0"/>
                        <a:t>weight_gain_pounds</a:t>
                      </a:r>
                      <a:endParaRPr lang="en-US" dirty="0"/>
                    </a:p>
                  </a:txBody>
                  <a:tcPr/>
                </a:tc>
                <a:tc>
                  <a:txBody>
                    <a:bodyPr/>
                    <a:lstStyle/>
                    <a:p>
                      <a:r>
                        <a:rPr lang="en-US" dirty="0" smtClean="0"/>
                        <a:t>FLOAT</a:t>
                      </a:r>
                      <a:endParaRPr lang="en-US" dirty="0"/>
                    </a:p>
                  </a:txBody>
                  <a:tcPr/>
                </a:tc>
                <a:tc>
                  <a:txBody>
                    <a:bodyPr/>
                    <a:lstStyle/>
                    <a:p>
                      <a:r>
                        <a:rPr lang="en-US" dirty="0" smtClean="0"/>
                        <a:t>Number of pounds gained by the mother during pregnancy.</a:t>
                      </a:r>
                    </a:p>
                  </a:txBody>
                  <a:tcPr/>
                </a:tc>
              </a:tr>
              <a:tr h="370840">
                <a:tc>
                  <a:txBody>
                    <a:bodyPr/>
                    <a:lstStyle/>
                    <a:p>
                      <a:r>
                        <a:rPr lang="en-US" dirty="0" err="1" smtClean="0"/>
                        <a:t>weight_pounds</a:t>
                      </a:r>
                      <a:r>
                        <a:rPr lang="en-US" dirty="0" smtClean="0"/>
                        <a:t>	</a:t>
                      </a:r>
                      <a:endParaRPr lang="en-US" dirty="0"/>
                    </a:p>
                  </a:txBody>
                  <a:tcPr/>
                </a:tc>
                <a:tc>
                  <a:txBody>
                    <a:bodyPr/>
                    <a:lstStyle/>
                    <a:p>
                      <a:r>
                        <a:rPr lang="en-US" dirty="0" smtClean="0"/>
                        <a:t>FLOAT</a:t>
                      </a:r>
                      <a:endParaRPr lang="en-US" dirty="0"/>
                    </a:p>
                  </a:txBody>
                  <a:tcPr/>
                </a:tc>
                <a:tc>
                  <a:txBody>
                    <a:bodyPr/>
                    <a:lstStyle/>
                    <a:p>
                      <a:r>
                        <a:rPr lang="en-US" dirty="0" smtClean="0"/>
                        <a:t>Weight of the child, in pounds.</a:t>
                      </a:r>
                    </a:p>
                  </a:txBody>
                  <a:tcPr/>
                </a:tc>
              </a:tr>
              <a:tr h="370840">
                <a:tc>
                  <a:txBody>
                    <a:bodyPr/>
                    <a:lstStyle/>
                    <a:p>
                      <a:r>
                        <a:rPr lang="en-US" dirty="0" smtClean="0"/>
                        <a:t>year</a:t>
                      </a:r>
                      <a:endParaRPr lang="en-US" dirty="0"/>
                    </a:p>
                  </a:txBody>
                  <a:tcPr/>
                </a:tc>
                <a:tc>
                  <a:txBody>
                    <a:bodyPr/>
                    <a:lstStyle/>
                    <a:p>
                      <a:r>
                        <a:rPr lang="en-US" dirty="0" smtClean="0"/>
                        <a:t>INT</a:t>
                      </a:r>
                      <a:endParaRPr lang="en-US" dirty="0"/>
                    </a:p>
                  </a:txBody>
                  <a:tcPr/>
                </a:tc>
                <a:tc>
                  <a:txBody>
                    <a:bodyPr/>
                    <a:lstStyle/>
                    <a:p>
                      <a:r>
                        <a:rPr lang="en-US" dirty="0" smtClean="0"/>
                        <a:t>Four-digit year of the birth. Example: 1975.</a:t>
                      </a:r>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4/1/17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80</a:t>
            </a:fld>
            <a:endParaRPr lang="en-US" dirty="0"/>
          </a:p>
        </p:txBody>
      </p:sp>
      <p:sp>
        <p:nvSpPr>
          <p:cNvPr id="3" name="TextBox 2"/>
          <p:cNvSpPr txBox="1"/>
          <p:nvPr/>
        </p:nvSpPr>
        <p:spPr>
          <a:xfrm>
            <a:off x="4075584" y="1402879"/>
            <a:ext cx="344039" cy="369332"/>
          </a:xfrm>
          <a:prstGeom prst="rect">
            <a:avLst/>
          </a:prstGeom>
          <a:noFill/>
        </p:spPr>
        <p:txBody>
          <a:bodyPr wrap="none" rtlCol="0">
            <a:spAutoFit/>
          </a:bodyPr>
          <a:lstStyle/>
          <a:p>
            <a:r>
              <a:rPr lang="en-US" dirty="0" smtClean="0"/>
              <a:t>…</a:t>
            </a:r>
            <a:endParaRPr lang="en-US" dirty="0"/>
          </a:p>
        </p:txBody>
      </p:sp>
      <p:sp>
        <p:nvSpPr>
          <p:cNvPr id="8" name="TextBox 7"/>
          <p:cNvSpPr txBox="1"/>
          <p:nvPr/>
        </p:nvSpPr>
        <p:spPr>
          <a:xfrm>
            <a:off x="1147669" y="6012887"/>
            <a:ext cx="5571695" cy="369332"/>
          </a:xfrm>
          <a:prstGeom prst="rect">
            <a:avLst/>
          </a:prstGeom>
          <a:noFill/>
        </p:spPr>
        <p:txBody>
          <a:bodyPr wrap="none" rtlCol="0">
            <a:spAutoFit/>
          </a:bodyPr>
          <a:lstStyle/>
          <a:p>
            <a:r>
              <a:rPr lang="en-US" dirty="0"/>
              <a:t>https://</a:t>
            </a:r>
            <a:r>
              <a:rPr lang="en-US" dirty="0" err="1"/>
              <a:t>cloud.google.com</a:t>
            </a:r>
            <a:r>
              <a:rPr lang="en-US" dirty="0"/>
              <a:t>/</a:t>
            </a:r>
            <a:r>
              <a:rPr lang="en-US" dirty="0" err="1"/>
              <a:t>bigquery</a:t>
            </a:r>
            <a:r>
              <a:rPr lang="en-US" dirty="0"/>
              <a:t>/docs/dataset-</a:t>
            </a:r>
            <a:r>
              <a:rPr lang="en-US" dirty="0" err="1"/>
              <a:t>natality</a:t>
            </a:r>
            <a:endParaRPr lang="en-US" dirty="0"/>
          </a:p>
        </p:txBody>
      </p:sp>
    </p:spTree>
    <p:extLst>
      <p:ext uri="{BB962C8B-B14F-4D97-AF65-F5344CB8AC3E}">
        <p14:creationId xmlns:p14="http://schemas.microsoft.com/office/powerpoint/2010/main" val="14205619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unwanted </a:t>
            </a:r>
            <a:r>
              <a:rPr lang="en-US" dirty="0" smtClean="0"/>
              <a:t>values</a:t>
            </a:r>
            <a:endParaRPr lang="en-US" dirty="0"/>
          </a:p>
        </p:txBody>
      </p:sp>
      <p:sp>
        <p:nvSpPr>
          <p:cNvPr id="3" name="Content Placeholder 2"/>
          <p:cNvSpPr>
            <a:spLocks noGrp="1"/>
          </p:cNvSpPr>
          <p:nvPr>
            <p:ph idx="1"/>
          </p:nvPr>
        </p:nvSpPr>
        <p:spPr/>
        <p:txBody>
          <a:bodyPr/>
          <a:lstStyle/>
          <a:p>
            <a:pPr marL="0" indent="0">
              <a:buNone/>
            </a:pPr>
            <a:r>
              <a:rPr lang="en-US" sz="2000" dirty="0" smtClean="0">
                <a:latin typeface="Andale Mono"/>
                <a:cs typeface="Andale Mono"/>
              </a:rPr>
              <a:t>train</a:t>
            </a:r>
            <a:r>
              <a:rPr lang="en-US" sz="2000" dirty="0">
                <a:latin typeface="Andale Mono"/>
                <a:cs typeface="Andale Mono"/>
              </a:rPr>
              <a:t>['SCOP_REDUCED'] = </a:t>
            </a:r>
            <a:r>
              <a:rPr lang="en-US" sz="2000" dirty="0" err="1">
                <a:latin typeface="Andale Mono"/>
                <a:cs typeface="Andale Mono"/>
              </a:rPr>
              <a:t>pd.to_numeric</a:t>
            </a:r>
            <a:r>
              <a:rPr lang="en-US" sz="2000" dirty="0">
                <a:latin typeface="Andale Mono"/>
                <a:cs typeface="Andale Mono"/>
              </a:rPr>
              <a:t>(train[train['SOCP'].</a:t>
            </a:r>
            <a:r>
              <a:rPr lang="en-US" sz="2000" dirty="0" err="1">
                <a:latin typeface="Andale Mono"/>
                <a:cs typeface="Andale Mono"/>
              </a:rPr>
              <a:t>notnull</a:t>
            </a:r>
            <a:r>
              <a:rPr lang="en-US" sz="2000" dirty="0">
                <a:latin typeface="Andale Mono"/>
                <a:cs typeface="Andale Mono"/>
              </a:rPr>
              <a:t>()]['SOCP'].</a:t>
            </a:r>
            <a:r>
              <a:rPr lang="en-US" sz="2000" dirty="0" err="1">
                <a:latin typeface="Andale Mono"/>
                <a:cs typeface="Andale Mono"/>
              </a:rPr>
              <a:t>str.slice</a:t>
            </a:r>
            <a:r>
              <a:rPr lang="en-US" sz="2000" dirty="0">
                <a:latin typeface="Andale Mono"/>
                <a:cs typeface="Andale Mono"/>
              </a:rPr>
              <a:t>(start=0, stop=2))\n", </a:t>
            </a:r>
            <a:endParaRPr lang="en-US" sz="2000" dirty="0" smtClean="0">
              <a:latin typeface="Andale Mono"/>
              <a:cs typeface="Andale Mono"/>
            </a:endParaRPr>
          </a:p>
        </p:txBody>
      </p:sp>
      <p:sp>
        <p:nvSpPr>
          <p:cNvPr id="4" name="Date Placeholder 3"/>
          <p:cNvSpPr>
            <a:spLocks noGrp="1"/>
          </p:cNvSpPr>
          <p:nvPr>
            <p:ph type="dt" sz="half" idx="10"/>
          </p:nvPr>
        </p:nvSpPr>
        <p:spPr/>
        <p:txBody>
          <a:bodyPr/>
          <a:lstStyle/>
          <a:p>
            <a:fld id="{7053BEFA-1175-F644-B249-7D41D72BD3FF}" type="datetime1">
              <a:rPr lang="en-US" smtClean="0"/>
              <a:t>4/1/17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spTree>
    <p:extLst>
      <p:ext uri="{BB962C8B-B14F-4D97-AF65-F5344CB8AC3E}">
        <p14:creationId xmlns:p14="http://schemas.microsoft.com/office/powerpoint/2010/main" val="10033397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11707</TotalTime>
  <Words>4129</Words>
  <Application>Microsoft Macintosh PowerPoint</Application>
  <PresentationFormat>On-screen Show (4:3)</PresentationFormat>
  <Paragraphs>986</Paragraphs>
  <Slides>80</Slides>
  <Notes>55</Notes>
  <HiddenSlides>20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80</vt:i4>
      </vt:variant>
    </vt:vector>
  </HeadingPairs>
  <TitlesOfParts>
    <vt:vector size="94" baseType="lpstr">
      <vt:lpstr>Andale Mono</vt:lpstr>
      <vt:lpstr>Benguiat Frisky</vt:lpstr>
      <vt:lpstr>Calibri</vt:lpstr>
      <vt:lpstr>Copperplate</vt:lpstr>
      <vt:lpstr>Geneva</vt:lpstr>
      <vt:lpstr>Helvetica</vt:lpstr>
      <vt:lpstr>ＭＳ Ｐゴシック</vt:lpstr>
      <vt:lpstr>Symbol</vt:lpstr>
      <vt:lpstr>Times New Roman</vt:lpstr>
      <vt:lpstr>Wingdings</vt:lpstr>
      <vt:lpstr>Arial</vt:lpstr>
      <vt:lpstr>Office Theme</vt:lpstr>
      <vt:lpstr>Equation</vt:lpstr>
      <vt:lpstr>Bitmap Image</vt:lpstr>
      <vt:lpstr>PowerPoint Presentation</vt:lpstr>
      <vt:lpstr>PowerPoint Presentation</vt:lpstr>
      <vt:lpstr>Plan for today</vt:lpstr>
      <vt:lpstr>How do you pick your features?</vt:lpstr>
      <vt:lpstr>Features to avoid  </vt:lpstr>
      <vt:lpstr>Preparing the Data</vt:lpstr>
      <vt:lpstr>Extracting Features</vt:lpstr>
      <vt:lpstr>Setup your data</vt:lpstr>
      <vt:lpstr>Removing unwanted values</vt:lpstr>
      <vt:lpstr>Recall: Training Classifiers</vt:lpstr>
      <vt:lpstr>Training Classifiers</vt:lpstr>
      <vt:lpstr>Using Kfold Validation</vt:lpstr>
      <vt:lpstr>Using Kfold Validation</vt:lpstr>
      <vt:lpstr>Using Kfold Validation</vt:lpstr>
      <vt:lpstr>Selecting algorithms</vt:lpstr>
      <vt:lpstr>Selecting algorithms</vt:lpstr>
      <vt:lpstr>Regression:  Predicting a Quantity</vt:lpstr>
      <vt:lpstr>Goal of Logistic Regression</vt:lpstr>
      <vt:lpstr>Logistic Regression: Predicting a Class</vt:lpstr>
      <vt:lpstr>Minimizing the error (learning) is just search over the weight space</vt:lpstr>
      <vt:lpstr>Feature Engineering for regression</vt:lpstr>
      <vt:lpstr>Order of Thursday’s presentations / Quiz?</vt:lpstr>
      <vt:lpstr>Selecting algorithms</vt:lpstr>
      <vt:lpstr>Selecting algorithms</vt:lpstr>
      <vt:lpstr>PowerPoint Presentation</vt:lpstr>
      <vt:lpstr>Classification (Learning) Algorithms</vt:lpstr>
      <vt:lpstr>How Decision Trees Work</vt:lpstr>
      <vt:lpstr>How Decision Trees Work</vt:lpstr>
      <vt:lpstr>How Decision Trees Work</vt:lpstr>
      <vt:lpstr>How Decision Trees Work</vt:lpstr>
      <vt:lpstr>Easy to train recursively</vt:lpstr>
      <vt:lpstr>Decision Trees</vt:lpstr>
      <vt:lpstr>Information Entropy</vt:lpstr>
      <vt:lpstr>Information Gain  (AKA Mutual Information or Kullback-Leibler divergence)</vt:lpstr>
      <vt:lpstr>Impact on Decision Trees…</vt:lpstr>
      <vt:lpstr>Impact on Decision Trees…</vt:lpstr>
      <vt:lpstr>Impact on Decision Trees…</vt:lpstr>
      <vt:lpstr>Decision Trees – Overfitting</vt:lpstr>
      <vt:lpstr>Minimum description length principle</vt:lpstr>
      <vt:lpstr>Prepruning versus Postpruning</vt:lpstr>
      <vt:lpstr>Prepruning versus Postpruning</vt:lpstr>
      <vt:lpstr>Reduced Error Pruning</vt:lpstr>
      <vt:lpstr>Using Confidence Factors to Estimate Error </vt:lpstr>
      <vt:lpstr>Using Confidence Factors to Estimate Error </vt:lpstr>
      <vt:lpstr>Lowering confidence causes more pruning</vt:lpstr>
      <vt:lpstr>Thinking about the Confidence Factor</vt:lpstr>
      <vt:lpstr>Thinking about the Confidence Factor</vt:lpstr>
      <vt:lpstr>Decision Trees Pros and Cons</vt:lpstr>
      <vt:lpstr>Closed World Assumption</vt:lpstr>
      <vt:lpstr>Open World Assumption</vt:lpstr>
      <vt:lpstr>Example:</vt:lpstr>
      <vt:lpstr>Example:</vt:lpstr>
      <vt:lpstr>Example: Decision Trees</vt:lpstr>
      <vt:lpstr>From today’s reading </vt:lpstr>
      <vt:lpstr>From today’s reading </vt:lpstr>
      <vt:lpstr>An Alternative:  The Elegance of Statistics</vt:lpstr>
      <vt:lpstr>Conditional Probability Example</vt:lpstr>
      <vt:lpstr>Naïve Bayes</vt:lpstr>
      <vt:lpstr>Bayes Law</vt:lpstr>
      <vt:lpstr>Naïve Bayes</vt:lpstr>
      <vt:lpstr>Naïve Bayes</vt:lpstr>
      <vt:lpstr>Small Issues</vt:lpstr>
      <vt:lpstr>Naïve Bayes Pros and Cons</vt:lpstr>
      <vt:lpstr>From today’s reading </vt:lpstr>
      <vt:lpstr>Naïve Bayes vs Decision Trees</vt:lpstr>
      <vt:lpstr>Review: Decision Trees &amp; Naïve Bayes</vt:lpstr>
      <vt:lpstr>Need to add slides on regression and maybe unsupervised learning/clustering</vt:lpstr>
      <vt:lpstr>Example: Stepgreen data</vt:lpstr>
      <vt:lpstr>Actions that don’t change </vt:lpstr>
      <vt:lpstr>Popular, High Impact New Actions</vt:lpstr>
      <vt:lpstr>Digging Deeper…</vt:lpstr>
      <vt:lpstr>PowerPoint Presentation</vt:lpstr>
      <vt:lpstr>PowerPoint Presentation</vt:lpstr>
      <vt:lpstr>Big Data Machine Learning</vt:lpstr>
      <vt:lpstr>Regression for big data</vt:lpstr>
      <vt:lpstr>How do we handle big data</vt:lpstr>
      <vt:lpstr>How do we handle big data</vt:lpstr>
      <vt:lpstr>Big Data?</vt:lpstr>
      <vt:lpstr>Example: Natality Data Set</vt:lpstr>
      <vt:lpstr>Natality Data Set</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jmankoff</cp:lastModifiedBy>
  <cp:revision>675</cp:revision>
  <dcterms:created xsi:type="dcterms:W3CDTF">2013-10-07T16:54:34Z</dcterms:created>
  <dcterms:modified xsi:type="dcterms:W3CDTF">2017-04-01T16:57:26Z</dcterms:modified>
</cp:coreProperties>
</file>