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615" r:id="rId3"/>
    <p:sldId id="616" r:id="rId4"/>
    <p:sldId id="617" r:id="rId5"/>
    <p:sldId id="651" r:id="rId6"/>
    <p:sldId id="611" r:id="rId7"/>
    <p:sldId id="612" r:id="rId8"/>
    <p:sldId id="61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3" r:id="rId18"/>
    <p:sldId id="674" r:id="rId19"/>
    <p:sldId id="675" r:id="rId20"/>
    <p:sldId id="676" r:id="rId21"/>
    <p:sldId id="677" r:id="rId22"/>
    <p:sldId id="678" r:id="rId23"/>
    <p:sldId id="679" r:id="rId24"/>
    <p:sldId id="680" r:id="rId25"/>
    <p:sldId id="681" r:id="rId26"/>
    <p:sldId id="682" r:id="rId27"/>
    <p:sldId id="683" r:id="rId28"/>
    <p:sldId id="6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64" d="100"/>
          <a:sy n="64" d="100"/>
        </p:scale>
        <p:origin x="-1176" y="-9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choice is arguable, since the data is skewed we may want to keep that in mind during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(we return both of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"/>
                <a:cs typeface="Courier"/>
              </a:rPr>
              <a:t>this is the half of our data we will use for testing, odd numbers are reserved for training)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to pick appropriate features and talk</a:t>
            </a:r>
            <a:r>
              <a:rPr lang="en-US" baseline="0" dirty="0" smtClean="0"/>
              <a:t> about some of these and whether or not they are ok to use…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7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(could use %3 to do this if you want it in 3rds, or %9 and then group things in various ways)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year</a:t>
            </a:r>
          </a:p>
          <a:p>
            <a:r>
              <a:rPr lang="en-US" dirty="0" smtClean="0"/>
              <a:t>Discuss variations among these features</a:t>
            </a:r>
          </a:p>
          <a:p>
            <a:r>
              <a:rPr lang="en-US" dirty="0" smtClean="0"/>
              <a:t>Discuss accuracy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III: </a:t>
            </a:r>
            <a:br>
              <a:rPr lang="en-US" dirty="0" smtClean="0"/>
            </a:br>
            <a:r>
              <a:rPr lang="en-US" dirty="0" smtClean="0"/>
              <a:t>Learning with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2016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599" y="3479269"/>
            <a:ext cx="7392919" cy="14497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6" y="5322306"/>
            <a:ext cx="2777126" cy="1266292"/>
          </a:xfrm>
          <a:prstGeom prst="wedgeRectCallout">
            <a:avLst>
              <a:gd name="adj1" fmla="val 9608"/>
              <a:gd name="adj2" fmla="val -77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returns two variables: A vector of labels, and an array of values.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209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491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0332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611"/>
              <a:gd name="adj2" fmla="val -158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8364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5011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2294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1010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156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8164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41711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unwanted),</a:t>
            </a:r>
            <a:br>
              <a:rPr lang="en-US" dirty="0" smtClean="0"/>
            </a:br>
            <a:r>
              <a:rPr lang="en-US" dirty="0" smtClean="0"/>
              <a:t>limited to [limit] rows of results.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31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example filter </a:t>
            </a:r>
            <a:r>
              <a:rPr lang="en-US" dirty="0"/>
              <a:t>is:  "</a:t>
            </a:r>
            <a:r>
              <a:rPr lang="en-US" dirty="0" err="1"/>
              <a:t>row_number</a:t>
            </a:r>
            <a:r>
              <a:rPr lang="en-US" dirty="0"/>
              <a:t> % 2 = 1 AND apgar_1min &lt; </a:t>
            </a:r>
            <a:r>
              <a:rPr lang="en-US" dirty="0" smtClean="0"/>
              <a:t>7”  </a:t>
            </a:r>
          </a:p>
          <a:p>
            <a:pPr algn="ctr"/>
            <a:r>
              <a:rPr lang="en-US" dirty="0" smtClean="0"/>
              <a:t>The first part of this specifies that we only use odd rows (for training) and the second part specifies the </a:t>
            </a:r>
            <a:r>
              <a:rPr lang="en-US" dirty="0" err="1" smtClean="0"/>
              <a:t>apgar</a:t>
            </a:r>
            <a:r>
              <a:rPr lang="en-US" dirty="0" smtClean="0"/>
              <a:t> values should only match one class.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3954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values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689" y="3842850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618556" y="1687249"/>
            <a:ext cx="3232033" cy="1574238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strings help specify details needed to make the right query on the database. </a:t>
            </a:r>
            <a:r>
              <a:rPr lang="en-US" dirty="0"/>
              <a:t>W</a:t>
            </a:r>
            <a:r>
              <a:rPr lang="en-US" dirty="0" smtClean="0"/>
              <a:t>e want an equal number of examples of each class for training.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41" y="4241704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997" y="1408062"/>
            <a:ext cx="7882680" cy="6014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7" y="2353845"/>
            <a:ext cx="3495850" cy="1216146"/>
          </a:xfrm>
          <a:prstGeom prst="wedgeRectCallout">
            <a:avLst>
              <a:gd name="adj1" fmla="val 75064"/>
              <a:gd name="adj2" fmla="val 67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most of the parameters to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are really there to support the call to </a:t>
            </a:r>
            <a:r>
              <a:rPr lang="en-US" dirty="0" err="1" smtClean="0"/>
              <a:t>get_data</a:t>
            </a:r>
            <a:r>
              <a:rPr lang="en-US" dirty="0" smtClean="0"/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9256" y="3816445"/>
            <a:ext cx="5762686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255422"/>
            <a:ext cx="7070341" cy="6215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557008" y="3943231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call good old regular gradient descent to produce a set of weights for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581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number of public data sets on </a:t>
            </a:r>
            <a:r>
              <a:rPr lang="en-US" dirty="0" err="1" smtClean="0"/>
              <a:t>BigQuery</a:t>
            </a:r>
            <a:r>
              <a:rPr lang="en-US" dirty="0" smtClean="0"/>
              <a:t>. You can use any of them</a:t>
            </a:r>
          </a:p>
          <a:p>
            <a:pPr marL="0" indent="0">
              <a:buNone/>
            </a:pPr>
            <a:r>
              <a:rPr lang="en-US" dirty="0" smtClean="0"/>
              <a:t>We focus on the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cloud.google.com</a:t>
            </a:r>
            <a:r>
              <a:rPr lang="en-US" sz="2000" dirty="0"/>
              <a:t>/</a:t>
            </a:r>
            <a:r>
              <a:rPr lang="en-US" sz="2000" dirty="0" err="1"/>
              <a:t>bigquery</a:t>
            </a:r>
            <a:r>
              <a:rPr lang="en-US" sz="2000" dirty="0"/>
              <a:t>/docs/dataset-</a:t>
            </a:r>
            <a:r>
              <a:rPr lang="en-US" sz="2000" dirty="0" err="1" smtClean="0"/>
              <a:t>natality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“All births </a:t>
            </a:r>
            <a:r>
              <a:rPr lang="en-US" sz="2000" dirty="0"/>
              <a:t>registered in the 50 </a:t>
            </a:r>
            <a:r>
              <a:rPr lang="en-US" sz="2000" dirty="0" smtClean="0"/>
              <a:t>States, DC, </a:t>
            </a:r>
            <a:r>
              <a:rPr lang="en-US" sz="2000" dirty="0"/>
              <a:t>and </a:t>
            </a:r>
            <a:r>
              <a:rPr lang="en-US" sz="2000" dirty="0" smtClean="0"/>
              <a:t>NYC from </a:t>
            </a:r>
            <a:r>
              <a:rPr lang="en-US" sz="2000" dirty="0"/>
              <a:t>1969 to 2008. The </a:t>
            </a:r>
            <a:r>
              <a:rPr lang="en-US" sz="2000" dirty="0" smtClean="0"/>
              <a:t>CDC receives </a:t>
            </a:r>
            <a:r>
              <a:rPr lang="en-US" sz="2000" dirty="0"/>
              <a:t>these data as electronic files, prepared from individual records processed by each registration </a:t>
            </a:r>
            <a:r>
              <a:rPr lang="en-US" sz="2000" dirty="0" smtClean="0"/>
              <a:t>area…”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5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876932"/>
            <a:ext cx="7070341" cy="3383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419600" y="4572000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Lastly we construct a function that can take an example and make a prediction from it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467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1" y="1459753"/>
            <a:ext cx="8575741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2593959"/>
            <a:ext cx="3232033" cy="948630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to train the model. Recall that it returns a function (the model)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115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2673056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3790306"/>
            <a:ext cx="3232033" cy="123352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need to cerate a test set. We use the even row numbers for our filter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48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3" y="4944322"/>
            <a:ext cx="3816023" cy="1558219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apply the model to the test set using </a:t>
            </a:r>
            <a:r>
              <a:rPr lang="en-US" dirty="0" err="1" smtClean="0"/>
              <a:t>apply_model</a:t>
            </a:r>
            <a:r>
              <a:rPr lang="en-US" dirty="0" smtClean="0"/>
              <a:t>, which simply applies the model to each row in </a:t>
            </a:r>
            <a:r>
              <a:rPr lang="en-US" dirty="0" err="1" smtClean="0"/>
              <a:t>testing_X</a:t>
            </a:r>
            <a:r>
              <a:rPr lang="en-US" dirty="0" smtClean="0"/>
              <a:t> and then calculates accuracy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7103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4" y="4792659"/>
            <a:ext cx="3380030" cy="120560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You will need to update </a:t>
            </a:r>
            <a:r>
              <a:rPr lang="en-US" dirty="0" err="1" smtClean="0"/>
              <a:t>apply_model</a:t>
            </a:r>
            <a:r>
              <a:rPr lang="en-US" dirty="0" smtClean="0"/>
              <a:t> to also return a precision and recall score.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425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3943232"/>
            <a:ext cx="8018475" cy="5308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6604382" cy="1387302"/>
          </a:xfrm>
          <a:prstGeom prst="wedgeRectCallout">
            <a:avLst>
              <a:gd name="adj1" fmla="val -22669"/>
              <a:gd name="adj2" fmla="val -10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addition, you should write a </a:t>
            </a:r>
            <a:r>
              <a:rPr lang="en-US" dirty="0" err="1" smtClean="0"/>
              <a:t>zeror_train</a:t>
            </a:r>
            <a:r>
              <a:rPr lang="en-US" dirty="0" smtClean="0"/>
              <a:t> function which returns a model that  always predicts the majority class. This will require that you count how many rows have apgar_1min &lt; 7 (</a:t>
            </a:r>
            <a:r>
              <a:rPr lang="en-US" dirty="0" err="1" smtClean="0"/>
              <a:t>vs</a:t>
            </a:r>
            <a:r>
              <a:rPr lang="en-US" dirty="0" smtClean="0"/>
              <a:t> &gt;= 7) and then return a function that uses this information to make the same prediction no matter what features it is passed.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41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595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140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things you can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074" y="1562783"/>
            <a:ext cx="7609868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 creating an optimization set in addition to the test set</a:t>
            </a:r>
          </a:p>
          <a:p>
            <a:pPr marL="0" indent="0">
              <a:buNone/>
            </a:pPr>
            <a:r>
              <a:rPr lang="en-US" dirty="0" smtClean="0"/>
              <a:t>Try experiments in varying the features used, lambda, and so on using that set</a:t>
            </a:r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 err="1" smtClean="0"/>
              <a:t>ajax</a:t>
            </a:r>
            <a:r>
              <a:rPr lang="en-US" dirty="0" smtClean="0"/>
              <a:t> support and show the improvement live during gradient descent</a:t>
            </a:r>
          </a:p>
          <a:p>
            <a:pPr marL="0" indent="0">
              <a:buNone/>
            </a:pPr>
            <a:r>
              <a:rPr lang="en-US" dirty="0" smtClean="0"/>
              <a:t>Implement a user interface that lets someone use the model to make a prediction</a:t>
            </a:r>
          </a:p>
          <a:p>
            <a:pPr marL="0" indent="0">
              <a:buNone/>
            </a:pPr>
            <a:r>
              <a:rPr lang="en-US" dirty="0" smtClean="0"/>
              <a:t>Explore a different data set</a:t>
            </a:r>
          </a:p>
          <a:p>
            <a:pPr marL="0" indent="0">
              <a:buNone/>
            </a:pPr>
            <a:r>
              <a:rPr lang="en-US" dirty="0" smtClean="0"/>
              <a:t>Use Google’s prediction API (on cloud storage)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7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729315"/>
              </p:ext>
            </p:extLst>
          </p:nvPr>
        </p:nvGraphicFramePr>
        <p:xfrm>
          <a:off x="1128713" y="1847850"/>
          <a:ext cx="7048500" cy="41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alcohol_use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the mother used alcohol. Available starting 1989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apgar_1min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1 minute.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5 minutes.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born_alive_alive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living.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born_alive_dead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dead.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760" y="600963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6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27456"/>
              </p:ext>
            </p:extLst>
          </p:nvPr>
        </p:nvGraphicFramePr>
        <p:xfrm>
          <a:off x="1128713" y="1847850"/>
          <a:ext cx="70485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children were born as a result of this pregnancy. twins=2, triplets=3, and so 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two character postal code for the state. Entries after 2004 do not include this value.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of the week, where 1 is Sunday and 7 is Saturday.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weight_gain_pounds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pounds gained by the mother during pregnancy.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weight_pounds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of the child, in pounds.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Four-digit year of the birth. Example: 1975.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5584" y="140287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669" y="6012887"/>
            <a:ext cx="55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bigquery</a:t>
            </a:r>
            <a:r>
              <a:rPr lang="en-US" dirty="0"/>
              <a:t>/docs/dataset-</a:t>
            </a:r>
            <a:r>
              <a:rPr lang="en-US" dirty="0" err="1"/>
              <a:t>natality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applying logistic regression: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19657"/>
            <a:ext cx="7048804" cy="4379976"/>
          </a:xfrm>
        </p:spPr>
        <p:txBody>
          <a:bodyPr/>
          <a:lstStyle/>
          <a:p>
            <a:r>
              <a:rPr lang="en-US" dirty="0" err="1" smtClean="0"/>
              <a:t>drinks_per_week</a:t>
            </a:r>
            <a:r>
              <a:rPr lang="en-US" dirty="0" smtClean="0"/>
              <a:t> </a:t>
            </a:r>
            <a:r>
              <a:rPr lang="en-US" dirty="0"/>
              <a:t>: 10.4458435228</a:t>
            </a:r>
          </a:p>
          <a:p>
            <a:r>
              <a:rPr lang="en-US" dirty="0" err="1"/>
              <a:t>born_alive_alive</a:t>
            </a:r>
            <a:r>
              <a:rPr lang="en-US" dirty="0"/>
              <a:t> : 5.10540437526</a:t>
            </a:r>
          </a:p>
          <a:p>
            <a:r>
              <a:rPr lang="en-US" dirty="0" err="1"/>
              <a:t>born_alive_dead</a:t>
            </a:r>
            <a:r>
              <a:rPr lang="en-US" dirty="0"/>
              <a:t> : </a:t>
            </a:r>
            <a:r>
              <a:rPr lang="en-US" dirty="0" smtClean="0"/>
              <a:t>0.201596177591</a:t>
            </a:r>
          </a:p>
          <a:p>
            <a:r>
              <a:rPr lang="en-US" dirty="0" err="1" smtClean="0"/>
              <a:t>father_age</a:t>
            </a:r>
            <a:r>
              <a:rPr lang="en-US" dirty="0" smtClean="0"/>
              <a:t> </a:t>
            </a:r>
            <a:r>
              <a:rPr lang="en-US" dirty="0"/>
              <a:t>: 158.603348865</a:t>
            </a:r>
          </a:p>
          <a:p>
            <a:r>
              <a:rPr lang="en-US" dirty="0" err="1"/>
              <a:t>mother_age</a:t>
            </a:r>
            <a:r>
              <a:rPr lang="en-US" dirty="0"/>
              <a:t> : 145.833818566</a:t>
            </a:r>
          </a:p>
          <a:p>
            <a:r>
              <a:rPr lang="en-US" dirty="0" err="1" smtClean="0"/>
              <a:t>weight_gain_pounds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145.577879963</a:t>
            </a:r>
          </a:p>
          <a:p>
            <a:r>
              <a:rPr lang="en-US" dirty="0"/>
              <a:t>year : </a:t>
            </a:r>
            <a:r>
              <a:rPr lang="en-US" dirty="0" smtClean="0"/>
              <a:t>9944.99904843</a:t>
            </a:r>
          </a:p>
          <a:p>
            <a:r>
              <a:rPr lang="en-US" dirty="0" smtClean="0"/>
              <a:t>… </a:t>
            </a:r>
            <a:r>
              <a:rPr lang="en-US" dirty="0"/>
              <a:t>[I had other features too in this] </a:t>
            </a:r>
          </a:p>
          <a:p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0.91249999999999998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Difficult to parallelize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3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654253"/>
            <a:ext cx="7526985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</a:t>
            </a:r>
            <a:r>
              <a:rPr lang="en-US" altLang="he-IL" i="1" dirty="0">
                <a:sym typeface="Symbol" charset="0"/>
              </a:rPr>
              <a:t>descent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</a:t>
            </a:r>
            <a:endParaRPr lang="en-US" altLang="he-IL" dirty="0" smtClean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can approximate Batch Gradient Descent arbitrarily closely if  is small enough 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supports </a:t>
            </a:r>
            <a:r>
              <a:rPr lang="en-US" altLang="he-IL" dirty="0" smtClean="0">
                <a:sym typeface="Symbol" charset="0"/>
              </a:rPr>
              <a:t>online learning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easily parallelized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Not </a:t>
            </a:r>
            <a:r>
              <a:rPr lang="en-US" altLang="he-IL" dirty="0" smtClean="0">
                <a:sym typeface="Symbol" charset="0"/>
              </a:rPr>
              <a:t>guaranteed </a:t>
            </a:r>
            <a:r>
              <a:rPr lang="en-US" altLang="he-IL" dirty="0" smtClean="0">
                <a:sym typeface="Symbol" charset="0"/>
              </a:rPr>
              <a:t>to reach global minimum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Stochastic Gradient Descent with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1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10305</TotalTime>
  <Words>1751</Words>
  <Application>Microsoft Macintosh PowerPoint</Application>
  <PresentationFormat>On-screen Show (4:3)</PresentationFormat>
  <Paragraphs>340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The Data Set</vt:lpstr>
      <vt:lpstr>Example: Natality Data Set</vt:lpstr>
      <vt:lpstr>Natality Data Set</vt:lpstr>
      <vt:lpstr>After applying logistic regression:</vt:lpstr>
      <vt:lpstr>Regression for big data</vt:lpstr>
      <vt:lpstr>How do we handle big data</vt:lpstr>
      <vt:lpstr>How do we handle big data</vt:lpstr>
      <vt:lpstr>Implementing Stochastic Gradient Descent with BigQuery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Stochastic Version</vt:lpstr>
      <vt:lpstr>Stochastic Version</vt:lpstr>
      <vt:lpstr>Stochastic Version</vt:lpstr>
      <vt:lpstr>Stochastic Version</vt:lpstr>
      <vt:lpstr>Applying the model</vt:lpstr>
      <vt:lpstr>Applying the model</vt:lpstr>
      <vt:lpstr>Applying the model</vt:lpstr>
      <vt:lpstr>What you need to do</vt:lpstr>
      <vt:lpstr>What you need to do</vt:lpstr>
      <vt:lpstr>What you need to do</vt:lpstr>
      <vt:lpstr>What you need to do</vt:lpstr>
      <vt:lpstr>Extra things you can explore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647</cp:revision>
  <dcterms:created xsi:type="dcterms:W3CDTF">2013-10-07T16:54:34Z</dcterms:created>
  <dcterms:modified xsi:type="dcterms:W3CDTF">2016-06-13T23:14:06Z</dcterms:modified>
</cp:coreProperties>
</file>