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1"/>
  </p:notesMasterIdLst>
  <p:handoutMasterIdLst>
    <p:handoutMasterId r:id="rId92"/>
  </p:handoutMasterIdLst>
  <p:sldIdLst>
    <p:sldId id="258" r:id="rId2"/>
    <p:sldId id="649" r:id="rId3"/>
    <p:sldId id="650" r:id="rId4"/>
    <p:sldId id="596" r:id="rId5"/>
    <p:sldId id="633" r:id="rId6"/>
    <p:sldId id="634" r:id="rId7"/>
    <p:sldId id="635" r:id="rId8"/>
    <p:sldId id="636" r:id="rId9"/>
    <p:sldId id="637" r:id="rId10"/>
    <p:sldId id="638" r:id="rId11"/>
    <p:sldId id="639" r:id="rId12"/>
    <p:sldId id="604" r:id="rId13"/>
    <p:sldId id="605" r:id="rId14"/>
    <p:sldId id="606" r:id="rId15"/>
    <p:sldId id="607" r:id="rId16"/>
    <p:sldId id="608" r:id="rId17"/>
    <p:sldId id="609" r:id="rId18"/>
    <p:sldId id="610" r:id="rId19"/>
    <p:sldId id="611" r:id="rId20"/>
    <p:sldId id="612" r:id="rId21"/>
    <p:sldId id="613" r:id="rId22"/>
    <p:sldId id="614" r:id="rId23"/>
    <p:sldId id="615" r:id="rId24"/>
    <p:sldId id="616" r:id="rId25"/>
    <p:sldId id="617" r:id="rId26"/>
    <p:sldId id="618" r:id="rId27"/>
    <p:sldId id="619" r:id="rId28"/>
    <p:sldId id="620" r:id="rId29"/>
    <p:sldId id="621" r:id="rId30"/>
    <p:sldId id="622" r:id="rId31"/>
    <p:sldId id="623" r:id="rId32"/>
    <p:sldId id="624" r:id="rId33"/>
    <p:sldId id="625" r:id="rId34"/>
    <p:sldId id="626" r:id="rId35"/>
    <p:sldId id="627" r:id="rId36"/>
    <p:sldId id="630" r:id="rId37"/>
    <p:sldId id="631" r:id="rId38"/>
    <p:sldId id="516" r:id="rId39"/>
    <p:sldId id="551" r:id="rId40"/>
    <p:sldId id="553" r:id="rId41"/>
    <p:sldId id="554" r:id="rId42"/>
    <p:sldId id="555" r:id="rId43"/>
    <p:sldId id="560" r:id="rId44"/>
    <p:sldId id="556" r:id="rId45"/>
    <p:sldId id="562" r:id="rId46"/>
    <p:sldId id="564" r:id="rId47"/>
    <p:sldId id="563" r:id="rId48"/>
    <p:sldId id="569" r:id="rId49"/>
    <p:sldId id="566" r:id="rId50"/>
    <p:sldId id="570" r:id="rId51"/>
    <p:sldId id="557" r:id="rId52"/>
    <p:sldId id="559" r:id="rId53"/>
    <p:sldId id="561" r:id="rId54"/>
    <p:sldId id="651" r:id="rId55"/>
    <p:sldId id="652" r:id="rId56"/>
    <p:sldId id="517" r:id="rId57"/>
    <p:sldId id="571" r:id="rId58"/>
    <p:sldId id="640" r:id="rId59"/>
    <p:sldId id="641" r:id="rId60"/>
    <p:sldId id="577" r:id="rId61"/>
    <p:sldId id="578" r:id="rId62"/>
    <p:sldId id="579" r:id="rId63"/>
    <p:sldId id="580" r:id="rId64"/>
    <p:sldId id="581" r:id="rId65"/>
    <p:sldId id="582" r:id="rId66"/>
    <p:sldId id="572" r:id="rId67"/>
    <p:sldId id="642" r:id="rId68"/>
    <p:sldId id="643" r:id="rId69"/>
    <p:sldId id="644" r:id="rId70"/>
    <p:sldId id="645" r:id="rId71"/>
    <p:sldId id="519" r:id="rId72"/>
    <p:sldId id="583" r:id="rId73"/>
    <p:sldId id="584" r:id="rId74"/>
    <p:sldId id="586" r:id="rId75"/>
    <p:sldId id="532" r:id="rId76"/>
    <p:sldId id="585" r:id="rId77"/>
    <p:sldId id="541" r:id="rId78"/>
    <p:sldId id="542" r:id="rId79"/>
    <p:sldId id="588" r:id="rId80"/>
    <p:sldId id="587" r:id="rId81"/>
    <p:sldId id="589" r:id="rId82"/>
    <p:sldId id="544" r:id="rId83"/>
    <p:sldId id="591" r:id="rId84"/>
    <p:sldId id="590" r:id="rId85"/>
    <p:sldId id="547" r:id="rId86"/>
    <p:sldId id="646" r:id="rId87"/>
    <p:sldId id="647" r:id="rId88"/>
    <p:sldId id="648" r:id="rId89"/>
    <p:sldId id="548" r:id="rId9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13" autoAdjust="0"/>
    <p:restoredTop sz="57552" autoAdjust="0"/>
  </p:normalViewPr>
  <p:slideViewPr>
    <p:cSldViewPr snapToGrid="0" snapToObjects="1">
      <p:cViewPr varScale="1">
        <p:scale>
          <a:sx n="33" d="100"/>
          <a:sy n="33" d="100"/>
        </p:scale>
        <p:origin x="1560" y="192"/>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7424"/>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notesMaster" Target="notesMasters/notesMaster1.xml"/><Relationship Id="rId92" Type="http://schemas.openxmlformats.org/officeDocument/2006/relationships/handoutMaster" Target="handoutMasters/handoutMaster1.xml"/><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heme" Target="theme/theme1.xml"/><Relationship Id="rId9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3/21/17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3/21/17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2793466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913B90-EB60-F64B-869F-84FF0DC7B92F}" type="slidenum">
              <a:rPr lang="en-US" smtClean="0"/>
              <a:pPr>
                <a:defRPr/>
              </a:pPr>
              <a:t>28</a:t>
            </a:fld>
            <a:endParaRPr lang="en-US"/>
          </a:p>
        </p:txBody>
      </p:sp>
    </p:spTree>
    <p:extLst>
      <p:ext uri="{BB962C8B-B14F-4D97-AF65-F5344CB8AC3E}">
        <p14:creationId xmlns:p14="http://schemas.microsoft.com/office/powerpoint/2010/main" val="2035259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913B90-EB60-F64B-869F-84FF0DC7B92F}" type="slidenum">
              <a:rPr lang="en-US" smtClean="0"/>
              <a:pPr>
                <a:defRPr/>
              </a:pPr>
              <a:t>29</a:t>
            </a:fld>
            <a:endParaRPr lang="en-US"/>
          </a:p>
        </p:txBody>
      </p:sp>
    </p:spTree>
    <p:extLst>
      <p:ext uri="{BB962C8B-B14F-4D97-AF65-F5344CB8AC3E}">
        <p14:creationId xmlns:p14="http://schemas.microsoft.com/office/powerpoint/2010/main" val="2035259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1698807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C4A8B7D3-00FA-7C4C-9FBB-74198A8C6EFF}" type="slidenum">
              <a:rPr lang="en-US" sz="1200"/>
              <a:pPr/>
              <a:t>32</a:t>
            </a:fld>
            <a:endParaRPr 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Very powerful…</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33</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C45DF53D-FA30-AE4C-9604-B7CDF16EA55D}" type="slidenum">
              <a:rPr lang="en-US" sz="1200"/>
              <a:pPr/>
              <a:t>34</a:t>
            </a:fld>
            <a:endParaRPr lang="en-US"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41C58332-7AD2-7947-BCA6-EBBFC5AB0A2D}" type="slidenum">
              <a:rPr lang="en-US" sz="1200"/>
              <a:pPr/>
              <a:t>35</a:t>
            </a:fld>
            <a:endParaRPr lang="en-US" sz="12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29CAE5C-8CBA-ED48-B30F-81EBD99EC023}" type="slidenum">
              <a:rPr lang="en-US" sz="1200"/>
              <a:pPr/>
              <a:t>36</a:t>
            </a:fld>
            <a:endParaRPr lang="en-US" sz="12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BB2C51E-E3DC-F546-B67F-828AE5A24F7A}" type="slidenum">
              <a:rPr lang="en-US" sz="1200"/>
              <a:pPr/>
              <a:t>37</a:t>
            </a:fld>
            <a:endParaRPr lang="en-US" sz="12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38</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 move this </a:t>
            </a:r>
            <a:r>
              <a:rPr lang="en-US" dirty="0" err="1" smtClean="0"/>
              <a:t>url</a:t>
            </a:r>
            <a:r>
              <a:rPr lang="en-US" dirty="0" smtClean="0"/>
              <a:t> / </a:t>
            </a:r>
            <a:r>
              <a:rPr lang="en-US" dirty="0" err="1" smtClean="0"/>
              <a:t>viz</a:t>
            </a:r>
            <a:r>
              <a:rPr lang="en-US" dirty="0" smtClean="0"/>
              <a:t> to the next deck… also need a better intro…</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3036572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39</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40</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41</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42</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43</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44</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45</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46</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47</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48</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11</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49</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50</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51</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52</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53</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tradeoff at different thresholds (model</a:t>
            </a:r>
            <a:r>
              <a:rPr lang="en-US" baseline="0" dirty="0" smtClean="0"/>
              <a:t> estimated probability for a class) </a:t>
            </a:r>
            <a:r>
              <a:rPr lang="en-US" dirty="0" smtClean="0"/>
              <a:t>between obtaining more true positives at the expense of additional false positives is visualized in an ROC curve. Thresholds are distributed along the curve. The vertical location of the point for each threshold corresponding to the percentage of positive cases in the test data that are correctly labeled as positive when using the model at that threshold. The horizontal location of the point for each threshold is the percentage of negative cases in the test data that are incorrectly labeled as positive when using the model at that threshold. </a:t>
            </a:r>
          </a:p>
          <a:p>
            <a:endParaRPr lang="en-US" dirty="0" smtClean="0"/>
          </a:p>
          <a:p>
            <a:r>
              <a:rPr lang="en-US" dirty="0" smtClean="0"/>
              <a:t>Bottom left: everything</a:t>
            </a:r>
            <a:r>
              <a:rPr lang="en-US" baseline="0" dirty="0" smtClean="0"/>
              <a:t> negative; top right: everything positive.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54</a:t>
            </a:fld>
            <a:endParaRPr lang="en-US"/>
          </a:p>
        </p:txBody>
      </p:sp>
    </p:spTree>
    <p:extLst>
      <p:ext uri="{BB962C8B-B14F-4D97-AF65-F5344CB8AC3E}">
        <p14:creationId xmlns:p14="http://schemas.microsoft.com/office/powerpoint/2010/main" val="16338755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56</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rial" charset="0"/>
              </a:rPr>
              <a:t>Called ‘holdout validation’ : need a large enough holdout set so you can trust the result (and this reduces your training data which you almost never have enough of)</a:t>
            </a:r>
          </a:p>
          <a:p>
            <a:pPr eaLnBrk="1" hangingPunct="1"/>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57</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rial" charset="0"/>
              </a:rPr>
              <a:t>Called ‘holdout validation’ : need a large enough holdout set so you can trust the result (and this reduces your training data which you almost never have enough of)</a:t>
            </a:r>
          </a:p>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58</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rial" charset="0"/>
              </a:rPr>
              <a:t>Called ‘holdout validation’ : need a large enough holdout set so you can trust the result (and this reduces your training data which you almost never have enough of)</a:t>
            </a:r>
          </a:p>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59</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rial" charset="0"/>
              </a:rPr>
              <a:t>Called ‘holdout validation’ : need a large enough holdout set so you can trust the result (and this reduces your training data which you almost never have enough of)</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89C97AA-5D3F-E44B-B1D1-E43822659D0B}" type="slidenum">
              <a:rPr lang="en-US"/>
              <a:pPr/>
              <a:t>12</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530AFC1B-D734-584E-A115-4081952A23DE}" type="slidenum">
              <a:rPr lang="en-US"/>
              <a:pPr/>
              <a:t>60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65</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rial" charset="0"/>
              </a:rPr>
              <a:t>Called ‘holdout validation’ : need a large enough holdout set so you can trust the result (and this reduces your training data which you almost never have enough of)</a:t>
            </a:r>
          </a:p>
          <a:p>
            <a:pPr eaLnBrk="1" hangingPunct="1"/>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11F1058-F432-0F41-94CB-974B3A6792B5}" type="slidenum">
              <a:rPr lang="en-US"/>
              <a:pPr/>
              <a:t>66</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11F1058-F432-0F41-94CB-974B3A6792B5}" type="slidenum">
              <a:rPr lang="en-US"/>
              <a:pPr/>
              <a:t>67</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11F1058-F432-0F41-94CB-974B3A6792B5}" type="slidenum">
              <a:rPr lang="en-US"/>
              <a:pPr/>
              <a:t>68</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11F1058-F432-0F41-94CB-974B3A6792B5}" type="slidenum">
              <a:rPr lang="en-US"/>
              <a:pPr/>
              <a:t>69</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11F1058-F432-0F41-94CB-974B3A6792B5}" type="slidenum">
              <a:rPr lang="en-US"/>
              <a:pPr/>
              <a:t>70</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8BA95748-F32F-4448-B9A2-A340926EB5BC}" type="slidenum">
              <a:rPr lang="en-US" sz="1200"/>
              <a:pPr/>
              <a:t>71</a:t>
            </a:fld>
            <a:endParaRPr lang="en-US" sz="120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None/>
            </a:pPr>
            <a:endParaRPr lang="en-US" sz="3200" dirty="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8BA95748-F32F-4448-B9A2-A340926EB5BC}" type="slidenum">
              <a:rPr lang="en-US" sz="1200"/>
              <a:pPr/>
              <a:t>72</a:t>
            </a:fld>
            <a:endParaRPr lang="en-US" sz="120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lnSpc>
                <a:spcPct val="90000"/>
              </a:lnSpc>
              <a:buNone/>
            </a:pPr>
            <a:r>
              <a:rPr lang="en-US" dirty="0" smtClean="0">
                <a:latin typeface="Arial" charset="0"/>
              </a:rPr>
              <a:t>But there are problems with this…a</a:t>
            </a:r>
          </a:p>
          <a:p>
            <a:pPr lvl="1">
              <a:lnSpc>
                <a:spcPct val="90000"/>
              </a:lnSpc>
              <a:buNone/>
            </a:pPr>
            <a:r>
              <a:rPr lang="en-US" sz="2000" dirty="0" smtClean="0">
                <a:latin typeface="Arial" charset="0"/>
              </a:rPr>
              <a:t>	If the training data is not very independent</a:t>
            </a:r>
          </a:p>
          <a:p>
            <a:pPr lvl="2">
              <a:lnSpc>
                <a:spcPct val="90000"/>
              </a:lnSpc>
            </a:pPr>
            <a:r>
              <a:rPr lang="en-US" sz="1800" dirty="0" smtClean="0">
                <a:latin typeface="Arial" charset="0"/>
              </a:rPr>
              <a:t>Multiple very similar (identical?) training instances</a:t>
            </a:r>
          </a:p>
          <a:p>
            <a:pPr lvl="2">
              <a:lnSpc>
                <a:spcPct val="90000"/>
              </a:lnSpc>
            </a:pPr>
            <a:r>
              <a:rPr lang="en-US" sz="1800" dirty="0" smtClean="0">
                <a:latin typeface="Arial" charset="0"/>
              </a:rPr>
              <a:t>(such as from the same person)</a:t>
            </a:r>
          </a:p>
          <a:p>
            <a:pPr lvl="1">
              <a:lnSpc>
                <a:spcPct val="90000"/>
              </a:lnSpc>
              <a:buNone/>
            </a:pPr>
            <a:r>
              <a:rPr lang="en-US" sz="2000" dirty="0" smtClean="0">
                <a:latin typeface="Arial" charset="0"/>
              </a:rPr>
              <a:t>	You will be back to testing against </a:t>
            </a:r>
            <a:br>
              <a:rPr lang="en-US" sz="2000" dirty="0" smtClean="0">
                <a:latin typeface="Arial" charset="0"/>
              </a:rPr>
            </a:br>
            <a:r>
              <a:rPr lang="en-US" sz="2000" dirty="0" smtClean="0">
                <a:latin typeface="Arial" charset="0"/>
              </a:rPr>
              <a:t>(a copy of part of) your training data</a:t>
            </a:r>
          </a:p>
          <a:p>
            <a:pPr lvl="1">
              <a:lnSpc>
                <a:spcPct val="90000"/>
              </a:lnSpc>
              <a:buNone/>
            </a:pPr>
            <a:r>
              <a:rPr lang="en-US" sz="2000" dirty="0" smtClean="0">
                <a:latin typeface="Arial" charset="0"/>
                <a:sym typeface="Wingdings" charset="0"/>
              </a:rPr>
              <a:t>	 </a:t>
            </a:r>
            <a:r>
              <a:rPr lang="en-US" sz="2000" dirty="0" smtClean="0">
                <a:latin typeface="Arial" charset="0"/>
              </a:rPr>
              <a:t>Estimates tend to end up too optimistic</a:t>
            </a:r>
          </a:p>
          <a:p>
            <a:pPr marL="0" indent="0">
              <a:lnSpc>
                <a:spcPct val="90000"/>
              </a:lnSpc>
              <a:buNone/>
            </a:pPr>
            <a:endParaRPr lang="en-US" dirty="0" smtClean="0">
              <a:latin typeface="Arial" charset="0"/>
            </a:endParaRPr>
          </a:p>
          <a:p>
            <a:pPr marL="0" indent="0">
              <a:buNone/>
            </a:pPr>
            <a:endParaRPr lang="en-US" sz="3200" dirty="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8BA95748-F32F-4448-B9A2-A340926EB5BC}" type="slidenum">
              <a:rPr lang="en-US" sz="1200"/>
              <a:pPr/>
              <a:t>73</a:t>
            </a:fld>
            <a:endParaRPr lang="en-US" sz="120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None/>
            </a:pPr>
            <a:endParaRPr lang="en-US" sz="3200" dirty="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68832DC-94BA-0E45-A9F1-A724C5CDB5ED}" type="slidenum">
              <a:rPr lang="en-US" sz="1200"/>
              <a:pPr/>
              <a:t>13</a:t>
            </a:fld>
            <a:endParaRPr 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3427CC4-E0FE-F446-BDD2-579C95420CB6}" type="slidenum">
              <a:rPr lang="en-US"/>
              <a:pPr/>
              <a:t>74</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70CF2B1-C9F4-884F-A656-3295DEA3DBFB}" type="slidenum">
              <a:rPr lang="en-US"/>
              <a:pPr/>
              <a:t>75</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what part</a:t>
            </a:r>
            <a:r>
              <a:rPr lang="en-US" baseline="0" dirty="0" smtClean="0"/>
              <a:t> of your data? Ideally the optimization set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76</a:t>
            </a:fld>
            <a:endParaRPr lang="en-US"/>
          </a:p>
        </p:txBody>
      </p:sp>
    </p:spTree>
    <p:extLst>
      <p:ext uri="{BB962C8B-B14F-4D97-AF65-F5344CB8AC3E}">
        <p14:creationId xmlns:p14="http://schemas.microsoft.com/office/powerpoint/2010/main" val="7855256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B330D2B-C234-6C4C-B949-335A38C8CB4A}" type="slidenum">
              <a:rPr lang="en-US" sz="1200"/>
              <a:pPr/>
              <a:t>77</a:t>
            </a:fld>
            <a:endParaRPr lang="en-US" sz="120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AE97A967-1E71-C54C-88BA-FE502C13F9B2}" type="slidenum">
              <a:rPr lang="en-US" sz="1200"/>
              <a:pPr/>
              <a:t>78</a:t>
            </a:fld>
            <a:endParaRPr lang="en-US" sz="120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AE97A967-1E71-C54C-88BA-FE502C13F9B2}" type="slidenum">
              <a:rPr lang="en-US" sz="1200"/>
              <a:pPr/>
              <a:t>79</a:t>
            </a:fld>
            <a:endParaRPr lang="en-US" sz="120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AE97A967-1E71-C54C-88BA-FE502C13F9B2}" type="slidenum">
              <a:rPr lang="en-US" sz="1200"/>
              <a:pPr/>
              <a:t>80</a:t>
            </a:fld>
            <a:endParaRPr lang="en-US" sz="120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AE97A967-1E71-C54C-88BA-FE502C13F9B2}" type="slidenum">
              <a:rPr lang="en-US" sz="1200"/>
              <a:pPr/>
              <a:t>81</a:t>
            </a:fld>
            <a:endParaRPr lang="en-US" sz="120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dirty="0" smtClean="0">
                <a:latin typeface="Arial" charset="0"/>
              </a:rPr>
              <a:t>Unfair advantage – you know more about the data than your system!</a:t>
            </a:r>
          </a:p>
          <a:p>
            <a:r>
              <a:rPr lang="en-US" dirty="0" smtClean="0">
                <a:latin typeface="Arial" charset="0"/>
              </a:rPr>
              <a:t>Your estimate will be overly optimistic</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BD6FBDE-A0D6-C54A-ACB9-564D5336D90E}" type="slidenum">
              <a:rPr lang="en-US"/>
              <a:pPr/>
              <a:t>82</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dirty="0" smtClean="0">
                <a:latin typeface="Arial" charset="0"/>
              </a:rPr>
              <a:t>Unfair advantage – you know more about the data than your system!</a:t>
            </a:r>
          </a:p>
          <a:p>
            <a:r>
              <a:rPr lang="en-US" dirty="0" smtClean="0">
                <a:latin typeface="Arial" charset="0"/>
              </a:rPr>
              <a:t>Your estimate will be overly optimistic</a:t>
            </a:r>
          </a:p>
          <a:p>
            <a:endParaRPr lang="en-US" dirty="0" smtClean="0">
              <a:latin typeface="Arial" charset="0"/>
            </a:endParaRPr>
          </a:p>
          <a:p>
            <a:endParaRPr lang="en-US" dirty="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BD6FBDE-A0D6-C54A-ACB9-564D5336D90E}" type="slidenum">
              <a:rPr lang="en-US"/>
              <a:pPr/>
              <a:t>83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9E79293-603F-4E48-829A-052D24EEE5CD}" type="slidenum">
              <a:rPr lang="en-US" sz="1200"/>
              <a:pPr/>
              <a:t>16</a:t>
            </a:fld>
            <a:endParaRPr lang="en-US" sz="12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BD6FBDE-A0D6-C54A-ACB9-564D5336D90E}" type="slidenum">
              <a:rPr lang="en-US"/>
              <a:pPr/>
              <a:t>84</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02117755-F471-B54C-860B-BBB4E54E9A27}" type="slidenum">
              <a:rPr lang="en-US"/>
              <a:pPr/>
              <a:t>85</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Kappa accounts for skew</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87</a:t>
            </a:fld>
            <a:endParaRPr lang="en-US"/>
          </a:p>
        </p:txBody>
      </p:sp>
    </p:spTree>
    <p:extLst>
      <p:ext uri="{BB962C8B-B14F-4D97-AF65-F5344CB8AC3E}">
        <p14:creationId xmlns:p14="http://schemas.microsoft.com/office/powerpoint/2010/main" val="23867167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9D8CD37-0297-9E47-BF2A-A5BC90E5AD1A}" type="slidenum">
              <a:rPr lang="en-US" sz="1200"/>
              <a:pPr/>
              <a:t>88</a:t>
            </a:fld>
            <a:endParaRPr 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rial" charset="0"/>
              </a:rPr>
              <a:t>Called ‘holdout validation’ : need a large enough holdout set so you can trust the result (and this reduces your training data which you almost never have enough of)</a:t>
            </a:r>
          </a:p>
          <a:p>
            <a:pPr eaLnBrk="1" hangingPunct="1"/>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A4D1B00-FFE3-1440-8A72-B672AC7ABAE9}" type="slidenum">
              <a:rPr lang="en-US"/>
              <a:pPr/>
              <a:t>89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C843CDC-177C-5A4C-B657-F8CB9EC69B7D}" type="slidenum">
              <a:rPr lang="en-US" sz="1200"/>
              <a:pPr/>
              <a:t>25</a:t>
            </a:fld>
            <a:endParaRPr lang="en-US" sz="12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913B90-EB60-F64B-869F-84FF0DC7B92F}" type="slidenum">
              <a:rPr lang="en-US" smtClean="0"/>
              <a:pPr>
                <a:defRPr/>
              </a:pPr>
              <a:t>26</a:t>
            </a:fld>
            <a:endParaRPr lang="en-US"/>
          </a:p>
        </p:txBody>
      </p:sp>
    </p:spTree>
    <p:extLst>
      <p:ext uri="{BB962C8B-B14F-4D97-AF65-F5344CB8AC3E}">
        <p14:creationId xmlns:p14="http://schemas.microsoft.com/office/powerpoint/2010/main" val="2035259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913B90-EB60-F64B-869F-84FF0DC7B92F}" type="slidenum">
              <a:rPr lang="en-US" smtClean="0"/>
              <a:pPr>
                <a:defRPr/>
              </a:pPr>
              <a:t>27</a:t>
            </a:fld>
            <a:endParaRPr lang="en-US"/>
          </a:p>
        </p:txBody>
      </p:sp>
    </p:spTree>
    <p:extLst>
      <p:ext uri="{BB962C8B-B14F-4D97-AF65-F5344CB8AC3E}">
        <p14:creationId xmlns:p14="http://schemas.microsoft.com/office/powerpoint/2010/main" val="2035259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3/21/17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3/21/17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382000" cy="711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23111357"/>
      </p:ext>
    </p:extLst>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3/21/17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3/21/17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3/21/17</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2"/>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70" r:id="rId19"/>
  </p:sldLayoutIdLst>
  <p:timing>
    <p:tnLst>
      <p:par>
        <p:cT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2.bin"/><Relationship Id="rId5" Type="http://schemas.openxmlformats.org/officeDocument/2006/relationships/image" Target="../media/image5.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3.bin"/><Relationship Id="rId5" Type="http://schemas.openxmlformats.org/officeDocument/2006/relationships/image" Target="../media/image5.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4.bin"/><Relationship Id="rId5" Type="http://schemas.openxmlformats.org/officeDocument/2006/relationships/image" Target="../media/image5.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5.bin"/><Relationship Id="rId5" Type="http://schemas.openxmlformats.org/officeDocument/2006/relationships/image" Target="../media/image5.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6.png"/><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tif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emf"/></Relationships>
</file>

<file path=ppt/slides/_rels/slide58.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9.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6.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7.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8.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9.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0.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Machine Learning I: </a:t>
            </a:r>
            <a:br>
              <a:rPr lang="en-US" dirty="0" smtClean="0"/>
            </a:br>
            <a:r>
              <a:rPr lang="en-US" dirty="0" smtClean="0"/>
              <a:t>Training and Testing</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2017</a:t>
            </a:r>
          </a:p>
          <a:p>
            <a:r>
              <a:rPr lang="en-US" dirty="0" smtClean="0"/>
              <a:t>Slides modified &amp; borrowed from Carolyn Rosé</a:t>
            </a:r>
          </a:p>
          <a:p>
            <a:r>
              <a:rPr lang="en-US" dirty="0" smtClean="0"/>
              <a:t>Want to </a:t>
            </a:r>
            <a:r>
              <a:rPr lang="en-US" dirty="0"/>
              <a:t>go deeper? http://</a:t>
            </a:r>
            <a:r>
              <a:rPr lang="en-US" dirty="0" err="1"/>
              <a:t>see.stanford.edu</a:t>
            </a:r>
            <a:r>
              <a:rPr lang="en-US" dirty="0"/>
              <a:t>/see/</a:t>
            </a:r>
            <a:r>
              <a:rPr lang="en-US" dirty="0" err="1"/>
              <a:t>lecturelist.aspx?coll</a:t>
            </a:r>
            <a:r>
              <a:rPr lang="en-US" dirty="0"/>
              <a:t>=348ca38a-3a6d-4052-937d-</a:t>
            </a:r>
            <a:r>
              <a:rPr lang="en-US" dirty="0" smtClean="0"/>
              <a:t>cb017338d7b1</a:t>
            </a:r>
          </a:p>
          <a:p>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2" name="Rectangle 1"/>
          <p:cNvSpPr/>
          <p:nvPr/>
        </p:nvSpPr>
        <p:spPr>
          <a:xfrm>
            <a:off x="216900" y="379442"/>
            <a:ext cx="4572000" cy="646331"/>
          </a:xfrm>
          <a:prstGeom prst="rect">
            <a:avLst/>
          </a:prstGeom>
        </p:spPr>
        <p:txBody>
          <a:bodyPr>
            <a:spAutoFit/>
          </a:bodyPr>
          <a:lstStyle/>
          <a:p>
            <a:r>
              <a:rPr lang="en-US" dirty="0"/>
              <a:t>http://www.r2d3.us/visual-intro-to-machine-learning-part-1/</a:t>
            </a:r>
          </a:p>
        </p:txBody>
      </p:sp>
    </p:spTree>
    <p:extLst>
      <p:ext uri="{BB962C8B-B14F-4D97-AF65-F5344CB8AC3E}">
        <p14:creationId xmlns:p14="http://schemas.microsoft.com/office/powerpoint/2010/main" val="1721482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4000">
                <a:latin typeface="Arial" charset="0"/>
              </a:rPr>
              <a:t>Naïve Approach: When all you have is a hammer…</a:t>
            </a:r>
          </a:p>
        </p:txBody>
      </p:sp>
      <p:sp>
        <p:nvSpPr>
          <p:cNvPr id="2" name="Content Placeholder 1"/>
          <p:cNvSpPr>
            <a:spLocks noGrp="1"/>
          </p:cNvSpPr>
          <p:nvPr>
            <p:ph idx="1"/>
          </p:nvPr>
        </p:nvSpPr>
        <p:spPr/>
        <p:txBody>
          <a:bodyPr/>
          <a:lstStyle/>
          <a:p>
            <a:pPr marL="0" indent="0">
              <a:buNone/>
            </a:pPr>
            <a:r>
              <a:rPr lang="en-US" dirty="0" smtClean="0"/>
              <a:t>Many people learn one algorithm (</a:t>
            </a:r>
            <a:r>
              <a:rPr lang="en-US" i="1" dirty="0" smtClean="0"/>
              <a:t>e.g.</a:t>
            </a:r>
            <a:r>
              <a:rPr lang="en-US" dirty="0" smtClean="0"/>
              <a:t>, regression) and always use it</a:t>
            </a:r>
          </a:p>
          <a:p>
            <a:pPr marL="0" indent="0">
              <a:buNone/>
            </a:pPr>
            <a:r>
              <a:rPr lang="en-US" dirty="0" smtClean="0"/>
              <a:t>Others aimlessly wander</a:t>
            </a:r>
          </a:p>
          <a:p>
            <a:pPr marL="0" indent="0">
              <a:buNone/>
            </a:pPr>
            <a:r>
              <a:rPr lang="en-US" dirty="0" smtClean="0"/>
              <a:t>Solution: </a:t>
            </a:r>
            <a:r>
              <a:rPr lang="en-US" i="1" dirty="0" smtClean="0"/>
              <a:t>PROCESS KNOWLEDGE </a:t>
            </a:r>
          </a:p>
          <a:p>
            <a:pPr lvl="1"/>
            <a:r>
              <a:rPr lang="en-US" i="1" dirty="0" smtClean="0"/>
              <a:t>Know the capabilities and limitations of algorithms</a:t>
            </a:r>
          </a:p>
          <a:p>
            <a:pPr lvl="1"/>
            <a:r>
              <a:rPr lang="en-US" i="1" dirty="0" smtClean="0"/>
              <a:t>Generate hypotheses from the data</a:t>
            </a:r>
          </a:p>
          <a:p>
            <a:pPr lvl="1"/>
            <a:r>
              <a:rPr lang="en-US" i="1" dirty="0" smtClean="0"/>
              <a:t>Conduct careful error analysis when things go wrong</a:t>
            </a:r>
          </a:p>
          <a:p>
            <a:pPr marL="0" indent="0">
              <a:buNone/>
            </a:pPr>
            <a:endParaRPr lang="en-US" dirty="0" smtClean="0"/>
          </a:p>
          <a:p>
            <a:pPr marL="0" indent="0">
              <a:buNone/>
            </a:pPr>
            <a:endParaRPr lang="en-US" dirty="0" smtClean="0">
              <a:solidFill>
                <a:schemeClr val="tx1"/>
              </a:solidFill>
            </a:endParaRPr>
          </a:p>
          <a:p>
            <a:pPr marL="0" indent="0">
              <a:buNone/>
            </a:pPr>
            <a:endParaRPr lang="en-US" dirty="0"/>
          </a:p>
        </p:txBody>
      </p:sp>
    </p:spTree>
    <p:extLst>
      <p:ext uri="{BB962C8B-B14F-4D97-AF65-F5344CB8AC3E}">
        <p14:creationId xmlns:p14="http://schemas.microsoft.com/office/powerpoint/2010/main" val="3261245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706061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atin typeface="Arial" charset="0"/>
              </a:rPr>
              <a:t>Suggested Readings</a:t>
            </a:r>
          </a:p>
        </p:txBody>
      </p:sp>
      <p:sp>
        <p:nvSpPr>
          <p:cNvPr id="12291" name="Rectangle 3"/>
          <p:cNvSpPr>
            <a:spLocks noGrp="1" noChangeArrowheads="1"/>
          </p:cNvSpPr>
          <p:nvPr>
            <p:ph idx="1"/>
          </p:nvPr>
        </p:nvSpPr>
        <p:spPr>
          <a:xfrm>
            <a:off x="1128943" y="1847153"/>
            <a:ext cx="5161734" cy="4379976"/>
          </a:xfrm>
        </p:spPr>
        <p:txBody>
          <a:bodyPr/>
          <a:lstStyle/>
          <a:p>
            <a:pPr eaLnBrk="1" hangingPunct="1"/>
            <a:r>
              <a:rPr lang="de-DE" sz="2800" dirty="0">
                <a:latin typeface="Arial" charset="0"/>
              </a:rPr>
              <a:t>Witten, I. H., Frank, E., Hall, M. (2011).  </a:t>
            </a:r>
            <a:r>
              <a:rPr lang="en-US" sz="2800" i="1" dirty="0">
                <a:latin typeface="Arial" charset="0"/>
              </a:rPr>
              <a:t>Data Mining: Practical Machine Learning Tools and Techniques</a:t>
            </a:r>
            <a:r>
              <a:rPr lang="en-US" sz="2800" dirty="0">
                <a:latin typeface="Arial" charset="0"/>
              </a:rPr>
              <a:t>, third edition, Elsevier: San </a:t>
            </a:r>
            <a:r>
              <a:rPr lang="en-US" sz="2800" dirty="0" smtClean="0">
                <a:latin typeface="Arial" charset="0"/>
              </a:rPr>
              <a:t>Francisco</a:t>
            </a:r>
            <a:endParaRPr lang="en-US" dirty="0">
              <a:latin typeface="Arial" charset="0"/>
            </a:endParaRPr>
          </a:p>
          <a:p>
            <a:r>
              <a:rPr lang="en-US" dirty="0" smtClean="0">
                <a:latin typeface="Arial" charset="0"/>
              </a:rPr>
              <a:t>Suggested watching (or see his </a:t>
            </a:r>
            <a:r>
              <a:rPr lang="en-US" dirty="0" err="1" smtClean="0">
                <a:latin typeface="Arial" charset="0"/>
              </a:rPr>
              <a:t>coursera</a:t>
            </a:r>
            <a:r>
              <a:rPr lang="en-US" dirty="0" smtClean="0">
                <a:latin typeface="Arial" charset="0"/>
              </a:rPr>
              <a:t> course) </a:t>
            </a:r>
            <a:br>
              <a:rPr lang="en-US" dirty="0" smtClean="0">
                <a:latin typeface="Arial" charset="0"/>
              </a:rPr>
            </a:br>
            <a:r>
              <a:rPr lang="en-US" sz="2000" dirty="0" smtClean="0">
                <a:latin typeface="Arial" charset="0"/>
              </a:rPr>
              <a:t>http</a:t>
            </a:r>
            <a:r>
              <a:rPr lang="en-US" sz="2000" dirty="0">
                <a:latin typeface="Arial" charset="0"/>
              </a:rPr>
              <a:t>://</a:t>
            </a:r>
            <a:r>
              <a:rPr lang="en-US" sz="2000" dirty="0" err="1">
                <a:latin typeface="Arial" charset="0"/>
              </a:rPr>
              <a:t>see.stanford.edu</a:t>
            </a:r>
            <a:r>
              <a:rPr lang="en-US" sz="2000" dirty="0">
                <a:latin typeface="Arial" charset="0"/>
              </a:rPr>
              <a:t>/see/</a:t>
            </a:r>
            <a:r>
              <a:rPr lang="en-US" sz="2000" dirty="0" err="1">
                <a:latin typeface="Arial" charset="0"/>
              </a:rPr>
              <a:t>lecturelist.aspx?coll</a:t>
            </a:r>
            <a:r>
              <a:rPr lang="en-US" sz="2000" dirty="0">
                <a:latin typeface="Arial" charset="0"/>
              </a:rPr>
              <a:t>=348ca38a-3a6d-4052-937d-cb017338d7b1</a:t>
            </a:r>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0677" y="1295400"/>
            <a:ext cx="2654886" cy="3318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3572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ja-JP" altLang="en-US" dirty="0">
                <a:latin typeface="Arial" charset="0"/>
              </a:rPr>
              <a:t>“</a:t>
            </a:r>
            <a:r>
              <a:rPr lang="en-US" dirty="0">
                <a:latin typeface="Arial" charset="0"/>
              </a:rPr>
              <a:t>Just enough to </a:t>
            </a:r>
            <a:r>
              <a:rPr lang="en-US" dirty="0" smtClean="0">
                <a:latin typeface="Arial" charset="0"/>
              </a:rPr>
              <a:t>be dangerous</a:t>
            </a:r>
            <a:r>
              <a:rPr lang="ja-JP" altLang="en-US" dirty="0">
                <a:latin typeface="Arial" charset="0"/>
              </a:rPr>
              <a:t>”</a:t>
            </a:r>
            <a:r>
              <a:rPr lang="en-US" dirty="0">
                <a:latin typeface="Arial" charset="0"/>
              </a:rPr>
              <a:t>…</a:t>
            </a:r>
          </a:p>
        </p:txBody>
      </p:sp>
      <p:sp>
        <p:nvSpPr>
          <p:cNvPr id="4099" name="Rectangle 3"/>
          <p:cNvSpPr>
            <a:spLocks noGrp="1" noChangeArrowheads="1"/>
          </p:cNvSpPr>
          <p:nvPr>
            <p:ph idx="1"/>
          </p:nvPr>
        </p:nvSpPr>
        <p:spPr/>
        <p:txBody>
          <a:bodyPr/>
          <a:lstStyle/>
          <a:p>
            <a:pPr marL="0" indent="0" eaLnBrk="1" hangingPunct="1">
              <a:buNone/>
            </a:pPr>
            <a:r>
              <a:rPr lang="en-US" dirty="0" smtClean="0">
                <a:latin typeface="Arial" charset="0"/>
              </a:rPr>
              <a:t>ML department devoted to this </a:t>
            </a:r>
            <a:r>
              <a:rPr lang="en-US" dirty="0">
                <a:latin typeface="Arial" charset="0"/>
              </a:rPr>
              <a:t>subject!</a:t>
            </a:r>
          </a:p>
          <a:p>
            <a:pPr marL="0" indent="0" eaLnBrk="1" hangingPunct="1">
              <a:buFont typeface="Wingdings" charset="0"/>
              <a:buNone/>
            </a:pPr>
            <a:r>
              <a:rPr lang="en-US" dirty="0" smtClean="0">
                <a:latin typeface="Arial" charset="0"/>
              </a:rPr>
              <a:t>Practical start</a:t>
            </a:r>
            <a:endParaRPr lang="en-US" dirty="0">
              <a:latin typeface="Arial" charset="0"/>
            </a:endParaRPr>
          </a:p>
          <a:p>
            <a:pPr lvl="1" eaLnBrk="1" hangingPunct="1"/>
            <a:r>
              <a:rPr lang="en-US" dirty="0">
                <a:latin typeface="Arial" charset="0"/>
              </a:rPr>
              <a:t>(Very) basic concepts</a:t>
            </a:r>
          </a:p>
          <a:p>
            <a:pPr lvl="1" eaLnBrk="1" hangingPunct="1"/>
            <a:r>
              <a:rPr lang="en-US" dirty="0">
                <a:latin typeface="Arial" charset="0"/>
              </a:rPr>
              <a:t>A start on what questions to ask</a:t>
            </a:r>
          </a:p>
          <a:p>
            <a:pPr marL="0" indent="0" eaLnBrk="1" hangingPunct="1">
              <a:buFont typeface="Wingdings" charset="0"/>
              <a:buNone/>
            </a:pPr>
            <a:r>
              <a:rPr lang="en-US" dirty="0">
                <a:latin typeface="Arial" charset="0"/>
              </a:rPr>
              <a:t>But don</a:t>
            </a:r>
            <a:r>
              <a:rPr lang="ja-JP" altLang="en-US" dirty="0">
                <a:latin typeface="Arial" charset="0"/>
              </a:rPr>
              <a:t>’</a:t>
            </a:r>
            <a:r>
              <a:rPr lang="en-US" dirty="0">
                <a:latin typeface="Arial" charset="0"/>
              </a:rPr>
              <a:t>t leave thinking you now know all about ML!</a:t>
            </a:r>
          </a:p>
        </p:txBody>
      </p:sp>
    </p:spTree>
    <p:extLst>
      <p:ext uri="{BB962C8B-B14F-4D97-AF65-F5344CB8AC3E}">
        <p14:creationId xmlns:p14="http://schemas.microsoft.com/office/powerpoint/2010/main" val="49161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atin typeface="Arial" charset="0"/>
              </a:rPr>
              <a:t>What is machine learning?</a:t>
            </a:r>
          </a:p>
        </p:txBody>
      </p:sp>
      <p:sp>
        <p:nvSpPr>
          <p:cNvPr id="15363" name="Rectangle 3"/>
          <p:cNvSpPr>
            <a:spLocks noGrp="1" noChangeArrowheads="1"/>
          </p:cNvSpPr>
          <p:nvPr>
            <p:ph idx="1"/>
          </p:nvPr>
        </p:nvSpPr>
        <p:spPr/>
        <p:txBody>
          <a:bodyPr/>
          <a:lstStyle/>
          <a:p>
            <a:pPr marL="0" indent="0" eaLnBrk="1" hangingPunct="1">
              <a:buNone/>
            </a:pPr>
            <a:r>
              <a:rPr lang="en-US" dirty="0">
                <a:latin typeface="Arial" charset="0"/>
              </a:rPr>
              <a:t>Automatically or </a:t>
            </a:r>
            <a:r>
              <a:rPr lang="en-US" i="1" dirty="0">
                <a:latin typeface="Arial" charset="0"/>
              </a:rPr>
              <a:t>semi-automatically</a:t>
            </a:r>
          </a:p>
          <a:p>
            <a:pPr lvl="1" eaLnBrk="1" hangingPunct="1"/>
            <a:r>
              <a:rPr lang="en-US" dirty="0">
                <a:latin typeface="Arial" charset="0"/>
              </a:rPr>
              <a:t>Inducing concepts (</a:t>
            </a:r>
            <a:r>
              <a:rPr lang="en-US" i="1" dirty="0">
                <a:latin typeface="Arial" charset="0"/>
              </a:rPr>
              <a:t>i.e.</a:t>
            </a:r>
            <a:r>
              <a:rPr lang="en-US" dirty="0">
                <a:latin typeface="Arial" charset="0"/>
              </a:rPr>
              <a:t>, rules) from data</a:t>
            </a:r>
          </a:p>
          <a:p>
            <a:pPr lvl="1" eaLnBrk="1" hangingPunct="1"/>
            <a:r>
              <a:rPr lang="en-US" dirty="0">
                <a:latin typeface="Arial" charset="0"/>
              </a:rPr>
              <a:t>Finding patterns in data</a:t>
            </a:r>
          </a:p>
          <a:p>
            <a:pPr lvl="1" eaLnBrk="1" hangingPunct="1"/>
            <a:r>
              <a:rPr lang="en-US" dirty="0">
                <a:latin typeface="Arial" charset="0"/>
              </a:rPr>
              <a:t>Explaining data</a:t>
            </a:r>
          </a:p>
          <a:p>
            <a:pPr lvl="1" eaLnBrk="1" hangingPunct="1"/>
            <a:r>
              <a:rPr lang="en-US" dirty="0">
                <a:latin typeface="Arial" charset="0"/>
              </a:rPr>
              <a:t>Making </a:t>
            </a:r>
            <a:r>
              <a:rPr lang="en-US" dirty="0" smtClean="0">
                <a:latin typeface="Arial" charset="0"/>
              </a:rPr>
              <a:t>predictions</a:t>
            </a:r>
          </a:p>
          <a:p>
            <a:pPr marL="228600" lvl="1" indent="0" eaLnBrk="1" hangingPunct="1">
              <a:buNone/>
            </a:pPr>
            <a:endParaRPr lang="en-US" dirty="0">
              <a:latin typeface="Arial" charset="0"/>
            </a:endParaRPr>
          </a:p>
        </p:txBody>
      </p:sp>
    </p:spTree>
    <p:extLst>
      <p:ext uri="{BB962C8B-B14F-4D97-AF65-F5344CB8AC3E}">
        <p14:creationId xmlns:p14="http://schemas.microsoft.com/office/powerpoint/2010/main" val="3719980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latin typeface="Arial" charset="0"/>
              </a:rPr>
              <a:t>Two main approaches</a:t>
            </a:r>
            <a:endParaRPr lang="en-US" dirty="0">
              <a:latin typeface="Arial" charset="0"/>
            </a:endParaRPr>
          </a:p>
        </p:txBody>
      </p:sp>
      <p:sp>
        <p:nvSpPr>
          <p:cNvPr id="15363" name="Rectangle 3"/>
          <p:cNvSpPr>
            <a:spLocks noGrp="1" noChangeArrowheads="1"/>
          </p:cNvSpPr>
          <p:nvPr>
            <p:ph idx="1"/>
          </p:nvPr>
        </p:nvSpPr>
        <p:spPr/>
        <p:txBody>
          <a:bodyPr/>
          <a:lstStyle/>
          <a:p>
            <a:pPr marL="0" indent="0">
              <a:buNone/>
            </a:pPr>
            <a:r>
              <a:rPr lang="en-US" i="1" dirty="0" smtClean="0">
                <a:latin typeface="Arial" charset="0"/>
              </a:rPr>
              <a:t>Supervised</a:t>
            </a:r>
            <a:r>
              <a:rPr lang="en-US" dirty="0" smtClean="0">
                <a:latin typeface="Arial" charset="0"/>
              </a:rPr>
              <a:t> </a:t>
            </a:r>
            <a:r>
              <a:rPr lang="en-US" dirty="0">
                <a:latin typeface="Arial" charset="0"/>
              </a:rPr>
              <a:t>learning (we have lots of examples of what should be predicted)</a:t>
            </a:r>
          </a:p>
          <a:p>
            <a:pPr marL="0" indent="0">
              <a:buNone/>
            </a:pPr>
            <a:r>
              <a:rPr lang="en-US" i="1" dirty="0">
                <a:latin typeface="Arial" charset="0"/>
              </a:rPr>
              <a:t>Unsupervised</a:t>
            </a:r>
            <a:r>
              <a:rPr lang="en-US" dirty="0">
                <a:latin typeface="Arial" charset="0"/>
              </a:rPr>
              <a:t> </a:t>
            </a:r>
            <a:r>
              <a:rPr lang="en-US" dirty="0" smtClean="0">
                <a:latin typeface="Arial" charset="0"/>
              </a:rPr>
              <a:t>learning </a:t>
            </a:r>
            <a:r>
              <a:rPr lang="en-US" dirty="0">
                <a:latin typeface="Arial" charset="0"/>
              </a:rPr>
              <a:t>(</a:t>
            </a:r>
            <a:r>
              <a:rPr lang="en-US" i="1" dirty="0">
                <a:latin typeface="Arial" charset="0"/>
              </a:rPr>
              <a:t>e.g. </a:t>
            </a:r>
            <a:r>
              <a:rPr lang="en-US" dirty="0">
                <a:latin typeface="Arial" charset="0"/>
              </a:rPr>
              <a:t>clustering into groups and inferring what they are about</a:t>
            </a:r>
            <a:r>
              <a:rPr lang="en-US" dirty="0" smtClean="0">
                <a:latin typeface="Arial" charset="0"/>
              </a:rPr>
              <a:t>)</a:t>
            </a:r>
          </a:p>
          <a:p>
            <a:pPr marL="0" indent="0">
              <a:buNone/>
            </a:pPr>
            <a:r>
              <a:rPr lang="en-US" dirty="0" smtClean="0">
                <a:latin typeface="Arial" charset="0"/>
              </a:rPr>
              <a:t>Can combine these (</a:t>
            </a:r>
            <a:r>
              <a:rPr lang="en-US" i="1" dirty="0" smtClean="0">
                <a:latin typeface="Arial" charset="0"/>
              </a:rPr>
              <a:t>semi-supervised)</a:t>
            </a:r>
            <a:endParaRPr lang="en-US" dirty="0" smtClean="0">
              <a:latin typeface="Arial" charset="0"/>
            </a:endParaRPr>
          </a:p>
          <a:p>
            <a:pPr marL="0" indent="0">
              <a:buNone/>
            </a:pPr>
            <a:r>
              <a:rPr lang="en-US" dirty="0" smtClean="0">
                <a:latin typeface="Arial" charset="0"/>
              </a:rPr>
              <a:t>Can </a:t>
            </a:r>
            <a:r>
              <a:rPr lang="en-US" i="1" dirty="0" smtClean="0">
                <a:latin typeface="Arial" charset="0"/>
              </a:rPr>
              <a:t>learn over time </a:t>
            </a:r>
            <a:r>
              <a:rPr lang="en-US" dirty="0" smtClean="0">
                <a:latin typeface="Arial" charset="0"/>
              </a:rPr>
              <a:t>or </a:t>
            </a:r>
            <a:r>
              <a:rPr lang="en-US" i="1" dirty="0" smtClean="0">
                <a:latin typeface="Arial" charset="0"/>
              </a:rPr>
              <a:t>train up front</a:t>
            </a:r>
          </a:p>
          <a:p>
            <a:pPr marL="0" indent="0">
              <a:buNone/>
            </a:pPr>
            <a:endParaRPr lang="en-US" dirty="0" smtClean="0">
              <a:latin typeface="Arial" charset="0"/>
            </a:endParaRPr>
          </a:p>
        </p:txBody>
      </p:sp>
    </p:spTree>
    <p:extLst>
      <p:ext uri="{BB962C8B-B14F-4D97-AF65-F5344CB8AC3E}">
        <p14:creationId xmlns:p14="http://schemas.microsoft.com/office/powerpoint/2010/main" val="1844954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pPr eaLnBrk="1" hangingPunct="1"/>
            <a:r>
              <a:rPr lang="en-US" dirty="0" smtClean="0">
                <a:latin typeface="Arial" charset="0"/>
              </a:rPr>
              <a:t>Example uses of ML</a:t>
            </a:r>
            <a:endParaRPr lang="en-US" dirty="0">
              <a:latin typeface="Arial" charset="0"/>
            </a:endParaRPr>
          </a:p>
        </p:txBody>
      </p:sp>
      <p:sp>
        <p:nvSpPr>
          <p:cNvPr id="6147" name="Content Placeholder 2"/>
          <p:cNvSpPr>
            <a:spLocks noGrp="1"/>
          </p:cNvSpPr>
          <p:nvPr>
            <p:ph idx="1"/>
          </p:nvPr>
        </p:nvSpPr>
        <p:spPr>
          <a:xfrm>
            <a:off x="1128943" y="1461593"/>
            <a:ext cx="7048804" cy="4379976"/>
          </a:xfrm>
        </p:spPr>
        <p:txBody>
          <a:bodyPr/>
          <a:lstStyle/>
          <a:p>
            <a:pPr eaLnBrk="1" hangingPunct="1">
              <a:buFont typeface="Wingdings" charset="0"/>
              <a:buNone/>
            </a:pPr>
            <a:r>
              <a:rPr lang="en-US" dirty="0" smtClean="0">
                <a:latin typeface="Arial" charset="0"/>
              </a:rPr>
              <a:t>Recognizing what appliance is being used from whole-house energy (“NILM”)</a:t>
            </a:r>
          </a:p>
          <a:p>
            <a:pPr eaLnBrk="1" hangingPunct="1">
              <a:buFont typeface="Wingdings" charset="0"/>
              <a:buNone/>
            </a:pPr>
            <a:r>
              <a:rPr lang="en-US" dirty="0" smtClean="0">
                <a:latin typeface="Arial" charset="0"/>
              </a:rPr>
              <a:t>Recognizing activities</a:t>
            </a:r>
          </a:p>
          <a:p>
            <a:pPr eaLnBrk="1" hangingPunct="1">
              <a:buFont typeface="Wingdings" charset="0"/>
              <a:buNone/>
            </a:pPr>
            <a:r>
              <a:rPr lang="en-US" dirty="0" smtClean="0">
                <a:latin typeface="Arial" charset="0"/>
              </a:rPr>
              <a:t>Predicting sewer overflows</a:t>
            </a:r>
          </a:p>
          <a:p>
            <a:pPr eaLnBrk="1" hangingPunct="1">
              <a:buFont typeface="Wingdings" charset="0"/>
              <a:buNone/>
            </a:pPr>
            <a:r>
              <a:rPr lang="en-US" dirty="0" smtClean="0">
                <a:latin typeface="Arial" charset="0"/>
              </a:rPr>
              <a:t>Figuring out which set of documents an email is similar to (could know about sets as ‘spam’ ‘not spam’ or just care about better search results)</a:t>
            </a:r>
          </a:p>
          <a:p>
            <a:pPr eaLnBrk="1" hangingPunct="1">
              <a:buFont typeface="Wingdings" charset="0"/>
              <a:buNone/>
            </a:pPr>
            <a:r>
              <a:rPr lang="en-US" dirty="0" smtClean="0">
                <a:latin typeface="Arial" charset="0"/>
              </a:rPr>
              <a:t>Recommending movies</a:t>
            </a: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89553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latin typeface="Arial" charset="0"/>
              </a:rPr>
              <a:t>Today’s Focus</a:t>
            </a:r>
            <a:endParaRPr lang="en-US" dirty="0">
              <a:latin typeface="Arial" charset="0"/>
            </a:endParaRPr>
          </a:p>
        </p:txBody>
      </p:sp>
      <p:sp>
        <p:nvSpPr>
          <p:cNvPr id="15363" name="Rectangle 3"/>
          <p:cNvSpPr>
            <a:spLocks noGrp="1" noChangeArrowheads="1"/>
          </p:cNvSpPr>
          <p:nvPr>
            <p:ph idx="1"/>
          </p:nvPr>
        </p:nvSpPr>
        <p:spPr/>
        <p:txBody>
          <a:bodyPr/>
          <a:lstStyle/>
          <a:p>
            <a:pPr marL="0" indent="0">
              <a:buNone/>
            </a:pPr>
            <a:r>
              <a:rPr lang="en-US" b="1" i="1" dirty="0" smtClean="0">
                <a:latin typeface="Arial" charset="0"/>
              </a:rPr>
              <a:t>Supervised</a:t>
            </a:r>
            <a:r>
              <a:rPr lang="en-US" b="1" dirty="0" smtClean="0">
                <a:latin typeface="Arial" charset="0"/>
              </a:rPr>
              <a:t> </a:t>
            </a:r>
            <a:r>
              <a:rPr lang="en-US" b="1" dirty="0">
                <a:latin typeface="Arial" charset="0"/>
              </a:rPr>
              <a:t>learning (we have lots of examples of what should be predicted)</a:t>
            </a:r>
          </a:p>
          <a:p>
            <a:pPr marL="0" indent="0">
              <a:buNone/>
            </a:pPr>
            <a:r>
              <a:rPr lang="en-US" i="1" dirty="0">
                <a:latin typeface="Arial" charset="0"/>
              </a:rPr>
              <a:t>Unsupervised</a:t>
            </a:r>
            <a:r>
              <a:rPr lang="en-US" dirty="0">
                <a:latin typeface="Arial" charset="0"/>
              </a:rPr>
              <a:t> </a:t>
            </a:r>
            <a:r>
              <a:rPr lang="en-US" dirty="0" smtClean="0">
                <a:latin typeface="Arial" charset="0"/>
              </a:rPr>
              <a:t>learning </a:t>
            </a:r>
            <a:r>
              <a:rPr lang="en-US" dirty="0">
                <a:latin typeface="Arial" charset="0"/>
              </a:rPr>
              <a:t>(</a:t>
            </a:r>
            <a:r>
              <a:rPr lang="en-US" i="1" dirty="0">
                <a:latin typeface="Arial" charset="0"/>
              </a:rPr>
              <a:t>e.g. </a:t>
            </a:r>
            <a:r>
              <a:rPr lang="en-US" dirty="0">
                <a:latin typeface="Arial" charset="0"/>
              </a:rPr>
              <a:t>clustering into groups and inferring what they are about</a:t>
            </a:r>
            <a:r>
              <a:rPr lang="en-US" dirty="0" smtClean="0">
                <a:latin typeface="Arial" charset="0"/>
              </a:rPr>
              <a:t>)</a:t>
            </a:r>
          </a:p>
          <a:p>
            <a:pPr marL="0" indent="0">
              <a:buNone/>
            </a:pPr>
            <a:r>
              <a:rPr lang="en-US" dirty="0" smtClean="0">
                <a:latin typeface="Arial" charset="0"/>
              </a:rPr>
              <a:t>Can combine these (</a:t>
            </a:r>
            <a:r>
              <a:rPr lang="en-US" i="1" dirty="0" smtClean="0">
                <a:latin typeface="Arial" charset="0"/>
              </a:rPr>
              <a:t>semi-supervised)</a:t>
            </a:r>
            <a:endParaRPr lang="en-US" dirty="0" smtClean="0">
              <a:latin typeface="Arial" charset="0"/>
            </a:endParaRPr>
          </a:p>
          <a:p>
            <a:pPr marL="0" indent="0">
              <a:buNone/>
            </a:pPr>
            <a:r>
              <a:rPr lang="en-US" dirty="0" smtClean="0">
                <a:latin typeface="Arial" charset="0"/>
              </a:rPr>
              <a:t>Can </a:t>
            </a:r>
            <a:r>
              <a:rPr lang="en-US" i="1" dirty="0" smtClean="0">
                <a:latin typeface="Arial" charset="0"/>
              </a:rPr>
              <a:t>learn over time </a:t>
            </a:r>
            <a:r>
              <a:rPr lang="en-US" dirty="0" smtClean="0">
                <a:latin typeface="Arial" charset="0"/>
              </a:rPr>
              <a:t>or </a:t>
            </a:r>
            <a:r>
              <a:rPr lang="en-US" b="1" i="1" dirty="0" smtClean="0">
                <a:latin typeface="Arial" charset="0"/>
              </a:rPr>
              <a:t>train up front</a:t>
            </a:r>
          </a:p>
          <a:p>
            <a:pPr marL="0" indent="0">
              <a:buNone/>
            </a:pPr>
            <a:endParaRPr lang="en-US" dirty="0" smtClean="0">
              <a:latin typeface="Arial" charset="0"/>
            </a:endParaRPr>
          </a:p>
        </p:txBody>
      </p:sp>
    </p:spTree>
    <p:extLst>
      <p:ext uri="{BB962C8B-B14F-4D97-AF65-F5344CB8AC3E}">
        <p14:creationId xmlns:p14="http://schemas.microsoft.com/office/powerpoint/2010/main" val="429027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latin typeface="Arial" charset="0"/>
              </a:rPr>
              <a:t>Typical Supervised Learning Flow</a:t>
            </a:r>
            <a:endParaRPr lang="en-US" dirty="0">
              <a:latin typeface="Arial" charset="0"/>
            </a:endParaRPr>
          </a:p>
        </p:txBody>
      </p:sp>
      <p:sp>
        <p:nvSpPr>
          <p:cNvPr id="15363" name="Rectangle 3"/>
          <p:cNvSpPr>
            <a:spLocks noGrp="1" noChangeArrowheads="1"/>
          </p:cNvSpPr>
          <p:nvPr>
            <p:ph idx="1"/>
          </p:nvPr>
        </p:nvSpPr>
        <p:spPr/>
        <p:txBody>
          <a:bodyPr/>
          <a:lstStyle/>
          <a:p>
            <a:pPr marL="0" indent="0" eaLnBrk="1" hangingPunct="1">
              <a:buNone/>
            </a:pPr>
            <a:r>
              <a:rPr lang="en-US" dirty="0" smtClean="0">
                <a:latin typeface="Arial" charset="0"/>
              </a:rPr>
              <a:t>Two steps</a:t>
            </a:r>
          </a:p>
          <a:p>
            <a:pPr lvl="1" eaLnBrk="1" hangingPunct="1"/>
            <a:r>
              <a:rPr lang="en-US" dirty="0" smtClean="0">
                <a:latin typeface="Arial" charset="0"/>
              </a:rPr>
              <a:t>Training</a:t>
            </a:r>
            <a:endParaRPr lang="en-US" dirty="0">
              <a:latin typeface="Arial" charset="0"/>
            </a:endParaRPr>
          </a:p>
        </p:txBody>
      </p:sp>
      <p:grpSp>
        <p:nvGrpSpPr>
          <p:cNvPr id="15364" name="Group 22"/>
          <p:cNvGrpSpPr>
            <a:grpSpLocks/>
          </p:cNvGrpSpPr>
          <p:nvPr/>
        </p:nvGrpSpPr>
        <p:grpSpPr bwMode="auto">
          <a:xfrm>
            <a:off x="304800" y="5081585"/>
            <a:ext cx="4203700" cy="457200"/>
            <a:chOff x="288" y="3048"/>
            <a:chExt cx="2648" cy="288"/>
          </a:xfrm>
        </p:grpSpPr>
        <p:sp>
          <p:nvSpPr>
            <p:cNvPr id="15365" name="Text Box 4"/>
            <p:cNvSpPr txBox="1">
              <a:spLocks noChangeArrowheads="1"/>
            </p:cNvSpPr>
            <p:nvPr/>
          </p:nvSpPr>
          <p:spPr bwMode="auto">
            <a:xfrm>
              <a:off x="288" y="3076"/>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Data</a:t>
              </a:r>
            </a:p>
          </p:txBody>
        </p:sp>
        <p:grpSp>
          <p:nvGrpSpPr>
            <p:cNvPr id="15366" name="Group 15"/>
            <p:cNvGrpSpPr>
              <a:grpSpLocks/>
            </p:cNvGrpSpPr>
            <p:nvPr/>
          </p:nvGrpSpPr>
          <p:grpSpPr bwMode="auto">
            <a:xfrm>
              <a:off x="912" y="3048"/>
              <a:ext cx="1324" cy="288"/>
              <a:chOff x="1286" y="3024"/>
              <a:chExt cx="1324" cy="288"/>
            </a:xfrm>
          </p:grpSpPr>
          <p:sp>
            <p:nvSpPr>
              <p:cNvPr id="15378" name="Rectangle 13"/>
              <p:cNvSpPr>
                <a:spLocks noChangeArrowheads="1"/>
              </p:cNvSpPr>
              <p:nvPr/>
            </p:nvSpPr>
            <p:spPr bwMode="auto">
              <a:xfrm>
                <a:off x="1296" y="3024"/>
                <a:ext cx="129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79" name="Text Box 5"/>
              <p:cNvSpPr txBox="1">
                <a:spLocks noChangeArrowheads="1"/>
              </p:cNvSpPr>
              <p:nvPr/>
            </p:nvSpPr>
            <p:spPr bwMode="auto">
              <a:xfrm>
                <a:off x="1286" y="3047"/>
                <a:ext cx="132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solidFill>
                      <a:schemeClr val="bg1"/>
                    </a:solidFill>
                  </a:rPr>
                  <a:t>Learning Algorithm</a:t>
                </a:r>
              </a:p>
            </p:txBody>
          </p:sp>
        </p:grpSp>
        <p:sp>
          <p:nvSpPr>
            <p:cNvPr id="15367" name="Text Box 6"/>
            <p:cNvSpPr txBox="1">
              <a:spLocks noChangeArrowheads="1"/>
            </p:cNvSpPr>
            <p:nvPr/>
          </p:nvSpPr>
          <p:spPr bwMode="auto">
            <a:xfrm>
              <a:off x="2400" y="3076"/>
              <a:ext cx="53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b="1" dirty="0"/>
                <a:t>Model</a:t>
              </a:r>
            </a:p>
          </p:txBody>
        </p:sp>
        <p:sp>
          <p:nvSpPr>
            <p:cNvPr id="15371" name="Line 17"/>
            <p:cNvSpPr>
              <a:spLocks noChangeShapeType="1"/>
            </p:cNvSpPr>
            <p:nvPr/>
          </p:nvSpPr>
          <p:spPr bwMode="auto">
            <a:xfrm>
              <a:off x="720" y="321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5374" name="Line 20"/>
            <p:cNvSpPr>
              <a:spLocks noChangeShapeType="1"/>
            </p:cNvSpPr>
            <p:nvPr/>
          </p:nvSpPr>
          <p:spPr bwMode="auto">
            <a:xfrm>
              <a:off x="2256" y="321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val="3334620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latin typeface="Arial" charset="0"/>
              </a:rPr>
              <a:t>Typical Supervised Learning Flow</a:t>
            </a:r>
          </a:p>
        </p:txBody>
      </p:sp>
      <p:sp>
        <p:nvSpPr>
          <p:cNvPr id="15363" name="Rectangle 3"/>
          <p:cNvSpPr>
            <a:spLocks noGrp="1" noChangeArrowheads="1"/>
          </p:cNvSpPr>
          <p:nvPr>
            <p:ph idx="1"/>
          </p:nvPr>
        </p:nvSpPr>
        <p:spPr/>
        <p:txBody>
          <a:bodyPr/>
          <a:lstStyle/>
          <a:p>
            <a:pPr marL="0" indent="0" eaLnBrk="1" hangingPunct="1">
              <a:buNone/>
            </a:pPr>
            <a:r>
              <a:rPr lang="en-US" dirty="0">
                <a:latin typeface="Arial" charset="0"/>
              </a:rPr>
              <a:t>Two steps</a:t>
            </a:r>
          </a:p>
          <a:p>
            <a:pPr lvl="1" eaLnBrk="1" hangingPunct="1"/>
            <a:r>
              <a:rPr lang="en-US" dirty="0" smtClean="0">
                <a:latin typeface="Arial" charset="0"/>
              </a:rPr>
              <a:t>Training</a:t>
            </a:r>
          </a:p>
          <a:p>
            <a:pPr lvl="1" eaLnBrk="1" hangingPunct="1"/>
            <a:r>
              <a:rPr lang="en-US" dirty="0" smtClean="0">
                <a:latin typeface="Arial" charset="0"/>
              </a:rPr>
              <a:t>Prediction</a:t>
            </a:r>
            <a:endParaRPr lang="en-US" dirty="0">
              <a:latin typeface="Arial" charset="0"/>
            </a:endParaRPr>
          </a:p>
        </p:txBody>
      </p:sp>
      <p:grpSp>
        <p:nvGrpSpPr>
          <p:cNvPr id="15364" name="Group 22"/>
          <p:cNvGrpSpPr>
            <a:grpSpLocks/>
          </p:cNvGrpSpPr>
          <p:nvPr/>
        </p:nvGrpSpPr>
        <p:grpSpPr bwMode="auto">
          <a:xfrm>
            <a:off x="304800" y="5081587"/>
            <a:ext cx="8286750" cy="1166813"/>
            <a:chOff x="288" y="3048"/>
            <a:chExt cx="5220" cy="735"/>
          </a:xfrm>
        </p:grpSpPr>
        <p:sp>
          <p:nvSpPr>
            <p:cNvPr id="15365" name="Text Box 4"/>
            <p:cNvSpPr txBox="1">
              <a:spLocks noChangeArrowheads="1"/>
            </p:cNvSpPr>
            <p:nvPr/>
          </p:nvSpPr>
          <p:spPr bwMode="auto">
            <a:xfrm>
              <a:off x="288" y="3076"/>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Data</a:t>
              </a:r>
            </a:p>
          </p:txBody>
        </p:sp>
        <p:grpSp>
          <p:nvGrpSpPr>
            <p:cNvPr id="15366" name="Group 15"/>
            <p:cNvGrpSpPr>
              <a:grpSpLocks/>
            </p:cNvGrpSpPr>
            <p:nvPr/>
          </p:nvGrpSpPr>
          <p:grpSpPr bwMode="auto">
            <a:xfrm>
              <a:off x="912" y="3048"/>
              <a:ext cx="1324" cy="288"/>
              <a:chOff x="1286" y="3024"/>
              <a:chExt cx="1324" cy="288"/>
            </a:xfrm>
          </p:grpSpPr>
          <p:sp>
            <p:nvSpPr>
              <p:cNvPr id="15378" name="Rectangle 13"/>
              <p:cNvSpPr>
                <a:spLocks noChangeArrowheads="1"/>
              </p:cNvSpPr>
              <p:nvPr/>
            </p:nvSpPr>
            <p:spPr bwMode="auto">
              <a:xfrm>
                <a:off x="1296" y="3024"/>
                <a:ext cx="129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79" name="Text Box 5"/>
              <p:cNvSpPr txBox="1">
                <a:spLocks noChangeArrowheads="1"/>
              </p:cNvSpPr>
              <p:nvPr/>
            </p:nvSpPr>
            <p:spPr bwMode="auto">
              <a:xfrm>
                <a:off x="1286" y="3047"/>
                <a:ext cx="132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t>Learning Algorithm</a:t>
                </a:r>
              </a:p>
            </p:txBody>
          </p:sp>
        </p:grpSp>
        <p:sp>
          <p:nvSpPr>
            <p:cNvPr id="15367" name="Text Box 6"/>
            <p:cNvSpPr txBox="1">
              <a:spLocks noChangeArrowheads="1"/>
            </p:cNvSpPr>
            <p:nvPr/>
          </p:nvSpPr>
          <p:spPr bwMode="auto">
            <a:xfrm>
              <a:off x="2400" y="3076"/>
              <a:ext cx="53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b="1" dirty="0"/>
                <a:t>Model</a:t>
              </a:r>
            </a:p>
          </p:txBody>
        </p:sp>
        <p:sp>
          <p:nvSpPr>
            <p:cNvPr id="15368" name="Text Box 7"/>
            <p:cNvSpPr txBox="1">
              <a:spLocks noChangeArrowheads="1"/>
            </p:cNvSpPr>
            <p:nvPr/>
          </p:nvSpPr>
          <p:spPr bwMode="auto">
            <a:xfrm>
              <a:off x="2304" y="3552"/>
              <a:ext cx="7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New Data</a:t>
              </a:r>
            </a:p>
          </p:txBody>
        </p:sp>
        <p:sp>
          <p:nvSpPr>
            <p:cNvPr id="15369" name="Text Box 8"/>
            <p:cNvSpPr txBox="1">
              <a:spLocks noChangeArrowheads="1"/>
            </p:cNvSpPr>
            <p:nvPr/>
          </p:nvSpPr>
          <p:spPr bwMode="auto">
            <a:xfrm>
              <a:off x="4752" y="3076"/>
              <a:ext cx="75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Prediction</a:t>
              </a:r>
            </a:p>
          </p:txBody>
        </p:sp>
        <p:grpSp>
          <p:nvGrpSpPr>
            <p:cNvPr id="15370" name="Group 16"/>
            <p:cNvGrpSpPr>
              <a:grpSpLocks/>
            </p:cNvGrpSpPr>
            <p:nvPr/>
          </p:nvGrpSpPr>
          <p:grpSpPr bwMode="auto">
            <a:xfrm>
              <a:off x="3110" y="3048"/>
              <a:ext cx="1498" cy="288"/>
              <a:chOff x="3590" y="2832"/>
              <a:chExt cx="1498" cy="288"/>
            </a:xfrm>
          </p:grpSpPr>
          <p:sp>
            <p:nvSpPr>
              <p:cNvPr id="15376" name="Rectangle 14"/>
              <p:cNvSpPr>
                <a:spLocks noChangeArrowheads="1"/>
              </p:cNvSpPr>
              <p:nvPr/>
            </p:nvSpPr>
            <p:spPr bwMode="auto">
              <a:xfrm>
                <a:off x="3600" y="2832"/>
                <a:ext cx="1488"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77" name="Text Box 10"/>
              <p:cNvSpPr txBox="1">
                <a:spLocks noChangeArrowheads="1"/>
              </p:cNvSpPr>
              <p:nvPr/>
            </p:nvSpPr>
            <p:spPr bwMode="auto">
              <a:xfrm>
                <a:off x="3590" y="2855"/>
                <a:ext cx="145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solidFill>
                      <a:srgbClr val="FFFFFF"/>
                    </a:solidFill>
                  </a:rPr>
                  <a:t>Classification Engine</a:t>
                </a:r>
              </a:p>
            </p:txBody>
          </p:sp>
        </p:grpSp>
        <p:sp>
          <p:nvSpPr>
            <p:cNvPr id="15371" name="Line 17"/>
            <p:cNvSpPr>
              <a:spLocks noChangeShapeType="1"/>
            </p:cNvSpPr>
            <p:nvPr/>
          </p:nvSpPr>
          <p:spPr bwMode="auto">
            <a:xfrm>
              <a:off x="720" y="321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5372" name="Line 18"/>
            <p:cNvSpPr>
              <a:spLocks noChangeShapeType="1"/>
            </p:cNvSpPr>
            <p:nvPr/>
          </p:nvSpPr>
          <p:spPr bwMode="auto">
            <a:xfrm>
              <a:off x="4656" y="321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5373" name="Line 19"/>
            <p:cNvSpPr>
              <a:spLocks noChangeShapeType="1"/>
            </p:cNvSpPr>
            <p:nvPr/>
          </p:nvSpPr>
          <p:spPr bwMode="auto">
            <a:xfrm>
              <a:off x="2880" y="321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5374" name="Line 20"/>
            <p:cNvSpPr>
              <a:spLocks noChangeShapeType="1"/>
            </p:cNvSpPr>
            <p:nvPr/>
          </p:nvSpPr>
          <p:spPr bwMode="auto">
            <a:xfrm>
              <a:off x="2256" y="321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5375" name="Line 21"/>
            <p:cNvSpPr>
              <a:spLocks noChangeShapeType="1"/>
            </p:cNvSpPr>
            <p:nvPr/>
          </p:nvSpPr>
          <p:spPr bwMode="auto">
            <a:xfrm flipV="1">
              <a:off x="2592" y="3312"/>
              <a:ext cx="432" cy="2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2" name="Rectangle 1"/>
          <p:cNvSpPr/>
          <p:nvPr/>
        </p:nvSpPr>
        <p:spPr>
          <a:xfrm>
            <a:off x="228600" y="4953000"/>
            <a:ext cx="3429000" cy="7620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47336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consider adding</a:t>
            </a:r>
            <a:endParaRPr lang="en-US" dirty="0"/>
          </a:p>
        </p:txBody>
      </p:sp>
      <p:sp>
        <p:nvSpPr>
          <p:cNvPr id="3" name="Content Placeholder 2"/>
          <p:cNvSpPr>
            <a:spLocks noGrp="1"/>
          </p:cNvSpPr>
          <p:nvPr>
            <p:ph idx="1"/>
          </p:nvPr>
        </p:nvSpPr>
        <p:spPr/>
        <p:txBody>
          <a:bodyPr/>
          <a:lstStyle/>
          <a:p>
            <a:r>
              <a:rPr lang="en-US" sz="1400" dirty="0"/>
              <a:t> Explain what regularization is and why it is useful. </a:t>
            </a:r>
            <a:endParaRPr lang="en-US" sz="1400" dirty="0" smtClean="0"/>
          </a:p>
          <a:p>
            <a:r>
              <a:rPr lang="en-US" sz="1400" dirty="0" smtClean="0"/>
              <a:t>What </a:t>
            </a:r>
            <a:r>
              <a:rPr lang="en-US" sz="1400" dirty="0"/>
              <a:t>are the benefits and drawbacks of specific methods, such as ridge regression and LASSO?     </a:t>
            </a:r>
            <a:endParaRPr lang="en-US" sz="1400" dirty="0" smtClean="0"/>
          </a:p>
          <a:p>
            <a:r>
              <a:rPr lang="en-US" sz="1400" dirty="0" smtClean="0"/>
              <a:t>Explain </a:t>
            </a:r>
            <a:r>
              <a:rPr lang="en-US" sz="1400" dirty="0"/>
              <a:t>what a local optimum is and why it is important in a specific context, such as k-means clustering. </a:t>
            </a:r>
            <a:endParaRPr lang="en-US" sz="1400" dirty="0" smtClean="0"/>
          </a:p>
          <a:p>
            <a:r>
              <a:rPr lang="en-US" sz="1400" dirty="0" smtClean="0"/>
              <a:t>What </a:t>
            </a:r>
            <a:r>
              <a:rPr lang="en-US" sz="1400" dirty="0"/>
              <a:t>are specific ways for determining if you have a local optimum problem? What can be done to avoid local optima?    </a:t>
            </a:r>
            <a:endParaRPr lang="en-US" sz="1400" dirty="0" smtClean="0"/>
          </a:p>
          <a:p>
            <a:r>
              <a:rPr lang="en-US" sz="1400" dirty="0" smtClean="0"/>
              <a:t> </a:t>
            </a:r>
            <a:r>
              <a:rPr lang="en-US" sz="1400" dirty="0"/>
              <a:t>Assume you need to generate a predictive model of a quantitative outcome variable using multiple regression. Explain how you intend to validate this model.    </a:t>
            </a:r>
            <a:endParaRPr lang="en-US" sz="1400" dirty="0" smtClean="0"/>
          </a:p>
          <a:p>
            <a:r>
              <a:rPr lang="en-US" sz="1400" dirty="0" smtClean="0"/>
              <a:t>Explain </a:t>
            </a:r>
            <a:r>
              <a:rPr lang="en-US" sz="1400" dirty="0"/>
              <a:t>what precision and recall are. How do they relate to the ROC curve?     </a:t>
            </a:r>
            <a:endParaRPr lang="en-US" sz="1400" dirty="0" smtClean="0"/>
          </a:p>
          <a:p>
            <a:r>
              <a:rPr lang="en-US" sz="1400" dirty="0" smtClean="0"/>
              <a:t>Explain </a:t>
            </a:r>
            <a:r>
              <a:rPr lang="en-US" sz="1400" dirty="0"/>
              <a:t>what a long tailed distribution is and provide three examples of relevant phenomena that have long tails. Why are they important in classification and prediction problems?     </a:t>
            </a:r>
            <a:endParaRPr lang="en-US" sz="1400" dirty="0" smtClean="0"/>
          </a:p>
          <a:p>
            <a:r>
              <a:rPr lang="en-US" sz="1400" dirty="0" smtClean="0"/>
              <a:t>What </a:t>
            </a:r>
            <a:r>
              <a:rPr lang="en-US" sz="1400" dirty="0"/>
              <a:t>is latent semantic indexing? What is it used for? What are the specific limitations of the method?     </a:t>
            </a:r>
          </a:p>
        </p:txBody>
      </p:sp>
      <p:sp>
        <p:nvSpPr>
          <p:cNvPr id="4" name="Date Placeholder 3"/>
          <p:cNvSpPr>
            <a:spLocks noGrp="1"/>
          </p:cNvSpPr>
          <p:nvPr>
            <p:ph type="dt" sz="half" idx="10"/>
          </p:nvPr>
        </p:nvSpPr>
        <p:spPr/>
        <p:txBody>
          <a:bodyPr/>
          <a:lstStyle/>
          <a:p>
            <a:fld id="{7053BEFA-1175-F644-B249-7D41D72BD3FF}" type="datetime1">
              <a:rPr lang="en-US" smtClean="0"/>
              <a:t>3/21/17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58206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Sewer Overflows</a:t>
            </a:r>
            <a:endParaRPr lang="en-US" dirty="0"/>
          </a:p>
        </p:txBody>
      </p:sp>
      <p:sp>
        <p:nvSpPr>
          <p:cNvPr id="3" name="Content Placeholder 2"/>
          <p:cNvSpPr>
            <a:spLocks noGrp="1"/>
          </p:cNvSpPr>
          <p:nvPr>
            <p:ph idx="1"/>
          </p:nvPr>
        </p:nvSpPr>
        <p:spPr/>
        <p:txBody>
          <a:bodyPr/>
          <a:lstStyle/>
          <a:p>
            <a:pPr marL="0" indent="0">
              <a:buNone/>
            </a:pPr>
            <a:r>
              <a:rPr lang="en-US" i="1" dirty="0" smtClean="0"/>
              <a:t>GIVEN </a:t>
            </a:r>
            <a:r>
              <a:rPr lang="en-US" dirty="0" smtClean="0"/>
              <a:t>“features” such as </a:t>
            </a:r>
          </a:p>
          <a:p>
            <a:pPr marL="0" indent="0">
              <a:buNone/>
            </a:pPr>
            <a:r>
              <a:rPr lang="en-US" i="1" dirty="0"/>
              <a:t>	</a:t>
            </a:r>
            <a:r>
              <a:rPr lang="en-US" dirty="0" smtClean="0"/>
              <a:t>Steeler’s Game Ad?</a:t>
            </a:r>
            <a:endParaRPr lang="en-US" i="1" dirty="0" smtClean="0"/>
          </a:p>
          <a:p>
            <a:pPr marL="0" indent="0">
              <a:buNone/>
            </a:pPr>
            <a:r>
              <a:rPr lang="en-US" i="1" dirty="0"/>
              <a:t>	</a:t>
            </a:r>
            <a:r>
              <a:rPr lang="en-US" dirty="0" smtClean="0"/>
              <a:t>Weather</a:t>
            </a:r>
          </a:p>
          <a:p>
            <a:pPr marL="0" indent="0">
              <a:buNone/>
            </a:pPr>
            <a:r>
              <a:rPr lang="en-US" dirty="0"/>
              <a:t>	</a:t>
            </a:r>
            <a:r>
              <a:rPr lang="en-US" dirty="0" smtClean="0"/>
              <a:t>… </a:t>
            </a:r>
          </a:p>
          <a:p>
            <a:pPr marL="0" indent="0">
              <a:buNone/>
            </a:pPr>
            <a:endParaRPr lang="en-US" dirty="0" smtClean="0"/>
          </a:p>
        </p:txBody>
      </p:sp>
    </p:spTree>
    <p:extLst>
      <p:ext uri="{BB962C8B-B14F-4D97-AF65-F5344CB8AC3E}">
        <p14:creationId xmlns:p14="http://schemas.microsoft.com/office/powerpoint/2010/main" val="38141081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Sewer Overflows</a:t>
            </a:r>
            <a:endParaRPr lang="en-US" dirty="0"/>
          </a:p>
        </p:txBody>
      </p:sp>
      <p:sp>
        <p:nvSpPr>
          <p:cNvPr id="3" name="Content Placeholder 2"/>
          <p:cNvSpPr>
            <a:spLocks noGrp="1"/>
          </p:cNvSpPr>
          <p:nvPr>
            <p:ph idx="1"/>
          </p:nvPr>
        </p:nvSpPr>
        <p:spPr/>
        <p:txBody>
          <a:bodyPr/>
          <a:lstStyle/>
          <a:p>
            <a:pPr marL="0" indent="0">
              <a:buNone/>
            </a:pPr>
            <a:r>
              <a:rPr lang="en-US" i="1" dirty="0" smtClean="0"/>
              <a:t>GIVEN </a:t>
            </a:r>
            <a:r>
              <a:rPr lang="en-US" dirty="0" smtClean="0"/>
              <a:t>“features” such as </a:t>
            </a:r>
          </a:p>
          <a:p>
            <a:pPr marL="0" indent="0">
              <a:buNone/>
            </a:pPr>
            <a:r>
              <a:rPr lang="en-US" i="1" dirty="0"/>
              <a:t>	</a:t>
            </a:r>
            <a:r>
              <a:rPr lang="en-US" dirty="0" smtClean="0"/>
              <a:t>Steeler’s Game Ad?</a:t>
            </a:r>
            <a:endParaRPr lang="en-US" i="1" dirty="0" smtClean="0"/>
          </a:p>
          <a:p>
            <a:pPr marL="0" indent="0">
              <a:buNone/>
            </a:pPr>
            <a:r>
              <a:rPr lang="en-US" i="1" dirty="0"/>
              <a:t>	</a:t>
            </a:r>
            <a:r>
              <a:rPr lang="en-US" dirty="0" smtClean="0"/>
              <a:t>Weather</a:t>
            </a:r>
          </a:p>
          <a:p>
            <a:pPr marL="0" indent="0">
              <a:buNone/>
            </a:pPr>
            <a:r>
              <a:rPr lang="en-US" dirty="0"/>
              <a:t>	</a:t>
            </a:r>
            <a:r>
              <a:rPr lang="en-US" dirty="0" smtClean="0"/>
              <a:t>… </a:t>
            </a:r>
          </a:p>
          <a:p>
            <a:pPr marL="0" indent="0">
              <a:buNone/>
            </a:pPr>
            <a:r>
              <a:rPr lang="en-US" i="1" dirty="0" smtClean="0"/>
              <a:t>PREDICT</a:t>
            </a:r>
            <a:r>
              <a:rPr lang="en-US" dirty="0" smtClean="0"/>
              <a:t> overflow (yes or no)</a:t>
            </a:r>
          </a:p>
        </p:txBody>
      </p:sp>
    </p:spTree>
    <p:extLst>
      <p:ext uri="{BB962C8B-B14F-4D97-AF65-F5344CB8AC3E}">
        <p14:creationId xmlns:p14="http://schemas.microsoft.com/office/powerpoint/2010/main" val="439812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Sewer Overflows</a:t>
            </a:r>
            <a:endParaRPr lang="en-US" dirty="0"/>
          </a:p>
        </p:txBody>
      </p:sp>
      <p:sp>
        <p:nvSpPr>
          <p:cNvPr id="3" name="Content Placeholder 2"/>
          <p:cNvSpPr>
            <a:spLocks noGrp="1"/>
          </p:cNvSpPr>
          <p:nvPr>
            <p:ph idx="1"/>
          </p:nvPr>
        </p:nvSpPr>
        <p:spPr/>
        <p:txBody>
          <a:bodyPr/>
          <a:lstStyle/>
          <a:p>
            <a:pPr marL="0" indent="0">
              <a:buNone/>
            </a:pPr>
            <a:r>
              <a:rPr lang="en-US" i="1" dirty="0" smtClean="0"/>
              <a:t>GIVEN </a:t>
            </a:r>
            <a:r>
              <a:rPr lang="en-US" dirty="0" smtClean="0"/>
              <a:t>“features” such as </a:t>
            </a:r>
          </a:p>
          <a:p>
            <a:pPr marL="0" indent="0">
              <a:buNone/>
            </a:pPr>
            <a:r>
              <a:rPr lang="en-US" i="1" dirty="0"/>
              <a:t>	</a:t>
            </a:r>
            <a:r>
              <a:rPr lang="en-US" dirty="0" smtClean="0"/>
              <a:t>Steeler’s Game Ad?</a:t>
            </a:r>
            <a:endParaRPr lang="en-US" i="1" dirty="0" smtClean="0"/>
          </a:p>
          <a:p>
            <a:pPr marL="0" indent="0">
              <a:buNone/>
            </a:pPr>
            <a:r>
              <a:rPr lang="en-US" i="1" dirty="0"/>
              <a:t>	</a:t>
            </a:r>
            <a:r>
              <a:rPr lang="en-US" dirty="0" smtClean="0"/>
              <a:t>Weather</a:t>
            </a:r>
          </a:p>
          <a:p>
            <a:pPr marL="0" indent="0">
              <a:buNone/>
            </a:pPr>
            <a:r>
              <a:rPr lang="en-US" dirty="0"/>
              <a:t>	</a:t>
            </a:r>
            <a:r>
              <a:rPr lang="en-US" dirty="0" smtClean="0"/>
              <a:t>… </a:t>
            </a:r>
          </a:p>
          <a:p>
            <a:pPr marL="0" indent="0">
              <a:buNone/>
            </a:pPr>
            <a:r>
              <a:rPr lang="en-US" i="1" dirty="0" smtClean="0"/>
              <a:t>PREDICT</a:t>
            </a:r>
            <a:r>
              <a:rPr lang="en-US" dirty="0" smtClean="0"/>
              <a:t> overflow (yes or no)</a:t>
            </a:r>
          </a:p>
        </p:txBody>
      </p:sp>
      <p:sp>
        <p:nvSpPr>
          <p:cNvPr id="4" name="Rectangle 3"/>
          <p:cNvSpPr/>
          <p:nvPr/>
        </p:nvSpPr>
        <p:spPr>
          <a:xfrm>
            <a:off x="4042843" y="3996266"/>
            <a:ext cx="1143000" cy="533400"/>
          </a:xfrm>
          <a:prstGeom prst="rect">
            <a:avLst/>
          </a:prstGeom>
          <a:solidFill>
            <a:schemeClr val="accent3">
              <a:alpha val="58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p:cNvSpPr txBox="1"/>
          <p:nvPr/>
        </p:nvSpPr>
        <p:spPr>
          <a:xfrm>
            <a:off x="3429000" y="3505200"/>
            <a:ext cx="1239141" cy="400110"/>
          </a:xfrm>
          <a:prstGeom prst="rect">
            <a:avLst/>
          </a:prstGeom>
          <a:noFill/>
        </p:spPr>
        <p:txBody>
          <a:bodyPr wrap="none" rtlCol="0">
            <a:spAutoFit/>
          </a:bodyPr>
          <a:lstStyle/>
          <a:p>
            <a:r>
              <a:rPr lang="en-US" sz="2000" dirty="0" smtClean="0"/>
              <a:t>Class “A”</a:t>
            </a:r>
            <a:endParaRPr lang="en-US" sz="2000" dirty="0"/>
          </a:p>
        </p:txBody>
      </p:sp>
    </p:spTree>
    <p:extLst>
      <p:ext uri="{BB962C8B-B14F-4D97-AF65-F5344CB8AC3E}">
        <p14:creationId xmlns:p14="http://schemas.microsoft.com/office/powerpoint/2010/main" val="2632684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Sewer Overflows</a:t>
            </a:r>
            <a:endParaRPr lang="en-US" dirty="0"/>
          </a:p>
        </p:txBody>
      </p:sp>
      <p:sp>
        <p:nvSpPr>
          <p:cNvPr id="3" name="Content Placeholder 2"/>
          <p:cNvSpPr>
            <a:spLocks noGrp="1"/>
          </p:cNvSpPr>
          <p:nvPr>
            <p:ph idx="1"/>
          </p:nvPr>
        </p:nvSpPr>
        <p:spPr/>
        <p:txBody>
          <a:bodyPr/>
          <a:lstStyle/>
          <a:p>
            <a:pPr marL="0" indent="0">
              <a:buNone/>
            </a:pPr>
            <a:r>
              <a:rPr lang="en-US" i="1" dirty="0" smtClean="0"/>
              <a:t>GIVEN </a:t>
            </a:r>
            <a:r>
              <a:rPr lang="en-US" dirty="0" smtClean="0"/>
              <a:t>“features” such as </a:t>
            </a:r>
          </a:p>
          <a:p>
            <a:pPr marL="0" indent="0">
              <a:buNone/>
            </a:pPr>
            <a:r>
              <a:rPr lang="en-US" i="1" dirty="0"/>
              <a:t>	</a:t>
            </a:r>
            <a:r>
              <a:rPr lang="en-US" dirty="0" smtClean="0"/>
              <a:t>Steeler’s Game Ad?</a:t>
            </a:r>
            <a:endParaRPr lang="en-US" i="1" dirty="0" smtClean="0"/>
          </a:p>
          <a:p>
            <a:pPr marL="0" indent="0">
              <a:buNone/>
            </a:pPr>
            <a:r>
              <a:rPr lang="en-US" i="1" dirty="0"/>
              <a:t>	</a:t>
            </a:r>
            <a:r>
              <a:rPr lang="en-US" dirty="0" smtClean="0"/>
              <a:t>Weather</a:t>
            </a:r>
          </a:p>
          <a:p>
            <a:pPr marL="0" indent="0">
              <a:buNone/>
            </a:pPr>
            <a:r>
              <a:rPr lang="en-US" dirty="0"/>
              <a:t>	</a:t>
            </a:r>
            <a:r>
              <a:rPr lang="en-US" dirty="0" smtClean="0"/>
              <a:t>… </a:t>
            </a:r>
          </a:p>
          <a:p>
            <a:pPr marL="0" indent="0">
              <a:buNone/>
            </a:pPr>
            <a:r>
              <a:rPr lang="en-US" i="1" dirty="0" smtClean="0"/>
              <a:t>PREDICT</a:t>
            </a:r>
            <a:r>
              <a:rPr lang="en-US" dirty="0" smtClean="0"/>
              <a:t> overflow (yes or no)</a:t>
            </a:r>
          </a:p>
        </p:txBody>
      </p:sp>
      <p:sp>
        <p:nvSpPr>
          <p:cNvPr id="4" name="Rectangle 3"/>
          <p:cNvSpPr/>
          <p:nvPr/>
        </p:nvSpPr>
        <p:spPr>
          <a:xfrm>
            <a:off x="5050373" y="3975099"/>
            <a:ext cx="1143000" cy="533400"/>
          </a:xfrm>
          <a:prstGeom prst="rect">
            <a:avLst/>
          </a:prstGeom>
          <a:solidFill>
            <a:schemeClr val="accent3">
              <a:alpha val="58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p:cNvSpPr txBox="1"/>
          <p:nvPr/>
        </p:nvSpPr>
        <p:spPr>
          <a:xfrm>
            <a:off x="4572000" y="3505200"/>
            <a:ext cx="1239141" cy="400110"/>
          </a:xfrm>
          <a:prstGeom prst="rect">
            <a:avLst/>
          </a:prstGeom>
          <a:noFill/>
        </p:spPr>
        <p:txBody>
          <a:bodyPr wrap="none" rtlCol="0">
            <a:spAutoFit/>
          </a:bodyPr>
          <a:lstStyle/>
          <a:p>
            <a:r>
              <a:rPr lang="en-US" sz="2000" dirty="0" smtClean="0"/>
              <a:t>Class “B”</a:t>
            </a:r>
            <a:endParaRPr lang="en-US" sz="2000" dirty="0"/>
          </a:p>
        </p:txBody>
      </p:sp>
    </p:spTree>
    <p:extLst>
      <p:ext uri="{BB962C8B-B14F-4D97-AF65-F5344CB8AC3E}">
        <p14:creationId xmlns:p14="http://schemas.microsoft.com/office/powerpoint/2010/main" val="3141900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Sewer Overflows</a:t>
            </a:r>
            <a:endParaRPr lang="en-US" dirty="0"/>
          </a:p>
        </p:txBody>
      </p:sp>
      <p:sp>
        <p:nvSpPr>
          <p:cNvPr id="3" name="Content Placeholder 2"/>
          <p:cNvSpPr>
            <a:spLocks noGrp="1"/>
          </p:cNvSpPr>
          <p:nvPr>
            <p:ph idx="1"/>
          </p:nvPr>
        </p:nvSpPr>
        <p:spPr/>
        <p:txBody>
          <a:bodyPr/>
          <a:lstStyle/>
          <a:p>
            <a:pPr marL="0" indent="0">
              <a:buNone/>
            </a:pPr>
            <a:r>
              <a:rPr lang="en-US" i="1" dirty="0" smtClean="0"/>
              <a:t>GIVEN </a:t>
            </a:r>
            <a:r>
              <a:rPr lang="en-US" dirty="0" smtClean="0"/>
              <a:t>“features” such as </a:t>
            </a:r>
          </a:p>
          <a:p>
            <a:pPr marL="0" indent="0">
              <a:buNone/>
            </a:pPr>
            <a:r>
              <a:rPr lang="en-US" i="1" dirty="0"/>
              <a:t>	</a:t>
            </a:r>
            <a:r>
              <a:rPr lang="en-US" dirty="0" smtClean="0"/>
              <a:t>Steeler’s Game Ad?</a:t>
            </a:r>
            <a:endParaRPr lang="en-US" i="1" dirty="0" smtClean="0"/>
          </a:p>
          <a:p>
            <a:pPr marL="0" indent="0">
              <a:buNone/>
            </a:pPr>
            <a:r>
              <a:rPr lang="en-US" i="1" dirty="0"/>
              <a:t>	</a:t>
            </a:r>
            <a:r>
              <a:rPr lang="en-US" dirty="0" smtClean="0"/>
              <a:t>Weather</a:t>
            </a:r>
          </a:p>
          <a:p>
            <a:pPr marL="0" indent="0">
              <a:buNone/>
            </a:pPr>
            <a:r>
              <a:rPr lang="en-US" dirty="0"/>
              <a:t>	</a:t>
            </a:r>
            <a:r>
              <a:rPr lang="en-US" dirty="0" smtClean="0"/>
              <a:t>… </a:t>
            </a:r>
          </a:p>
          <a:p>
            <a:pPr marL="0" indent="0">
              <a:buNone/>
            </a:pPr>
            <a:r>
              <a:rPr lang="en-US" i="1" dirty="0" smtClean="0"/>
              <a:t>PREDICT</a:t>
            </a:r>
            <a:r>
              <a:rPr lang="en-US" dirty="0" smtClean="0"/>
              <a:t> overflow (yes or no)</a:t>
            </a:r>
          </a:p>
          <a:p>
            <a:pPr marL="0" indent="0">
              <a:buNone/>
            </a:pPr>
            <a:r>
              <a:rPr lang="en-US" dirty="0"/>
              <a:t>Typical approach: “Classification”</a:t>
            </a:r>
          </a:p>
          <a:p>
            <a:pPr marL="0" indent="0">
              <a:buNone/>
            </a:pPr>
            <a:endParaRPr lang="en-US" dirty="0" smtClean="0"/>
          </a:p>
        </p:txBody>
      </p:sp>
    </p:spTree>
    <p:extLst>
      <p:ext uri="{BB962C8B-B14F-4D97-AF65-F5344CB8AC3E}">
        <p14:creationId xmlns:p14="http://schemas.microsoft.com/office/powerpoint/2010/main" val="2437265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atin typeface="Arial" charset="0"/>
              </a:rPr>
              <a:t>Classification</a:t>
            </a:r>
          </a:p>
        </p:txBody>
      </p:sp>
      <p:sp>
        <p:nvSpPr>
          <p:cNvPr id="23555" name="Rectangle 3"/>
          <p:cNvSpPr>
            <a:spLocks noGrp="1" noChangeArrowheads="1"/>
          </p:cNvSpPr>
          <p:nvPr>
            <p:ph idx="1"/>
          </p:nvPr>
        </p:nvSpPr>
        <p:spPr>
          <a:xfrm>
            <a:off x="1128943" y="1847153"/>
            <a:ext cx="7514044" cy="4379976"/>
          </a:xfrm>
        </p:spPr>
        <p:txBody>
          <a:bodyPr/>
          <a:lstStyle/>
          <a:p>
            <a:pPr marL="0" indent="0" eaLnBrk="1" hangingPunct="1">
              <a:buFont typeface="Wingdings" charset="0"/>
              <a:buNone/>
            </a:pPr>
            <a:r>
              <a:rPr lang="en-US" dirty="0" smtClean="0">
                <a:latin typeface="Arial" charset="0"/>
              </a:rPr>
              <a:t>Take a </a:t>
            </a:r>
            <a:r>
              <a:rPr lang="en-US" dirty="0">
                <a:latin typeface="Arial" charset="0"/>
              </a:rPr>
              <a:t>set of observed features </a:t>
            </a:r>
            <a:r>
              <a:rPr lang="en-US" dirty="0" smtClean="0">
                <a:latin typeface="Arial" charset="0"/>
              </a:rPr>
              <a:t/>
            </a:r>
            <a:br>
              <a:rPr lang="en-US" dirty="0" smtClean="0">
                <a:latin typeface="Arial" charset="0"/>
              </a:rPr>
            </a:br>
            <a:r>
              <a:rPr lang="en-US" dirty="0" smtClean="0">
                <a:latin typeface="Arial" charset="0"/>
              </a:rPr>
              <a:t>         F </a:t>
            </a:r>
            <a:r>
              <a:rPr lang="en-US" dirty="0">
                <a:latin typeface="Arial" charset="0"/>
              </a:rPr>
              <a:t>= &lt;f1, f2, f3,…&gt;  </a:t>
            </a:r>
            <a:br>
              <a:rPr lang="en-US" dirty="0">
                <a:latin typeface="Arial" charset="0"/>
              </a:rPr>
            </a:br>
            <a:r>
              <a:rPr lang="en-US" dirty="0" smtClean="0">
                <a:latin typeface="Arial" charset="0"/>
              </a:rPr>
              <a:t>         (</a:t>
            </a:r>
            <a:r>
              <a:rPr lang="en-US" dirty="0">
                <a:latin typeface="Arial" charset="0"/>
              </a:rPr>
              <a:t>a </a:t>
            </a:r>
            <a:r>
              <a:rPr lang="en-US" i="1" dirty="0">
                <a:latin typeface="Arial" charset="0"/>
              </a:rPr>
              <a:t>feature vector</a:t>
            </a:r>
            <a:r>
              <a:rPr lang="en-US" dirty="0">
                <a:latin typeface="Arial" charset="0"/>
              </a:rPr>
              <a:t>) </a:t>
            </a:r>
            <a:endParaRPr lang="en-US" dirty="0" smtClean="0">
              <a:latin typeface="Arial" charset="0"/>
            </a:endParaRPr>
          </a:p>
          <a:p>
            <a:pPr marL="0" indent="0" eaLnBrk="1" hangingPunct="1">
              <a:buFont typeface="Wingdings" charset="0"/>
              <a:buNone/>
            </a:pPr>
            <a:r>
              <a:rPr lang="en-US" dirty="0" smtClean="0">
                <a:latin typeface="Arial" charset="0"/>
              </a:rPr>
              <a:t>Use this </a:t>
            </a:r>
            <a:r>
              <a:rPr lang="en-US" dirty="0">
                <a:latin typeface="Arial" charset="0"/>
              </a:rPr>
              <a:t>to </a:t>
            </a:r>
            <a:r>
              <a:rPr lang="en-US" dirty="0" smtClean="0">
                <a:latin typeface="Arial" charset="0"/>
              </a:rPr>
              <a:t>estimate which class </a:t>
            </a:r>
            <a:r>
              <a:rPr lang="en-US" dirty="0">
                <a:latin typeface="Arial" charset="0"/>
              </a:rPr>
              <a:t>it </a:t>
            </a:r>
            <a:r>
              <a:rPr lang="en-US" dirty="0" smtClean="0">
                <a:latin typeface="Arial" charset="0"/>
              </a:rPr>
              <a:t>belongs to</a:t>
            </a:r>
          </a:p>
          <a:p>
            <a:pPr marL="0" indent="0" eaLnBrk="1" hangingPunct="1">
              <a:buFont typeface="Wingdings" charset="0"/>
              <a:buNone/>
            </a:pPr>
            <a:r>
              <a:rPr lang="en-US" dirty="0" smtClean="0">
                <a:latin typeface="Arial" charset="0"/>
              </a:rPr>
              <a:t>         (a </a:t>
            </a:r>
            <a:r>
              <a:rPr lang="en-US" i="1" dirty="0" smtClean="0">
                <a:latin typeface="Arial" charset="0"/>
              </a:rPr>
              <a:t>prediction</a:t>
            </a:r>
            <a:r>
              <a:rPr lang="en-US" dirty="0" smtClean="0">
                <a:latin typeface="Arial" charset="0"/>
              </a:rPr>
              <a:t>)</a:t>
            </a:r>
          </a:p>
          <a:p>
            <a:pPr marL="0" indent="0" eaLnBrk="1" hangingPunct="1">
              <a:buFont typeface="Wingdings" charset="0"/>
              <a:buNone/>
            </a:pPr>
            <a:endParaRPr lang="en-US" sz="1600" dirty="0">
              <a:latin typeface="Arial" charset="0"/>
            </a:endParaRPr>
          </a:p>
        </p:txBody>
      </p:sp>
    </p:spTree>
    <p:extLst>
      <p:ext uri="{BB962C8B-B14F-4D97-AF65-F5344CB8AC3E}">
        <p14:creationId xmlns:p14="http://schemas.microsoft.com/office/powerpoint/2010/main" val="1139855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4"/>
          <p:cNvGraphicFramePr>
            <a:graphicFrameLocks noChangeAspect="1"/>
          </p:cNvGraphicFramePr>
          <p:nvPr>
            <p:extLst>
              <p:ext uri="{D42A27DB-BD31-4B8C-83A1-F6EECF244321}">
                <p14:modId xmlns:p14="http://schemas.microsoft.com/office/powerpoint/2010/main" val="1814329899"/>
              </p:ext>
            </p:extLst>
          </p:nvPr>
        </p:nvGraphicFramePr>
        <p:xfrm>
          <a:off x="228600" y="1295400"/>
          <a:ext cx="8686800" cy="5435600"/>
        </p:xfrm>
        <a:graphic>
          <a:graphicData uri="http://schemas.openxmlformats.org/presentationml/2006/ole">
            <mc:AlternateContent xmlns:mc="http://schemas.openxmlformats.org/markup-compatibility/2006">
              <mc:Choice xmlns:v="urn:schemas-microsoft-com:vml" Requires="v">
                <p:oleObj spid="_x0000_s1143" name="Bitmap Image" r:id="rId4" imgW="4031329" imgH="2521905" progId="Paint.Picture">
                  <p:embed/>
                </p:oleObj>
              </mc:Choice>
              <mc:Fallback>
                <p:oleObj name="Bitmap Image" r:id="rId4" imgW="4031329" imgH="2521905"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295400"/>
                        <a:ext cx="8686800" cy="543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338" name="Rectangle 2"/>
          <p:cNvSpPr>
            <a:spLocks noGrp="1" noChangeArrowheads="1"/>
          </p:cNvSpPr>
          <p:nvPr>
            <p:ph type="title"/>
          </p:nvPr>
        </p:nvSpPr>
        <p:spPr>
          <a:xfrm>
            <a:off x="954132" y="210394"/>
            <a:ext cx="7961268" cy="990107"/>
          </a:xfrm>
        </p:spPr>
        <p:txBody>
          <a:bodyPr/>
          <a:lstStyle/>
          <a:p>
            <a:pPr eaLnBrk="1" hangingPunct="1"/>
            <a:r>
              <a:rPr lang="en-US" sz="4000" dirty="0" smtClean="0">
                <a:latin typeface="Arial" charset="0"/>
              </a:rPr>
              <a:t>Training data: </a:t>
            </a:r>
            <a:br>
              <a:rPr lang="en-US" sz="4000" dirty="0" smtClean="0">
                <a:latin typeface="Arial" charset="0"/>
              </a:rPr>
            </a:br>
            <a:r>
              <a:rPr lang="en-US" sz="4000" dirty="0" smtClean="0">
                <a:latin typeface="Arial" charset="0"/>
              </a:rPr>
              <a:t>Multiple Examples</a:t>
            </a:r>
            <a:endParaRPr lang="en-US" sz="4000" dirty="0">
              <a:latin typeface="Arial" charset="0"/>
            </a:endParaRP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498124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4"/>
          <p:cNvGraphicFramePr>
            <a:graphicFrameLocks noChangeAspect="1"/>
          </p:cNvGraphicFramePr>
          <p:nvPr>
            <p:extLst>
              <p:ext uri="{D42A27DB-BD31-4B8C-83A1-F6EECF244321}">
                <p14:modId xmlns:p14="http://schemas.microsoft.com/office/powerpoint/2010/main" val="3003164167"/>
              </p:ext>
            </p:extLst>
          </p:nvPr>
        </p:nvGraphicFramePr>
        <p:xfrm>
          <a:off x="228600" y="1295400"/>
          <a:ext cx="8686800" cy="5435600"/>
        </p:xfrm>
        <a:graphic>
          <a:graphicData uri="http://schemas.openxmlformats.org/presentationml/2006/ole">
            <mc:AlternateContent xmlns:mc="http://schemas.openxmlformats.org/markup-compatibility/2006">
              <mc:Choice xmlns:v="urn:schemas-microsoft-com:vml" Requires="v">
                <p:oleObj spid="_x0000_s2167" name="Bitmap Image" r:id="rId4" imgW="4031329" imgH="2521905" progId="Paint.Picture">
                  <p:embed/>
                </p:oleObj>
              </mc:Choice>
              <mc:Fallback>
                <p:oleObj name="Bitmap Image" r:id="rId4" imgW="4031329" imgH="2521905"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295400"/>
                        <a:ext cx="8686800" cy="543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338" name="Rectangle 2"/>
          <p:cNvSpPr>
            <a:spLocks noGrp="1" noChangeArrowheads="1"/>
          </p:cNvSpPr>
          <p:nvPr>
            <p:ph type="title"/>
          </p:nvPr>
        </p:nvSpPr>
        <p:spPr>
          <a:xfrm>
            <a:off x="954132" y="-155512"/>
            <a:ext cx="7660701" cy="990107"/>
          </a:xfrm>
        </p:spPr>
        <p:txBody>
          <a:bodyPr/>
          <a:lstStyle/>
          <a:p>
            <a:pPr eaLnBrk="1" hangingPunct="1"/>
            <a:r>
              <a:rPr lang="en-US" sz="4000" dirty="0" smtClean="0">
                <a:latin typeface="Arial" charset="0"/>
              </a:rPr>
              <a:t>Including Features</a:t>
            </a:r>
            <a:endParaRPr lang="en-US" sz="4000" dirty="0">
              <a:latin typeface="Arial" charset="0"/>
            </a:endParaRPr>
          </a:p>
        </p:txBody>
      </p:sp>
      <p:sp>
        <p:nvSpPr>
          <p:cNvPr id="3" name="Content Placeholder 2"/>
          <p:cNvSpPr>
            <a:spLocks noGrp="1"/>
          </p:cNvSpPr>
          <p:nvPr>
            <p:ph idx="1"/>
          </p:nvPr>
        </p:nvSpPr>
        <p:spPr/>
        <p:txBody>
          <a:bodyPr/>
          <a:lstStyle/>
          <a:p>
            <a:endParaRPr lang="en-US"/>
          </a:p>
        </p:txBody>
      </p:sp>
      <p:sp>
        <p:nvSpPr>
          <p:cNvPr id="2" name="Rectangle 1"/>
          <p:cNvSpPr/>
          <p:nvPr/>
        </p:nvSpPr>
        <p:spPr>
          <a:xfrm>
            <a:off x="228600" y="838200"/>
            <a:ext cx="7391400" cy="5867400"/>
          </a:xfrm>
          <a:prstGeom prst="rect">
            <a:avLst/>
          </a:prstGeom>
          <a:solidFill>
            <a:schemeClr val="accent3">
              <a:alpha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solidFill>
                  <a:srgbClr val="000000"/>
                </a:solidFill>
              </a:rPr>
              <a:t>Features</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solidFill>
                <a:srgbClr val="000000"/>
              </a:solidFill>
            </a:endParaRPr>
          </a:p>
        </p:txBody>
      </p:sp>
    </p:spTree>
    <p:extLst>
      <p:ext uri="{BB962C8B-B14F-4D97-AF65-F5344CB8AC3E}">
        <p14:creationId xmlns:p14="http://schemas.microsoft.com/office/powerpoint/2010/main" val="24183949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4"/>
          <p:cNvGraphicFramePr>
            <a:graphicFrameLocks noChangeAspect="1"/>
          </p:cNvGraphicFramePr>
          <p:nvPr>
            <p:extLst>
              <p:ext uri="{D42A27DB-BD31-4B8C-83A1-F6EECF244321}">
                <p14:modId xmlns:p14="http://schemas.microsoft.com/office/powerpoint/2010/main" val="3839065144"/>
              </p:ext>
            </p:extLst>
          </p:nvPr>
        </p:nvGraphicFramePr>
        <p:xfrm>
          <a:off x="228600" y="1295400"/>
          <a:ext cx="8686800" cy="5435600"/>
        </p:xfrm>
        <a:graphic>
          <a:graphicData uri="http://schemas.openxmlformats.org/presentationml/2006/ole">
            <mc:AlternateContent xmlns:mc="http://schemas.openxmlformats.org/markup-compatibility/2006">
              <mc:Choice xmlns:v="urn:schemas-microsoft-com:vml" Requires="v">
                <p:oleObj spid="_x0000_s3191" name="Bitmap Image" r:id="rId4" imgW="4031329" imgH="2521905" progId="Paint.Picture">
                  <p:embed/>
                </p:oleObj>
              </mc:Choice>
              <mc:Fallback>
                <p:oleObj name="Bitmap Image" r:id="rId4" imgW="4031329" imgH="2521905"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295400"/>
                        <a:ext cx="8686800" cy="543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Rectangle 1"/>
          <p:cNvSpPr/>
          <p:nvPr/>
        </p:nvSpPr>
        <p:spPr>
          <a:xfrm>
            <a:off x="7543800" y="609600"/>
            <a:ext cx="1447800" cy="6096000"/>
          </a:xfrm>
          <a:prstGeom prst="rect">
            <a:avLst/>
          </a:prstGeom>
          <a:solidFill>
            <a:schemeClr val="accent3">
              <a:alpha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solidFill>
                  <a:srgbClr val="000000"/>
                </a:solidFill>
              </a:rPr>
              <a:t>Class</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solidFill>
                <a:srgbClr val="000000"/>
              </a:solidFill>
            </a:endParaRPr>
          </a:p>
        </p:txBody>
      </p:sp>
      <p:sp>
        <p:nvSpPr>
          <p:cNvPr id="6" name="Rectangle 2"/>
          <p:cNvSpPr txBox="1">
            <a:spLocks noChangeArrowheads="1"/>
          </p:cNvSpPr>
          <p:nvPr/>
        </p:nvSpPr>
        <p:spPr>
          <a:xfrm>
            <a:off x="954132" y="-155512"/>
            <a:ext cx="7660701" cy="990107"/>
          </a:xfrm>
          <a:prstGeom prst="rect">
            <a:avLst/>
          </a:prstGeom>
        </p:spPr>
        <p:txBody>
          <a:bodyPr vert="horz" lIns="0" tIns="0" rIns="0" bIns="45720" rtlCol="0" anchor="b" anchorCtr="0">
            <a:noAutofit/>
          </a:bodyPr>
          <a:lst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a:lstStyle>
          <a:p>
            <a:r>
              <a:rPr lang="en-US" sz="4000" dirty="0" smtClean="0">
                <a:latin typeface="Arial" charset="0"/>
              </a:rPr>
              <a:t>And Labels</a:t>
            </a:r>
            <a:endParaRPr lang="en-US" sz="4000" dirty="0">
              <a:latin typeface="Arial" charset="0"/>
            </a:endParaRPr>
          </a:p>
        </p:txBody>
      </p:sp>
    </p:spTree>
    <p:extLst>
      <p:ext uri="{BB962C8B-B14F-4D97-AF65-F5344CB8AC3E}">
        <p14:creationId xmlns:p14="http://schemas.microsoft.com/office/powerpoint/2010/main" val="37225247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4"/>
          <p:cNvGraphicFramePr>
            <a:graphicFrameLocks noChangeAspect="1"/>
          </p:cNvGraphicFramePr>
          <p:nvPr>
            <p:extLst>
              <p:ext uri="{D42A27DB-BD31-4B8C-83A1-F6EECF244321}">
                <p14:modId xmlns:p14="http://schemas.microsoft.com/office/powerpoint/2010/main" val="908183862"/>
              </p:ext>
            </p:extLst>
          </p:nvPr>
        </p:nvGraphicFramePr>
        <p:xfrm>
          <a:off x="228600" y="1295400"/>
          <a:ext cx="8686800" cy="5435600"/>
        </p:xfrm>
        <a:graphic>
          <a:graphicData uri="http://schemas.openxmlformats.org/presentationml/2006/ole">
            <mc:AlternateContent xmlns:mc="http://schemas.openxmlformats.org/markup-compatibility/2006">
              <mc:Choice xmlns:v="urn:schemas-microsoft-com:vml" Requires="v">
                <p:oleObj spid="_x0000_s4215" name="Bitmap Image" r:id="rId4" imgW="4031329" imgH="2521905" progId="Paint.Picture">
                  <p:embed/>
                </p:oleObj>
              </mc:Choice>
              <mc:Fallback>
                <p:oleObj name="Bitmap Image" r:id="rId4" imgW="4031329" imgH="2521905"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295400"/>
                        <a:ext cx="8686800" cy="543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 name="Rectangle 9"/>
          <p:cNvSpPr/>
          <p:nvPr/>
        </p:nvSpPr>
        <p:spPr>
          <a:xfrm>
            <a:off x="838200" y="2935019"/>
            <a:ext cx="7467600" cy="1684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1" hangingPunct="1">
              <a:lnSpc>
                <a:spcPct val="80000"/>
              </a:lnSpc>
            </a:pPr>
            <a:r>
              <a:rPr lang="en-US" sz="3200" dirty="0"/>
              <a:t>Two simple algorithms </a:t>
            </a:r>
          </a:p>
          <a:p>
            <a:pPr lvl="1" eaLnBrk="1" hangingPunct="1">
              <a:lnSpc>
                <a:spcPct val="80000"/>
              </a:lnSpc>
            </a:pPr>
            <a:r>
              <a:rPr lang="en-US" sz="3200" dirty="0"/>
              <a:t>0R – Predict the majority class</a:t>
            </a:r>
          </a:p>
          <a:p>
            <a:pPr lvl="1" eaLnBrk="1" hangingPunct="1">
              <a:lnSpc>
                <a:spcPct val="80000"/>
              </a:lnSpc>
            </a:pPr>
            <a:r>
              <a:rPr lang="en-US" sz="3200" dirty="0"/>
              <a:t>1R – Use the most predictive single feature</a:t>
            </a:r>
          </a:p>
        </p:txBody>
      </p:sp>
      <p:sp>
        <p:nvSpPr>
          <p:cNvPr id="6" name="Rectangle 2"/>
          <p:cNvSpPr>
            <a:spLocks noGrp="1" noChangeArrowheads="1"/>
          </p:cNvSpPr>
          <p:nvPr>
            <p:ph type="title"/>
          </p:nvPr>
        </p:nvSpPr>
        <p:spPr>
          <a:xfrm>
            <a:off x="954132" y="-155512"/>
            <a:ext cx="7660701" cy="990107"/>
          </a:xfrm>
        </p:spPr>
        <p:txBody>
          <a:bodyPr/>
          <a:lstStyle/>
          <a:p>
            <a:pPr eaLnBrk="1" hangingPunct="1"/>
            <a:r>
              <a:rPr lang="en-US" sz="4000" dirty="0">
                <a:latin typeface="Arial" charset="0"/>
              </a:rPr>
              <a:t>How does classification work?</a:t>
            </a:r>
          </a:p>
        </p:txBody>
      </p:sp>
    </p:spTree>
    <p:extLst>
      <p:ext uri="{BB962C8B-B14F-4D97-AF65-F5344CB8AC3E}">
        <p14:creationId xmlns:p14="http://schemas.microsoft.com/office/powerpoint/2010/main" val="3059269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to add</a:t>
            </a:r>
            <a:endParaRPr lang="en-US"/>
          </a:p>
        </p:txBody>
      </p:sp>
      <p:sp>
        <p:nvSpPr>
          <p:cNvPr id="3" name="Content Placeholder 2"/>
          <p:cNvSpPr>
            <a:spLocks noGrp="1"/>
          </p:cNvSpPr>
          <p:nvPr>
            <p:ph idx="1"/>
          </p:nvPr>
        </p:nvSpPr>
        <p:spPr/>
        <p:txBody>
          <a:bodyPr/>
          <a:lstStyle/>
          <a:p>
            <a:endParaRPr lang="en-US" sz="1600" dirty="0"/>
          </a:p>
          <a:p>
            <a:r>
              <a:rPr lang="en-US" sz="1600" dirty="0"/>
              <a:t>What is the Central Limit Theorem? Explain it. Why is it important? When does it fail to hold?     </a:t>
            </a:r>
            <a:endParaRPr lang="en-US" sz="1600" dirty="0" smtClean="0"/>
          </a:p>
          <a:p>
            <a:r>
              <a:rPr lang="en-US" sz="1600" dirty="0" smtClean="0"/>
              <a:t>What </a:t>
            </a:r>
            <a:r>
              <a:rPr lang="en-US" sz="1600" dirty="0"/>
              <a:t>is statistical power?     Explain what resampling methods are and why they are useful. Also explain their limitations.     </a:t>
            </a:r>
            <a:endParaRPr lang="en-US" sz="1600" dirty="0" smtClean="0"/>
          </a:p>
          <a:p>
            <a:r>
              <a:rPr lang="en-US" sz="1600" dirty="0" smtClean="0"/>
              <a:t>Explain </a:t>
            </a:r>
            <a:r>
              <a:rPr lang="en-US" sz="1600" dirty="0"/>
              <a:t>the differences between artificial neural networks with </a:t>
            </a:r>
            <a:r>
              <a:rPr lang="en-US" sz="1600" dirty="0" err="1"/>
              <a:t>softmax</a:t>
            </a:r>
            <a:r>
              <a:rPr lang="en-US" sz="1600" dirty="0"/>
              <a:t> activation, logistic regression, and the maximum entropy classifier.     </a:t>
            </a:r>
            <a:endParaRPr lang="en-US" sz="1600" dirty="0" smtClean="0"/>
          </a:p>
          <a:p>
            <a:r>
              <a:rPr lang="en-US" sz="1600" dirty="0" smtClean="0"/>
              <a:t>Explain </a:t>
            </a:r>
            <a:r>
              <a:rPr lang="en-US" sz="1600" dirty="0"/>
              <a:t>selection bias (with regards to a dataset, not variable selection). Why is it important? How can data management procedures such as missing data handling make it worse?     </a:t>
            </a:r>
            <a:endParaRPr lang="en-US" sz="1600" dirty="0" smtClean="0"/>
          </a:p>
          <a:p>
            <a:r>
              <a:rPr lang="en-US" sz="1600" dirty="0" smtClean="0"/>
              <a:t>Provide </a:t>
            </a:r>
            <a:r>
              <a:rPr lang="en-US" sz="1600" dirty="0"/>
              <a:t>a simple example of how an experimental design can help     answer a question about behavior.</a:t>
            </a:r>
          </a:p>
          <a:p>
            <a:endParaRPr lang="en-US" sz="1600" dirty="0"/>
          </a:p>
        </p:txBody>
      </p:sp>
      <p:sp>
        <p:nvSpPr>
          <p:cNvPr id="4" name="Date Placeholder 3"/>
          <p:cNvSpPr>
            <a:spLocks noGrp="1"/>
          </p:cNvSpPr>
          <p:nvPr>
            <p:ph type="dt" sz="half" idx="10"/>
          </p:nvPr>
        </p:nvSpPr>
        <p:spPr/>
        <p:txBody>
          <a:bodyPr/>
          <a:lstStyle/>
          <a:p>
            <a:fld id="{7053BEFA-1175-F644-B249-7D41D72BD3FF}" type="datetime1">
              <a:rPr lang="en-US" smtClean="0"/>
              <a:t>3/21/17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936118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Object 4"/>
          <p:cNvGraphicFramePr>
            <a:graphicFrameLocks noChangeAspect="1"/>
          </p:cNvGraphicFramePr>
          <p:nvPr/>
        </p:nvGraphicFramePr>
        <p:xfrm>
          <a:off x="228600" y="1295400"/>
          <a:ext cx="8686800" cy="5435600"/>
        </p:xfrm>
        <a:graphic>
          <a:graphicData uri="http://schemas.openxmlformats.org/presentationml/2006/ole">
            <mc:AlternateContent xmlns:mc="http://schemas.openxmlformats.org/markup-compatibility/2006">
              <mc:Choice xmlns:v="urn:schemas-microsoft-com:vml" Requires="v">
                <p:oleObj spid="_x0000_s5239" name="Bitmap Image" r:id="rId4" imgW="4031329" imgH="2521905" progId="Paint.Picture">
                  <p:embed/>
                </p:oleObj>
              </mc:Choice>
              <mc:Fallback>
                <p:oleObj name="Bitmap Image" r:id="rId4" imgW="4031329" imgH="2521905"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295400"/>
                        <a:ext cx="8686800" cy="543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2" name="Group 8"/>
          <p:cNvGrpSpPr>
            <a:grpSpLocks/>
          </p:cNvGrpSpPr>
          <p:nvPr/>
        </p:nvGrpSpPr>
        <p:grpSpPr bwMode="auto">
          <a:xfrm>
            <a:off x="838200" y="1295400"/>
            <a:ext cx="8058150" cy="5410200"/>
            <a:chOff x="528" y="816"/>
            <a:chExt cx="5076" cy="3408"/>
          </a:xfrm>
        </p:grpSpPr>
        <p:sp>
          <p:nvSpPr>
            <p:cNvPr id="14367" name="Rectangle 6"/>
            <p:cNvSpPr>
              <a:spLocks noChangeArrowheads="1"/>
            </p:cNvSpPr>
            <p:nvPr/>
          </p:nvSpPr>
          <p:spPr bwMode="auto">
            <a:xfrm>
              <a:off x="528" y="1440"/>
              <a:ext cx="4032" cy="187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68" name="Text Box 5"/>
            <p:cNvSpPr txBox="1">
              <a:spLocks noChangeArrowheads="1"/>
            </p:cNvSpPr>
            <p:nvPr/>
          </p:nvSpPr>
          <p:spPr bwMode="auto">
            <a:xfrm>
              <a:off x="576" y="1488"/>
              <a:ext cx="3996" cy="1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dirty="0">
                  <a:solidFill>
                    <a:srgbClr val="FFFFFF"/>
                  </a:solidFill>
                </a:rPr>
                <a:t>The simplest rule learner will</a:t>
              </a:r>
            </a:p>
            <a:p>
              <a:r>
                <a:rPr lang="en-US" sz="3600" dirty="0">
                  <a:solidFill>
                    <a:srgbClr val="FFFFFF"/>
                  </a:solidFill>
                </a:rPr>
                <a:t>learn to predict whatever is</a:t>
              </a:r>
            </a:p>
            <a:p>
              <a:r>
                <a:rPr lang="en-US" sz="3600" dirty="0">
                  <a:solidFill>
                    <a:srgbClr val="FFFFFF"/>
                  </a:solidFill>
                </a:rPr>
                <a:t>the most frequent result class.</a:t>
              </a:r>
            </a:p>
            <a:p>
              <a:r>
                <a:rPr lang="en-US" sz="3600" dirty="0">
                  <a:solidFill>
                    <a:srgbClr val="FFFFFF"/>
                  </a:solidFill>
                </a:rPr>
                <a:t>This is called the majority</a:t>
              </a:r>
            </a:p>
            <a:p>
              <a:r>
                <a:rPr lang="en-US" sz="3600" dirty="0">
                  <a:solidFill>
                    <a:srgbClr val="FFFFFF"/>
                  </a:solidFill>
                </a:rPr>
                <a:t>Class.</a:t>
              </a:r>
            </a:p>
          </p:txBody>
        </p:sp>
        <p:sp>
          <p:nvSpPr>
            <p:cNvPr id="14369" name="Rectangle 7"/>
            <p:cNvSpPr>
              <a:spLocks noChangeArrowheads="1"/>
            </p:cNvSpPr>
            <p:nvPr/>
          </p:nvSpPr>
          <p:spPr bwMode="auto">
            <a:xfrm>
              <a:off x="4788" y="816"/>
              <a:ext cx="816" cy="3408"/>
            </a:xfrm>
            <a:prstGeom prst="rect">
              <a:avLst/>
            </a:prstGeom>
            <a:noFill/>
            <a:ln w="50800">
              <a:solidFill>
                <a:srgbClr val="FFFF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3" name="Group 11"/>
          <p:cNvGrpSpPr>
            <a:grpSpLocks/>
          </p:cNvGrpSpPr>
          <p:nvPr/>
        </p:nvGrpSpPr>
        <p:grpSpPr bwMode="auto">
          <a:xfrm>
            <a:off x="381000" y="5334000"/>
            <a:ext cx="7096125" cy="688975"/>
            <a:chOff x="864" y="2592"/>
            <a:chExt cx="4470" cy="434"/>
          </a:xfrm>
        </p:grpSpPr>
        <p:sp>
          <p:nvSpPr>
            <p:cNvPr id="14365" name="Rectangle 10"/>
            <p:cNvSpPr>
              <a:spLocks noChangeArrowheads="1"/>
            </p:cNvSpPr>
            <p:nvPr/>
          </p:nvSpPr>
          <p:spPr bwMode="auto">
            <a:xfrm>
              <a:off x="864" y="2592"/>
              <a:ext cx="4464" cy="43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66" name="Text Box 9"/>
            <p:cNvSpPr txBox="1">
              <a:spLocks noChangeArrowheads="1"/>
            </p:cNvSpPr>
            <p:nvPr/>
          </p:nvSpPr>
          <p:spPr bwMode="auto">
            <a:xfrm>
              <a:off x="902" y="2619"/>
              <a:ext cx="443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dirty="0">
                  <a:solidFill>
                    <a:srgbClr val="FFFFFF"/>
                  </a:solidFill>
                </a:rPr>
                <a:t>What will the rule be in this case?</a:t>
              </a:r>
            </a:p>
          </p:txBody>
        </p:sp>
      </p:grpSp>
      <p:grpSp>
        <p:nvGrpSpPr>
          <p:cNvPr id="4" name="Group 14"/>
          <p:cNvGrpSpPr>
            <a:grpSpLocks/>
          </p:cNvGrpSpPr>
          <p:nvPr/>
        </p:nvGrpSpPr>
        <p:grpSpPr bwMode="auto">
          <a:xfrm>
            <a:off x="1752600" y="6096000"/>
            <a:ext cx="4676775" cy="609600"/>
            <a:chOff x="422" y="3792"/>
            <a:chExt cx="2946" cy="384"/>
          </a:xfrm>
        </p:grpSpPr>
        <p:sp>
          <p:nvSpPr>
            <p:cNvPr id="14363" name="Rectangle 13"/>
            <p:cNvSpPr>
              <a:spLocks noChangeArrowheads="1"/>
            </p:cNvSpPr>
            <p:nvPr/>
          </p:nvSpPr>
          <p:spPr bwMode="auto">
            <a:xfrm>
              <a:off x="432" y="3792"/>
              <a:ext cx="2880" cy="384"/>
            </a:xfrm>
            <a:prstGeom prst="rect">
              <a:avLst/>
            </a:prstGeom>
            <a:solidFill>
              <a:schemeClr val="accent1"/>
            </a:solidFill>
            <a:ln w="9525">
              <a:solidFill>
                <a:schemeClr val="tx1"/>
              </a:solidFill>
              <a:miter lim="800000"/>
              <a:headEnd/>
              <a:tailEnd/>
            </a:ln>
          </p:spPr>
          <p:txBody>
            <a:bodyPr wrap="none" anchor="ctr"/>
            <a:lstStyle/>
            <a:p>
              <a:endParaRPr lang="en-US">
                <a:solidFill>
                  <a:srgbClr val="FFFFFF"/>
                </a:solidFill>
              </a:endParaRPr>
            </a:p>
          </p:txBody>
        </p:sp>
        <p:sp>
          <p:nvSpPr>
            <p:cNvPr id="14364" name="Text Box 12"/>
            <p:cNvSpPr txBox="1">
              <a:spLocks noChangeArrowheads="1"/>
            </p:cNvSpPr>
            <p:nvPr/>
          </p:nvSpPr>
          <p:spPr bwMode="auto">
            <a:xfrm>
              <a:off x="422" y="3802"/>
              <a:ext cx="2946"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200">
                  <a:solidFill>
                    <a:srgbClr val="FFFFFF"/>
                  </a:solidFill>
                </a:rPr>
                <a:t>It will always predict yes.</a:t>
              </a:r>
            </a:p>
          </p:txBody>
        </p:sp>
      </p:grpSp>
      <p:grpSp>
        <p:nvGrpSpPr>
          <p:cNvPr id="5" name="Group 21"/>
          <p:cNvGrpSpPr>
            <a:grpSpLocks/>
          </p:cNvGrpSpPr>
          <p:nvPr/>
        </p:nvGrpSpPr>
        <p:grpSpPr bwMode="auto">
          <a:xfrm>
            <a:off x="7620000" y="1676400"/>
            <a:ext cx="1219200" cy="5029200"/>
            <a:chOff x="4800" y="1056"/>
            <a:chExt cx="768" cy="3168"/>
          </a:xfrm>
        </p:grpSpPr>
        <p:sp>
          <p:nvSpPr>
            <p:cNvPr id="14358" name="Rectangle 15"/>
            <p:cNvSpPr>
              <a:spLocks noChangeArrowheads="1"/>
            </p:cNvSpPr>
            <p:nvPr/>
          </p:nvSpPr>
          <p:spPr bwMode="auto">
            <a:xfrm>
              <a:off x="4800" y="1056"/>
              <a:ext cx="768" cy="192"/>
            </a:xfrm>
            <a:prstGeom prst="rect">
              <a:avLst/>
            </a:prstGeom>
            <a:solidFill>
              <a:srgbClr val="FF0000">
                <a:alpha val="18823"/>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4359" name="Rectangle 16"/>
            <p:cNvSpPr>
              <a:spLocks noChangeArrowheads="1"/>
            </p:cNvSpPr>
            <p:nvPr/>
          </p:nvSpPr>
          <p:spPr bwMode="auto">
            <a:xfrm>
              <a:off x="4800" y="1296"/>
              <a:ext cx="768" cy="192"/>
            </a:xfrm>
            <a:prstGeom prst="rect">
              <a:avLst/>
            </a:prstGeom>
            <a:solidFill>
              <a:srgbClr val="FF0000">
                <a:alpha val="18823"/>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4360" name="Rectangle 17"/>
            <p:cNvSpPr>
              <a:spLocks noChangeArrowheads="1"/>
            </p:cNvSpPr>
            <p:nvPr/>
          </p:nvSpPr>
          <p:spPr bwMode="auto">
            <a:xfrm>
              <a:off x="4800" y="2208"/>
              <a:ext cx="768" cy="192"/>
            </a:xfrm>
            <a:prstGeom prst="rect">
              <a:avLst/>
            </a:prstGeom>
            <a:solidFill>
              <a:srgbClr val="FF0000">
                <a:alpha val="18823"/>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4361" name="Rectangle 18"/>
            <p:cNvSpPr>
              <a:spLocks noChangeArrowheads="1"/>
            </p:cNvSpPr>
            <p:nvPr/>
          </p:nvSpPr>
          <p:spPr bwMode="auto">
            <a:xfrm>
              <a:off x="4800" y="2640"/>
              <a:ext cx="768" cy="192"/>
            </a:xfrm>
            <a:prstGeom prst="rect">
              <a:avLst/>
            </a:prstGeom>
            <a:solidFill>
              <a:srgbClr val="FF0000">
                <a:alpha val="18823"/>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4362" name="Rectangle 19"/>
            <p:cNvSpPr>
              <a:spLocks noChangeArrowheads="1"/>
            </p:cNvSpPr>
            <p:nvPr/>
          </p:nvSpPr>
          <p:spPr bwMode="auto">
            <a:xfrm>
              <a:off x="4800" y="4032"/>
              <a:ext cx="768" cy="192"/>
            </a:xfrm>
            <a:prstGeom prst="rect">
              <a:avLst/>
            </a:prstGeom>
            <a:solidFill>
              <a:srgbClr val="FF0000">
                <a:alpha val="18823"/>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grpSp>
        <p:nvGrpSpPr>
          <p:cNvPr id="6" name="Group 24"/>
          <p:cNvGrpSpPr>
            <a:grpSpLocks/>
          </p:cNvGrpSpPr>
          <p:nvPr/>
        </p:nvGrpSpPr>
        <p:grpSpPr bwMode="auto">
          <a:xfrm>
            <a:off x="304800" y="2286000"/>
            <a:ext cx="8540750" cy="2289175"/>
            <a:chOff x="192" y="1440"/>
            <a:chExt cx="5380" cy="1442"/>
          </a:xfrm>
        </p:grpSpPr>
        <p:sp>
          <p:nvSpPr>
            <p:cNvPr id="14356" name="Rectangle 23"/>
            <p:cNvSpPr>
              <a:spLocks noChangeArrowheads="1"/>
            </p:cNvSpPr>
            <p:nvPr/>
          </p:nvSpPr>
          <p:spPr bwMode="auto">
            <a:xfrm>
              <a:off x="192" y="1440"/>
              <a:ext cx="5376" cy="14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57" name="Text Box 22"/>
            <p:cNvSpPr txBox="1">
              <a:spLocks noChangeArrowheads="1"/>
            </p:cNvSpPr>
            <p:nvPr/>
          </p:nvSpPr>
          <p:spPr bwMode="auto">
            <a:xfrm>
              <a:off x="192" y="1440"/>
              <a:ext cx="5380" cy="1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dirty="0">
                  <a:solidFill>
                    <a:schemeClr val="bg1"/>
                  </a:solidFill>
                </a:rPr>
                <a:t>A slightly more sophisticated rule learner </a:t>
              </a:r>
            </a:p>
            <a:p>
              <a:r>
                <a:rPr lang="en-US" sz="3600" dirty="0">
                  <a:solidFill>
                    <a:schemeClr val="bg1"/>
                  </a:solidFill>
                </a:rPr>
                <a:t>will find the feature that gives the most</a:t>
              </a:r>
            </a:p>
            <a:p>
              <a:r>
                <a:rPr lang="en-US" sz="3600" dirty="0">
                  <a:solidFill>
                    <a:schemeClr val="bg1"/>
                  </a:solidFill>
                </a:rPr>
                <a:t>information about the result class.  What</a:t>
              </a:r>
            </a:p>
            <a:p>
              <a:r>
                <a:rPr lang="en-US" sz="3600" dirty="0">
                  <a:solidFill>
                    <a:schemeClr val="bg1"/>
                  </a:solidFill>
                </a:rPr>
                <a:t>do you think that would be in this case?</a:t>
              </a:r>
            </a:p>
          </p:txBody>
        </p:sp>
      </p:grpSp>
      <p:grpSp>
        <p:nvGrpSpPr>
          <p:cNvPr id="7" name="Group 27"/>
          <p:cNvGrpSpPr>
            <a:grpSpLocks/>
          </p:cNvGrpSpPr>
          <p:nvPr/>
        </p:nvGrpSpPr>
        <p:grpSpPr bwMode="auto">
          <a:xfrm>
            <a:off x="2057400" y="2514600"/>
            <a:ext cx="4359275" cy="2319338"/>
            <a:chOff x="470" y="1275"/>
            <a:chExt cx="2746" cy="1461"/>
          </a:xfrm>
        </p:grpSpPr>
        <p:sp>
          <p:nvSpPr>
            <p:cNvPr id="14354" name="Rectangle 26"/>
            <p:cNvSpPr>
              <a:spLocks noChangeArrowheads="1"/>
            </p:cNvSpPr>
            <p:nvPr/>
          </p:nvSpPr>
          <p:spPr bwMode="auto">
            <a:xfrm>
              <a:off x="480" y="1296"/>
              <a:ext cx="2736" cy="14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55" name="Text Box 25"/>
            <p:cNvSpPr txBox="1">
              <a:spLocks noChangeArrowheads="1"/>
            </p:cNvSpPr>
            <p:nvPr/>
          </p:nvSpPr>
          <p:spPr bwMode="auto">
            <a:xfrm>
              <a:off x="470" y="1275"/>
              <a:ext cx="2468" cy="1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dirty="0">
                  <a:solidFill>
                    <a:schemeClr val="bg1"/>
                  </a:solidFill>
                </a:rPr>
                <a:t>Outlook:</a:t>
              </a:r>
            </a:p>
            <a:p>
              <a:r>
                <a:rPr lang="en-US" sz="3600" dirty="0">
                  <a:solidFill>
                    <a:schemeClr val="bg1"/>
                  </a:solidFill>
                </a:rPr>
                <a:t>	Sunny -&gt; No</a:t>
              </a:r>
            </a:p>
            <a:p>
              <a:r>
                <a:rPr lang="en-US" sz="3600" dirty="0">
                  <a:solidFill>
                    <a:schemeClr val="bg1"/>
                  </a:solidFill>
                </a:rPr>
                <a:t>	Overcast -&gt; Yes</a:t>
              </a:r>
            </a:p>
            <a:p>
              <a:r>
                <a:rPr lang="en-US" sz="3600" dirty="0">
                  <a:solidFill>
                    <a:schemeClr val="bg1"/>
                  </a:solidFill>
                </a:rPr>
                <a:t>	Rainy-&gt; Yes</a:t>
              </a:r>
            </a:p>
          </p:txBody>
        </p:sp>
      </p:grpSp>
      <p:grpSp>
        <p:nvGrpSpPr>
          <p:cNvPr id="8" name="Group 32"/>
          <p:cNvGrpSpPr>
            <a:grpSpLocks/>
          </p:cNvGrpSpPr>
          <p:nvPr/>
        </p:nvGrpSpPr>
        <p:grpSpPr bwMode="auto">
          <a:xfrm>
            <a:off x="7620000" y="3505200"/>
            <a:ext cx="1219200" cy="3200400"/>
            <a:chOff x="4800" y="2208"/>
            <a:chExt cx="768" cy="2016"/>
          </a:xfrm>
        </p:grpSpPr>
        <p:sp>
          <p:nvSpPr>
            <p:cNvPr id="14350" name="Rectangle 28"/>
            <p:cNvSpPr>
              <a:spLocks noChangeArrowheads="1"/>
            </p:cNvSpPr>
            <p:nvPr/>
          </p:nvSpPr>
          <p:spPr bwMode="auto">
            <a:xfrm>
              <a:off x="4800" y="4032"/>
              <a:ext cx="768" cy="192"/>
            </a:xfrm>
            <a:prstGeom prst="rect">
              <a:avLst/>
            </a:prstGeom>
            <a:solidFill>
              <a:srgbClr val="FF0000">
                <a:alpha val="2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4351" name="Rectangle 29"/>
            <p:cNvSpPr>
              <a:spLocks noChangeArrowheads="1"/>
            </p:cNvSpPr>
            <p:nvPr/>
          </p:nvSpPr>
          <p:spPr bwMode="auto">
            <a:xfrm>
              <a:off x="4800" y="2208"/>
              <a:ext cx="768" cy="192"/>
            </a:xfrm>
            <a:prstGeom prst="rect">
              <a:avLst/>
            </a:prstGeom>
            <a:solidFill>
              <a:srgbClr val="FF0000">
                <a:alpha val="2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4352" name="Rectangle 30"/>
            <p:cNvSpPr>
              <a:spLocks noChangeArrowheads="1"/>
            </p:cNvSpPr>
            <p:nvPr/>
          </p:nvSpPr>
          <p:spPr bwMode="auto">
            <a:xfrm>
              <a:off x="4800" y="3336"/>
              <a:ext cx="768" cy="192"/>
            </a:xfrm>
            <a:prstGeom prst="rect">
              <a:avLst/>
            </a:prstGeom>
            <a:solidFill>
              <a:srgbClr val="FF0000">
                <a:alpha val="2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4353" name="Rectangle 31"/>
            <p:cNvSpPr>
              <a:spLocks noChangeArrowheads="1"/>
            </p:cNvSpPr>
            <p:nvPr/>
          </p:nvSpPr>
          <p:spPr bwMode="auto">
            <a:xfrm>
              <a:off x="4800" y="2880"/>
              <a:ext cx="768" cy="192"/>
            </a:xfrm>
            <a:prstGeom prst="rect">
              <a:avLst/>
            </a:prstGeom>
            <a:solidFill>
              <a:srgbClr val="FF0000">
                <a:alpha val="2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grpSp>
        <p:nvGrpSpPr>
          <p:cNvPr id="9" name="Group 35"/>
          <p:cNvGrpSpPr>
            <a:grpSpLocks/>
          </p:cNvGrpSpPr>
          <p:nvPr/>
        </p:nvGrpSpPr>
        <p:grpSpPr bwMode="auto">
          <a:xfrm>
            <a:off x="1828800" y="4800600"/>
            <a:ext cx="4876800" cy="1828800"/>
            <a:chOff x="1152" y="1776"/>
            <a:chExt cx="3072" cy="1152"/>
          </a:xfrm>
        </p:grpSpPr>
        <p:sp>
          <p:nvSpPr>
            <p:cNvPr id="14348" name="Rectangle 34"/>
            <p:cNvSpPr>
              <a:spLocks noChangeArrowheads="1"/>
            </p:cNvSpPr>
            <p:nvPr/>
          </p:nvSpPr>
          <p:spPr bwMode="auto">
            <a:xfrm>
              <a:off x="1152" y="1776"/>
              <a:ext cx="3072" cy="115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349" name="Text Box 33"/>
            <p:cNvSpPr txBox="1">
              <a:spLocks noChangeArrowheads="1"/>
            </p:cNvSpPr>
            <p:nvPr/>
          </p:nvSpPr>
          <p:spPr bwMode="auto">
            <a:xfrm>
              <a:off x="1152" y="1776"/>
              <a:ext cx="2790" cy="1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800" dirty="0">
                  <a:solidFill>
                    <a:srgbClr val="FFFFFF"/>
                  </a:solidFill>
                </a:rPr>
                <a:t>&lt;Feature Name&gt;:</a:t>
              </a:r>
            </a:p>
            <a:p>
              <a:r>
                <a:rPr lang="en-US" sz="2800" dirty="0">
                  <a:solidFill>
                    <a:srgbClr val="FFFFFF"/>
                  </a:solidFill>
                </a:rPr>
                <a:t>	&lt;value&gt; -&gt; &lt;prediction&gt;</a:t>
              </a:r>
            </a:p>
            <a:p>
              <a:r>
                <a:rPr lang="en-US" sz="2800" dirty="0">
                  <a:solidFill>
                    <a:srgbClr val="FFFFFF"/>
                  </a:solidFill>
                </a:rPr>
                <a:t>	&lt;value&gt; -&gt; &lt;prediction&gt;</a:t>
              </a:r>
            </a:p>
            <a:p>
              <a:r>
                <a:rPr lang="en-US" sz="2800" dirty="0">
                  <a:solidFill>
                    <a:srgbClr val="FFFFFF"/>
                  </a:solidFill>
                </a:rPr>
                <a:t>	…</a:t>
              </a:r>
            </a:p>
          </p:txBody>
        </p:sp>
      </p:grpSp>
      <p:sp>
        <p:nvSpPr>
          <p:cNvPr id="35" name="Rectangle 2"/>
          <p:cNvSpPr txBox="1">
            <a:spLocks noChangeArrowheads="1"/>
          </p:cNvSpPr>
          <p:nvPr/>
        </p:nvSpPr>
        <p:spPr>
          <a:xfrm>
            <a:off x="954132" y="-155512"/>
            <a:ext cx="7660701" cy="990107"/>
          </a:xfrm>
          <a:prstGeom prst="rect">
            <a:avLst/>
          </a:prstGeom>
        </p:spPr>
        <p:txBody>
          <a:bodyPr vert="horz" lIns="0" tIns="0" rIns="0" bIns="45720" rtlCol="0" anchor="b" anchorCtr="0">
            <a:noAutofit/>
          </a:bodyPr>
          <a:lst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a:lstStyle>
          <a:p>
            <a:r>
              <a:rPr lang="en-US" sz="4000" smtClean="0">
                <a:latin typeface="Arial" charset="0"/>
              </a:rPr>
              <a:t>How does classification work?</a:t>
            </a:r>
            <a:endParaRPr lang="en-US" sz="4000" dirty="0">
              <a:latin typeface="Arial" charset="0"/>
            </a:endParaRPr>
          </a:p>
        </p:txBody>
      </p:sp>
    </p:spTree>
    <p:extLst>
      <p:ext uri="{BB962C8B-B14F-4D97-AF65-F5344CB8AC3E}">
        <p14:creationId xmlns:p14="http://schemas.microsoft.com/office/powerpoint/2010/main" val="3228346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nodeType="clickEffect">
                                  <p:stCondLst>
                                    <p:cond delay="0"/>
                                  </p:stCondLst>
                                  <p:childTnLst>
                                    <p:set>
                                      <p:cBhvr>
                                        <p:cTn id="29" dur="1" fill="hold">
                                          <p:stCondLst>
                                            <p:cond delay="0"/>
                                          </p:stCondLst>
                                        </p:cTn>
                                        <p:tgtEl>
                                          <p:spTgt spid="2"/>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5"/>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3"/>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0-#ppt_w/2"/>
                                          </p:val>
                                        </p:tav>
                                        <p:tav tm="100000">
                                          <p:val>
                                            <p:strVal val="#ppt_x"/>
                                          </p:val>
                                        </p:tav>
                                      </p:tavLst>
                                    </p:anim>
                                    <p:anim calcmode="lin" valueType="num">
                                      <p:cBhvr additive="base">
                                        <p:cTn id="4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fill="hold"/>
                                        <p:tgtEl>
                                          <p:spTgt spid="9"/>
                                        </p:tgtEl>
                                        <p:attrNameLst>
                                          <p:attrName>ppt_x</p:attrName>
                                        </p:attrNameLst>
                                      </p:cBhvr>
                                      <p:tavLst>
                                        <p:tav tm="0">
                                          <p:val>
                                            <p:strVal val="#ppt_x"/>
                                          </p:val>
                                        </p:tav>
                                        <p:tav tm="100000">
                                          <p:val>
                                            <p:strVal val="#ppt_x"/>
                                          </p:val>
                                        </p:tav>
                                      </p:tavLst>
                                    </p:anim>
                                    <p:anim calcmode="lin" valueType="num">
                                      <p:cBhvr additive="base">
                                        <p:cTn id="4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xit" presetSubtype="2" fill="hold" nodeType="clickEffect">
                                  <p:stCondLst>
                                    <p:cond delay="0"/>
                                  </p:stCondLst>
                                  <p:childTnLst>
                                    <p:anim calcmode="lin" valueType="num">
                                      <p:cBhvr additive="base">
                                        <p:cTn id="51" dur="500"/>
                                        <p:tgtEl>
                                          <p:spTgt spid="6"/>
                                        </p:tgtEl>
                                        <p:attrNameLst>
                                          <p:attrName>ppt_x</p:attrName>
                                        </p:attrNameLst>
                                      </p:cBhvr>
                                      <p:tavLst>
                                        <p:tav tm="0">
                                          <p:val>
                                            <p:strVal val="ppt_x"/>
                                          </p:val>
                                        </p:tav>
                                        <p:tav tm="100000">
                                          <p:val>
                                            <p:strVal val="1+ppt_w/2"/>
                                          </p:val>
                                        </p:tav>
                                      </p:tavLst>
                                    </p:anim>
                                    <p:anim calcmode="lin" valueType="num">
                                      <p:cBhvr additive="base">
                                        <p:cTn id="52" dur="500"/>
                                        <p:tgtEl>
                                          <p:spTgt spid="6"/>
                                        </p:tgtEl>
                                        <p:attrNameLst>
                                          <p:attrName>ppt_y</p:attrName>
                                        </p:attrNameLst>
                                      </p:cBhvr>
                                      <p:tavLst>
                                        <p:tav tm="0">
                                          <p:val>
                                            <p:strVal val="ppt_y"/>
                                          </p:val>
                                        </p:tav>
                                        <p:tav tm="100000">
                                          <p:val>
                                            <p:strVal val="ppt_y"/>
                                          </p:val>
                                        </p:tav>
                                      </p:tavLst>
                                    </p:anim>
                                    <p:set>
                                      <p:cBhvr>
                                        <p:cTn id="53" dur="1" fill="hold">
                                          <p:stCondLst>
                                            <p:cond delay="499"/>
                                          </p:stCondLst>
                                        </p:cTn>
                                        <p:tgtEl>
                                          <p:spTgt spid="6"/>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9"/>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additive="base">
                                        <p:cTn id="60" dur="500" fill="hold"/>
                                        <p:tgtEl>
                                          <p:spTgt spid="7"/>
                                        </p:tgtEl>
                                        <p:attrNameLst>
                                          <p:attrName>ppt_x</p:attrName>
                                        </p:attrNameLst>
                                      </p:cBhvr>
                                      <p:tavLst>
                                        <p:tav tm="0">
                                          <p:val>
                                            <p:strVal val="0-#ppt_w/2"/>
                                          </p:val>
                                        </p:tav>
                                        <p:tav tm="100000">
                                          <p:val>
                                            <p:strVal val="#ppt_x"/>
                                          </p:val>
                                        </p:tav>
                                      </p:tavLst>
                                    </p:anim>
                                    <p:anim calcmode="lin" valueType="num">
                                      <p:cBhvr additive="base">
                                        <p:cTn id="61"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dissolve">
                                      <p:cBhvr>
                                        <p:cTn id="6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772400" cy="1143000"/>
          </a:xfrm>
        </p:spPr>
        <p:txBody>
          <a:bodyPr/>
          <a:lstStyle/>
          <a:p>
            <a:pPr eaLnBrk="1" hangingPunct="1"/>
            <a:r>
              <a:rPr lang="en-US" dirty="0">
                <a:latin typeface="Arial" charset="0"/>
              </a:rPr>
              <a:t>What will </a:t>
            </a:r>
            <a:r>
              <a:rPr lang="en-US" dirty="0" smtClean="0">
                <a:latin typeface="Arial" charset="0"/>
              </a:rPr>
              <a:t>the prediction be?</a:t>
            </a:r>
            <a:endParaRPr lang="en-US" dirty="0">
              <a:latin typeface="Arial" charset="0"/>
            </a:endParaRPr>
          </a:p>
        </p:txBody>
      </p:sp>
      <p:grpSp>
        <p:nvGrpSpPr>
          <p:cNvPr id="16387" name="Group 5"/>
          <p:cNvGrpSpPr>
            <a:grpSpLocks/>
          </p:cNvGrpSpPr>
          <p:nvPr/>
        </p:nvGrpSpPr>
        <p:grpSpPr bwMode="auto">
          <a:xfrm>
            <a:off x="2133600" y="1871663"/>
            <a:ext cx="4359275" cy="2319337"/>
            <a:chOff x="470" y="1275"/>
            <a:chExt cx="2746" cy="1461"/>
          </a:xfrm>
        </p:grpSpPr>
        <p:sp>
          <p:nvSpPr>
            <p:cNvPr id="16394" name="Rectangle 6"/>
            <p:cNvSpPr>
              <a:spLocks noChangeArrowheads="1"/>
            </p:cNvSpPr>
            <p:nvPr/>
          </p:nvSpPr>
          <p:spPr bwMode="auto">
            <a:xfrm>
              <a:off x="480" y="1296"/>
              <a:ext cx="2736" cy="14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395" name="Text Box 7"/>
            <p:cNvSpPr txBox="1">
              <a:spLocks noChangeArrowheads="1"/>
            </p:cNvSpPr>
            <p:nvPr/>
          </p:nvSpPr>
          <p:spPr bwMode="auto">
            <a:xfrm>
              <a:off x="470" y="1275"/>
              <a:ext cx="2468" cy="1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dirty="0">
                  <a:solidFill>
                    <a:srgbClr val="FFFFFF"/>
                  </a:solidFill>
                </a:rPr>
                <a:t>Outlook:</a:t>
              </a:r>
            </a:p>
            <a:p>
              <a:r>
                <a:rPr lang="en-US" sz="3600" dirty="0">
                  <a:solidFill>
                    <a:srgbClr val="FFFFFF"/>
                  </a:solidFill>
                </a:rPr>
                <a:t>	Sunny -&gt; No</a:t>
              </a:r>
            </a:p>
            <a:p>
              <a:r>
                <a:rPr lang="en-US" sz="3600" dirty="0">
                  <a:solidFill>
                    <a:srgbClr val="FFFFFF"/>
                  </a:solidFill>
                </a:rPr>
                <a:t>	Overcast -&gt; Yes</a:t>
              </a:r>
            </a:p>
            <a:p>
              <a:r>
                <a:rPr lang="en-US" sz="3600" dirty="0">
                  <a:solidFill>
                    <a:srgbClr val="FFFFFF"/>
                  </a:solidFill>
                </a:rPr>
                <a:t>	Rainy-&gt; Yes</a:t>
              </a:r>
            </a:p>
          </p:txBody>
        </p:sp>
      </p:grpSp>
      <p:graphicFrame>
        <p:nvGraphicFramePr>
          <p:cNvPr id="16388" name="Object 8"/>
          <p:cNvGraphicFramePr>
            <a:graphicFrameLocks noChangeAspect="1"/>
          </p:cNvGraphicFramePr>
          <p:nvPr/>
        </p:nvGraphicFramePr>
        <p:xfrm>
          <a:off x="76200" y="4795838"/>
          <a:ext cx="8991600" cy="766762"/>
        </p:xfrm>
        <a:graphic>
          <a:graphicData uri="http://schemas.openxmlformats.org/presentationml/2006/ole">
            <mc:AlternateContent xmlns:mc="http://schemas.openxmlformats.org/markup-compatibility/2006">
              <mc:Choice xmlns:v="urn:schemas-microsoft-com:vml" Requires="v">
                <p:oleObj spid="_x0000_s6263" name="Bitmap Image" r:id="rId3" imgW="4023709" imgH="343075" progId="Paint.Picture">
                  <p:embed/>
                </p:oleObj>
              </mc:Choice>
              <mc:Fallback>
                <p:oleObj name="Bitmap Image" r:id="rId3" imgW="4023709" imgH="34307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4795838"/>
                        <a:ext cx="8991600" cy="766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6389" name="Text Box 9"/>
          <p:cNvSpPr txBox="1">
            <a:spLocks noChangeArrowheads="1"/>
          </p:cNvSpPr>
          <p:nvPr/>
        </p:nvSpPr>
        <p:spPr bwMode="auto">
          <a:xfrm>
            <a:off x="3795713" y="1506538"/>
            <a:ext cx="1063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dirty="0"/>
              <a:t>Model</a:t>
            </a:r>
          </a:p>
        </p:txBody>
      </p:sp>
      <p:sp>
        <p:nvSpPr>
          <p:cNvPr id="16390" name="Text Box 10"/>
          <p:cNvSpPr txBox="1">
            <a:spLocks noChangeArrowheads="1"/>
          </p:cNvSpPr>
          <p:nvPr/>
        </p:nvSpPr>
        <p:spPr bwMode="auto">
          <a:xfrm>
            <a:off x="3548063" y="4411663"/>
            <a:ext cx="15573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t>New Data</a:t>
            </a:r>
          </a:p>
        </p:txBody>
      </p:sp>
      <p:grpSp>
        <p:nvGrpSpPr>
          <p:cNvPr id="3" name="Group 13"/>
          <p:cNvGrpSpPr>
            <a:grpSpLocks/>
          </p:cNvGrpSpPr>
          <p:nvPr/>
        </p:nvGrpSpPr>
        <p:grpSpPr bwMode="auto">
          <a:xfrm>
            <a:off x="7696200" y="5156200"/>
            <a:ext cx="1295400" cy="396875"/>
            <a:chOff x="4848" y="3248"/>
            <a:chExt cx="816" cy="250"/>
          </a:xfrm>
        </p:grpSpPr>
        <p:sp>
          <p:nvSpPr>
            <p:cNvPr id="16392" name="Rectangle 12"/>
            <p:cNvSpPr>
              <a:spLocks noChangeArrowheads="1"/>
            </p:cNvSpPr>
            <p:nvPr/>
          </p:nvSpPr>
          <p:spPr bwMode="auto">
            <a:xfrm>
              <a:off x="4848" y="3264"/>
              <a:ext cx="816" cy="19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6393" name="Text Box 11"/>
            <p:cNvSpPr txBox="1">
              <a:spLocks noChangeArrowheads="1"/>
            </p:cNvSpPr>
            <p:nvPr/>
          </p:nvSpPr>
          <p:spPr bwMode="auto">
            <a:xfrm>
              <a:off x="5108" y="3248"/>
              <a:ext cx="40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000" b="1"/>
                <a:t>Yes</a:t>
              </a:r>
            </a:p>
          </p:txBody>
        </p:sp>
      </p:grpSp>
    </p:spTree>
    <p:extLst>
      <p:ext uri="{BB962C8B-B14F-4D97-AF65-F5344CB8AC3E}">
        <p14:creationId xmlns:p14="http://schemas.microsoft.com/office/powerpoint/2010/main" val="34032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latin typeface="Arial" charset="0"/>
              </a:rPr>
              <a:t>0R &amp; 1R Classification</a:t>
            </a:r>
            <a:endParaRPr lang="en-US" dirty="0">
              <a:latin typeface="Arial" charset="0"/>
            </a:endParaRPr>
          </a:p>
        </p:txBody>
      </p:sp>
      <p:sp>
        <p:nvSpPr>
          <p:cNvPr id="11267" name="Rectangle 3"/>
          <p:cNvSpPr>
            <a:spLocks noGrp="1" noChangeArrowheads="1"/>
          </p:cNvSpPr>
          <p:nvPr>
            <p:ph idx="1"/>
          </p:nvPr>
        </p:nvSpPr>
        <p:spPr/>
        <p:txBody>
          <a:bodyPr/>
          <a:lstStyle/>
          <a:p>
            <a:pPr eaLnBrk="1" hangingPunct="1">
              <a:buFont typeface="Wingdings" charset="0"/>
              <a:buNone/>
            </a:pPr>
            <a:r>
              <a:rPr lang="en-US" dirty="0" smtClean="0">
                <a:latin typeface="Arial" charset="0"/>
              </a:rPr>
              <a:t>Problem: Brittle </a:t>
            </a:r>
            <a:r>
              <a:rPr lang="en-US" dirty="0">
                <a:latin typeface="Arial" charset="0"/>
              </a:rPr>
              <a:t>and error </a:t>
            </a:r>
            <a:r>
              <a:rPr lang="en-US" dirty="0" smtClean="0">
                <a:latin typeface="Arial" charset="0"/>
              </a:rPr>
              <a:t>prone</a:t>
            </a:r>
            <a:endParaRPr lang="en-US" dirty="0">
              <a:latin typeface="Arial" charset="0"/>
            </a:endParaRPr>
          </a:p>
          <a:p>
            <a:pPr eaLnBrk="1" hangingPunct="1">
              <a:buFont typeface="Wingdings" charset="0"/>
              <a:buNone/>
            </a:pPr>
            <a:r>
              <a:rPr lang="en-US" dirty="0" smtClean="0">
                <a:latin typeface="Arial" charset="0"/>
              </a:rPr>
              <a:t>Instead, ML </a:t>
            </a:r>
            <a:r>
              <a:rPr lang="en-US" dirty="0">
                <a:latin typeface="Arial" charset="0"/>
              </a:rPr>
              <a:t>classifiers </a:t>
            </a:r>
            <a:r>
              <a:rPr lang="en-US" dirty="0" smtClean="0">
                <a:latin typeface="Arial" charset="0"/>
              </a:rPr>
              <a:t>use </a:t>
            </a:r>
            <a:r>
              <a:rPr lang="en-US" i="1" dirty="0" smtClean="0">
                <a:latin typeface="Arial" charset="0"/>
              </a:rPr>
              <a:t>statistical models</a:t>
            </a:r>
            <a:r>
              <a:rPr lang="en-US" dirty="0" smtClean="0">
                <a:latin typeface="Arial" charset="0"/>
              </a:rPr>
              <a:t> to learn from past data</a:t>
            </a:r>
            <a:endParaRPr lang="en-US" dirty="0">
              <a:latin typeface="Arial" charset="0"/>
            </a:endParaRPr>
          </a:p>
        </p:txBody>
      </p:sp>
    </p:spTree>
    <p:extLst>
      <p:ext uri="{BB962C8B-B14F-4D97-AF65-F5344CB8AC3E}">
        <p14:creationId xmlns:p14="http://schemas.microsoft.com/office/powerpoint/2010/main" val="3501751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a:latin typeface="Arial" charset="0"/>
              </a:rPr>
              <a:t>Learned Classifiers</a:t>
            </a:r>
          </a:p>
        </p:txBody>
      </p:sp>
      <p:sp>
        <p:nvSpPr>
          <p:cNvPr id="14339" name="Rectangle 3"/>
          <p:cNvSpPr>
            <a:spLocks noGrp="1" noChangeArrowheads="1"/>
          </p:cNvSpPr>
          <p:nvPr>
            <p:ph type="body" sz="half" idx="1"/>
          </p:nvPr>
        </p:nvSpPr>
        <p:spPr>
          <a:xfrm>
            <a:off x="1037171" y="1119188"/>
            <a:ext cx="4114800" cy="5029200"/>
          </a:xfrm>
        </p:spPr>
        <p:txBody>
          <a:bodyPr/>
          <a:lstStyle/>
          <a:p>
            <a:pPr marL="0" indent="0" eaLnBrk="1" hangingPunct="1">
              <a:buFont typeface="Wingdings" charset="0"/>
              <a:buNone/>
            </a:pPr>
            <a:r>
              <a:rPr lang="en-US" sz="2400" dirty="0">
                <a:latin typeface="Arial" charset="0"/>
              </a:rPr>
              <a:t>Training Time</a:t>
            </a: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40" name="AutoShape 4"/>
          <p:cNvSpPr>
            <a:spLocks noChangeArrowheads="1"/>
          </p:cNvSpPr>
          <p:nvPr/>
        </p:nvSpPr>
        <p:spPr bwMode="auto">
          <a:xfrm>
            <a:off x="685800" y="2201863"/>
            <a:ext cx="990600" cy="990600"/>
          </a:xfrm>
          <a:prstGeom prst="flowChartOr">
            <a:avLst/>
          </a:prstGeom>
          <a:solidFill>
            <a:schemeClr val="accent1"/>
          </a:solidFill>
          <a:ln w="9525">
            <a:solidFill>
              <a:schemeClr val="tx1"/>
            </a:solidFill>
            <a:miter lim="800000"/>
            <a:headEnd/>
            <a:tailEnd/>
          </a:ln>
        </p:spPr>
        <p:txBody>
          <a:bodyPr wrap="none" anchor="ctr"/>
          <a:lstStyle/>
          <a:p>
            <a:endParaRPr lang="en-US"/>
          </a:p>
        </p:txBody>
      </p:sp>
      <p:sp>
        <p:nvSpPr>
          <p:cNvPr id="14341" name="Line 5"/>
          <p:cNvSpPr>
            <a:spLocks noChangeShapeType="1"/>
          </p:cNvSpPr>
          <p:nvPr/>
        </p:nvSpPr>
        <p:spPr bwMode="auto">
          <a:xfrm>
            <a:off x="1709738" y="2697163"/>
            <a:ext cx="3810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6" name="Rectangle 113"/>
          <p:cNvSpPr>
            <a:spLocks noChangeArrowheads="1"/>
          </p:cNvSpPr>
          <p:nvPr/>
        </p:nvSpPr>
        <p:spPr bwMode="auto">
          <a:xfrm>
            <a:off x="21336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Feature</a:t>
            </a:r>
            <a:br>
              <a:rPr lang="en-US" sz="1800">
                <a:solidFill>
                  <a:schemeClr val="bg2"/>
                </a:solidFill>
              </a:rPr>
            </a:br>
            <a:r>
              <a:rPr lang="en-US" sz="1800">
                <a:solidFill>
                  <a:schemeClr val="bg2"/>
                </a:solidFill>
              </a:rPr>
              <a:t>Gen</a:t>
            </a:r>
          </a:p>
        </p:txBody>
      </p:sp>
      <p:sp>
        <p:nvSpPr>
          <p:cNvPr id="14377" name="Line 114"/>
          <p:cNvSpPr>
            <a:spLocks noChangeShapeType="1"/>
          </p:cNvSpPr>
          <p:nvPr/>
        </p:nvSpPr>
        <p:spPr bwMode="auto">
          <a:xfrm>
            <a:off x="3048000" y="2697163"/>
            <a:ext cx="6096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29" name="Rectangle 28"/>
          <p:cNvSpPr/>
          <p:nvPr/>
        </p:nvSpPr>
        <p:spPr bwMode="auto">
          <a:xfrm>
            <a:off x="515938" y="1606550"/>
            <a:ext cx="1489075" cy="503238"/>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a:lstStyle/>
          <a:p>
            <a:pPr algn="ctr">
              <a:defRPr/>
            </a:pPr>
            <a:r>
              <a:rPr lang="en-US" sz="1400" b="1" dirty="0">
                <a:solidFill>
                  <a:srgbClr val="445984"/>
                </a:solidFill>
                <a:ea typeface="+mn-ea"/>
              </a:rPr>
              <a:t>Method to get Ground Truth</a:t>
            </a:r>
          </a:p>
        </p:txBody>
      </p:sp>
      <p:sp>
        <p:nvSpPr>
          <p:cNvPr id="14383" name="Line 114"/>
          <p:cNvSpPr>
            <a:spLocks noChangeShapeType="1"/>
          </p:cNvSpPr>
          <p:nvPr/>
        </p:nvSpPr>
        <p:spPr bwMode="auto">
          <a:xfrm flipV="1">
            <a:off x="1992313" y="1749425"/>
            <a:ext cx="3694112" cy="4445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4384" name="Line 114"/>
          <p:cNvSpPr>
            <a:spLocks noChangeShapeType="1"/>
          </p:cNvSpPr>
          <p:nvPr/>
        </p:nvSpPr>
        <p:spPr bwMode="auto">
          <a:xfrm>
            <a:off x="5699125" y="1746250"/>
            <a:ext cx="44450" cy="38735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Tree>
    <p:extLst>
      <p:ext uri="{BB962C8B-B14F-4D97-AF65-F5344CB8AC3E}">
        <p14:creationId xmlns:p14="http://schemas.microsoft.com/office/powerpoint/2010/main" val="4193633885"/>
      </p:ext>
    </p:extLst>
  </p:cSld>
  <p:clrMapOvr>
    <a:masterClrMapping/>
  </p:clrMapOvr>
  <p:transition>
    <p:randomBa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57"/>
          <p:cNvGrpSpPr>
            <a:grpSpLocks/>
          </p:cNvGrpSpPr>
          <p:nvPr/>
        </p:nvGrpSpPr>
        <p:grpSpPr bwMode="auto">
          <a:xfrm>
            <a:off x="6245225" y="3883025"/>
            <a:ext cx="1447800" cy="1295400"/>
            <a:chOff x="3936" y="2448"/>
            <a:chExt cx="912" cy="816"/>
          </a:xfrm>
        </p:grpSpPr>
        <p:sp>
          <p:nvSpPr>
            <p:cNvPr id="15374" name="AutoShape 58"/>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5375" name="Group 59"/>
            <p:cNvGrpSpPr>
              <a:grpSpLocks/>
            </p:cNvGrpSpPr>
            <p:nvPr/>
          </p:nvGrpSpPr>
          <p:grpSpPr bwMode="auto">
            <a:xfrm>
              <a:off x="4196" y="2496"/>
              <a:ext cx="384" cy="248"/>
              <a:chOff x="1632" y="3072"/>
              <a:chExt cx="384" cy="248"/>
            </a:xfrm>
          </p:grpSpPr>
          <p:sp>
            <p:nvSpPr>
              <p:cNvPr id="15376" name="Rectangle 60"/>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77" name="Rectangle 61"/>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78" name="Rectangle 62"/>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79" name="Rectangle 63"/>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80" name="Rectangle 64"/>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81" name="Rectangle 65"/>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82" name="Rectangle 66"/>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83" name="Rectangle 67"/>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84" name="Rectangle 68"/>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85" name="Rectangle 69"/>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86" name="Rectangle 70"/>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87" name="Rectangle 71"/>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5365" name="AutoShape 4"/>
          <p:cNvSpPr>
            <a:spLocks noChangeArrowheads="1"/>
          </p:cNvSpPr>
          <p:nvPr/>
        </p:nvSpPr>
        <p:spPr bwMode="auto">
          <a:xfrm>
            <a:off x="685800" y="2201863"/>
            <a:ext cx="990600" cy="990600"/>
          </a:xfrm>
          <a:prstGeom prst="flowChartOr">
            <a:avLst/>
          </a:prstGeom>
          <a:solidFill>
            <a:schemeClr val="accent1"/>
          </a:solidFill>
          <a:ln w="9525">
            <a:solidFill>
              <a:schemeClr val="tx1"/>
            </a:solidFill>
            <a:miter lim="800000"/>
            <a:headEnd/>
            <a:tailEnd/>
          </a:ln>
        </p:spPr>
        <p:txBody>
          <a:bodyPr wrap="none" anchor="ctr"/>
          <a:lstStyle/>
          <a:p>
            <a:endParaRPr lang="en-US"/>
          </a:p>
        </p:txBody>
      </p:sp>
      <p:sp>
        <p:nvSpPr>
          <p:cNvPr id="15366" name="Line 5"/>
          <p:cNvSpPr>
            <a:spLocks noChangeShapeType="1"/>
          </p:cNvSpPr>
          <p:nvPr/>
        </p:nvSpPr>
        <p:spPr bwMode="auto">
          <a:xfrm>
            <a:off x="1709738" y="2697163"/>
            <a:ext cx="3810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5367" name="Text Box 41"/>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5368" name="Rectangle 42"/>
          <p:cNvSpPr>
            <a:spLocks noChangeArrowheads="1"/>
          </p:cNvSpPr>
          <p:nvPr/>
        </p:nvSpPr>
        <p:spPr bwMode="auto">
          <a:xfrm>
            <a:off x="21336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Feature</a:t>
            </a:r>
            <a:br>
              <a:rPr lang="en-US" sz="1800">
                <a:solidFill>
                  <a:schemeClr val="bg2"/>
                </a:solidFill>
              </a:rPr>
            </a:br>
            <a:r>
              <a:rPr lang="en-US" sz="1800">
                <a:solidFill>
                  <a:schemeClr val="bg2"/>
                </a:solidFill>
              </a:rPr>
              <a:t>Gen</a:t>
            </a:r>
          </a:p>
        </p:txBody>
      </p:sp>
      <p:sp>
        <p:nvSpPr>
          <p:cNvPr id="15369" name="Line 43"/>
          <p:cNvSpPr>
            <a:spLocks noChangeShapeType="1"/>
          </p:cNvSpPr>
          <p:nvPr/>
        </p:nvSpPr>
        <p:spPr bwMode="auto">
          <a:xfrm>
            <a:off x="3048000" y="2697163"/>
            <a:ext cx="228600"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370" name="Line 48"/>
          <p:cNvSpPr>
            <a:spLocks noChangeShapeType="1"/>
          </p:cNvSpPr>
          <p:nvPr/>
        </p:nvSpPr>
        <p:spPr bwMode="auto">
          <a:xfrm>
            <a:off x="3297238" y="4572000"/>
            <a:ext cx="30480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5371" name="Line 49"/>
          <p:cNvSpPr>
            <a:spLocks noChangeShapeType="1"/>
          </p:cNvSpPr>
          <p:nvPr/>
        </p:nvSpPr>
        <p:spPr bwMode="auto">
          <a:xfrm>
            <a:off x="3276600" y="2678113"/>
            <a:ext cx="0" cy="190500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372" name="AutoShape 50"/>
          <p:cNvSpPr>
            <a:spLocks noChangeArrowheads="1"/>
          </p:cNvSpPr>
          <p:nvPr/>
        </p:nvSpPr>
        <p:spPr bwMode="auto">
          <a:xfrm>
            <a:off x="8077200" y="3962400"/>
            <a:ext cx="1066800" cy="1295400"/>
          </a:xfrm>
          <a:prstGeom prst="irregularSeal2">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a:t>
            </a:r>
          </a:p>
        </p:txBody>
      </p:sp>
      <p:sp>
        <p:nvSpPr>
          <p:cNvPr id="15373" name="Line 51"/>
          <p:cNvSpPr>
            <a:spLocks noChangeShapeType="1"/>
          </p:cNvSpPr>
          <p:nvPr/>
        </p:nvSpPr>
        <p:spPr bwMode="auto">
          <a:xfrm>
            <a:off x="7620000" y="4572000"/>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0" name="Rectangle 2"/>
          <p:cNvSpPr>
            <a:spLocks noGrp="1" noChangeArrowheads="1"/>
          </p:cNvSpPr>
          <p:nvPr>
            <p:ph type="title"/>
          </p:nvPr>
        </p:nvSpPr>
        <p:spPr>
          <a:xfrm>
            <a:off x="994837" y="152400"/>
            <a:ext cx="8382000" cy="711200"/>
          </a:xfrm>
        </p:spPr>
        <p:txBody>
          <a:bodyPr>
            <a:normAutofit/>
          </a:bodyPr>
          <a:lstStyle/>
          <a:p>
            <a:pPr eaLnBrk="1" hangingPunct="1"/>
            <a:r>
              <a:rPr lang="en-US" dirty="0">
                <a:latin typeface="Arial" charset="0"/>
              </a:rPr>
              <a:t>Learned Classifiers</a:t>
            </a:r>
          </a:p>
        </p:txBody>
      </p:sp>
      <p:sp>
        <p:nvSpPr>
          <p:cNvPr id="31" name="Rectangle 3"/>
          <p:cNvSpPr>
            <a:spLocks noGrp="1" noChangeArrowheads="1"/>
          </p:cNvSpPr>
          <p:nvPr>
            <p:ph type="body" sz="half" idx="1"/>
          </p:nvPr>
        </p:nvSpPr>
        <p:spPr>
          <a:xfrm>
            <a:off x="1037171" y="1119188"/>
            <a:ext cx="4114800" cy="5029200"/>
          </a:xfrm>
        </p:spPr>
        <p:txBody>
          <a:bodyPr/>
          <a:lstStyle/>
          <a:p>
            <a:pPr marL="0" indent="0" eaLnBrk="1" hangingPunct="1">
              <a:buFont typeface="Wingdings" charset="0"/>
              <a:buNone/>
            </a:pPr>
            <a:r>
              <a:rPr lang="en-US" sz="2400" dirty="0" smtClean="0">
                <a:latin typeface="Arial" charset="0"/>
              </a:rPr>
              <a:t>Run/Classify Time</a:t>
            </a:r>
            <a:endParaRPr lang="en-US" sz="2400" dirty="0">
              <a:latin typeface="Arial" charset="0"/>
            </a:endParaRPr>
          </a:p>
        </p:txBody>
      </p:sp>
    </p:spTree>
    <p:extLst>
      <p:ext uri="{BB962C8B-B14F-4D97-AF65-F5344CB8AC3E}">
        <p14:creationId xmlns:p14="http://schemas.microsoft.com/office/powerpoint/2010/main" val="2598376050"/>
      </p:ext>
    </p:extLst>
  </p:cSld>
  <p:clrMapOvr>
    <a:masterClrMapping/>
  </p:clrMapOvr>
  <p:transition>
    <p:randomBa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70" name="Group 6"/>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6388" name="AutoShape 4"/>
          <p:cNvSpPr>
            <a:spLocks noChangeArrowheads="1"/>
          </p:cNvSpPr>
          <p:nvPr/>
        </p:nvSpPr>
        <p:spPr bwMode="auto">
          <a:xfrm>
            <a:off x="685800" y="2201863"/>
            <a:ext cx="990600" cy="990600"/>
          </a:xfrm>
          <a:prstGeom prst="flowChartOr">
            <a:avLst/>
          </a:prstGeom>
          <a:solidFill>
            <a:schemeClr val="accent1"/>
          </a:solidFill>
          <a:ln w="9525">
            <a:solidFill>
              <a:schemeClr val="tx1"/>
            </a:solidFill>
            <a:miter lim="800000"/>
            <a:headEnd/>
            <a:tailEnd/>
          </a:ln>
        </p:spPr>
        <p:txBody>
          <a:bodyPr wrap="none" anchor="ctr"/>
          <a:lstStyle/>
          <a:p>
            <a:endParaRPr lang="en-US"/>
          </a:p>
        </p:txBody>
      </p:sp>
      <p:sp>
        <p:nvSpPr>
          <p:cNvPr id="16389" name="Line 5"/>
          <p:cNvSpPr>
            <a:spLocks noChangeShapeType="1"/>
          </p:cNvSpPr>
          <p:nvPr/>
        </p:nvSpPr>
        <p:spPr bwMode="auto">
          <a:xfrm>
            <a:off x="1709738" y="2697163"/>
            <a:ext cx="3810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6422" name="Text Box 40"/>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a:t>Training Data Set</a:t>
            </a:r>
          </a:p>
        </p:txBody>
      </p:sp>
      <p:sp>
        <p:nvSpPr>
          <p:cNvPr id="16423" name="Text Box 41"/>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6424" name="Rectangle 42"/>
          <p:cNvSpPr>
            <a:spLocks noChangeArrowheads="1"/>
          </p:cNvSpPr>
          <p:nvPr/>
        </p:nvSpPr>
        <p:spPr bwMode="auto">
          <a:xfrm>
            <a:off x="21336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Feature</a:t>
            </a:r>
            <a:br>
              <a:rPr lang="en-US" sz="1800">
                <a:solidFill>
                  <a:schemeClr val="bg2"/>
                </a:solidFill>
              </a:rPr>
            </a:br>
            <a:r>
              <a:rPr lang="en-US" sz="1800">
                <a:solidFill>
                  <a:schemeClr val="bg2"/>
                </a:solidFill>
              </a:rPr>
              <a:t>Gen</a:t>
            </a:r>
          </a:p>
        </p:txBody>
      </p:sp>
      <p:sp>
        <p:nvSpPr>
          <p:cNvPr id="16425" name="Line 43"/>
          <p:cNvSpPr>
            <a:spLocks noChangeShapeType="1"/>
          </p:cNvSpPr>
          <p:nvPr/>
        </p:nvSpPr>
        <p:spPr bwMode="auto">
          <a:xfrm>
            <a:off x="3048000" y="2697163"/>
            <a:ext cx="6096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6426" name="Rectangle 44"/>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6427" name="Line 45"/>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6428" name="Line 46"/>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nvGrpSpPr>
          <p:cNvPr id="16429" name="Group 47"/>
          <p:cNvGrpSpPr>
            <a:grpSpLocks/>
          </p:cNvGrpSpPr>
          <p:nvPr/>
        </p:nvGrpSpPr>
        <p:grpSpPr bwMode="auto">
          <a:xfrm>
            <a:off x="6248400" y="3886200"/>
            <a:ext cx="1447800" cy="1295400"/>
            <a:chOff x="3936" y="2448"/>
            <a:chExt cx="912" cy="816"/>
          </a:xfrm>
        </p:grpSpPr>
        <p:sp>
          <p:nvSpPr>
            <p:cNvPr id="16433" name="AutoShape 48"/>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6434" name="Group 49"/>
            <p:cNvGrpSpPr>
              <a:grpSpLocks/>
            </p:cNvGrpSpPr>
            <p:nvPr/>
          </p:nvGrpSpPr>
          <p:grpSpPr bwMode="auto">
            <a:xfrm>
              <a:off x="4196" y="2496"/>
              <a:ext cx="384" cy="248"/>
              <a:chOff x="1632" y="3072"/>
              <a:chExt cx="384" cy="248"/>
            </a:xfrm>
          </p:grpSpPr>
          <p:sp>
            <p:nvSpPr>
              <p:cNvPr id="16435" name="Rectangle 50"/>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436" name="Rectangle 51"/>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437" name="Rectangle 52"/>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438" name="Rectangle 53"/>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439" name="Rectangle 54"/>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440" name="Rectangle 55"/>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441" name="Rectangle 56"/>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442" name="Rectangle 57"/>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443" name="Rectangle 58"/>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444" name="Rectangle 59"/>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445" name="Rectangle 60"/>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446" name="Rectangle 61"/>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6430" name="Text Box 62"/>
          <p:cNvSpPr txBox="1">
            <a:spLocks noChangeArrowheads="1"/>
          </p:cNvSpPr>
          <p:nvPr/>
        </p:nvSpPr>
        <p:spPr bwMode="auto">
          <a:xfrm>
            <a:off x="304800" y="3733800"/>
            <a:ext cx="5638800" cy="2072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nSpc>
                <a:spcPct val="90000"/>
              </a:lnSpc>
              <a:spcBef>
                <a:spcPct val="50000"/>
              </a:spcBef>
            </a:pPr>
            <a:r>
              <a:rPr lang="en-US" dirty="0"/>
              <a:t>Many learning algorithms to choose from</a:t>
            </a:r>
          </a:p>
          <a:p>
            <a:pPr>
              <a:lnSpc>
                <a:spcPct val="110000"/>
              </a:lnSpc>
              <a:spcBef>
                <a:spcPct val="50000"/>
              </a:spcBef>
            </a:pPr>
            <a:r>
              <a:rPr lang="en-US" dirty="0" smtClean="0"/>
              <a:t>A </a:t>
            </a:r>
            <a:r>
              <a:rPr lang="en-US" dirty="0"/>
              <a:t>few of the simplest ones tend to perform well</a:t>
            </a:r>
          </a:p>
          <a:p>
            <a:pPr lvl="1">
              <a:lnSpc>
                <a:spcPct val="80000"/>
              </a:lnSpc>
              <a:spcBef>
                <a:spcPct val="50000"/>
              </a:spcBef>
              <a:buFontTx/>
              <a:buChar char="•"/>
            </a:pPr>
            <a:r>
              <a:rPr lang="en-US" dirty="0">
                <a:ea typeface="ＭＳ Ｐゴシック" charset="0"/>
              </a:rPr>
              <a:t>Naïve Bayes</a:t>
            </a:r>
          </a:p>
          <a:p>
            <a:pPr lvl="1">
              <a:lnSpc>
                <a:spcPct val="80000"/>
              </a:lnSpc>
              <a:spcBef>
                <a:spcPct val="50000"/>
              </a:spcBef>
              <a:buFontTx/>
              <a:buChar char="•"/>
            </a:pPr>
            <a:r>
              <a:rPr lang="en-US" dirty="0">
                <a:ea typeface="ＭＳ Ｐゴシック" charset="0"/>
              </a:rPr>
              <a:t>Decision Trees</a:t>
            </a:r>
          </a:p>
          <a:p>
            <a:pPr lvl="1">
              <a:lnSpc>
                <a:spcPct val="80000"/>
              </a:lnSpc>
              <a:spcBef>
                <a:spcPct val="50000"/>
              </a:spcBef>
              <a:buFontTx/>
              <a:buChar char="•"/>
            </a:pPr>
            <a:r>
              <a:rPr lang="en-US" dirty="0">
                <a:ea typeface="ＭＳ Ｐゴシック" charset="0"/>
              </a:rPr>
              <a:t>Regression-based Models (for continuous)</a:t>
            </a:r>
          </a:p>
        </p:txBody>
      </p:sp>
      <p:sp>
        <p:nvSpPr>
          <p:cNvPr id="16431" name="Oval 63"/>
          <p:cNvSpPr>
            <a:spLocks noChangeArrowheads="1"/>
          </p:cNvSpPr>
          <p:nvPr/>
        </p:nvSpPr>
        <p:spPr bwMode="auto">
          <a:xfrm>
            <a:off x="6248400" y="2057400"/>
            <a:ext cx="1447800" cy="1295400"/>
          </a:xfrm>
          <a:prstGeom prst="ellipse">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432" name="Line 64"/>
          <p:cNvSpPr>
            <a:spLocks noChangeShapeType="1"/>
          </p:cNvSpPr>
          <p:nvPr/>
        </p:nvSpPr>
        <p:spPr bwMode="auto">
          <a:xfrm flipV="1">
            <a:off x="5562600" y="3200400"/>
            <a:ext cx="990600" cy="6096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4" name="Rectangle 2"/>
          <p:cNvSpPr>
            <a:spLocks noGrp="1" noChangeArrowheads="1"/>
          </p:cNvSpPr>
          <p:nvPr>
            <p:ph type="title"/>
          </p:nvPr>
        </p:nvSpPr>
        <p:spPr>
          <a:xfrm>
            <a:off x="994837" y="152400"/>
            <a:ext cx="8382000" cy="711200"/>
          </a:xfrm>
        </p:spPr>
        <p:txBody>
          <a:bodyPr>
            <a:normAutofit/>
          </a:bodyPr>
          <a:lstStyle/>
          <a:p>
            <a:pPr eaLnBrk="1" hangingPunct="1"/>
            <a:r>
              <a:rPr lang="en-US" dirty="0">
                <a:latin typeface="Arial" charset="0"/>
              </a:rPr>
              <a:t>Learned Classifiers</a:t>
            </a:r>
          </a:p>
        </p:txBody>
      </p:sp>
      <p:sp>
        <p:nvSpPr>
          <p:cNvPr id="35" name="Rectangle 3"/>
          <p:cNvSpPr>
            <a:spLocks noGrp="1" noChangeArrowheads="1"/>
          </p:cNvSpPr>
          <p:nvPr>
            <p:ph type="body" sz="half" idx="1"/>
          </p:nvPr>
        </p:nvSpPr>
        <p:spPr>
          <a:xfrm>
            <a:off x="1037171" y="1119188"/>
            <a:ext cx="4114800" cy="5029200"/>
          </a:xfrm>
        </p:spPr>
        <p:txBody>
          <a:bodyPr/>
          <a:lstStyle/>
          <a:p>
            <a:pPr marL="0" indent="0" eaLnBrk="1" hangingPunct="1">
              <a:buFont typeface="Wingdings" charset="0"/>
              <a:buNone/>
            </a:pPr>
            <a:r>
              <a:rPr lang="en-US" sz="2400" dirty="0">
                <a:latin typeface="Arial" charset="0"/>
              </a:rPr>
              <a:t>Training Time</a:t>
            </a:r>
          </a:p>
        </p:txBody>
      </p:sp>
    </p:spTree>
    <p:extLst>
      <p:ext uri="{BB962C8B-B14F-4D97-AF65-F5344CB8AC3E}">
        <p14:creationId xmlns:p14="http://schemas.microsoft.com/office/powerpoint/2010/main" val="3942067241"/>
      </p:ext>
    </p:extLst>
  </p:cSld>
  <p:clrMapOvr>
    <a:masterClrMapping/>
  </p:clrMapOvr>
  <p:transition>
    <p:randomBa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4" name="Group 6"/>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7412" name="AutoShape 4"/>
          <p:cNvSpPr>
            <a:spLocks noChangeArrowheads="1"/>
          </p:cNvSpPr>
          <p:nvPr/>
        </p:nvSpPr>
        <p:spPr bwMode="auto">
          <a:xfrm>
            <a:off x="685800" y="2201863"/>
            <a:ext cx="990600" cy="990600"/>
          </a:xfrm>
          <a:prstGeom prst="flowChartOr">
            <a:avLst/>
          </a:prstGeom>
          <a:solidFill>
            <a:schemeClr val="accent1"/>
          </a:solidFill>
          <a:ln w="9525">
            <a:solidFill>
              <a:schemeClr val="tx1"/>
            </a:solidFill>
            <a:miter lim="800000"/>
            <a:headEnd/>
            <a:tailEnd/>
          </a:ln>
        </p:spPr>
        <p:txBody>
          <a:bodyPr wrap="none" anchor="ctr"/>
          <a:lstStyle/>
          <a:p>
            <a:endParaRPr lang="en-US"/>
          </a:p>
        </p:txBody>
      </p:sp>
      <p:sp>
        <p:nvSpPr>
          <p:cNvPr id="17413" name="Line 5"/>
          <p:cNvSpPr>
            <a:spLocks noChangeShapeType="1"/>
          </p:cNvSpPr>
          <p:nvPr/>
        </p:nvSpPr>
        <p:spPr bwMode="auto">
          <a:xfrm>
            <a:off x="1709738" y="2697163"/>
            <a:ext cx="3810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7446" name="Text Box 40"/>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a:t>Training Data Set</a:t>
            </a:r>
          </a:p>
        </p:txBody>
      </p:sp>
      <p:sp>
        <p:nvSpPr>
          <p:cNvPr id="17447" name="Text Box 41"/>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7448" name="Rectangle 42"/>
          <p:cNvSpPr>
            <a:spLocks noChangeArrowheads="1"/>
          </p:cNvSpPr>
          <p:nvPr/>
        </p:nvSpPr>
        <p:spPr bwMode="auto">
          <a:xfrm>
            <a:off x="21336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Feature</a:t>
            </a:r>
            <a:br>
              <a:rPr lang="en-US" sz="1800">
                <a:solidFill>
                  <a:schemeClr val="bg2"/>
                </a:solidFill>
              </a:rPr>
            </a:br>
            <a:r>
              <a:rPr lang="en-US" sz="1800">
                <a:solidFill>
                  <a:schemeClr val="bg2"/>
                </a:solidFill>
              </a:rPr>
              <a:t>Gen</a:t>
            </a:r>
          </a:p>
        </p:txBody>
      </p:sp>
      <p:sp>
        <p:nvSpPr>
          <p:cNvPr id="17449" name="Line 43"/>
          <p:cNvSpPr>
            <a:spLocks noChangeShapeType="1"/>
          </p:cNvSpPr>
          <p:nvPr/>
        </p:nvSpPr>
        <p:spPr bwMode="auto">
          <a:xfrm>
            <a:off x="3048000" y="2697163"/>
            <a:ext cx="6096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7450" name="Rectangle 44"/>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7451" name="Line 45"/>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7452" name="Line 46"/>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nvGrpSpPr>
          <p:cNvPr id="17453" name="Group 47"/>
          <p:cNvGrpSpPr>
            <a:grpSpLocks/>
          </p:cNvGrpSpPr>
          <p:nvPr/>
        </p:nvGrpSpPr>
        <p:grpSpPr bwMode="auto">
          <a:xfrm>
            <a:off x="6248400" y="3886200"/>
            <a:ext cx="1447800" cy="1295400"/>
            <a:chOff x="3936" y="2448"/>
            <a:chExt cx="912" cy="816"/>
          </a:xfrm>
        </p:grpSpPr>
        <p:sp>
          <p:nvSpPr>
            <p:cNvPr id="17457" name="AutoShape 48"/>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7458" name="Group 49"/>
            <p:cNvGrpSpPr>
              <a:grpSpLocks/>
            </p:cNvGrpSpPr>
            <p:nvPr/>
          </p:nvGrpSpPr>
          <p:grpSpPr bwMode="auto">
            <a:xfrm>
              <a:off x="4196" y="2496"/>
              <a:ext cx="384" cy="248"/>
              <a:chOff x="1632" y="3072"/>
              <a:chExt cx="384" cy="248"/>
            </a:xfrm>
          </p:grpSpPr>
          <p:sp>
            <p:nvSpPr>
              <p:cNvPr id="17459" name="Rectangle 50"/>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7460" name="Rectangle 51"/>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7461" name="Rectangle 52"/>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7462" name="Rectangle 53"/>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7463" name="Rectangle 54"/>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7464" name="Rectangle 55"/>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7465" name="Rectangle 56"/>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7466" name="Rectangle 57"/>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7467" name="Rectangle 58"/>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7468" name="Rectangle 59"/>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7469" name="Rectangle 60"/>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7470" name="Rectangle 61"/>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7454" name="Text Box 62"/>
          <p:cNvSpPr txBox="1">
            <a:spLocks noChangeArrowheads="1"/>
          </p:cNvSpPr>
          <p:nvPr/>
        </p:nvSpPr>
        <p:spPr bwMode="auto">
          <a:xfrm>
            <a:off x="838200" y="3733800"/>
            <a:ext cx="7696200" cy="23493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nSpc>
                <a:spcPct val="80000"/>
              </a:lnSpc>
              <a:spcBef>
                <a:spcPct val="50000"/>
              </a:spcBef>
            </a:pPr>
            <a:r>
              <a:rPr lang="en-US" dirty="0">
                <a:solidFill>
                  <a:srgbClr val="000000"/>
                </a:solidFill>
              </a:rPr>
              <a:t>Many possible features</a:t>
            </a:r>
          </a:p>
          <a:p>
            <a:pPr lvl="1">
              <a:lnSpc>
                <a:spcPct val="80000"/>
              </a:lnSpc>
              <a:spcBef>
                <a:spcPct val="50000"/>
              </a:spcBef>
              <a:buFontTx/>
              <a:buChar char="•"/>
            </a:pPr>
            <a:r>
              <a:rPr lang="en-US" dirty="0">
                <a:solidFill>
                  <a:srgbClr val="000000"/>
                </a:solidFill>
                <a:ea typeface="ＭＳ Ｐゴシック" charset="0"/>
              </a:rPr>
              <a:t>Different sensors</a:t>
            </a:r>
          </a:p>
          <a:p>
            <a:pPr lvl="1">
              <a:lnSpc>
                <a:spcPct val="80000"/>
              </a:lnSpc>
              <a:spcBef>
                <a:spcPct val="50000"/>
              </a:spcBef>
              <a:buFontTx/>
              <a:buChar char="•"/>
            </a:pPr>
            <a:r>
              <a:rPr lang="en-US" dirty="0">
                <a:solidFill>
                  <a:srgbClr val="000000"/>
                </a:solidFill>
                <a:ea typeface="ＭＳ Ｐゴシック" charset="0"/>
              </a:rPr>
              <a:t>Multitude of ways to generate features</a:t>
            </a:r>
          </a:p>
          <a:p>
            <a:pPr lvl="1">
              <a:lnSpc>
                <a:spcPct val="80000"/>
              </a:lnSpc>
              <a:spcBef>
                <a:spcPct val="50000"/>
              </a:spcBef>
              <a:buFontTx/>
              <a:buChar char="•"/>
            </a:pPr>
            <a:r>
              <a:rPr lang="en-US" dirty="0">
                <a:solidFill>
                  <a:srgbClr val="000000"/>
                </a:solidFill>
                <a:ea typeface="ＭＳ Ｐゴシック" charset="0"/>
              </a:rPr>
              <a:t>Many ways to transform and combine features</a:t>
            </a:r>
          </a:p>
          <a:p>
            <a:pPr>
              <a:lnSpc>
                <a:spcPct val="80000"/>
              </a:lnSpc>
              <a:spcBef>
                <a:spcPct val="50000"/>
              </a:spcBef>
            </a:pPr>
            <a:r>
              <a:rPr lang="en-US" dirty="0">
                <a:solidFill>
                  <a:srgbClr val="000000"/>
                </a:solidFill>
              </a:rPr>
              <a:t>Some much more predictive / useful than others</a:t>
            </a:r>
          </a:p>
          <a:p>
            <a:pPr>
              <a:lnSpc>
                <a:spcPct val="80000"/>
              </a:lnSpc>
              <a:spcBef>
                <a:spcPct val="50000"/>
              </a:spcBef>
            </a:pPr>
            <a:r>
              <a:rPr lang="en-US" dirty="0">
                <a:solidFill>
                  <a:srgbClr val="000000"/>
                </a:solidFill>
                <a:sym typeface="Wingdings" charset="0"/>
              </a:rPr>
              <a:t> </a:t>
            </a:r>
            <a:r>
              <a:rPr lang="ja-JP" altLang="en-US" dirty="0">
                <a:solidFill>
                  <a:srgbClr val="000000"/>
                </a:solidFill>
                <a:sym typeface="Wingdings" charset="0"/>
              </a:rPr>
              <a:t>“</a:t>
            </a:r>
            <a:r>
              <a:rPr lang="en-US" dirty="0">
                <a:solidFill>
                  <a:srgbClr val="000000"/>
                </a:solidFill>
                <a:sym typeface="Wingdings" charset="0"/>
              </a:rPr>
              <a:t>Feature selection</a:t>
            </a:r>
            <a:r>
              <a:rPr lang="ja-JP" altLang="en-US" dirty="0">
                <a:solidFill>
                  <a:srgbClr val="000000"/>
                </a:solidFill>
                <a:sym typeface="Wingdings" charset="0"/>
              </a:rPr>
              <a:t>”</a:t>
            </a:r>
            <a:r>
              <a:rPr lang="en-US" dirty="0">
                <a:solidFill>
                  <a:srgbClr val="000000"/>
                </a:solidFill>
                <a:sym typeface="Wingdings" charset="0"/>
              </a:rPr>
              <a:t> tends to be very important</a:t>
            </a:r>
            <a:endParaRPr lang="en-US" dirty="0">
              <a:solidFill>
                <a:srgbClr val="000000"/>
              </a:solidFill>
            </a:endParaRPr>
          </a:p>
        </p:txBody>
      </p:sp>
      <p:sp>
        <p:nvSpPr>
          <p:cNvPr id="17455" name="Oval 63"/>
          <p:cNvSpPr>
            <a:spLocks noChangeArrowheads="1"/>
          </p:cNvSpPr>
          <p:nvPr/>
        </p:nvSpPr>
        <p:spPr bwMode="auto">
          <a:xfrm>
            <a:off x="1816100" y="2057400"/>
            <a:ext cx="1447800" cy="1295400"/>
          </a:xfrm>
          <a:prstGeom prst="ellipse">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7456" name="Line 64"/>
          <p:cNvSpPr>
            <a:spLocks noChangeShapeType="1"/>
          </p:cNvSpPr>
          <p:nvPr/>
        </p:nvSpPr>
        <p:spPr bwMode="auto">
          <a:xfrm flipV="1">
            <a:off x="990600" y="3124200"/>
            <a:ext cx="990600" cy="6096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4" name="Rectangle 2"/>
          <p:cNvSpPr>
            <a:spLocks noGrp="1" noChangeArrowheads="1"/>
          </p:cNvSpPr>
          <p:nvPr>
            <p:ph type="title"/>
          </p:nvPr>
        </p:nvSpPr>
        <p:spPr>
          <a:xfrm>
            <a:off x="994837" y="152400"/>
            <a:ext cx="8382000" cy="711200"/>
          </a:xfrm>
        </p:spPr>
        <p:txBody>
          <a:bodyPr>
            <a:normAutofit/>
          </a:bodyPr>
          <a:lstStyle/>
          <a:p>
            <a:pPr eaLnBrk="1" hangingPunct="1"/>
            <a:r>
              <a:rPr lang="en-US" dirty="0">
                <a:latin typeface="Arial" charset="0"/>
              </a:rPr>
              <a:t>Learned Classifiers</a:t>
            </a:r>
          </a:p>
        </p:txBody>
      </p:sp>
      <p:sp>
        <p:nvSpPr>
          <p:cNvPr id="35" name="Rectangle 3"/>
          <p:cNvSpPr>
            <a:spLocks noGrp="1" noChangeArrowheads="1"/>
          </p:cNvSpPr>
          <p:nvPr>
            <p:ph type="body" sz="half" idx="1"/>
          </p:nvPr>
        </p:nvSpPr>
        <p:spPr>
          <a:xfrm>
            <a:off x="1037171" y="1119188"/>
            <a:ext cx="4114800" cy="5029200"/>
          </a:xfrm>
        </p:spPr>
        <p:txBody>
          <a:bodyPr/>
          <a:lstStyle/>
          <a:p>
            <a:pPr marL="0" indent="0" eaLnBrk="1" hangingPunct="1">
              <a:buFont typeface="Wingdings" charset="0"/>
              <a:buNone/>
            </a:pPr>
            <a:r>
              <a:rPr lang="en-US" sz="2400" dirty="0">
                <a:latin typeface="Arial" charset="0"/>
              </a:rPr>
              <a:t>Training Time</a:t>
            </a:r>
          </a:p>
        </p:txBody>
      </p:sp>
    </p:spTree>
    <p:extLst>
      <p:ext uri="{BB962C8B-B14F-4D97-AF65-F5344CB8AC3E}">
        <p14:creationId xmlns:p14="http://schemas.microsoft.com/office/powerpoint/2010/main" val="1071278494"/>
      </p:ext>
    </p:extLst>
  </p:cSld>
  <p:clrMapOvr>
    <a:masterClrMapping/>
  </p:clrMapOvr>
  <p:transition>
    <p:randomBa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22" name="Group 6"/>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8436" name="AutoShape 4"/>
          <p:cNvSpPr>
            <a:spLocks noChangeArrowheads="1"/>
          </p:cNvSpPr>
          <p:nvPr/>
        </p:nvSpPr>
        <p:spPr bwMode="auto">
          <a:xfrm>
            <a:off x="685800" y="2201863"/>
            <a:ext cx="990600" cy="990600"/>
          </a:xfrm>
          <a:prstGeom prst="flowChartOr">
            <a:avLst/>
          </a:prstGeom>
          <a:solidFill>
            <a:schemeClr val="accent1"/>
          </a:solidFill>
          <a:ln w="9525">
            <a:solidFill>
              <a:schemeClr val="tx1"/>
            </a:solidFill>
            <a:miter lim="800000"/>
            <a:headEnd/>
            <a:tailEnd/>
          </a:ln>
        </p:spPr>
        <p:txBody>
          <a:bodyPr wrap="none" anchor="ctr"/>
          <a:lstStyle/>
          <a:p>
            <a:endParaRPr lang="en-US"/>
          </a:p>
        </p:txBody>
      </p:sp>
      <p:sp>
        <p:nvSpPr>
          <p:cNvPr id="18437" name="Line 5"/>
          <p:cNvSpPr>
            <a:spLocks noChangeShapeType="1"/>
          </p:cNvSpPr>
          <p:nvPr/>
        </p:nvSpPr>
        <p:spPr bwMode="auto">
          <a:xfrm>
            <a:off x="1709738" y="2697163"/>
            <a:ext cx="3810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8470" name="Text Box 40"/>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a:t>Training Data Set</a:t>
            </a:r>
          </a:p>
        </p:txBody>
      </p:sp>
      <p:sp>
        <p:nvSpPr>
          <p:cNvPr id="18471" name="Text Box 41"/>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8472" name="Rectangle 42"/>
          <p:cNvSpPr>
            <a:spLocks noChangeArrowheads="1"/>
          </p:cNvSpPr>
          <p:nvPr/>
        </p:nvSpPr>
        <p:spPr bwMode="auto">
          <a:xfrm>
            <a:off x="21336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Feature</a:t>
            </a:r>
            <a:br>
              <a:rPr lang="en-US" sz="1800">
                <a:solidFill>
                  <a:schemeClr val="bg2"/>
                </a:solidFill>
              </a:rPr>
            </a:br>
            <a:r>
              <a:rPr lang="en-US" sz="1800">
                <a:solidFill>
                  <a:schemeClr val="bg2"/>
                </a:solidFill>
              </a:rPr>
              <a:t>Gen</a:t>
            </a:r>
          </a:p>
        </p:txBody>
      </p:sp>
      <p:sp>
        <p:nvSpPr>
          <p:cNvPr id="18473" name="Line 43"/>
          <p:cNvSpPr>
            <a:spLocks noChangeShapeType="1"/>
          </p:cNvSpPr>
          <p:nvPr/>
        </p:nvSpPr>
        <p:spPr bwMode="auto">
          <a:xfrm>
            <a:off x="3048000" y="2697163"/>
            <a:ext cx="6096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8474" name="Rectangle 44"/>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8475" name="Line 45"/>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8476" name="Line 46"/>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nvGrpSpPr>
          <p:cNvPr id="18477" name="Group 47"/>
          <p:cNvGrpSpPr>
            <a:grpSpLocks/>
          </p:cNvGrpSpPr>
          <p:nvPr/>
        </p:nvGrpSpPr>
        <p:grpSpPr bwMode="auto">
          <a:xfrm>
            <a:off x="6248400" y="3886200"/>
            <a:ext cx="1447800" cy="1295400"/>
            <a:chOff x="3936" y="2448"/>
            <a:chExt cx="912" cy="816"/>
          </a:xfrm>
        </p:grpSpPr>
        <p:sp>
          <p:nvSpPr>
            <p:cNvPr id="18481" name="AutoShape 48"/>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8482" name="Group 49"/>
            <p:cNvGrpSpPr>
              <a:grpSpLocks/>
            </p:cNvGrpSpPr>
            <p:nvPr/>
          </p:nvGrpSpPr>
          <p:grpSpPr bwMode="auto">
            <a:xfrm>
              <a:off x="4196" y="2496"/>
              <a:ext cx="384" cy="248"/>
              <a:chOff x="1632" y="3072"/>
              <a:chExt cx="384" cy="248"/>
            </a:xfrm>
          </p:grpSpPr>
          <p:sp>
            <p:nvSpPr>
              <p:cNvPr id="18483" name="Rectangle 50"/>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484" name="Rectangle 51"/>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485" name="Rectangle 52"/>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486" name="Rectangle 53"/>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487" name="Rectangle 54"/>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488" name="Rectangle 55"/>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489" name="Rectangle 56"/>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490" name="Rectangle 57"/>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491" name="Rectangle 58"/>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492" name="Rectangle 59"/>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493" name="Rectangle 60"/>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494" name="Rectangle 61"/>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8478" name="Text Box 62"/>
          <p:cNvSpPr txBox="1">
            <a:spLocks noChangeArrowheads="1"/>
          </p:cNvSpPr>
          <p:nvPr/>
        </p:nvSpPr>
        <p:spPr bwMode="auto">
          <a:xfrm>
            <a:off x="1066800" y="3733800"/>
            <a:ext cx="5181600" cy="21954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a:defRPr sz="2000">
                <a:solidFill>
                  <a:schemeClr val="tx1"/>
                </a:solidFill>
                <a:latin typeface="Arial" charset="0"/>
                <a:ea typeface="Arial" charset="0"/>
                <a:cs typeface="Arial" charset="0"/>
              </a:defRPr>
            </a:lvl2pPr>
            <a:lvl3pPr>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nSpc>
                <a:spcPct val="80000"/>
              </a:lnSpc>
              <a:spcBef>
                <a:spcPct val="50000"/>
              </a:spcBef>
            </a:pPr>
            <a:r>
              <a:rPr lang="en-US" dirty="0">
                <a:solidFill>
                  <a:srgbClr val="000000"/>
                </a:solidFill>
              </a:rPr>
              <a:t>Labeled data tends to be hard to come by</a:t>
            </a:r>
          </a:p>
          <a:p>
            <a:pPr lvl="1">
              <a:lnSpc>
                <a:spcPct val="80000"/>
              </a:lnSpc>
              <a:spcBef>
                <a:spcPct val="50000"/>
              </a:spcBef>
              <a:buFontTx/>
              <a:buChar char="•"/>
            </a:pPr>
            <a:r>
              <a:rPr lang="en-US" dirty="0">
                <a:solidFill>
                  <a:srgbClr val="000000"/>
                </a:solidFill>
                <a:ea typeface="ＭＳ Ｐゴシック" charset="0"/>
              </a:rPr>
              <a:t> Tend to be expensive to gather or</a:t>
            </a:r>
            <a:br>
              <a:rPr lang="en-US" dirty="0">
                <a:solidFill>
                  <a:srgbClr val="000000"/>
                </a:solidFill>
                <a:ea typeface="ＭＳ Ｐゴシック" charset="0"/>
              </a:rPr>
            </a:br>
            <a:r>
              <a:rPr lang="en-US" dirty="0">
                <a:solidFill>
                  <a:srgbClr val="000000"/>
                </a:solidFill>
                <a:ea typeface="ＭＳ Ｐゴシック" charset="0"/>
              </a:rPr>
              <a:t>   just non-existent</a:t>
            </a:r>
          </a:p>
          <a:p>
            <a:pPr lvl="1">
              <a:lnSpc>
                <a:spcPct val="80000"/>
              </a:lnSpc>
              <a:spcBef>
                <a:spcPct val="50000"/>
              </a:spcBef>
              <a:buFontTx/>
              <a:buChar char="•"/>
            </a:pPr>
            <a:r>
              <a:rPr lang="en-US" dirty="0">
                <a:solidFill>
                  <a:srgbClr val="000000"/>
                </a:solidFill>
                <a:ea typeface="ＭＳ Ｐゴシック" charset="0"/>
              </a:rPr>
              <a:t> Typically need a lot of data to do well</a:t>
            </a:r>
          </a:p>
          <a:p>
            <a:pPr lvl="2">
              <a:lnSpc>
                <a:spcPct val="80000"/>
              </a:lnSpc>
              <a:spcBef>
                <a:spcPct val="50000"/>
              </a:spcBef>
              <a:buFontTx/>
              <a:buChar char="•"/>
            </a:pPr>
            <a:r>
              <a:rPr lang="en-US" dirty="0">
                <a:solidFill>
                  <a:srgbClr val="000000"/>
                </a:solidFill>
                <a:ea typeface="ＭＳ Ｐゴシック" charset="0"/>
              </a:rPr>
              <a:t> Prefer 1000s of training samples</a:t>
            </a:r>
          </a:p>
          <a:p>
            <a:pPr>
              <a:lnSpc>
                <a:spcPct val="80000"/>
              </a:lnSpc>
              <a:spcBef>
                <a:spcPct val="50000"/>
              </a:spcBef>
            </a:pPr>
            <a:r>
              <a:rPr lang="en-US" dirty="0">
                <a:solidFill>
                  <a:srgbClr val="000000"/>
                </a:solidFill>
              </a:rPr>
              <a:t>	</a:t>
            </a:r>
          </a:p>
        </p:txBody>
      </p:sp>
      <p:sp>
        <p:nvSpPr>
          <p:cNvPr id="18479" name="Oval 63"/>
          <p:cNvSpPr>
            <a:spLocks noChangeArrowheads="1"/>
          </p:cNvSpPr>
          <p:nvPr/>
        </p:nvSpPr>
        <p:spPr bwMode="auto">
          <a:xfrm>
            <a:off x="5105400" y="2133600"/>
            <a:ext cx="762000" cy="1295400"/>
          </a:xfrm>
          <a:prstGeom prst="ellipse">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480" name="Line 64"/>
          <p:cNvSpPr>
            <a:spLocks noChangeShapeType="1"/>
          </p:cNvSpPr>
          <p:nvPr/>
        </p:nvSpPr>
        <p:spPr bwMode="auto">
          <a:xfrm flipV="1">
            <a:off x="4876800" y="3352800"/>
            <a:ext cx="381000" cy="4572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5" name="Rectangle 2"/>
          <p:cNvSpPr>
            <a:spLocks noGrp="1" noChangeArrowheads="1"/>
          </p:cNvSpPr>
          <p:nvPr>
            <p:ph type="title"/>
          </p:nvPr>
        </p:nvSpPr>
        <p:spPr>
          <a:xfrm>
            <a:off x="994837" y="152400"/>
            <a:ext cx="8382000" cy="711200"/>
          </a:xfrm>
        </p:spPr>
        <p:txBody>
          <a:bodyPr>
            <a:normAutofit/>
          </a:bodyPr>
          <a:lstStyle/>
          <a:p>
            <a:pPr eaLnBrk="1" hangingPunct="1"/>
            <a:r>
              <a:rPr lang="en-US" dirty="0">
                <a:latin typeface="Arial" charset="0"/>
              </a:rPr>
              <a:t>Learned Classifiers</a:t>
            </a:r>
          </a:p>
        </p:txBody>
      </p:sp>
      <p:sp>
        <p:nvSpPr>
          <p:cNvPr id="36" name="Rectangle 3"/>
          <p:cNvSpPr>
            <a:spLocks noGrp="1" noChangeArrowheads="1"/>
          </p:cNvSpPr>
          <p:nvPr>
            <p:ph type="body" sz="half" idx="1"/>
          </p:nvPr>
        </p:nvSpPr>
        <p:spPr>
          <a:xfrm>
            <a:off x="1037171" y="1119188"/>
            <a:ext cx="4114800" cy="5029200"/>
          </a:xfrm>
        </p:spPr>
        <p:txBody>
          <a:bodyPr/>
          <a:lstStyle/>
          <a:p>
            <a:pPr marL="0" indent="0" eaLnBrk="1" hangingPunct="1">
              <a:buFont typeface="Wingdings" charset="0"/>
              <a:buNone/>
            </a:pPr>
            <a:r>
              <a:rPr lang="en-US" sz="2400" dirty="0">
                <a:latin typeface="Arial" charset="0"/>
              </a:rPr>
              <a:t>Training Time</a:t>
            </a:r>
          </a:p>
        </p:txBody>
      </p:sp>
    </p:spTree>
    <p:extLst>
      <p:ext uri="{BB962C8B-B14F-4D97-AF65-F5344CB8AC3E}">
        <p14:creationId xmlns:p14="http://schemas.microsoft.com/office/powerpoint/2010/main" val="4009434677"/>
      </p:ext>
    </p:extLst>
  </p:cSld>
  <p:clrMapOvr>
    <a:masterClrMapping/>
  </p:clrMapOvr>
  <p:transition>
    <p:randomBa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a:latin typeface="Arial" charset="0"/>
              </a:rPr>
              <a:t>How can I tell if </a:t>
            </a:r>
            <a:r>
              <a:rPr lang="en-US" dirty="0" smtClean="0">
                <a:latin typeface="Arial" charset="0"/>
              </a:rPr>
              <a:t/>
            </a:r>
            <a:br>
              <a:rPr lang="en-US" dirty="0" smtClean="0">
                <a:latin typeface="Arial" charset="0"/>
              </a:rPr>
            </a:br>
            <a:r>
              <a:rPr lang="en-US" dirty="0" smtClean="0">
                <a:latin typeface="Arial" charset="0"/>
              </a:rPr>
              <a:t>my </a:t>
            </a:r>
            <a:r>
              <a:rPr lang="en-US" dirty="0">
                <a:latin typeface="Arial" charset="0"/>
              </a:rPr>
              <a:t>classifier is any good?</a:t>
            </a:r>
          </a:p>
        </p:txBody>
      </p:sp>
      <p:sp>
        <p:nvSpPr>
          <p:cNvPr id="64515" name="Rectangle 3"/>
          <p:cNvSpPr>
            <a:spLocks noGrp="1" noChangeArrowheads="1"/>
          </p:cNvSpPr>
          <p:nvPr>
            <p:ph idx="1"/>
          </p:nvPr>
        </p:nvSpPr>
        <p:spPr/>
        <p:txBody>
          <a:bodyPr/>
          <a:lstStyle/>
          <a:p>
            <a:pPr eaLnBrk="1" hangingPunct="1">
              <a:buFont typeface="Wingdings" charset="0"/>
              <a:buNone/>
            </a:pPr>
            <a:r>
              <a:rPr lang="en-US" dirty="0" smtClean="0">
                <a:latin typeface="Arial" charset="0"/>
              </a:rPr>
              <a:t>Common measure</a:t>
            </a:r>
            <a:r>
              <a:rPr lang="en-US" dirty="0">
                <a:latin typeface="Arial" charset="0"/>
              </a:rPr>
              <a:t>: </a:t>
            </a:r>
            <a:r>
              <a:rPr lang="en-US" dirty="0" smtClean="0">
                <a:latin typeface="Arial" charset="0"/>
              </a:rPr>
              <a:t>Accuracy</a:t>
            </a:r>
          </a:p>
          <a:p>
            <a:pPr eaLnBrk="1" hangingPunct="1">
              <a:buFont typeface="Wingdings" charset="0"/>
              <a:buNone/>
            </a:pPr>
            <a:r>
              <a:rPr lang="en-US" dirty="0" smtClean="0">
                <a:latin typeface="Arial" charset="0"/>
              </a:rPr>
              <a:t>X% of the time, the recognizer was right</a:t>
            </a:r>
            <a:endParaRPr lang="en-US" dirty="0">
              <a:latin typeface="Arial" charset="0"/>
            </a:endParaRPr>
          </a:p>
        </p:txBody>
      </p:sp>
    </p:spTree>
    <p:extLst>
      <p:ext uri="{BB962C8B-B14F-4D97-AF65-F5344CB8AC3E}">
        <p14:creationId xmlns:p14="http://schemas.microsoft.com/office/powerpoint/2010/main" val="4257223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a:latin typeface="Arial" charset="0"/>
              </a:rPr>
              <a:t>How can I tell if </a:t>
            </a:r>
            <a:r>
              <a:rPr lang="en-US" dirty="0" smtClean="0">
                <a:latin typeface="Arial" charset="0"/>
              </a:rPr>
              <a:t/>
            </a:r>
            <a:br>
              <a:rPr lang="en-US" dirty="0" smtClean="0">
                <a:latin typeface="Arial" charset="0"/>
              </a:rPr>
            </a:br>
            <a:r>
              <a:rPr lang="en-US" dirty="0" smtClean="0">
                <a:latin typeface="Arial" charset="0"/>
              </a:rPr>
              <a:t>my </a:t>
            </a:r>
            <a:r>
              <a:rPr lang="en-US" dirty="0">
                <a:latin typeface="Arial" charset="0"/>
              </a:rPr>
              <a:t>classifier is any good?</a:t>
            </a:r>
          </a:p>
        </p:txBody>
      </p:sp>
      <p:sp>
        <p:nvSpPr>
          <p:cNvPr id="64515" name="Rectangle 3"/>
          <p:cNvSpPr>
            <a:spLocks noGrp="1" noChangeArrowheads="1"/>
          </p:cNvSpPr>
          <p:nvPr>
            <p:ph idx="1"/>
          </p:nvPr>
        </p:nvSpPr>
        <p:spPr/>
        <p:txBody>
          <a:bodyPr/>
          <a:lstStyle/>
          <a:p>
            <a:pPr eaLnBrk="1" hangingPunct="1">
              <a:buFont typeface="Wingdings" charset="0"/>
              <a:buNone/>
            </a:pPr>
            <a:r>
              <a:rPr lang="en-US" dirty="0" smtClean="0">
                <a:latin typeface="Arial" charset="0"/>
              </a:rPr>
              <a:t>Common measure</a:t>
            </a:r>
            <a:r>
              <a:rPr lang="en-US" dirty="0">
                <a:latin typeface="Arial" charset="0"/>
              </a:rPr>
              <a:t>: </a:t>
            </a:r>
            <a:r>
              <a:rPr lang="en-US" dirty="0" smtClean="0">
                <a:latin typeface="Arial" charset="0"/>
              </a:rPr>
              <a:t>Accuracy</a:t>
            </a:r>
          </a:p>
          <a:p>
            <a:pPr eaLnBrk="1" hangingPunct="1">
              <a:buFont typeface="Wingdings" charset="0"/>
              <a:buNone/>
            </a:pPr>
            <a:r>
              <a:rPr lang="en-US" dirty="0" smtClean="0">
                <a:latin typeface="Arial" charset="0"/>
              </a:rPr>
              <a:t>X% of the time, the recognizer was right</a:t>
            </a:r>
          </a:p>
          <a:p>
            <a:pPr eaLnBrk="1" hangingPunct="1">
              <a:buFont typeface="Wingdings" charset="0"/>
              <a:buNone/>
            </a:pPr>
            <a:r>
              <a:rPr lang="en-US" dirty="0" smtClean="0">
                <a:latin typeface="Arial" charset="0"/>
              </a:rPr>
              <a:t>But our data actually looks something like:</a:t>
            </a:r>
            <a:endParaRPr lang="en-US"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525671"/>
              </p:ext>
            </p:extLst>
          </p:nvPr>
        </p:nvGraphicFramePr>
        <p:xfrm>
          <a:off x="1524000" y="3884928"/>
          <a:ext cx="6096000" cy="2049816"/>
        </p:xfrm>
        <a:graphic>
          <a:graphicData uri="http://schemas.openxmlformats.org/drawingml/2006/table">
            <a:tbl>
              <a:tblPr firstRow="1" firstCol="1" bandRow="1">
                <a:tableStyleId>{5C22544A-7EE6-4342-B048-85BDC9FD1C3A}</a:tableStyleId>
              </a:tblPr>
              <a:tblGrid>
                <a:gridCol w="2032000"/>
                <a:gridCol w="2032000"/>
                <a:gridCol w="2032000"/>
              </a:tblGrid>
              <a:tr h="683272">
                <a:tc>
                  <a:txBody>
                    <a:bodyPr/>
                    <a:lstStyle/>
                    <a:p>
                      <a:endParaRPr lang="en-US" dirty="0"/>
                    </a:p>
                  </a:txBody>
                  <a:tcPr/>
                </a:tc>
                <a:tc>
                  <a:txBody>
                    <a:bodyPr/>
                    <a:lstStyle/>
                    <a:p>
                      <a:r>
                        <a:rPr lang="en-US" dirty="0" smtClean="0"/>
                        <a:t>True Class :</a:t>
                      </a:r>
                      <a:r>
                        <a:rPr lang="en-US" baseline="0" dirty="0" smtClean="0"/>
                        <a:t> Sleeping</a:t>
                      </a:r>
                      <a:endParaRPr lang="en-US" dirty="0"/>
                    </a:p>
                  </a:txBody>
                  <a:tcPr/>
                </a:tc>
                <a:tc>
                  <a:txBody>
                    <a:bodyPr/>
                    <a:lstStyle/>
                    <a:p>
                      <a:r>
                        <a:rPr lang="en-US" dirty="0" smtClean="0"/>
                        <a:t>True Class:</a:t>
                      </a:r>
                      <a:r>
                        <a:rPr lang="en-US" baseline="0" dirty="0" smtClean="0"/>
                        <a:t> </a:t>
                      </a:r>
                      <a:br>
                        <a:rPr lang="en-US" baseline="0" dirty="0" smtClean="0"/>
                      </a:br>
                      <a:r>
                        <a:rPr lang="en-US" baseline="0" dirty="0" smtClean="0"/>
                        <a:t>Biking</a:t>
                      </a:r>
                      <a:endParaRPr lang="en-US" dirty="0"/>
                    </a:p>
                  </a:txBody>
                  <a:tcPr/>
                </a:tc>
              </a:tr>
              <a:tr h="683272">
                <a:tc>
                  <a:txBody>
                    <a:bodyPr/>
                    <a:lstStyle/>
                    <a:p>
                      <a:r>
                        <a:rPr lang="en-US" dirty="0" smtClean="0"/>
                        <a:t>Predicted Class:</a:t>
                      </a:r>
                      <a:r>
                        <a:rPr lang="en-US" baseline="0" dirty="0" smtClean="0"/>
                        <a:t> Sleeping</a:t>
                      </a:r>
                      <a:endParaRPr lang="en-US" dirty="0"/>
                    </a:p>
                  </a:txBody>
                  <a:tcPr/>
                </a:tc>
                <a:tc>
                  <a:txBody>
                    <a:bodyPr/>
                    <a:lstStyle/>
                    <a:p>
                      <a:r>
                        <a:rPr lang="en-US" dirty="0" smtClean="0"/>
                        <a:t>90</a:t>
                      </a:r>
                      <a:endParaRPr lang="en-US" dirty="0"/>
                    </a:p>
                  </a:txBody>
                  <a:tcPr/>
                </a:tc>
                <a:tc>
                  <a:txBody>
                    <a:bodyPr/>
                    <a:lstStyle/>
                    <a:p>
                      <a:r>
                        <a:rPr lang="en-US" dirty="0" smtClean="0"/>
                        <a:t>15</a:t>
                      </a:r>
                      <a:endParaRPr lang="en-US" dirty="0"/>
                    </a:p>
                  </a:txBody>
                  <a:tcPr/>
                </a:tc>
              </a:tr>
              <a:tr h="683272">
                <a:tc>
                  <a:txBody>
                    <a:bodyPr/>
                    <a:lstStyle/>
                    <a:p>
                      <a:r>
                        <a:rPr lang="en-US" dirty="0" smtClean="0"/>
                        <a:t>Predicted Class:</a:t>
                      </a:r>
                      <a:r>
                        <a:rPr lang="en-US" baseline="0" dirty="0" smtClean="0"/>
                        <a:t> Biking</a:t>
                      </a:r>
                      <a:endParaRPr lang="en-US" dirty="0"/>
                    </a:p>
                  </a:txBody>
                  <a:tcPr/>
                </a:tc>
                <a:tc>
                  <a:txBody>
                    <a:bodyPr/>
                    <a:lstStyle/>
                    <a:p>
                      <a:r>
                        <a:rPr lang="en-US" dirty="0" smtClean="0"/>
                        <a:t>12</a:t>
                      </a:r>
                      <a:endParaRPr lang="en-US" dirty="0"/>
                    </a:p>
                  </a:txBody>
                  <a:tcPr/>
                </a:tc>
                <a:tc>
                  <a:txBody>
                    <a:bodyPr/>
                    <a:lstStyle/>
                    <a:p>
                      <a:r>
                        <a:rPr lang="en-US" dirty="0" smtClean="0"/>
                        <a:t>10</a:t>
                      </a:r>
                      <a:endParaRPr lang="en-US" dirty="0"/>
                    </a:p>
                  </a:txBody>
                  <a:tcPr/>
                </a:tc>
              </a:tr>
            </a:tbl>
          </a:graphicData>
        </a:graphic>
      </p:graphicFrame>
    </p:spTree>
    <p:extLst>
      <p:ext uri="{BB962C8B-B14F-4D97-AF65-F5344CB8AC3E}">
        <p14:creationId xmlns:p14="http://schemas.microsoft.com/office/powerpoint/2010/main" val="155870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4000">
                <a:latin typeface="Arial" charset="0"/>
              </a:rPr>
              <a:t>Naïve Approach: When all you have is a hammer…</a:t>
            </a:r>
          </a:p>
        </p:txBody>
      </p:sp>
      <p:sp>
        <p:nvSpPr>
          <p:cNvPr id="2" name="Content Placeholder 1"/>
          <p:cNvSpPr>
            <a:spLocks noGrp="1"/>
          </p:cNvSpPr>
          <p:nvPr>
            <p:ph idx="1"/>
          </p:nvPr>
        </p:nvSpPr>
        <p:spPr/>
        <p:txBody>
          <a:bodyPr/>
          <a:lstStyle/>
          <a:p>
            <a:pPr marL="0" indent="0">
              <a:buNone/>
            </a:pPr>
            <a:r>
              <a:rPr lang="en-US" dirty="0" smtClean="0"/>
              <a:t>Many people learn one algorithm (</a:t>
            </a:r>
            <a:r>
              <a:rPr lang="en-US" i="1" dirty="0" smtClean="0"/>
              <a:t>e.g.</a:t>
            </a:r>
            <a:r>
              <a:rPr lang="en-US" dirty="0" smtClean="0"/>
              <a:t>, regression) and always use it</a:t>
            </a:r>
          </a:p>
          <a:p>
            <a:pPr marL="0" indent="0">
              <a:buNone/>
            </a:pPr>
            <a:endParaRPr lang="en-US" dirty="0"/>
          </a:p>
        </p:txBody>
      </p:sp>
    </p:spTree>
    <p:extLst>
      <p:ext uri="{BB962C8B-B14F-4D97-AF65-F5344CB8AC3E}">
        <p14:creationId xmlns:p14="http://schemas.microsoft.com/office/powerpoint/2010/main" val="2391177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a:latin typeface="Arial" charset="0"/>
              </a:rPr>
              <a:t>How can I tell if </a:t>
            </a:r>
            <a:r>
              <a:rPr lang="en-US" dirty="0" smtClean="0">
                <a:latin typeface="Arial" charset="0"/>
              </a:rPr>
              <a:t/>
            </a:r>
            <a:br>
              <a:rPr lang="en-US" dirty="0" smtClean="0">
                <a:latin typeface="Arial" charset="0"/>
              </a:rPr>
            </a:br>
            <a:r>
              <a:rPr lang="en-US" dirty="0" smtClean="0">
                <a:latin typeface="Arial" charset="0"/>
              </a:rPr>
              <a:t>my </a:t>
            </a:r>
            <a:r>
              <a:rPr lang="en-US" dirty="0">
                <a:latin typeface="Arial" charset="0"/>
              </a:rPr>
              <a:t>classifier is any good?</a:t>
            </a:r>
          </a:p>
        </p:txBody>
      </p:sp>
      <p:sp>
        <p:nvSpPr>
          <p:cNvPr id="64515" name="Rectangle 3"/>
          <p:cNvSpPr>
            <a:spLocks noGrp="1" noChangeArrowheads="1"/>
          </p:cNvSpPr>
          <p:nvPr>
            <p:ph idx="1"/>
          </p:nvPr>
        </p:nvSpPr>
        <p:spPr/>
        <p:txBody>
          <a:bodyPr/>
          <a:lstStyle/>
          <a:p>
            <a:pPr eaLnBrk="1" hangingPunct="1">
              <a:buFont typeface="Wingdings" charset="0"/>
              <a:buNone/>
            </a:pPr>
            <a:r>
              <a:rPr lang="en-US" dirty="0" smtClean="0">
                <a:latin typeface="Arial" charset="0"/>
              </a:rPr>
              <a:t>Accuracy: (90+10)/(90+15+12+10) = 79%</a:t>
            </a:r>
          </a:p>
          <a:p>
            <a:pPr eaLnBrk="1" hangingPunct="1">
              <a:buFont typeface="Wingdings" charset="0"/>
              <a:buNone/>
            </a:pPr>
            <a:endParaRPr lang="en-US" dirty="0">
              <a:latin typeface="Arial" charset="0"/>
            </a:endParaRPr>
          </a:p>
          <a:p>
            <a:pPr eaLnBrk="1" hangingPunct="1">
              <a:buFont typeface="Wingdings" charset="0"/>
              <a:buNone/>
            </a:pPr>
            <a:r>
              <a:rPr lang="en-US" dirty="0" smtClean="0">
                <a:latin typeface="Arial" charset="0"/>
              </a:rPr>
              <a:t>What about all the other information here?</a:t>
            </a:r>
            <a:endParaRPr lang="en-US"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683393094"/>
              </p:ext>
            </p:extLst>
          </p:nvPr>
        </p:nvGraphicFramePr>
        <p:xfrm>
          <a:off x="1524000" y="3884928"/>
          <a:ext cx="6096000" cy="2049816"/>
        </p:xfrm>
        <a:graphic>
          <a:graphicData uri="http://schemas.openxmlformats.org/drawingml/2006/table">
            <a:tbl>
              <a:tblPr firstRow="1" firstCol="1" bandRow="1">
                <a:tableStyleId>{5C22544A-7EE6-4342-B048-85BDC9FD1C3A}</a:tableStyleId>
              </a:tblPr>
              <a:tblGrid>
                <a:gridCol w="2032000"/>
                <a:gridCol w="2032000"/>
                <a:gridCol w="2032000"/>
              </a:tblGrid>
              <a:tr h="683272">
                <a:tc>
                  <a:txBody>
                    <a:bodyPr/>
                    <a:lstStyle/>
                    <a:p>
                      <a:endParaRPr lang="en-US" dirty="0"/>
                    </a:p>
                  </a:txBody>
                  <a:tcPr/>
                </a:tc>
                <a:tc>
                  <a:txBody>
                    <a:bodyPr/>
                    <a:lstStyle/>
                    <a:p>
                      <a:r>
                        <a:rPr lang="en-US" dirty="0" smtClean="0"/>
                        <a:t>True Class :</a:t>
                      </a:r>
                      <a:r>
                        <a:rPr lang="en-US" baseline="0" dirty="0" smtClean="0"/>
                        <a:t> Sleeping</a:t>
                      </a:r>
                      <a:endParaRPr lang="en-US" dirty="0"/>
                    </a:p>
                  </a:txBody>
                  <a:tcPr/>
                </a:tc>
                <a:tc>
                  <a:txBody>
                    <a:bodyPr/>
                    <a:lstStyle/>
                    <a:p>
                      <a:r>
                        <a:rPr lang="en-US" dirty="0" smtClean="0"/>
                        <a:t>True Class:</a:t>
                      </a:r>
                      <a:r>
                        <a:rPr lang="en-US" baseline="0" dirty="0" smtClean="0"/>
                        <a:t> </a:t>
                      </a:r>
                      <a:br>
                        <a:rPr lang="en-US" baseline="0" dirty="0" smtClean="0"/>
                      </a:br>
                      <a:r>
                        <a:rPr lang="en-US" baseline="0" dirty="0" smtClean="0"/>
                        <a:t>Biking</a:t>
                      </a:r>
                      <a:endParaRPr lang="en-US" dirty="0"/>
                    </a:p>
                  </a:txBody>
                  <a:tcPr/>
                </a:tc>
              </a:tr>
              <a:tr h="683272">
                <a:tc>
                  <a:txBody>
                    <a:bodyPr/>
                    <a:lstStyle/>
                    <a:p>
                      <a:r>
                        <a:rPr lang="en-US" dirty="0" smtClean="0"/>
                        <a:t>Predicted Class:</a:t>
                      </a:r>
                      <a:r>
                        <a:rPr lang="en-US" baseline="0" dirty="0" smtClean="0"/>
                        <a:t> Sleeping</a:t>
                      </a:r>
                      <a:endParaRPr lang="en-US" dirty="0"/>
                    </a:p>
                  </a:txBody>
                  <a:tcPr/>
                </a:tc>
                <a:tc>
                  <a:txBody>
                    <a:bodyPr/>
                    <a:lstStyle/>
                    <a:p>
                      <a:r>
                        <a:rPr lang="en-US" dirty="0" smtClean="0"/>
                        <a:t>90</a:t>
                      </a:r>
                      <a:r>
                        <a:rPr lang="en-US" baseline="0" dirty="0" smtClean="0"/>
                        <a:t> </a:t>
                      </a:r>
                      <a:r>
                        <a:rPr lang="en-US" dirty="0" smtClean="0"/>
                        <a:t>(True Positive)</a:t>
                      </a:r>
                      <a:endParaRPr lang="en-US" dirty="0"/>
                    </a:p>
                  </a:txBody>
                  <a:tcPr>
                    <a:solidFill>
                      <a:srgbClr val="FEB5B7"/>
                    </a:solidFill>
                  </a:tcPr>
                </a:tc>
                <a:tc>
                  <a:txBody>
                    <a:bodyPr/>
                    <a:lstStyle/>
                    <a:p>
                      <a:r>
                        <a:rPr lang="en-US" dirty="0" smtClean="0"/>
                        <a:t>15</a:t>
                      </a:r>
                      <a:endParaRPr lang="en-US" dirty="0"/>
                    </a:p>
                  </a:txBody>
                  <a:tcPr/>
                </a:tc>
              </a:tr>
              <a:tr h="683272">
                <a:tc>
                  <a:txBody>
                    <a:bodyPr/>
                    <a:lstStyle/>
                    <a:p>
                      <a:r>
                        <a:rPr lang="en-US" dirty="0" smtClean="0"/>
                        <a:t>Predicted Class:</a:t>
                      </a:r>
                      <a:r>
                        <a:rPr lang="en-US" baseline="0" dirty="0" smtClean="0"/>
                        <a:t> Biking</a:t>
                      </a:r>
                      <a:endParaRPr lang="en-US" dirty="0"/>
                    </a:p>
                  </a:txBody>
                  <a:tcPr/>
                </a:tc>
                <a:tc>
                  <a:txBody>
                    <a:bodyPr/>
                    <a:lstStyle/>
                    <a:p>
                      <a:r>
                        <a:rPr lang="en-US" dirty="0" smtClean="0"/>
                        <a:t>12</a:t>
                      </a:r>
                      <a:endParaRPr lang="en-US" dirty="0"/>
                    </a:p>
                  </a:txBody>
                  <a:tcPr/>
                </a:tc>
                <a:tc>
                  <a:txBody>
                    <a:bodyPr/>
                    <a:lstStyle/>
                    <a:p>
                      <a:r>
                        <a:rPr lang="en-US" dirty="0" smtClean="0"/>
                        <a:t>10 (True Negative)</a:t>
                      </a:r>
                      <a:endParaRPr lang="en-US" dirty="0"/>
                    </a:p>
                  </a:txBody>
                  <a:tcPr>
                    <a:solidFill>
                      <a:srgbClr val="FEB5B7"/>
                    </a:solidFill>
                  </a:tcPr>
                </a:tc>
              </a:tr>
            </a:tbl>
          </a:graphicData>
        </a:graphic>
      </p:graphicFrame>
    </p:spTree>
    <p:extLst>
      <p:ext uri="{BB962C8B-B14F-4D97-AF65-F5344CB8AC3E}">
        <p14:creationId xmlns:p14="http://schemas.microsoft.com/office/powerpoint/2010/main" val="3667674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Alternative takes on Accuracy</a:t>
            </a:r>
            <a:endParaRPr lang="en-US" dirty="0">
              <a:latin typeface="Arial" charset="0"/>
            </a:endParaRPr>
          </a:p>
        </p:txBody>
      </p:sp>
      <p:sp>
        <p:nvSpPr>
          <p:cNvPr id="64515" name="Rectangle 3"/>
          <p:cNvSpPr>
            <a:spLocks noGrp="1" noChangeArrowheads="1"/>
          </p:cNvSpPr>
          <p:nvPr>
            <p:ph idx="1"/>
          </p:nvPr>
        </p:nvSpPr>
        <p:spPr>
          <a:xfrm>
            <a:off x="1128942" y="1847153"/>
            <a:ext cx="8015057" cy="4379976"/>
          </a:xfrm>
        </p:spPr>
        <p:txBody>
          <a:bodyPr/>
          <a:lstStyle/>
          <a:p>
            <a:pPr eaLnBrk="1" hangingPunct="1">
              <a:buFont typeface="Wingdings" charset="0"/>
              <a:buNone/>
            </a:pPr>
            <a:r>
              <a:rPr lang="en-US" dirty="0" smtClean="0">
                <a:latin typeface="Arial" charset="0"/>
              </a:rPr>
              <a:t>Precision = TP / (TP + FP) = 90/(90+15) = 86%</a:t>
            </a:r>
          </a:p>
          <a:p>
            <a:pPr eaLnBrk="1" hangingPunct="1">
              <a:buFont typeface="Wingdings" charset="0"/>
              <a:buNone/>
            </a:pPr>
            <a:r>
              <a:rPr lang="en-US" dirty="0" smtClean="0">
                <a:latin typeface="Arial" charset="0"/>
              </a:rPr>
              <a:t>Recall = TP / (TP + FN) = 90/(90+12) = 88%</a:t>
            </a:r>
          </a:p>
          <a:p>
            <a:pPr eaLnBrk="1" hangingPunct="1">
              <a:buFont typeface="Wingdings" charset="0"/>
              <a:buNone/>
            </a:pPr>
            <a:r>
              <a:rPr lang="en-US" dirty="0" smtClean="0">
                <a:latin typeface="Arial" charset="0"/>
              </a:rPr>
              <a:t>F-Score = 2 * (Precision * Recall)   = 87%</a:t>
            </a:r>
          </a:p>
          <a:p>
            <a:pPr eaLnBrk="1" hangingPunct="1">
              <a:buFont typeface="Wingdings" charset="0"/>
              <a:buNone/>
            </a:pPr>
            <a:r>
              <a:rPr lang="en-US" dirty="0">
                <a:latin typeface="Arial" charset="0"/>
              </a:rPr>
              <a:t> </a:t>
            </a:r>
            <a:r>
              <a:rPr lang="en-US" dirty="0" smtClean="0">
                <a:latin typeface="Arial" charset="0"/>
              </a:rPr>
              <a:t>                      (Precision + Recall)</a:t>
            </a:r>
            <a:endParaRPr lang="en-US"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178744394"/>
              </p:ext>
            </p:extLst>
          </p:nvPr>
        </p:nvGraphicFramePr>
        <p:xfrm>
          <a:off x="1524000" y="3884928"/>
          <a:ext cx="6096000" cy="2049816"/>
        </p:xfrm>
        <a:graphic>
          <a:graphicData uri="http://schemas.openxmlformats.org/drawingml/2006/table">
            <a:tbl>
              <a:tblPr firstRow="1" firstCol="1" bandRow="1">
                <a:tableStyleId>{5C22544A-7EE6-4342-B048-85BDC9FD1C3A}</a:tableStyleId>
              </a:tblPr>
              <a:tblGrid>
                <a:gridCol w="2032000"/>
                <a:gridCol w="2032000"/>
                <a:gridCol w="2032000"/>
              </a:tblGrid>
              <a:tr h="683272">
                <a:tc>
                  <a:txBody>
                    <a:bodyPr/>
                    <a:lstStyle/>
                    <a:p>
                      <a:endParaRPr lang="en-US" dirty="0"/>
                    </a:p>
                  </a:txBody>
                  <a:tcPr/>
                </a:tc>
                <a:tc>
                  <a:txBody>
                    <a:bodyPr/>
                    <a:lstStyle/>
                    <a:p>
                      <a:r>
                        <a:rPr lang="en-US" dirty="0" smtClean="0"/>
                        <a:t>True Class :</a:t>
                      </a:r>
                      <a:r>
                        <a:rPr lang="en-US" baseline="0" dirty="0" smtClean="0"/>
                        <a:t> Sleeping</a:t>
                      </a:r>
                      <a:endParaRPr lang="en-US" dirty="0"/>
                    </a:p>
                  </a:txBody>
                  <a:tcPr/>
                </a:tc>
                <a:tc>
                  <a:txBody>
                    <a:bodyPr/>
                    <a:lstStyle/>
                    <a:p>
                      <a:r>
                        <a:rPr lang="en-US" dirty="0" smtClean="0"/>
                        <a:t>True Class:</a:t>
                      </a:r>
                      <a:r>
                        <a:rPr lang="en-US" baseline="0" dirty="0" smtClean="0"/>
                        <a:t> </a:t>
                      </a:r>
                      <a:br>
                        <a:rPr lang="en-US" baseline="0" dirty="0" smtClean="0"/>
                      </a:br>
                      <a:r>
                        <a:rPr lang="en-US" baseline="0" dirty="0" smtClean="0"/>
                        <a:t>Biking</a:t>
                      </a:r>
                      <a:endParaRPr lang="en-US" dirty="0"/>
                    </a:p>
                  </a:txBody>
                  <a:tcPr/>
                </a:tc>
              </a:tr>
              <a:tr h="683272">
                <a:tc>
                  <a:txBody>
                    <a:bodyPr/>
                    <a:lstStyle/>
                    <a:p>
                      <a:r>
                        <a:rPr lang="en-US" dirty="0" smtClean="0"/>
                        <a:t>Predicted Class:</a:t>
                      </a:r>
                      <a:r>
                        <a:rPr lang="en-US" baseline="0" dirty="0" smtClean="0"/>
                        <a:t> Sleeping</a:t>
                      </a:r>
                      <a:endParaRPr lang="en-US" dirty="0"/>
                    </a:p>
                  </a:txBody>
                  <a:tcPr/>
                </a:tc>
                <a:tc>
                  <a:txBody>
                    <a:bodyPr/>
                    <a:lstStyle/>
                    <a:p>
                      <a:r>
                        <a:rPr lang="en-US" dirty="0" smtClean="0"/>
                        <a:t>90 (true positives)</a:t>
                      </a:r>
                      <a:endParaRPr lang="en-US" dirty="0"/>
                    </a:p>
                  </a:txBody>
                  <a:tcPr/>
                </a:tc>
                <a:tc>
                  <a:txBody>
                    <a:bodyPr/>
                    <a:lstStyle/>
                    <a:p>
                      <a:r>
                        <a:rPr lang="en-US" dirty="0" smtClean="0"/>
                        <a:t>15 (false positive)</a:t>
                      </a:r>
                      <a:endParaRPr lang="en-US" dirty="0"/>
                    </a:p>
                  </a:txBody>
                  <a:tcPr/>
                </a:tc>
              </a:tr>
              <a:tr h="683272">
                <a:tc>
                  <a:txBody>
                    <a:bodyPr/>
                    <a:lstStyle/>
                    <a:p>
                      <a:r>
                        <a:rPr lang="en-US" dirty="0" smtClean="0"/>
                        <a:t>Predicted Class:</a:t>
                      </a:r>
                      <a:r>
                        <a:rPr lang="en-US" baseline="0" dirty="0" smtClean="0"/>
                        <a:t> Biking</a:t>
                      </a:r>
                      <a:endParaRPr lang="en-US" dirty="0"/>
                    </a:p>
                  </a:txBody>
                  <a:tcPr/>
                </a:tc>
                <a:tc>
                  <a:txBody>
                    <a:bodyPr/>
                    <a:lstStyle/>
                    <a:p>
                      <a:r>
                        <a:rPr lang="en-US" dirty="0" smtClean="0"/>
                        <a:t>12 (false negative)</a:t>
                      </a:r>
                      <a:endParaRPr lang="en-US" dirty="0"/>
                    </a:p>
                  </a:txBody>
                  <a:tcPr/>
                </a:tc>
                <a:tc>
                  <a:txBody>
                    <a:bodyPr/>
                    <a:lstStyle/>
                    <a:p>
                      <a:r>
                        <a:rPr lang="en-US" dirty="0" smtClean="0"/>
                        <a:t>10 (true negatives)</a:t>
                      </a:r>
                      <a:endParaRPr lang="en-US" dirty="0"/>
                    </a:p>
                  </a:txBody>
                  <a:tcPr/>
                </a:tc>
              </a:tr>
            </a:tbl>
          </a:graphicData>
        </a:graphic>
      </p:graphicFrame>
      <p:cxnSp>
        <p:nvCxnSpPr>
          <p:cNvPr id="7" name="Straight Connector 6"/>
          <p:cNvCxnSpPr/>
          <p:nvPr/>
        </p:nvCxnSpPr>
        <p:spPr>
          <a:xfrm>
            <a:off x="3312543" y="3396210"/>
            <a:ext cx="3064103" cy="2761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1046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Kappa: Accounting for Skew</a:t>
            </a:r>
            <a:endParaRPr lang="en-US" dirty="0">
              <a:latin typeface="Arial" charset="0"/>
            </a:endParaRPr>
          </a:p>
        </p:txBody>
      </p:sp>
      <p:sp>
        <p:nvSpPr>
          <p:cNvPr id="64515" name="Rectangle 3"/>
          <p:cNvSpPr>
            <a:spLocks noGrp="1" noChangeArrowheads="1"/>
          </p:cNvSpPr>
          <p:nvPr>
            <p:ph idx="1"/>
          </p:nvPr>
        </p:nvSpPr>
        <p:spPr>
          <a:xfrm>
            <a:off x="1128942" y="1847153"/>
            <a:ext cx="8015057" cy="4379976"/>
          </a:xfrm>
        </p:spPr>
        <p:txBody>
          <a:bodyPr/>
          <a:lstStyle/>
          <a:p>
            <a:pPr>
              <a:buNone/>
            </a:pPr>
            <a:r>
              <a:rPr lang="en-US" dirty="0">
                <a:latin typeface="Arial" charset="0"/>
              </a:rPr>
              <a:t>Kappa = (observed </a:t>
            </a:r>
            <a:r>
              <a:rPr lang="en-US" dirty="0" smtClean="0">
                <a:latin typeface="Arial" charset="0"/>
              </a:rPr>
              <a:t>acc.- </a:t>
            </a:r>
            <a:r>
              <a:rPr lang="en-US" dirty="0">
                <a:latin typeface="Arial" charset="0"/>
              </a:rPr>
              <a:t>expected </a:t>
            </a:r>
            <a:r>
              <a:rPr lang="en-US" dirty="0" smtClean="0">
                <a:latin typeface="Arial" charset="0"/>
              </a:rPr>
              <a:t>acc.)</a:t>
            </a:r>
            <a:br>
              <a:rPr lang="en-US" dirty="0" smtClean="0">
                <a:latin typeface="Arial" charset="0"/>
              </a:rPr>
            </a:br>
            <a:r>
              <a:rPr lang="en-US" dirty="0" smtClean="0">
                <a:latin typeface="Arial" charset="0"/>
              </a:rPr>
              <a:t>					(</a:t>
            </a:r>
            <a:r>
              <a:rPr lang="en-US" dirty="0">
                <a:latin typeface="Arial" charset="0"/>
              </a:rPr>
              <a:t>1 - expected </a:t>
            </a:r>
            <a:r>
              <a:rPr lang="en-US" dirty="0" smtClean="0">
                <a:latin typeface="Arial" charset="0"/>
              </a:rPr>
              <a:t>acc.)</a:t>
            </a:r>
          </a:p>
        </p:txBody>
      </p:sp>
      <p:graphicFrame>
        <p:nvGraphicFramePr>
          <p:cNvPr id="2" name="Table 1"/>
          <p:cNvGraphicFramePr>
            <a:graphicFrameLocks noGrp="1"/>
          </p:cNvGraphicFramePr>
          <p:nvPr>
            <p:extLst>
              <p:ext uri="{D42A27DB-BD31-4B8C-83A1-F6EECF244321}">
                <p14:modId xmlns:p14="http://schemas.microsoft.com/office/powerpoint/2010/main" val="2686789147"/>
              </p:ext>
            </p:extLst>
          </p:nvPr>
        </p:nvGraphicFramePr>
        <p:xfrm>
          <a:off x="1524000" y="3884928"/>
          <a:ext cx="6096000" cy="2049816"/>
        </p:xfrm>
        <a:graphic>
          <a:graphicData uri="http://schemas.openxmlformats.org/drawingml/2006/table">
            <a:tbl>
              <a:tblPr firstRow="1" firstCol="1" bandRow="1">
                <a:tableStyleId>{5C22544A-7EE6-4342-B048-85BDC9FD1C3A}</a:tableStyleId>
              </a:tblPr>
              <a:tblGrid>
                <a:gridCol w="2032000"/>
                <a:gridCol w="2032000"/>
                <a:gridCol w="2032000"/>
              </a:tblGrid>
              <a:tr h="683272">
                <a:tc>
                  <a:txBody>
                    <a:bodyPr/>
                    <a:lstStyle/>
                    <a:p>
                      <a:endParaRPr lang="en-US" dirty="0"/>
                    </a:p>
                  </a:txBody>
                  <a:tcPr/>
                </a:tc>
                <a:tc>
                  <a:txBody>
                    <a:bodyPr/>
                    <a:lstStyle/>
                    <a:p>
                      <a:r>
                        <a:rPr lang="en-US" dirty="0" smtClean="0"/>
                        <a:t>True Class :</a:t>
                      </a:r>
                      <a:r>
                        <a:rPr lang="en-US" baseline="0" dirty="0" smtClean="0"/>
                        <a:t> Sleeping</a:t>
                      </a:r>
                      <a:endParaRPr lang="en-US" dirty="0"/>
                    </a:p>
                  </a:txBody>
                  <a:tcPr/>
                </a:tc>
                <a:tc>
                  <a:txBody>
                    <a:bodyPr/>
                    <a:lstStyle/>
                    <a:p>
                      <a:r>
                        <a:rPr lang="en-US" dirty="0" smtClean="0"/>
                        <a:t>True Class:</a:t>
                      </a:r>
                      <a:r>
                        <a:rPr lang="en-US" baseline="0" dirty="0" smtClean="0"/>
                        <a:t> </a:t>
                      </a:r>
                      <a:br>
                        <a:rPr lang="en-US" baseline="0" dirty="0" smtClean="0"/>
                      </a:br>
                      <a:r>
                        <a:rPr lang="en-US" baseline="0" dirty="0" smtClean="0"/>
                        <a:t>Biking</a:t>
                      </a:r>
                      <a:endParaRPr lang="en-US" dirty="0"/>
                    </a:p>
                  </a:txBody>
                  <a:tcPr/>
                </a:tc>
              </a:tr>
              <a:tr h="683272">
                <a:tc>
                  <a:txBody>
                    <a:bodyPr/>
                    <a:lstStyle/>
                    <a:p>
                      <a:r>
                        <a:rPr lang="en-US" dirty="0" smtClean="0"/>
                        <a:t>Predicted Class:</a:t>
                      </a:r>
                      <a:r>
                        <a:rPr lang="en-US" baseline="0" dirty="0" smtClean="0"/>
                        <a:t> Sleeping</a:t>
                      </a:r>
                      <a:endParaRPr lang="en-US" dirty="0"/>
                    </a:p>
                  </a:txBody>
                  <a:tcPr/>
                </a:tc>
                <a:tc>
                  <a:txBody>
                    <a:bodyPr/>
                    <a:lstStyle/>
                    <a:p>
                      <a:r>
                        <a:rPr lang="en-US" dirty="0" smtClean="0"/>
                        <a:t>90 (true positives)</a:t>
                      </a:r>
                      <a:endParaRPr lang="en-US" dirty="0"/>
                    </a:p>
                  </a:txBody>
                  <a:tcPr/>
                </a:tc>
                <a:tc>
                  <a:txBody>
                    <a:bodyPr/>
                    <a:lstStyle/>
                    <a:p>
                      <a:r>
                        <a:rPr lang="en-US" dirty="0" smtClean="0"/>
                        <a:t>15</a:t>
                      </a:r>
                      <a:r>
                        <a:rPr lang="en-US" baseline="0" dirty="0" smtClean="0"/>
                        <a:t> </a:t>
                      </a:r>
                      <a:r>
                        <a:rPr lang="en-US" dirty="0" smtClean="0"/>
                        <a:t>(false positive)</a:t>
                      </a:r>
                      <a:endParaRPr lang="en-US" dirty="0"/>
                    </a:p>
                  </a:txBody>
                  <a:tcPr/>
                </a:tc>
              </a:tr>
              <a:tr h="683272">
                <a:tc>
                  <a:txBody>
                    <a:bodyPr/>
                    <a:lstStyle/>
                    <a:p>
                      <a:r>
                        <a:rPr lang="en-US" dirty="0" smtClean="0"/>
                        <a:t>Predicted Class:</a:t>
                      </a:r>
                      <a:r>
                        <a:rPr lang="en-US" baseline="0" dirty="0" smtClean="0"/>
                        <a:t> Biking</a:t>
                      </a:r>
                      <a:endParaRPr lang="en-US" dirty="0"/>
                    </a:p>
                  </a:txBody>
                  <a:tcPr/>
                </a:tc>
                <a:tc>
                  <a:txBody>
                    <a:bodyPr/>
                    <a:lstStyle/>
                    <a:p>
                      <a:r>
                        <a:rPr lang="en-US" dirty="0" smtClean="0"/>
                        <a:t>12 (false negative)</a:t>
                      </a:r>
                      <a:endParaRPr lang="en-US" dirty="0"/>
                    </a:p>
                  </a:txBody>
                  <a:tcPr/>
                </a:tc>
                <a:tc>
                  <a:txBody>
                    <a:bodyPr/>
                    <a:lstStyle/>
                    <a:p>
                      <a:r>
                        <a:rPr lang="en-US" dirty="0" smtClean="0"/>
                        <a:t>10 (true negatives)</a:t>
                      </a:r>
                      <a:endParaRPr lang="en-US" dirty="0"/>
                    </a:p>
                  </a:txBody>
                  <a:tcPr/>
                </a:tc>
              </a:tr>
            </a:tbl>
          </a:graphicData>
        </a:graphic>
      </p:graphicFrame>
      <p:cxnSp>
        <p:nvCxnSpPr>
          <p:cNvPr id="7" name="Straight Connector 6"/>
          <p:cNvCxnSpPr/>
          <p:nvPr/>
        </p:nvCxnSpPr>
        <p:spPr>
          <a:xfrm>
            <a:off x="2429198" y="2319363"/>
            <a:ext cx="519080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6445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Kappa: Accounting for Skew</a:t>
            </a:r>
            <a:endParaRPr lang="en-US" dirty="0">
              <a:latin typeface="Arial" charset="0"/>
            </a:endParaRPr>
          </a:p>
        </p:txBody>
      </p:sp>
      <p:sp>
        <p:nvSpPr>
          <p:cNvPr id="64515" name="Rectangle 3"/>
          <p:cNvSpPr>
            <a:spLocks noGrp="1" noChangeArrowheads="1"/>
          </p:cNvSpPr>
          <p:nvPr>
            <p:ph idx="1"/>
          </p:nvPr>
        </p:nvSpPr>
        <p:spPr>
          <a:xfrm>
            <a:off x="1128942" y="1847153"/>
            <a:ext cx="8015057" cy="4379976"/>
          </a:xfrm>
        </p:spPr>
        <p:txBody>
          <a:bodyPr/>
          <a:lstStyle/>
          <a:p>
            <a:pPr>
              <a:buNone/>
            </a:pPr>
            <a:r>
              <a:rPr lang="en-US" dirty="0">
                <a:latin typeface="Arial" charset="0"/>
              </a:rPr>
              <a:t>Kappa = (observed </a:t>
            </a:r>
            <a:r>
              <a:rPr lang="en-US" dirty="0" smtClean="0">
                <a:latin typeface="Arial" charset="0"/>
              </a:rPr>
              <a:t>acc.- </a:t>
            </a:r>
            <a:r>
              <a:rPr lang="en-US" dirty="0">
                <a:latin typeface="Arial" charset="0"/>
              </a:rPr>
              <a:t>expected </a:t>
            </a:r>
            <a:r>
              <a:rPr lang="en-US" dirty="0" smtClean="0">
                <a:latin typeface="Arial" charset="0"/>
              </a:rPr>
              <a:t>acc.)</a:t>
            </a:r>
            <a:br>
              <a:rPr lang="en-US" dirty="0" smtClean="0">
                <a:latin typeface="Arial" charset="0"/>
              </a:rPr>
            </a:br>
            <a:r>
              <a:rPr lang="en-US" dirty="0" smtClean="0">
                <a:latin typeface="Arial" charset="0"/>
              </a:rPr>
              <a:t>					(</a:t>
            </a:r>
            <a:r>
              <a:rPr lang="en-US" dirty="0">
                <a:latin typeface="Arial" charset="0"/>
              </a:rPr>
              <a:t>1 - expected </a:t>
            </a:r>
            <a:r>
              <a:rPr lang="en-US" dirty="0" smtClean="0">
                <a:latin typeface="Arial" charset="0"/>
              </a:rPr>
              <a:t>acc.)</a:t>
            </a:r>
          </a:p>
          <a:p>
            <a:pPr>
              <a:buNone/>
            </a:pPr>
            <a:r>
              <a:rPr lang="en-US" dirty="0" smtClean="0">
                <a:latin typeface="Arial" charset="0"/>
              </a:rPr>
              <a:t>Observed acc</a:t>
            </a:r>
            <a:r>
              <a:rPr lang="en-US" dirty="0">
                <a:latin typeface="Arial" charset="0"/>
              </a:rPr>
              <a:t>. </a:t>
            </a:r>
            <a:r>
              <a:rPr lang="en-US" dirty="0" smtClean="0">
                <a:latin typeface="Arial" charset="0"/>
              </a:rPr>
              <a:t>         = .79</a:t>
            </a:r>
            <a:endParaRPr lang="en-US" dirty="0">
              <a:latin typeface="Arial" charset="0"/>
            </a:endParaRPr>
          </a:p>
          <a:p>
            <a:pPr>
              <a:buNone/>
            </a:pPr>
            <a:endParaRPr lang="en-US" dirty="0" smtClean="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4712846"/>
              </p:ext>
            </p:extLst>
          </p:nvPr>
        </p:nvGraphicFramePr>
        <p:xfrm>
          <a:off x="1524000" y="3884928"/>
          <a:ext cx="6096000" cy="2049816"/>
        </p:xfrm>
        <a:graphic>
          <a:graphicData uri="http://schemas.openxmlformats.org/drawingml/2006/table">
            <a:tbl>
              <a:tblPr firstRow="1" firstCol="1" bandRow="1">
                <a:tableStyleId>{5C22544A-7EE6-4342-B048-85BDC9FD1C3A}</a:tableStyleId>
              </a:tblPr>
              <a:tblGrid>
                <a:gridCol w="2032000"/>
                <a:gridCol w="2032000"/>
                <a:gridCol w="2032000"/>
              </a:tblGrid>
              <a:tr h="683272">
                <a:tc>
                  <a:txBody>
                    <a:bodyPr/>
                    <a:lstStyle/>
                    <a:p>
                      <a:endParaRPr lang="en-US" dirty="0"/>
                    </a:p>
                  </a:txBody>
                  <a:tcPr/>
                </a:tc>
                <a:tc>
                  <a:txBody>
                    <a:bodyPr/>
                    <a:lstStyle/>
                    <a:p>
                      <a:r>
                        <a:rPr lang="en-US" dirty="0" smtClean="0"/>
                        <a:t>True Class :</a:t>
                      </a:r>
                      <a:r>
                        <a:rPr lang="en-US" baseline="0" dirty="0" smtClean="0"/>
                        <a:t> Sleeping</a:t>
                      </a:r>
                      <a:endParaRPr lang="en-US" dirty="0"/>
                    </a:p>
                  </a:txBody>
                  <a:tcPr/>
                </a:tc>
                <a:tc>
                  <a:txBody>
                    <a:bodyPr/>
                    <a:lstStyle/>
                    <a:p>
                      <a:r>
                        <a:rPr lang="en-US" dirty="0" smtClean="0"/>
                        <a:t>True Class:</a:t>
                      </a:r>
                      <a:r>
                        <a:rPr lang="en-US" baseline="0" dirty="0" smtClean="0"/>
                        <a:t> </a:t>
                      </a:r>
                      <a:br>
                        <a:rPr lang="en-US" baseline="0" dirty="0" smtClean="0"/>
                      </a:br>
                      <a:r>
                        <a:rPr lang="en-US" baseline="0" dirty="0" smtClean="0"/>
                        <a:t>Biking</a:t>
                      </a:r>
                      <a:endParaRPr lang="en-US" dirty="0"/>
                    </a:p>
                  </a:txBody>
                  <a:tcPr/>
                </a:tc>
              </a:tr>
              <a:tr h="683272">
                <a:tc>
                  <a:txBody>
                    <a:bodyPr/>
                    <a:lstStyle/>
                    <a:p>
                      <a:r>
                        <a:rPr lang="en-US" dirty="0" smtClean="0"/>
                        <a:t>Predicted Class:</a:t>
                      </a:r>
                      <a:r>
                        <a:rPr lang="en-US" baseline="0" dirty="0" smtClean="0"/>
                        <a:t> Sleeping</a:t>
                      </a:r>
                      <a:endParaRPr lang="en-US" dirty="0"/>
                    </a:p>
                  </a:txBody>
                  <a:tcPr/>
                </a:tc>
                <a:tc>
                  <a:txBody>
                    <a:bodyPr/>
                    <a:lstStyle/>
                    <a:p>
                      <a:r>
                        <a:rPr lang="en-US" dirty="0" smtClean="0"/>
                        <a:t>90 (true positives)</a:t>
                      </a:r>
                      <a:endParaRPr lang="en-US" dirty="0"/>
                    </a:p>
                  </a:txBody>
                  <a:tcPr/>
                </a:tc>
                <a:tc>
                  <a:txBody>
                    <a:bodyPr/>
                    <a:lstStyle/>
                    <a:p>
                      <a:r>
                        <a:rPr lang="en-US" dirty="0" smtClean="0"/>
                        <a:t>15 (false positive)</a:t>
                      </a:r>
                      <a:endParaRPr lang="en-US" dirty="0"/>
                    </a:p>
                  </a:txBody>
                  <a:tcPr/>
                </a:tc>
              </a:tr>
              <a:tr h="683272">
                <a:tc>
                  <a:txBody>
                    <a:bodyPr/>
                    <a:lstStyle/>
                    <a:p>
                      <a:r>
                        <a:rPr lang="en-US" dirty="0" smtClean="0"/>
                        <a:t>Predicted Class:</a:t>
                      </a:r>
                      <a:r>
                        <a:rPr lang="en-US" baseline="0" dirty="0" smtClean="0"/>
                        <a:t> Biking</a:t>
                      </a:r>
                      <a:endParaRPr lang="en-US" dirty="0"/>
                    </a:p>
                  </a:txBody>
                  <a:tcPr/>
                </a:tc>
                <a:tc>
                  <a:txBody>
                    <a:bodyPr/>
                    <a:lstStyle/>
                    <a:p>
                      <a:r>
                        <a:rPr lang="en-US" dirty="0" smtClean="0"/>
                        <a:t>12 (false negative)</a:t>
                      </a:r>
                      <a:endParaRPr lang="en-US" dirty="0"/>
                    </a:p>
                  </a:txBody>
                  <a:tcPr/>
                </a:tc>
                <a:tc>
                  <a:txBody>
                    <a:bodyPr/>
                    <a:lstStyle/>
                    <a:p>
                      <a:r>
                        <a:rPr lang="en-US" dirty="0" smtClean="0"/>
                        <a:t>10 (true negatives)</a:t>
                      </a:r>
                      <a:endParaRPr lang="en-US" dirty="0"/>
                    </a:p>
                  </a:txBody>
                  <a:tcPr/>
                </a:tc>
              </a:tr>
            </a:tbl>
          </a:graphicData>
        </a:graphic>
      </p:graphicFrame>
      <p:cxnSp>
        <p:nvCxnSpPr>
          <p:cNvPr id="7" name="Straight Connector 6"/>
          <p:cNvCxnSpPr/>
          <p:nvPr/>
        </p:nvCxnSpPr>
        <p:spPr>
          <a:xfrm>
            <a:off x="2429198" y="2319363"/>
            <a:ext cx="519080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485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Kappa: Accounting for Skew</a:t>
            </a:r>
            <a:endParaRPr lang="en-US" dirty="0">
              <a:latin typeface="Arial" charset="0"/>
            </a:endParaRPr>
          </a:p>
        </p:txBody>
      </p:sp>
      <p:sp>
        <p:nvSpPr>
          <p:cNvPr id="64515" name="Rectangle 3"/>
          <p:cNvSpPr>
            <a:spLocks noGrp="1" noChangeArrowheads="1"/>
          </p:cNvSpPr>
          <p:nvPr>
            <p:ph idx="1"/>
          </p:nvPr>
        </p:nvSpPr>
        <p:spPr>
          <a:xfrm>
            <a:off x="1128942" y="1847153"/>
            <a:ext cx="8015057" cy="4379976"/>
          </a:xfrm>
        </p:spPr>
        <p:txBody>
          <a:bodyPr/>
          <a:lstStyle/>
          <a:p>
            <a:pPr>
              <a:buNone/>
            </a:pPr>
            <a:r>
              <a:rPr lang="en-US" dirty="0">
                <a:latin typeface="Arial" charset="0"/>
              </a:rPr>
              <a:t>Kappa = (observed </a:t>
            </a:r>
            <a:r>
              <a:rPr lang="en-US" dirty="0" smtClean="0">
                <a:latin typeface="Arial" charset="0"/>
              </a:rPr>
              <a:t>acc.- </a:t>
            </a:r>
            <a:r>
              <a:rPr lang="en-US" dirty="0">
                <a:latin typeface="Arial" charset="0"/>
              </a:rPr>
              <a:t>expected </a:t>
            </a:r>
            <a:r>
              <a:rPr lang="en-US" dirty="0" smtClean="0">
                <a:latin typeface="Arial" charset="0"/>
              </a:rPr>
              <a:t>acc.)</a:t>
            </a:r>
            <a:br>
              <a:rPr lang="en-US" dirty="0" smtClean="0">
                <a:latin typeface="Arial" charset="0"/>
              </a:rPr>
            </a:br>
            <a:r>
              <a:rPr lang="en-US" dirty="0" smtClean="0">
                <a:latin typeface="Arial" charset="0"/>
              </a:rPr>
              <a:t>					(</a:t>
            </a:r>
            <a:r>
              <a:rPr lang="en-US" dirty="0">
                <a:latin typeface="Arial" charset="0"/>
              </a:rPr>
              <a:t>1 - expected </a:t>
            </a:r>
            <a:r>
              <a:rPr lang="en-US" dirty="0" smtClean="0">
                <a:latin typeface="Arial" charset="0"/>
              </a:rPr>
              <a:t>acc.)</a:t>
            </a:r>
          </a:p>
          <a:p>
            <a:pPr>
              <a:buNone/>
            </a:pPr>
            <a:r>
              <a:rPr lang="en-US" dirty="0" smtClean="0">
                <a:latin typeface="Arial" charset="0"/>
              </a:rPr>
              <a:t>Expected acc. E[activity] </a:t>
            </a:r>
          </a:p>
          <a:p>
            <a:pPr>
              <a:buNone/>
            </a:pPr>
            <a:r>
              <a:rPr lang="en-US" dirty="0">
                <a:latin typeface="Arial" charset="0"/>
              </a:rPr>
              <a:t>	</a:t>
            </a:r>
            <a:r>
              <a:rPr lang="en-US" dirty="0" smtClean="0">
                <a:latin typeface="Arial" charset="0"/>
              </a:rPr>
              <a:t>		need to compare ground truth to predictions </a:t>
            </a:r>
            <a:endParaRPr lang="en-US" dirty="0">
              <a:latin typeface="Arial" charset="0"/>
            </a:endParaRPr>
          </a:p>
        </p:txBody>
      </p:sp>
      <p:cxnSp>
        <p:nvCxnSpPr>
          <p:cNvPr id="7" name="Straight Connector 6"/>
          <p:cNvCxnSpPr/>
          <p:nvPr/>
        </p:nvCxnSpPr>
        <p:spPr>
          <a:xfrm>
            <a:off x="2429198" y="2319363"/>
            <a:ext cx="519080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03350650"/>
              </p:ext>
            </p:extLst>
          </p:nvPr>
        </p:nvGraphicFramePr>
        <p:xfrm>
          <a:off x="1524000" y="3884928"/>
          <a:ext cx="6096000" cy="2049816"/>
        </p:xfrm>
        <a:graphic>
          <a:graphicData uri="http://schemas.openxmlformats.org/drawingml/2006/table">
            <a:tbl>
              <a:tblPr firstRow="1" firstCol="1" bandRow="1">
                <a:tableStyleId>{5C22544A-7EE6-4342-B048-85BDC9FD1C3A}</a:tableStyleId>
              </a:tblPr>
              <a:tblGrid>
                <a:gridCol w="2032000"/>
                <a:gridCol w="2032000"/>
                <a:gridCol w="2032000"/>
              </a:tblGrid>
              <a:tr h="683272">
                <a:tc>
                  <a:txBody>
                    <a:bodyPr/>
                    <a:lstStyle/>
                    <a:p>
                      <a:endParaRPr lang="en-US" dirty="0"/>
                    </a:p>
                  </a:txBody>
                  <a:tcPr/>
                </a:tc>
                <a:tc>
                  <a:txBody>
                    <a:bodyPr/>
                    <a:lstStyle/>
                    <a:p>
                      <a:r>
                        <a:rPr lang="en-US" dirty="0" smtClean="0"/>
                        <a:t>True Class :</a:t>
                      </a:r>
                      <a:r>
                        <a:rPr lang="en-US" baseline="0" dirty="0" smtClean="0"/>
                        <a:t> Sleeping</a:t>
                      </a:r>
                      <a:endParaRPr lang="en-US" dirty="0"/>
                    </a:p>
                  </a:txBody>
                  <a:tcPr/>
                </a:tc>
                <a:tc>
                  <a:txBody>
                    <a:bodyPr/>
                    <a:lstStyle/>
                    <a:p>
                      <a:r>
                        <a:rPr lang="en-US" dirty="0" smtClean="0"/>
                        <a:t>True Class:</a:t>
                      </a:r>
                      <a:r>
                        <a:rPr lang="en-US" baseline="0" dirty="0" smtClean="0"/>
                        <a:t> </a:t>
                      </a:r>
                      <a:br>
                        <a:rPr lang="en-US" baseline="0" dirty="0" smtClean="0"/>
                      </a:br>
                      <a:r>
                        <a:rPr lang="en-US" baseline="0" dirty="0" smtClean="0"/>
                        <a:t>Biking</a:t>
                      </a:r>
                      <a:endParaRPr lang="en-US" dirty="0"/>
                    </a:p>
                  </a:txBody>
                  <a:tcPr/>
                </a:tc>
              </a:tr>
              <a:tr h="683272">
                <a:tc>
                  <a:txBody>
                    <a:bodyPr/>
                    <a:lstStyle/>
                    <a:p>
                      <a:r>
                        <a:rPr lang="en-US" dirty="0" smtClean="0"/>
                        <a:t>Predicted Class:</a:t>
                      </a:r>
                      <a:r>
                        <a:rPr lang="en-US" baseline="0" dirty="0" smtClean="0"/>
                        <a:t> Sleeping</a:t>
                      </a:r>
                      <a:endParaRPr lang="en-US" dirty="0"/>
                    </a:p>
                  </a:txBody>
                  <a:tcPr/>
                </a:tc>
                <a:tc>
                  <a:txBody>
                    <a:bodyPr/>
                    <a:lstStyle/>
                    <a:p>
                      <a:r>
                        <a:rPr lang="en-US" dirty="0" smtClean="0"/>
                        <a:t>90 (true positives)</a:t>
                      </a:r>
                      <a:endParaRPr lang="en-US" dirty="0"/>
                    </a:p>
                  </a:txBody>
                  <a:tcPr/>
                </a:tc>
                <a:tc>
                  <a:txBody>
                    <a:bodyPr/>
                    <a:lstStyle/>
                    <a:p>
                      <a:r>
                        <a:rPr lang="en-US" dirty="0" smtClean="0"/>
                        <a:t>15 (false positive)</a:t>
                      </a:r>
                      <a:endParaRPr lang="en-US" dirty="0"/>
                    </a:p>
                  </a:txBody>
                  <a:tcPr/>
                </a:tc>
              </a:tr>
              <a:tr h="683272">
                <a:tc>
                  <a:txBody>
                    <a:bodyPr/>
                    <a:lstStyle/>
                    <a:p>
                      <a:r>
                        <a:rPr lang="en-US" dirty="0" smtClean="0"/>
                        <a:t>Predicted Class:</a:t>
                      </a:r>
                      <a:r>
                        <a:rPr lang="en-US" baseline="0" dirty="0" smtClean="0"/>
                        <a:t> Biking</a:t>
                      </a:r>
                      <a:endParaRPr lang="en-US" dirty="0"/>
                    </a:p>
                  </a:txBody>
                  <a:tcPr/>
                </a:tc>
                <a:tc>
                  <a:txBody>
                    <a:bodyPr/>
                    <a:lstStyle/>
                    <a:p>
                      <a:r>
                        <a:rPr lang="en-US" dirty="0" smtClean="0"/>
                        <a:t>12 (false negative)</a:t>
                      </a:r>
                      <a:endParaRPr lang="en-US" dirty="0"/>
                    </a:p>
                  </a:txBody>
                  <a:tcPr/>
                </a:tc>
                <a:tc>
                  <a:txBody>
                    <a:bodyPr/>
                    <a:lstStyle/>
                    <a:p>
                      <a:r>
                        <a:rPr lang="en-US" dirty="0" smtClean="0"/>
                        <a:t>10 (true negatives)</a:t>
                      </a:r>
                      <a:endParaRPr lang="en-US" dirty="0"/>
                    </a:p>
                  </a:txBody>
                  <a:tcPr/>
                </a:tc>
              </a:tr>
            </a:tbl>
          </a:graphicData>
        </a:graphic>
      </p:graphicFrame>
    </p:spTree>
    <p:extLst>
      <p:ext uri="{BB962C8B-B14F-4D97-AF65-F5344CB8AC3E}">
        <p14:creationId xmlns:p14="http://schemas.microsoft.com/office/powerpoint/2010/main" val="2348868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Kappa: Accounting for Skew</a:t>
            </a:r>
            <a:endParaRPr lang="en-US" dirty="0">
              <a:latin typeface="Arial" charset="0"/>
            </a:endParaRPr>
          </a:p>
        </p:txBody>
      </p:sp>
      <p:sp>
        <p:nvSpPr>
          <p:cNvPr id="64515" name="Rectangle 3"/>
          <p:cNvSpPr>
            <a:spLocks noGrp="1" noChangeArrowheads="1"/>
          </p:cNvSpPr>
          <p:nvPr>
            <p:ph idx="1"/>
          </p:nvPr>
        </p:nvSpPr>
        <p:spPr>
          <a:xfrm>
            <a:off x="1128942" y="1847153"/>
            <a:ext cx="8015057" cy="4379976"/>
          </a:xfrm>
        </p:spPr>
        <p:txBody>
          <a:bodyPr/>
          <a:lstStyle/>
          <a:p>
            <a:pPr>
              <a:buNone/>
            </a:pPr>
            <a:r>
              <a:rPr lang="en-US" dirty="0">
                <a:latin typeface="Arial" charset="0"/>
              </a:rPr>
              <a:t>Kappa = (observed </a:t>
            </a:r>
            <a:r>
              <a:rPr lang="en-US" dirty="0" smtClean="0">
                <a:latin typeface="Arial" charset="0"/>
              </a:rPr>
              <a:t>acc.- </a:t>
            </a:r>
            <a:r>
              <a:rPr lang="en-US" dirty="0">
                <a:latin typeface="Arial" charset="0"/>
              </a:rPr>
              <a:t>expected </a:t>
            </a:r>
            <a:r>
              <a:rPr lang="en-US" dirty="0" smtClean="0">
                <a:latin typeface="Arial" charset="0"/>
              </a:rPr>
              <a:t>acc.)</a:t>
            </a:r>
            <a:br>
              <a:rPr lang="en-US" dirty="0" smtClean="0">
                <a:latin typeface="Arial" charset="0"/>
              </a:rPr>
            </a:br>
            <a:r>
              <a:rPr lang="en-US" dirty="0" smtClean="0">
                <a:latin typeface="Arial" charset="0"/>
              </a:rPr>
              <a:t>					(</a:t>
            </a:r>
            <a:r>
              <a:rPr lang="en-US" dirty="0">
                <a:latin typeface="Arial" charset="0"/>
              </a:rPr>
              <a:t>1 - expected </a:t>
            </a:r>
            <a:r>
              <a:rPr lang="en-US" dirty="0" smtClean="0">
                <a:latin typeface="Arial" charset="0"/>
              </a:rPr>
              <a:t>acc.)</a:t>
            </a:r>
          </a:p>
          <a:p>
            <a:pPr>
              <a:buNone/>
            </a:pPr>
            <a:r>
              <a:rPr lang="en-US" dirty="0" smtClean="0">
                <a:latin typeface="Arial" charset="0"/>
              </a:rPr>
              <a:t>Expected acc. E[sleep]  =  F</a:t>
            </a:r>
            <a:r>
              <a:rPr lang="en-US" baseline="-25000" dirty="0" smtClean="0">
                <a:latin typeface="Arial" charset="0"/>
              </a:rPr>
              <a:t>obs</a:t>
            </a:r>
            <a:r>
              <a:rPr lang="en-US" dirty="0" smtClean="0">
                <a:latin typeface="Arial" charset="0"/>
              </a:rPr>
              <a:t>(s)*</a:t>
            </a:r>
            <a:r>
              <a:rPr lang="en-US" dirty="0" err="1" smtClean="0">
                <a:latin typeface="Arial" charset="0"/>
              </a:rPr>
              <a:t>F</a:t>
            </a:r>
            <a:r>
              <a:rPr lang="en-US" baseline="-25000" dirty="0" err="1" smtClean="0">
                <a:latin typeface="Arial" charset="0"/>
              </a:rPr>
              <a:t>pred</a:t>
            </a:r>
            <a:r>
              <a:rPr lang="en-US" dirty="0" smtClean="0">
                <a:latin typeface="Arial" charset="0"/>
              </a:rPr>
              <a:t>(s)</a:t>
            </a:r>
          </a:p>
          <a:p>
            <a:pPr>
              <a:buNone/>
            </a:pPr>
            <a:r>
              <a:rPr lang="en-US" dirty="0">
                <a:latin typeface="Arial" charset="0"/>
              </a:rPr>
              <a:t>	</a:t>
            </a:r>
            <a:r>
              <a:rPr lang="en-US" dirty="0" smtClean="0">
                <a:latin typeface="Arial" charset="0"/>
              </a:rPr>
              <a:t>											N</a:t>
            </a:r>
          </a:p>
          <a:p>
            <a:pPr>
              <a:buNone/>
            </a:pPr>
            <a:r>
              <a:rPr lang="en-US" dirty="0">
                <a:latin typeface="Arial" charset="0"/>
              </a:rPr>
              <a:t> </a:t>
            </a:r>
            <a:r>
              <a:rPr lang="en-US" dirty="0" smtClean="0">
                <a:latin typeface="Arial" charset="0"/>
              </a:rPr>
              <a:t>                                       </a:t>
            </a:r>
            <a:endParaRPr lang="en-US" dirty="0">
              <a:latin typeface="Arial" charset="0"/>
            </a:endParaRPr>
          </a:p>
        </p:txBody>
      </p:sp>
      <p:cxnSp>
        <p:nvCxnSpPr>
          <p:cNvPr id="7" name="Straight Connector 6"/>
          <p:cNvCxnSpPr/>
          <p:nvPr/>
        </p:nvCxnSpPr>
        <p:spPr>
          <a:xfrm>
            <a:off x="2429198" y="2319363"/>
            <a:ext cx="519080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493301" y="3300107"/>
            <a:ext cx="2677639"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4561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Kappa: Accounting for Skew</a:t>
            </a:r>
            <a:endParaRPr lang="en-US" dirty="0">
              <a:latin typeface="Arial" charset="0"/>
            </a:endParaRPr>
          </a:p>
        </p:txBody>
      </p:sp>
      <p:sp>
        <p:nvSpPr>
          <p:cNvPr id="64515" name="Rectangle 3"/>
          <p:cNvSpPr>
            <a:spLocks noGrp="1" noChangeArrowheads="1"/>
          </p:cNvSpPr>
          <p:nvPr>
            <p:ph idx="1"/>
          </p:nvPr>
        </p:nvSpPr>
        <p:spPr>
          <a:xfrm>
            <a:off x="1128942" y="1847153"/>
            <a:ext cx="8015057" cy="4379976"/>
          </a:xfrm>
        </p:spPr>
        <p:txBody>
          <a:bodyPr/>
          <a:lstStyle/>
          <a:p>
            <a:pPr>
              <a:buNone/>
            </a:pPr>
            <a:r>
              <a:rPr lang="en-US" dirty="0">
                <a:latin typeface="Arial" charset="0"/>
              </a:rPr>
              <a:t>Kappa = (observed </a:t>
            </a:r>
            <a:r>
              <a:rPr lang="en-US" dirty="0" smtClean="0">
                <a:latin typeface="Arial" charset="0"/>
              </a:rPr>
              <a:t>acc.- </a:t>
            </a:r>
            <a:r>
              <a:rPr lang="en-US" dirty="0">
                <a:latin typeface="Arial" charset="0"/>
              </a:rPr>
              <a:t>expected </a:t>
            </a:r>
            <a:r>
              <a:rPr lang="en-US" dirty="0" smtClean="0">
                <a:latin typeface="Arial" charset="0"/>
              </a:rPr>
              <a:t>acc.)</a:t>
            </a:r>
            <a:br>
              <a:rPr lang="en-US" dirty="0" smtClean="0">
                <a:latin typeface="Arial" charset="0"/>
              </a:rPr>
            </a:br>
            <a:r>
              <a:rPr lang="en-US" dirty="0" smtClean="0">
                <a:latin typeface="Arial" charset="0"/>
              </a:rPr>
              <a:t>					(</a:t>
            </a:r>
            <a:r>
              <a:rPr lang="en-US" dirty="0">
                <a:latin typeface="Arial" charset="0"/>
              </a:rPr>
              <a:t>1 - expected </a:t>
            </a:r>
            <a:r>
              <a:rPr lang="en-US" dirty="0" smtClean="0">
                <a:latin typeface="Arial" charset="0"/>
              </a:rPr>
              <a:t>acc.)</a:t>
            </a:r>
          </a:p>
          <a:p>
            <a:pPr>
              <a:buNone/>
            </a:pPr>
            <a:r>
              <a:rPr lang="en-US" dirty="0" smtClean="0">
                <a:latin typeface="Arial" charset="0"/>
              </a:rPr>
              <a:t>Expected acc. E[sleep] =   F</a:t>
            </a:r>
            <a:r>
              <a:rPr lang="en-US" baseline="-25000" dirty="0" smtClean="0">
                <a:latin typeface="Arial" charset="0"/>
              </a:rPr>
              <a:t>obs</a:t>
            </a:r>
            <a:r>
              <a:rPr lang="en-US" dirty="0" smtClean="0">
                <a:latin typeface="Arial" charset="0"/>
              </a:rPr>
              <a:t>(s)*</a:t>
            </a:r>
            <a:r>
              <a:rPr lang="en-US" dirty="0" err="1">
                <a:latin typeface="Arial" charset="0"/>
              </a:rPr>
              <a:t>F</a:t>
            </a:r>
            <a:r>
              <a:rPr lang="en-US" baseline="-25000" dirty="0" err="1" smtClean="0">
                <a:latin typeface="Arial" charset="0"/>
              </a:rPr>
              <a:t>pred</a:t>
            </a:r>
            <a:r>
              <a:rPr lang="en-US" dirty="0" smtClean="0">
                <a:latin typeface="Arial" charset="0"/>
              </a:rPr>
              <a:t>(s)</a:t>
            </a:r>
          </a:p>
          <a:p>
            <a:pPr>
              <a:buNone/>
            </a:pPr>
            <a:r>
              <a:rPr lang="en-US" dirty="0">
                <a:latin typeface="Arial" charset="0"/>
              </a:rPr>
              <a:t>	</a:t>
            </a:r>
            <a:r>
              <a:rPr lang="en-US" dirty="0" smtClean="0">
                <a:latin typeface="Arial" charset="0"/>
              </a:rPr>
              <a:t>											N</a:t>
            </a:r>
          </a:p>
          <a:p>
            <a:pPr>
              <a:buNone/>
            </a:pPr>
            <a:r>
              <a:rPr lang="en-US" dirty="0">
                <a:latin typeface="Arial" charset="0"/>
              </a:rPr>
              <a:t> </a:t>
            </a:r>
            <a:r>
              <a:rPr lang="en-US" dirty="0" smtClean="0">
                <a:latin typeface="Arial" charset="0"/>
              </a:rPr>
              <a:t>                                       </a:t>
            </a:r>
            <a:endParaRPr lang="en-US" dirty="0">
              <a:latin typeface="Arial" charset="0"/>
            </a:endParaRPr>
          </a:p>
        </p:txBody>
      </p:sp>
      <p:cxnSp>
        <p:nvCxnSpPr>
          <p:cNvPr id="7" name="Straight Connector 6"/>
          <p:cNvCxnSpPr/>
          <p:nvPr/>
        </p:nvCxnSpPr>
        <p:spPr>
          <a:xfrm>
            <a:off x="2429198" y="2319363"/>
            <a:ext cx="519080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244860" y="2733536"/>
            <a:ext cx="1159391" cy="56657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1128942" y="3576222"/>
            <a:ext cx="3533379" cy="1531901"/>
          </a:xfrm>
          <a:prstGeom prst="borderCallout1">
            <a:avLst>
              <a:gd name="adj1" fmla="val -20904"/>
              <a:gd name="adj2" fmla="val 76282"/>
              <a:gd name="adj3" fmla="val -31695"/>
              <a:gd name="adj4" fmla="val 1165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Sum of all observed instances in the s (sleep) class = 90 + 12 = 102</a:t>
            </a:r>
            <a:endParaRPr lang="en-US" sz="2400" dirty="0"/>
          </a:p>
        </p:txBody>
      </p:sp>
      <p:cxnSp>
        <p:nvCxnSpPr>
          <p:cNvPr id="8" name="Straight Connector 7"/>
          <p:cNvCxnSpPr/>
          <p:nvPr/>
        </p:nvCxnSpPr>
        <p:spPr>
          <a:xfrm>
            <a:off x="5493301" y="3300107"/>
            <a:ext cx="2677639"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3112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Kappa: Accounting for Skew</a:t>
            </a:r>
            <a:endParaRPr lang="en-US" dirty="0">
              <a:latin typeface="Arial" charset="0"/>
            </a:endParaRPr>
          </a:p>
        </p:txBody>
      </p:sp>
      <p:sp>
        <p:nvSpPr>
          <p:cNvPr id="64515" name="Rectangle 3"/>
          <p:cNvSpPr>
            <a:spLocks noGrp="1" noChangeArrowheads="1"/>
          </p:cNvSpPr>
          <p:nvPr>
            <p:ph idx="1"/>
          </p:nvPr>
        </p:nvSpPr>
        <p:spPr>
          <a:xfrm>
            <a:off x="1128942" y="1847153"/>
            <a:ext cx="8015057" cy="4379976"/>
          </a:xfrm>
        </p:spPr>
        <p:txBody>
          <a:bodyPr/>
          <a:lstStyle/>
          <a:p>
            <a:pPr>
              <a:buNone/>
            </a:pPr>
            <a:r>
              <a:rPr lang="en-US" dirty="0">
                <a:latin typeface="Arial" charset="0"/>
              </a:rPr>
              <a:t>Kappa = (observed </a:t>
            </a:r>
            <a:r>
              <a:rPr lang="en-US" dirty="0" smtClean="0">
                <a:latin typeface="Arial" charset="0"/>
              </a:rPr>
              <a:t>acc.- </a:t>
            </a:r>
            <a:r>
              <a:rPr lang="en-US" dirty="0">
                <a:latin typeface="Arial" charset="0"/>
              </a:rPr>
              <a:t>expected </a:t>
            </a:r>
            <a:r>
              <a:rPr lang="en-US" dirty="0" smtClean="0">
                <a:latin typeface="Arial" charset="0"/>
              </a:rPr>
              <a:t>acc.)</a:t>
            </a:r>
            <a:br>
              <a:rPr lang="en-US" dirty="0" smtClean="0">
                <a:latin typeface="Arial" charset="0"/>
              </a:rPr>
            </a:br>
            <a:r>
              <a:rPr lang="en-US" dirty="0" smtClean="0">
                <a:latin typeface="Arial" charset="0"/>
              </a:rPr>
              <a:t>					(</a:t>
            </a:r>
            <a:r>
              <a:rPr lang="en-US" dirty="0">
                <a:latin typeface="Arial" charset="0"/>
              </a:rPr>
              <a:t>1 - expected </a:t>
            </a:r>
            <a:r>
              <a:rPr lang="en-US" dirty="0" smtClean="0">
                <a:latin typeface="Arial" charset="0"/>
              </a:rPr>
              <a:t>acc.)</a:t>
            </a:r>
          </a:p>
          <a:p>
            <a:pPr>
              <a:buNone/>
            </a:pPr>
            <a:r>
              <a:rPr lang="en-US" dirty="0" smtClean="0">
                <a:latin typeface="Arial" charset="0"/>
              </a:rPr>
              <a:t>Expected acc</a:t>
            </a:r>
            <a:r>
              <a:rPr lang="en-US" dirty="0">
                <a:latin typeface="Arial" charset="0"/>
              </a:rPr>
              <a:t>. E[sleep] </a:t>
            </a:r>
            <a:r>
              <a:rPr lang="en-US" dirty="0" smtClean="0">
                <a:latin typeface="Arial" charset="0"/>
              </a:rPr>
              <a:t>=   F</a:t>
            </a:r>
            <a:r>
              <a:rPr lang="en-US" baseline="-25000" dirty="0" smtClean="0">
                <a:latin typeface="Arial" charset="0"/>
              </a:rPr>
              <a:t>obs</a:t>
            </a:r>
            <a:r>
              <a:rPr lang="en-US" dirty="0" smtClean="0">
                <a:latin typeface="Arial" charset="0"/>
              </a:rPr>
              <a:t>(s)*</a:t>
            </a:r>
            <a:r>
              <a:rPr lang="en-US" dirty="0" err="1" smtClean="0">
                <a:latin typeface="Arial" charset="0"/>
              </a:rPr>
              <a:t>F</a:t>
            </a:r>
            <a:r>
              <a:rPr lang="en-US" baseline="-25000" dirty="0" err="1" smtClean="0">
                <a:latin typeface="Arial" charset="0"/>
              </a:rPr>
              <a:t>pred</a:t>
            </a:r>
            <a:r>
              <a:rPr lang="en-US" dirty="0" smtClean="0">
                <a:latin typeface="Arial" charset="0"/>
              </a:rPr>
              <a:t>(s)</a:t>
            </a:r>
          </a:p>
          <a:p>
            <a:pPr>
              <a:buNone/>
            </a:pPr>
            <a:r>
              <a:rPr lang="en-US" dirty="0">
                <a:latin typeface="Arial" charset="0"/>
              </a:rPr>
              <a:t>	</a:t>
            </a:r>
            <a:r>
              <a:rPr lang="en-US" dirty="0" smtClean="0">
                <a:latin typeface="Arial" charset="0"/>
              </a:rPr>
              <a:t>											N</a:t>
            </a:r>
          </a:p>
          <a:p>
            <a:pPr>
              <a:buNone/>
            </a:pPr>
            <a:r>
              <a:rPr lang="en-US" dirty="0">
                <a:latin typeface="Arial" charset="0"/>
              </a:rPr>
              <a:t> </a:t>
            </a:r>
            <a:r>
              <a:rPr lang="en-US" dirty="0" smtClean="0">
                <a:latin typeface="Arial" charset="0"/>
              </a:rPr>
              <a:t>                                       </a:t>
            </a:r>
            <a:endParaRPr lang="en-US" dirty="0">
              <a:latin typeface="Arial" charset="0"/>
            </a:endParaRPr>
          </a:p>
        </p:txBody>
      </p:sp>
      <p:cxnSp>
        <p:nvCxnSpPr>
          <p:cNvPr id="7" name="Straight Connector 6"/>
          <p:cNvCxnSpPr/>
          <p:nvPr/>
        </p:nvCxnSpPr>
        <p:spPr>
          <a:xfrm>
            <a:off x="2429198" y="2319363"/>
            <a:ext cx="519080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244860" y="2733536"/>
            <a:ext cx="1159391" cy="56657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1128942" y="3576222"/>
            <a:ext cx="3533379" cy="1531901"/>
          </a:xfrm>
          <a:prstGeom prst="borderCallout1">
            <a:avLst>
              <a:gd name="adj1" fmla="val -20904"/>
              <a:gd name="adj2" fmla="val 76282"/>
              <a:gd name="adj3" fmla="val -31695"/>
              <a:gd name="adj4" fmla="val 1165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Sum of all observed instances in the s (sleep) class = 90 + 12 = 102</a:t>
            </a:r>
            <a:endParaRPr lang="en-US" sz="2400" dirty="0"/>
          </a:p>
        </p:txBody>
      </p:sp>
      <p:sp>
        <p:nvSpPr>
          <p:cNvPr id="9" name="Rectangle 8"/>
          <p:cNvSpPr/>
          <p:nvPr/>
        </p:nvSpPr>
        <p:spPr>
          <a:xfrm>
            <a:off x="6404252" y="2733536"/>
            <a:ext cx="2043884" cy="56657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Line Callout 1 9"/>
          <p:cNvSpPr/>
          <p:nvPr/>
        </p:nvSpPr>
        <p:spPr>
          <a:xfrm>
            <a:off x="5028082" y="3576222"/>
            <a:ext cx="3533379" cy="1531901"/>
          </a:xfrm>
          <a:prstGeom prst="borderCallout1">
            <a:avLst>
              <a:gd name="adj1" fmla="val -20904"/>
              <a:gd name="adj2" fmla="val 76282"/>
              <a:gd name="adj3" fmla="val -8263"/>
              <a:gd name="adj4" fmla="val 64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Sum of all predicted instances in the s (sleep) class = 90 + 15 = 105</a:t>
            </a:r>
            <a:endParaRPr lang="en-US" sz="2400" dirty="0"/>
          </a:p>
        </p:txBody>
      </p:sp>
      <p:cxnSp>
        <p:nvCxnSpPr>
          <p:cNvPr id="11" name="Straight Connector 10"/>
          <p:cNvCxnSpPr/>
          <p:nvPr/>
        </p:nvCxnSpPr>
        <p:spPr>
          <a:xfrm>
            <a:off x="5493301" y="3300107"/>
            <a:ext cx="2677639"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7224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Kappa: Accounting for Skew</a:t>
            </a:r>
            <a:endParaRPr lang="en-US" dirty="0">
              <a:latin typeface="Arial" charset="0"/>
            </a:endParaRPr>
          </a:p>
        </p:txBody>
      </p:sp>
      <p:sp>
        <p:nvSpPr>
          <p:cNvPr id="64515" name="Rectangle 3"/>
          <p:cNvSpPr>
            <a:spLocks noGrp="1" noChangeArrowheads="1"/>
          </p:cNvSpPr>
          <p:nvPr>
            <p:ph idx="1"/>
          </p:nvPr>
        </p:nvSpPr>
        <p:spPr>
          <a:xfrm>
            <a:off x="1128942" y="1847153"/>
            <a:ext cx="8015057" cy="4379976"/>
          </a:xfrm>
        </p:spPr>
        <p:txBody>
          <a:bodyPr/>
          <a:lstStyle/>
          <a:p>
            <a:pPr>
              <a:buNone/>
            </a:pPr>
            <a:r>
              <a:rPr lang="en-US" dirty="0">
                <a:latin typeface="Arial" charset="0"/>
              </a:rPr>
              <a:t>Kappa = (observed </a:t>
            </a:r>
            <a:r>
              <a:rPr lang="en-US" dirty="0" smtClean="0">
                <a:latin typeface="Arial" charset="0"/>
              </a:rPr>
              <a:t>acc.- </a:t>
            </a:r>
            <a:r>
              <a:rPr lang="en-US" dirty="0">
                <a:latin typeface="Arial" charset="0"/>
              </a:rPr>
              <a:t>expected </a:t>
            </a:r>
            <a:r>
              <a:rPr lang="en-US" dirty="0" smtClean="0">
                <a:latin typeface="Arial" charset="0"/>
              </a:rPr>
              <a:t>acc.)</a:t>
            </a:r>
            <a:br>
              <a:rPr lang="en-US" dirty="0" smtClean="0">
                <a:latin typeface="Arial" charset="0"/>
              </a:rPr>
            </a:br>
            <a:r>
              <a:rPr lang="en-US" dirty="0" smtClean="0">
                <a:latin typeface="Arial" charset="0"/>
              </a:rPr>
              <a:t>					(</a:t>
            </a:r>
            <a:r>
              <a:rPr lang="en-US" dirty="0">
                <a:latin typeface="Arial" charset="0"/>
              </a:rPr>
              <a:t>1 - expected </a:t>
            </a:r>
            <a:r>
              <a:rPr lang="en-US" dirty="0" smtClean="0">
                <a:latin typeface="Arial" charset="0"/>
              </a:rPr>
              <a:t>acc.)</a:t>
            </a:r>
          </a:p>
          <a:p>
            <a:pPr>
              <a:buNone/>
            </a:pPr>
            <a:r>
              <a:rPr lang="en-US" dirty="0" smtClean="0">
                <a:latin typeface="Arial" charset="0"/>
              </a:rPr>
              <a:t>Expected acc. E[sleep]   =   102 * 105    = 84.33 </a:t>
            </a:r>
          </a:p>
          <a:p>
            <a:pPr>
              <a:buNone/>
            </a:pPr>
            <a:r>
              <a:rPr lang="en-US" dirty="0">
                <a:latin typeface="Arial" charset="0"/>
              </a:rPr>
              <a:t>	</a:t>
            </a:r>
            <a:r>
              <a:rPr lang="en-US" dirty="0" smtClean="0">
                <a:latin typeface="Arial" charset="0"/>
              </a:rPr>
              <a:t>											127</a:t>
            </a:r>
          </a:p>
          <a:p>
            <a:pPr>
              <a:buNone/>
            </a:pPr>
            <a:r>
              <a:rPr lang="en-US" dirty="0">
                <a:latin typeface="Arial" charset="0"/>
              </a:rPr>
              <a:t> </a:t>
            </a:r>
            <a:r>
              <a:rPr lang="en-US" dirty="0" smtClean="0">
                <a:latin typeface="Arial" charset="0"/>
              </a:rPr>
              <a:t>                                       </a:t>
            </a:r>
            <a:endParaRPr lang="en-US" dirty="0">
              <a:latin typeface="Arial" charset="0"/>
            </a:endParaRPr>
          </a:p>
        </p:txBody>
      </p:sp>
      <p:cxnSp>
        <p:nvCxnSpPr>
          <p:cNvPr id="7" name="Straight Connector 6"/>
          <p:cNvCxnSpPr/>
          <p:nvPr/>
        </p:nvCxnSpPr>
        <p:spPr>
          <a:xfrm>
            <a:off x="2429198" y="2319363"/>
            <a:ext cx="519080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493301" y="3300107"/>
            <a:ext cx="174127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0752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Kappa: Accounting for Skew</a:t>
            </a:r>
            <a:endParaRPr lang="en-US" dirty="0">
              <a:latin typeface="Arial" charset="0"/>
            </a:endParaRPr>
          </a:p>
        </p:txBody>
      </p:sp>
      <p:sp>
        <p:nvSpPr>
          <p:cNvPr id="64515" name="Rectangle 3"/>
          <p:cNvSpPr>
            <a:spLocks noGrp="1" noChangeArrowheads="1"/>
          </p:cNvSpPr>
          <p:nvPr>
            <p:ph idx="1"/>
          </p:nvPr>
        </p:nvSpPr>
        <p:spPr>
          <a:xfrm>
            <a:off x="1128942" y="1847153"/>
            <a:ext cx="8015057" cy="4379976"/>
          </a:xfrm>
        </p:spPr>
        <p:txBody>
          <a:bodyPr/>
          <a:lstStyle/>
          <a:p>
            <a:pPr>
              <a:buNone/>
            </a:pPr>
            <a:r>
              <a:rPr lang="en-US" dirty="0">
                <a:latin typeface="Arial" charset="0"/>
              </a:rPr>
              <a:t>Kappa = (observed </a:t>
            </a:r>
            <a:r>
              <a:rPr lang="en-US" dirty="0" smtClean="0">
                <a:latin typeface="Arial" charset="0"/>
              </a:rPr>
              <a:t>acc.- </a:t>
            </a:r>
            <a:r>
              <a:rPr lang="en-US" dirty="0">
                <a:latin typeface="Arial" charset="0"/>
              </a:rPr>
              <a:t>expected </a:t>
            </a:r>
            <a:r>
              <a:rPr lang="en-US" dirty="0" smtClean="0">
                <a:latin typeface="Arial" charset="0"/>
              </a:rPr>
              <a:t>acc.)</a:t>
            </a:r>
            <a:br>
              <a:rPr lang="en-US" dirty="0" smtClean="0">
                <a:latin typeface="Arial" charset="0"/>
              </a:rPr>
            </a:br>
            <a:r>
              <a:rPr lang="en-US" dirty="0" smtClean="0">
                <a:latin typeface="Arial" charset="0"/>
              </a:rPr>
              <a:t>					(</a:t>
            </a:r>
            <a:r>
              <a:rPr lang="en-US" dirty="0">
                <a:latin typeface="Arial" charset="0"/>
              </a:rPr>
              <a:t>1 - expected </a:t>
            </a:r>
            <a:r>
              <a:rPr lang="en-US" dirty="0" smtClean="0">
                <a:latin typeface="Arial" charset="0"/>
              </a:rPr>
              <a:t>acc.)</a:t>
            </a:r>
          </a:p>
          <a:p>
            <a:pPr>
              <a:buNone/>
            </a:pPr>
            <a:r>
              <a:rPr lang="en-US" dirty="0" smtClean="0">
                <a:latin typeface="Arial" charset="0"/>
              </a:rPr>
              <a:t>Expected acc</a:t>
            </a:r>
            <a:r>
              <a:rPr lang="en-US" dirty="0">
                <a:latin typeface="Arial" charset="0"/>
              </a:rPr>
              <a:t>. E</a:t>
            </a:r>
            <a:r>
              <a:rPr lang="en-US" dirty="0" smtClean="0">
                <a:latin typeface="Arial" charset="0"/>
              </a:rPr>
              <a:t>[bike] =   F</a:t>
            </a:r>
            <a:r>
              <a:rPr lang="en-US" baseline="-25000" dirty="0" smtClean="0">
                <a:latin typeface="Arial" charset="0"/>
              </a:rPr>
              <a:t>obs</a:t>
            </a:r>
            <a:r>
              <a:rPr lang="en-US" dirty="0" smtClean="0">
                <a:latin typeface="Arial" charset="0"/>
              </a:rPr>
              <a:t>(b)*</a:t>
            </a:r>
            <a:r>
              <a:rPr lang="en-US" dirty="0" err="1">
                <a:latin typeface="Arial" charset="0"/>
              </a:rPr>
              <a:t>F</a:t>
            </a:r>
            <a:r>
              <a:rPr lang="en-US" baseline="-25000" dirty="0" err="1" smtClean="0">
                <a:latin typeface="Arial" charset="0"/>
              </a:rPr>
              <a:t>pred</a:t>
            </a:r>
            <a:r>
              <a:rPr lang="en-US" dirty="0" smtClean="0">
                <a:latin typeface="Arial" charset="0"/>
              </a:rPr>
              <a:t>(b)</a:t>
            </a:r>
          </a:p>
          <a:p>
            <a:pPr>
              <a:buNone/>
            </a:pPr>
            <a:r>
              <a:rPr lang="en-US" dirty="0">
                <a:latin typeface="Arial" charset="0"/>
              </a:rPr>
              <a:t>	</a:t>
            </a:r>
            <a:r>
              <a:rPr lang="en-US" dirty="0" smtClean="0">
                <a:latin typeface="Arial" charset="0"/>
              </a:rPr>
              <a:t>											N</a:t>
            </a:r>
          </a:p>
          <a:p>
            <a:pPr>
              <a:buNone/>
            </a:pPr>
            <a:r>
              <a:rPr lang="en-US" dirty="0">
                <a:latin typeface="Arial" charset="0"/>
              </a:rPr>
              <a:t> </a:t>
            </a:r>
            <a:r>
              <a:rPr lang="en-US" dirty="0" smtClean="0">
                <a:latin typeface="Arial" charset="0"/>
              </a:rPr>
              <a:t>                                       </a:t>
            </a:r>
            <a:endParaRPr lang="en-US" dirty="0">
              <a:latin typeface="Arial" charset="0"/>
            </a:endParaRPr>
          </a:p>
        </p:txBody>
      </p:sp>
      <p:cxnSp>
        <p:nvCxnSpPr>
          <p:cNvPr id="7" name="Straight Connector 6"/>
          <p:cNvCxnSpPr/>
          <p:nvPr/>
        </p:nvCxnSpPr>
        <p:spPr>
          <a:xfrm>
            <a:off x="2429198" y="2319363"/>
            <a:ext cx="519080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493301" y="3300107"/>
            <a:ext cx="2677639"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3425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4000">
                <a:latin typeface="Arial" charset="0"/>
              </a:rPr>
              <a:t>Naïve Approach: When all you have is a hammer…</a:t>
            </a:r>
          </a:p>
        </p:txBody>
      </p:sp>
      <p:sp>
        <p:nvSpPr>
          <p:cNvPr id="2" name="Content Placeholder 1"/>
          <p:cNvSpPr>
            <a:spLocks noGrp="1"/>
          </p:cNvSpPr>
          <p:nvPr>
            <p:ph idx="1"/>
          </p:nvPr>
        </p:nvSpPr>
        <p:spPr/>
        <p:txBody>
          <a:bodyPr/>
          <a:lstStyle/>
          <a:p>
            <a:pPr marL="0" indent="0">
              <a:buNone/>
            </a:pPr>
            <a:r>
              <a:rPr lang="en-US" dirty="0" smtClean="0"/>
              <a:t>Many people learn one algorithm (</a:t>
            </a:r>
            <a:r>
              <a:rPr lang="en-US" i="1" dirty="0" smtClean="0"/>
              <a:t>e.g.</a:t>
            </a:r>
            <a:r>
              <a:rPr lang="en-US" dirty="0" smtClean="0"/>
              <a:t>, regression) and always use it </a:t>
            </a:r>
          </a:p>
          <a:p>
            <a:pPr marL="0" indent="0">
              <a:buNone/>
            </a:pPr>
            <a:r>
              <a:rPr lang="en-US" b="1" dirty="0" smtClean="0">
                <a:solidFill>
                  <a:srgbClr val="FF0000"/>
                </a:solidFill>
              </a:rPr>
              <a:t>Won’t lead to the best results!</a:t>
            </a:r>
          </a:p>
        </p:txBody>
      </p:sp>
    </p:spTree>
    <p:extLst>
      <p:ext uri="{BB962C8B-B14F-4D97-AF65-F5344CB8AC3E}">
        <p14:creationId xmlns:p14="http://schemas.microsoft.com/office/powerpoint/2010/main" val="1818076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Kappa: Accounting for Skew</a:t>
            </a:r>
            <a:endParaRPr lang="en-US" dirty="0">
              <a:latin typeface="Arial" charset="0"/>
            </a:endParaRPr>
          </a:p>
        </p:txBody>
      </p:sp>
      <p:sp>
        <p:nvSpPr>
          <p:cNvPr id="64515" name="Rectangle 3"/>
          <p:cNvSpPr>
            <a:spLocks noGrp="1" noChangeArrowheads="1"/>
          </p:cNvSpPr>
          <p:nvPr>
            <p:ph idx="1"/>
          </p:nvPr>
        </p:nvSpPr>
        <p:spPr>
          <a:xfrm>
            <a:off x="1128942" y="1847153"/>
            <a:ext cx="8015057" cy="4379976"/>
          </a:xfrm>
        </p:spPr>
        <p:txBody>
          <a:bodyPr/>
          <a:lstStyle/>
          <a:p>
            <a:pPr>
              <a:buNone/>
            </a:pPr>
            <a:r>
              <a:rPr lang="en-US" dirty="0">
                <a:latin typeface="Arial" charset="0"/>
              </a:rPr>
              <a:t>Kappa = (observed </a:t>
            </a:r>
            <a:r>
              <a:rPr lang="en-US" dirty="0" smtClean="0">
                <a:latin typeface="Arial" charset="0"/>
              </a:rPr>
              <a:t>acc.- </a:t>
            </a:r>
            <a:r>
              <a:rPr lang="en-US" dirty="0">
                <a:latin typeface="Arial" charset="0"/>
              </a:rPr>
              <a:t>expected </a:t>
            </a:r>
            <a:r>
              <a:rPr lang="en-US" dirty="0" smtClean="0">
                <a:latin typeface="Arial" charset="0"/>
              </a:rPr>
              <a:t>acc.)</a:t>
            </a:r>
            <a:br>
              <a:rPr lang="en-US" dirty="0" smtClean="0">
                <a:latin typeface="Arial" charset="0"/>
              </a:rPr>
            </a:br>
            <a:r>
              <a:rPr lang="en-US" dirty="0" smtClean="0">
                <a:latin typeface="Arial" charset="0"/>
              </a:rPr>
              <a:t>					(</a:t>
            </a:r>
            <a:r>
              <a:rPr lang="en-US" dirty="0">
                <a:latin typeface="Arial" charset="0"/>
              </a:rPr>
              <a:t>1 - expected </a:t>
            </a:r>
            <a:r>
              <a:rPr lang="en-US" dirty="0" smtClean="0">
                <a:latin typeface="Arial" charset="0"/>
              </a:rPr>
              <a:t>acc.)</a:t>
            </a:r>
          </a:p>
          <a:p>
            <a:pPr>
              <a:buNone/>
            </a:pPr>
            <a:r>
              <a:rPr lang="en-US" dirty="0" smtClean="0">
                <a:latin typeface="Arial" charset="0"/>
              </a:rPr>
              <a:t>Expected acc. E[bike]   =   25 * 22 =  4.33 </a:t>
            </a:r>
          </a:p>
          <a:p>
            <a:pPr>
              <a:buNone/>
            </a:pPr>
            <a:r>
              <a:rPr lang="en-US" dirty="0">
                <a:latin typeface="Arial" charset="0"/>
              </a:rPr>
              <a:t>	</a:t>
            </a:r>
            <a:r>
              <a:rPr lang="en-US" dirty="0" smtClean="0">
                <a:latin typeface="Arial" charset="0"/>
              </a:rPr>
              <a:t>										127</a:t>
            </a:r>
          </a:p>
          <a:p>
            <a:pPr>
              <a:buNone/>
            </a:pPr>
            <a:r>
              <a:rPr lang="en-US" dirty="0">
                <a:latin typeface="Arial" charset="0"/>
              </a:rPr>
              <a:t> </a:t>
            </a:r>
            <a:r>
              <a:rPr lang="en-US" dirty="0" smtClean="0">
                <a:latin typeface="Arial" charset="0"/>
              </a:rPr>
              <a:t>                                    </a:t>
            </a:r>
            <a:endParaRPr lang="en-US" dirty="0">
              <a:latin typeface="Arial" charset="0"/>
            </a:endParaRPr>
          </a:p>
        </p:txBody>
      </p:sp>
      <p:cxnSp>
        <p:nvCxnSpPr>
          <p:cNvPr id="7" name="Straight Connector 6"/>
          <p:cNvCxnSpPr/>
          <p:nvPr/>
        </p:nvCxnSpPr>
        <p:spPr>
          <a:xfrm>
            <a:off x="2429198" y="2319363"/>
            <a:ext cx="519080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051621" y="3300107"/>
            <a:ext cx="174127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18527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Kappa: Accounting for Skew</a:t>
            </a:r>
            <a:endParaRPr lang="en-US" dirty="0">
              <a:latin typeface="Arial" charset="0"/>
            </a:endParaRPr>
          </a:p>
        </p:txBody>
      </p:sp>
      <p:sp>
        <p:nvSpPr>
          <p:cNvPr id="64515" name="Rectangle 3"/>
          <p:cNvSpPr>
            <a:spLocks noGrp="1" noChangeArrowheads="1"/>
          </p:cNvSpPr>
          <p:nvPr>
            <p:ph idx="1"/>
          </p:nvPr>
        </p:nvSpPr>
        <p:spPr>
          <a:xfrm>
            <a:off x="1128942" y="1847153"/>
            <a:ext cx="8015057" cy="4379976"/>
          </a:xfrm>
        </p:spPr>
        <p:txBody>
          <a:bodyPr/>
          <a:lstStyle/>
          <a:p>
            <a:pPr>
              <a:buNone/>
            </a:pPr>
            <a:r>
              <a:rPr lang="en-US" dirty="0">
                <a:latin typeface="Arial" charset="0"/>
              </a:rPr>
              <a:t>Kappa = (observed </a:t>
            </a:r>
            <a:r>
              <a:rPr lang="en-US" dirty="0" smtClean="0">
                <a:latin typeface="Arial" charset="0"/>
              </a:rPr>
              <a:t>acc.- </a:t>
            </a:r>
            <a:r>
              <a:rPr lang="en-US" dirty="0">
                <a:latin typeface="Arial" charset="0"/>
              </a:rPr>
              <a:t>expected </a:t>
            </a:r>
            <a:r>
              <a:rPr lang="en-US" dirty="0" smtClean="0">
                <a:latin typeface="Arial" charset="0"/>
              </a:rPr>
              <a:t>acc.)</a:t>
            </a:r>
            <a:br>
              <a:rPr lang="en-US" dirty="0" smtClean="0">
                <a:latin typeface="Arial" charset="0"/>
              </a:rPr>
            </a:br>
            <a:r>
              <a:rPr lang="en-US" dirty="0" smtClean="0">
                <a:latin typeface="Arial" charset="0"/>
              </a:rPr>
              <a:t>					(</a:t>
            </a:r>
            <a:r>
              <a:rPr lang="en-US" dirty="0">
                <a:latin typeface="Arial" charset="0"/>
              </a:rPr>
              <a:t>1 - expected </a:t>
            </a:r>
            <a:r>
              <a:rPr lang="en-US" dirty="0" smtClean="0">
                <a:latin typeface="Arial" charset="0"/>
              </a:rPr>
              <a:t>acc.)</a:t>
            </a:r>
          </a:p>
          <a:p>
            <a:pPr>
              <a:buNone/>
            </a:pPr>
            <a:r>
              <a:rPr lang="en-US" dirty="0" smtClean="0">
                <a:latin typeface="Arial" charset="0"/>
              </a:rPr>
              <a:t>Expected acc. E[activity] = E[sleeping</a:t>
            </a:r>
            <a:r>
              <a:rPr lang="en-US" dirty="0">
                <a:latin typeface="Arial" charset="0"/>
              </a:rPr>
              <a:t>]</a:t>
            </a:r>
            <a:r>
              <a:rPr lang="en-US" dirty="0" smtClean="0">
                <a:latin typeface="Arial" charset="0"/>
              </a:rPr>
              <a:t> + E[Biking]</a:t>
            </a:r>
          </a:p>
          <a:p>
            <a:pPr>
              <a:buNone/>
            </a:pPr>
            <a:r>
              <a:rPr lang="en-US" dirty="0" smtClean="0">
                <a:latin typeface="Arial" charset="0"/>
              </a:rPr>
              <a:t>												N</a:t>
            </a:r>
          </a:p>
          <a:p>
            <a:pPr>
              <a:buNone/>
            </a:pPr>
            <a:r>
              <a:rPr lang="en-US" dirty="0">
                <a:latin typeface="Arial" charset="0"/>
              </a:rPr>
              <a:t> </a:t>
            </a:r>
            <a:r>
              <a:rPr lang="en-US" dirty="0" smtClean="0">
                <a:latin typeface="Arial" charset="0"/>
              </a:rPr>
              <a:t>                                       = (84.33 + 4.33) / 127</a:t>
            </a:r>
          </a:p>
          <a:p>
            <a:pPr>
              <a:buNone/>
            </a:pPr>
            <a:r>
              <a:rPr lang="en-US" dirty="0">
                <a:solidFill>
                  <a:srgbClr val="FFFFFF"/>
                </a:solidFill>
                <a:latin typeface="Arial" charset="0"/>
              </a:rPr>
              <a:t>	</a:t>
            </a:r>
            <a:r>
              <a:rPr lang="en-US" dirty="0" smtClean="0">
                <a:solidFill>
                  <a:srgbClr val="FFFFFF"/>
                </a:solidFill>
                <a:latin typeface="Arial" charset="0"/>
              </a:rPr>
              <a:t>								   </a:t>
            </a:r>
            <a:r>
              <a:rPr lang="en-US" dirty="0" smtClean="0">
                <a:solidFill>
                  <a:schemeClr val="tx1"/>
                </a:solidFill>
                <a:latin typeface="Arial" charset="0"/>
              </a:rPr>
              <a:t>= .70</a:t>
            </a:r>
            <a:endParaRPr lang="en-US" dirty="0">
              <a:solidFill>
                <a:schemeClr val="tx1"/>
              </a:solidFill>
              <a:latin typeface="Arial" charset="0"/>
            </a:endParaRPr>
          </a:p>
        </p:txBody>
      </p:sp>
      <p:cxnSp>
        <p:nvCxnSpPr>
          <p:cNvPr id="7" name="Straight Connector 6"/>
          <p:cNvCxnSpPr/>
          <p:nvPr/>
        </p:nvCxnSpPr>
        <p:spPr>
          <a:xfrm>
            <a:off x="2429198" y="2319363"/>
            <a:ext cx="519080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051621" y="3300107"/>
            <a:ext cx="386464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7188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Kappa: Accounting for Skew</a:t>
            </a:r>
            <a:endParaRPr lang="en-US" dirty="0">
              <a:latin typeface="Arial" charset="0"/>
            </a:endParaRPr>
          </a:p>
        </p:txBody>
      </p:sp>
      <p:sp>
        <p:nvSpPr>
          <p:cNvPr id="64515" name="Rectangle 3"/>
          <p:cNvSpPr>
            <a:spLocks noGrp="1" noChangeArrowheads="1"/>
          </p:cNvSpPr>
          <p:nvPr>
            <p:ph idx="1"/>
          </p:nvPr>
        </p:nvSpPr>
        <p:spPr>
          <a:xfrm>
            <a:off x="1128942" y="1847153"/>
            <a:ext cx="8015057" cy="4379976"/>
          </a:xfrm>
        </p:spPr>
        <p:txBody>
          <a:bodyPr/>
          <a:lstStyle/>
          <a:p>
            <a:pPr>
              <a:buNone/>
            </a:pPr>
            <a:r>
              <a:rPr lang="en-US" dirty="0">
                <a:latin typeface="Arial" charset="0"/>
              </a:rPr>
              <a:t>Kappa = (observed </a:t>
            </a:r>
            <a:r>
              <a:rPr lang="en-US" dirty="0" smtClean="0">
                <a:latin typeface="Arial" charset="0"/>
              </a:rPr>
              <a:t>acc.- </a:t>
            </a:r>
            <a:r>
              <a:rPr lang="en-US" dirty="0">
                <a:latin typeface="Arial" charset="0"/>
              </a:rPr>
              <a:t>expected </a:t>
            </a:r>
            <a:r>
              <a:rPr lang="en-US" dirty="0" smtClean="0">
                <a:latin typeface="Arial" charset="0"/>
              </a:rPr>
              <a:t>acc.)</a:t>
            </a:r>
            <a:br>
              <a:rPr lang="en-US" dirty="0" smtClean="0">
                <a:latin typeface="Arial" charset="0"/>
              </a:rPr>
            </a:br>
            <a:r>
              <a:rPr lang="en-US" dirty="0" smtClean="0">
                <a:latin typeface="Arial" charset="0"/>
              </a:rPr>
              <a:t>					(</a:t>
            </a:r>
            <a:r>
              <a:rPr lang="en-US" dirty="0">
                <a:latin typeface="Arial" charset="0"/>
              </a:rPr>
              <a:t>1 - expected </a:t>
            </a:r>
            <a:r>
              <a:rPr lang="en-US" dirty="0" smtClean="0">
                <a:latin typeface="Arial" charset="0"/>
              </a:rPr>
              <a:t>acc.)</a:t>
            </a:r>
          </a:p>
          <a:p>
            <a:pPr>
              <a:buNone/>
            </a:pPr>
            <a:r>
              <a:rPr lang="en-US" dirty="0">
                <a:latin typeface="Arial" charset="0"/>
              </a:rPr>
              <a:t>Observed acc.                 = </a:t>
            </a:r>
            <a:r>
              <a:rPr lang="en-US" dirty="0" smtClean="0">
                <a:latin typeface="Arial" charset="0"/>
              </a:rPr>
              <a:t>.79</a:t>
            </a:r>
            <a:endParaRPr lang="en-US" dirty="0">
              <a:latin typeface="Arial" charset="0"/>
            </a:endParaRPr>
          </a:p>
          <a:p>
            <a:pPr>
              <a:buNone/>
            </a:pPr>
            <a:r>
              <a:rPr lang="en-US" dirty="0" smtClean="0">
                <a:latin typeface="Arial" charset="0"/>
              </a:rPr>
              <a:t>Expected acc. E[activity] = .70 </a:t>
            </a:r>
          </a:p>
        </p:txBody>
      </p:sp>
      <p:cxnSp>
        <p:nvCxnSpPr>
          <p:cNvPr id="7" name="Straight Connector 6"/>
          <p:cNvCxnSpPr/>
          <p:nvPr/>
        </p:nvCxnSpPr>
        <p:spPr>
          <a:xfrm>
            <a:off x="2429198" y="2319363"/>
            <a:ext cx="519080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03350650"/>
              </p:ext>
            </p:extLst>
          </p:nvPr>
        </p:nvGraphicFramePr>
        <p:xfrm>
          <a:off x="1524000" y="3884928"/>
          <a:ext cx="6096000" cy="2049816"/>
        </p:xfrm>
        <a:graphic>
          <a:graphicData uri="http://schemas.openxmlformats.org/drawingml/2006/table">
            <a:tbl>
              <a:tblPr firstRow="1" firstCol="1" bandRow="1">
                <a:tableStyleId>{5C22544A-7EE6-4342-B048-85BDC9FD1C3A}</a:tableStyleId>
              </a:tblPr>
              <a:tblGrid>
                <a:gridCol w="2032000"/>
                <a:gridCol w="2032000"/>
                <a:gridCol w="2032000"/>
              </a:tblGrid>
              <a:tr h="683272">
                <a:tc>
                  <a:txBody>
                    <a:bodyPr/>
                    <a:lstStyle/>
                    <a:p>
                      <a:endParaRPr lang="en-US" dirty="0"/>
                    </a:p>
                  </a:txBody>
                  <a:tcPr/>
                </a:tc>
                <a:tc>
                  <a:txBody>
                    <a:bodyPr/>
                    <a:lstStyle/>
                    <a:p>
                      <a:r>
                        <a:rPr lang="en-US" dirty="0" smtClean="0"/>
                        <a:t>True Class :</a:t>
                      </a:r>
                      <a:r>
                        <a:rPr lang="en-US" baseline="0" dirty="0" smtClean="0"/>
                        <a:t> Sleeping</a:t>
                      </a:r>
                      <a:endParaRPr lang="en-US" dirty="0"/>
                    </a:p>
                  </a:txBody>
                  <a:tcPr/>
                </a:tc>
                <a:tc>
                  <a:txBody>
                    <a:bodyPr/>
                    <a:lstStyle/>
                    <a:p>
                      <a:r>
                        <a:rPr lang="en-US" dirty="0" smtClean="0"/>
                        <a:t>True Class:</a:t>
                      </a:r>
                      <a:r>
                        <a:rPr lang="en-US" baseline="0" dirty="0" smtClean="0"/>
                        <a:t> </a:t>
                      </a:r>
                      <a:br>
                        <a:rPr lang="en-US" baseline="0" dirty="0" smtClean="0"/>
                      </a:br>
                      <a:r>
                        <a:rPr lang="en-US" baseline="0" dirty="0" smtClean="0"/>
                        <a:t>Biking</a:t>
                      </a:r>
                      <a:endParaRPr lang="en-US" dirty="0"/>
                    </a:p>
                  </a:txBody>
                  <a:tcPr/>
                </a:tc>
              </a:tr>
              <a:tr h="683272">
                <a:tc>
                  <a:txBody>
                    <a:bodyPr/>
                    <a:lstStyle/>
                    <a:p>
                      <a:r>
                        <a:rPr lang="en-US" dirty="0" smtClean="0"/>
                        <a:t>Predicted Class:</a:t>
                      </a:r>
                      <a:r>
                        <a:rPr lang="en-US" baseline="0" dirty="0" smtClean="0"/>
                        <a:t> Sleeping</a:t>
                      </a:r>
                      <a:endParaRPr lang="en-US" dirty="0"/>
                    </a:p>
                  </a:txBody>
                  <a:tcPr/>
                </a:tc>
                <a:tc>
                  <a:txBody>
                    <a:bodyPr/>
                    <a:lstStyle/>
                    <a:p>
                      <a:r>
                        <a:rPr lang="en-US" dirty="0" smtClean="0"/>
                        <a:t>90 (true positives)</a:t>
                      </a:r>
                      <a:endParaRPr lang="en-US" dirty="0"/>
                    </a:p>
                  </a:txBody>
                  <a:tcPr/>
                </a:tc>
                <a:tc>
                  <a:txBody>
                    <a:bodyPr/>
                    <a:lstStyle/>
                    <a:p>
                      <a:r>
                        <a:rPr lang="en-US" dirty="0" smtClean="0"/>
                        <a:t>15 (false positive)</a:t>
                      </a:r>
                      <a:endParaRPr lang="en-US" dirty="0"/>
                    </a:p>
                  </a:txBody>
                  <a:tcPr/>
                </a:tc>
              </a:tr>
              <a:tr h="683272">
                <a:tc>
                  <a:txBody>
                    <a:bodyPr/>
                    <a:lstStyle/>
                    <a:p>
                      <a:r>
                        <a:rPr lang="en-US" dirty="0" smtClean="0"/>
                        <a:t>Predicted Class:</a:t>
                      </a:r>
                      <a:r>
                        <a:rPr lang="en-US" baseline="0" dirty="0" smtClean="0"/>
                        <a:t> Biking</a:t>
                      </a:r>
                      <a:endParaRPr lang="en-US" dirty="0"/>
                    </a:p>
                  </a:txBody>
                  <a:tcPr/>
                </a:tc>
                <a:tc>
                  <a:txBody>
                    <a:bodyPr/>
                    <a:lstStyle/>
                    <a:p>
                      <a:r>
                        <a:rPr lang="en-US" dirty="0" smtClean="0"/>
                        <a:t>12 (false negative)</a:t>
                      </a:r>
                      <a:endParaRPr lang="en-US" dirty="0"/>
                    </a:p>
                  </a:txBody>
                  <a:tcPr/>
                </a:tc>
                <a:tc>
                  <a:txBody>
                    <a:bodyPr/>
                    <a:lstStyle/>
                    <a:p>
                      <a:r>
                        <a:rPr lang="en-US" dirty="0" smtClean="0"/>
                        <a:t>10 (true negatives)</a:t>
                      </a:r>
                      <a:endParaRPr lang="en-US" dirty="0"/>
                    </a:p>
                  </a:txBody>
                  <a:tcPr/>
                </a:tc>
              </a:tr>
            </a:tbl>
          </a:graphicData>
        </a:graphic>
      </p:graphicFrame>
    </p:spTree>
    <p:extLst>
      <p:ext uri="{BB962C8B-B14F-4D97-AF65-F5344CB8AC3E}">
        <p14:creationId xmlns:p14="http://schemas.microsoft.com/office/powerpoint/2010/main" val="2594335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Kappa: Accounting for Skew</a:t>
            </a:r>
            <a:endParaRPr lang="en-US" dirty="0">
              <a:latin typeface="Arial" charset="0"/>
            </a:endParaRPr>
          </a:p>
        </p:txBody>
      </p:sp>
      <p:sp>
        <p:nvSpPr>
          <p:cNvPr id="64515" name="Rectangle 3"/>
          <p:cNvSpPr>
            <a:spLocks noGrp="1" noChangeArrowheads="1"/>
          </p:cNvSpPr>
          <p:nvPr>
            <p:ph idx="1"/>
          </p:nvPr>
        </p:nvSpPr>
        <p:spPr>
          <a:xfrm>
            <a:off x="1128942" y="1847153"/>
            <a:ext cx="8015057" cy="4379976"/>
          </a:xfrm>
        </p:spPr>
        <p:txBody>
          <a:bodyPr/>
          <a:lstStyle/>
          <a:p>
            <a:pPr>
              <a:buNone/>
            </a:pPr>
            <a:r>
              <a:rPr lang="en-US" dirty="0">
                <a:latin typeface="Arial" charset="0"/>
              </a:rPr>
              <a:t>Kappa = </a:t>
            </a:r>
            <a:r>
              <a:rPr lang="en-US" dirty="0" smtClean="0">
                <a:latin typeface="Arial" charset="0"/>
              </a:rPr>
              <a:t>(.79 - .70)        = .3  (</a:t>
            </a:r>
            <a:r>
              <a:rPr lang="en-US" i="1" dirty="0" smtClean="0">
                <a:latin typeface="Arial" charset="0"/>
              </a:rPr>
              <a:t>terrible!)</a:t>
            </a:r>
            <a:r>
              <a:rPr lang="en-US" dirty="0" smtClean="0">
                <a:latin typeface="Arial" charset="0"/>
              </a:rPr>
              <a:t> </a:t>
            </a:r>
            <a:br>
              <a:rPr lang="en-US" dirty="0" smtClean="0">
                <a:latin typeface="Arial" charset="0"/>
              </a:rPr>
            </a:br>
            <a:r>
              <a:rPr lang="en-US" dirty="0" smtClean="0">
                <a:latin typeface="Arial" charset="0"/>
              </a:rPr>
              <a:t> 			   (</a:t>
            </a:r>
            <a:r>
              <a:rPr lang="en-US" dirty="0">
                <a:latin typeface="Arial" charset="0"/>
              </a:rPr>
              <a:t>1 - </a:t>
            </a:r>
            <a:r>
              <a:rPr lang="en-US" dirty="0" smtClean="0">
                <a:latin typeface="Arial" charset="0"/>
              </a:rPr>
              <a:t>.70)</a:t>
            </a:r>
          </a:p>
          <a:p>
            <a:pPr>
              <a:buNone/>
            </a:pPr>
            <a:r>
              <a:rPr lang="en-US" dirty="0">
                <a:latin typeface="Arial" charset="0"/>
              </a:rPr>
              <a:t>Observed acc.                 = </a:t>
            </a:r>
            <a:r>
              <a:rPr lang="en-US" dirty="0" smtClean="0">
                <a:latin typeface="Arial" charset="0"/>
              </a:rPr>
              <a:t>.79</a:t>
            </a:r>
            <a:endParaRPr lang="en-US" dirty="0">
              <a:latin typeface="Arial" charset="0"/>
            </a:endParaRPr>
          </a:p>
          <a:p>
            <a:pPr>
              <a:buNone/>
            </a:pPr>
            <a:r>
              <a:rPr lang="en-US" dirty="0" smtClean="0">
                <a:latin typeface="Arial" charset="0"/>
              </a:rPr>
              <a:t>Expected acc. E[activity] = .70 </a:t>
            </a:r>
          </a:p>
        </p:txBody>
      </p:sp>
      <p:cxnSp>
        <p:nvCxnSpPr>
          <p:cNvPr id="7" name="Straight Connector 6"/>
          <p:cNvCxnSpPr/>
          <p:nvPr/>
        </p:nvCxnSpPr>
        <p:spPr>
          <a:xfrm>
            <a:off x="2429198" y="2319363"/>
            <a:ext cx="2042736"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03350650"/>
              </p:ext>
            </p:extLst>
          </p:nvPr>
        </p:nvGraphicFramePr>
        <p:xfrm>
          <a:off x="1524000" y="3884928"/>
          <a:ext cx="6096000" cy="2049816"/>
        </p:xfrm>
        <a:graphic>
          <a:graphicData uri="http://schemas.openxmlformats.org/drawingml/2006/table">
            <a:tbl>
              <a:tblPr firstRow="1" firstCol="1" bandRow="1">
                <a:tableStyleId>{5C22544A-7EE6-4342-B048-85BDC9FD1C3A}</a:tableStyleId>
              </a:tblPr>
              <a:tblGrid>
                <a:gridCol w="2032000"/>
                <a:gridCol w="2032000"/>
                <a:gridCol w="2032000"/>
              </a:tblGrid>
              <a:tr h="683272">
                <a:tc>
                  <a:txBody>
                    <a:bodyPr/>
                    <a:lstStyle/>
                    <a:p>
                      <a:endParaRPr lang="en-US" dirty="0"/>
                    </a:p>
                  </a:txBody>
                  <a:tcPr/>
                </a:tc>
                <a:tc>
                  <a:txBody>
                    <a:bodyPr/>
                    <a:lstStyle/>
                    <a:p>
                      <a:r>
                        <a:rPr lang="en-US" dirty="0" smtClean="0"/>
                        <a:t>True Class :</a:t>
                      </a:r>
                      <a:r>
                        <a:rPr lang="en-US" baseline="0" dirty="0" smtClean="0"/>
                        <a:t> Sleeping</a:t>
                      </a:r>
                      <a:endParaRPr lang="en-US" dirty="0"/>
                    </a:p>
                  </a:txBody>
                  <a:tcPr/>
                </a:tc>
                <a:tc>
                  <a:txBody>
                    <a:bodyPr/>
                    <a:lstStyle/>
                    <a:p>
                      <a:r>
                        <a:rPr lang="en-US" dirty="0" smtClean="0"/>
                        <a:t>True Class:</a:t>
                      </a:r>
                      <a:r>
                        <a:rPr lang="en-US" baseline="0" dirty="0" smtClean="0"/>
                        <a:t> </a:t>
                      </a:r>
                      <a:br>
                        <a:rPr lang="en-US" baseline="0" dirty="0" smtClean="0"/>
                      </a:br>
                      <a:r>
                        <a:rPr lang="en-US" baseline="0" dirty="0" smtClean="0"/>
                        <a:t>Biking</a:t>
                      </a:r>
                      <a:endParaRPr lang="en-US" dirty="0"/>
                    </a:p>
                  </a:txBody>
                  <a:tcPr/>
                </a:tc>
              </a:tr>
              <a:tr h="683272">
                <a:tc>
                  <a:txBody>
                    <a:bodyPr/>
                    <a:lstStyle/>
                    <a:p>
                      <a:r>
                        <a:rPr lang="en-US" dirty="0" smtClean="0"/>
                        <a:t>Predicted Class:</a:t>
                      </a:r>
                      <a:r>
                        <a:rPr lang="en-US" baseline="0" dirty="0" smtClean="0"/>
                        <a:t> Sleeping</a:t>
                      </a:r>
                      <a:endParaRPr lang="en-US" dirty="0"/>
                    </a:p>
                  </a:txBody>
                  <a:tcPr/>
                </a:tc>
                <a:tc>
                  <a:txBody>
                    <a:bodyPr/>
                    <a:lstStyle/>
                    <a:p>
                      <a:r>
                        <a:rPr lang="en-US" dirty="0" smtClean="0"/>
                        <a:t>90 (true positives)</a:t>
                      </a:r>
                      <a:endParaRPr lang="en-US" dirty="0"/>
                    </a:p>
                  </a:txBody>
                  <a:tcPr/>
                </a:tc>
                <a:tc>
                  <a:txBody>
                    <a:bodyPr/>
                    <a:lstStyle/>
                    <a:p>
                      <a:r>
                        <a:rPr lang="en-US" dirty="0" smtClean="0"/>
                        <a:t>15 (false positive)</a:t>
                      </a:r>
                      <a:endParaRPr lang="en-US" dirty="0"/>
                    </a:p>
                  </a:txBody>
                  <a:tcPr/>
                </a:tc>
              </a:tr>
              <a:tr h="683272">
                <a:tc>
                  <a:txBody>
                    <a:bodyPr/>
                    <a:lstStyle/>
                    <a:p>
                      <a:r>
                        <a:rPr lang="en-US" dirty="0" smtClean="0"/>
                        <a:t>Predicted Class:</a:t>
                      </a:r>
                      <a:r>
                        <a:rPr lang="en-US" baseline="0" dirty="0" smtClean="0"/>
                        <a:t> Biking</a:t>
                      </a:r>
                      <a:endParaRPr lang="en-US" dirty="0"/>
                    </a:p>
                  </a:txBody>
                  <a:tcPr/>
                </a:tc>
                <a:tc>
                  <a:txBody>
                    <a:bodyPr/>
                    <a:lstStyle/>
                    <a:p>
                      <a:r>
                        <a:rPr lang="en-US" dirty="0" smtClean="0"/>
                        <a:t>12 (false negative)</a:t>
                      </a:r>
                      <a:endParaRPr lang="en-US" dirty="0"/>
                    </a:p>
                  </a:txBody>
                  <a:tcPr/>
                </a:tc>
                <a:tc>
                  <a:txBody>
                    <a:bodyPr/>
                    <a:lstStyle/>
                    <a:p>
                      <a:r>
                        <a:rPr lang="en-US" dirty="0" smtClean="0"/>
                        <a:t>10 (true negatives)</a:t>
                      </a:r>
                      <a:endParaRPr lang="en-US" dirty="0"/>
                    </a:p>
                  </a:txBody>
                  <a:tcPr/>
                </a:tc>
              </a:tr>
            </a:tbl>
          </a:graphicData>
        </a:graphic>
      </p:graphicFrame>
    </p:spTree>
    <p:extLst>
      <p:ext uri="{BB962C8B-B14F-4D97-AF65-F5344CB8AC3E}">
        <p14:creationId xmlns:p14="http://schemas.microsoft.com/office/powerpoint/2010/main" val="209340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a:t>
            </a:r>
            <a:endParaRPr lang="en-US" dirty="0"/>
          </a:p>
        </p:txBody>
      </p:sp>
      <p:sp>
        <p:nvSpPr>
          <p:cNvPr id="3" name="Content Placeholder 2"/>
          <p:cNvSpPr>
            <a:spLocks noGrp="1"/>
          </p:cNvSpPr>
          <p:nvPr>
            <p:ph idx="1"/>
          </p:nvPr>
        </p:nvSpPr>
        <p:spPr/>
        <p:txBody>
          <a:bodyPr/>
          <a:lstStyle/>
          <a:p>
            <a:pPr marL="0" indent="0">
              <a:buNone/>
            </a:pPr>
            <a:r>
              <a:rPr lang="en-US" dirty="0" smtClean="0"/>
              <a:t>Impact of probabilities</a:t>
            </a:r>
            <a:br>
              <a:rPr lang="en-US" dirty="0" smtClean="0"/>
            </a:br>
            <a:r>
              <a:rPr lang="en-US" dirty="0" smtClean="0"/>
              <a:t>for choosing classes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54</a:t>
            </a:fld>
            <a:endParaRPr lang="en-US" dirty="0"/>
          </a:p>
        </p:txBody>
      </p:sp>
      <p:pic>
        <p:nvPicPr>
          <p:cNvPr id="7" name="Picture 6"/>
          <p:cNvPicPr>
            <a:picLocks noChangeAspect="1"/>
          </p:cNvPicPr>
          <p:nvPr/>
        </p:nvPicPr>
        <p:blipFill>
          <a:blip r:embed="rId3"/>
          <a:stretch>
            <a:fillRect/>
          </a:stretch>
        </p:blipFill>
        <p:spPr>
          <a:xfrm>
            <a:off x="3382977" y="2621573"/>
            <a:ext cx="4965700" cy="3492500"/>
          </a:xfrm>
          <a:prstGeom prst="rect">
            <a:avLst/>
          </a:prstGeom>
        </p:spPr>
      </p:pic>
      <p:sp>
        <p:nvSpPr>
          <p:cNvPr id="8" name="Rectangle 7"/>
          <p:cNvSpPr/>
          <p:nvPr/>
        </p:nvSpPr>
        <p:spPr>
          <a:xfrm>
            <a:off x="4916607" y="646075"/>
            <a:ext cx="4572000" cy="1477328"/>
          </a:xfrm>
          <a:prstGeom prst="rect">
            <a:avLst/>
          </a:prstGeom>
        </p:spPr>
        <p:txBody>
          <a:bodyPr>
            <a:spAutoFit/>
          </a:bodyPr>
          <a:lstStyle/>
          <a:p>
            <a:r>
              <a:rPr lang="en-US" dirty="0">
                <a:solidFill>
                  <a:srgbClr val="222222"/>
                </a:solidFill>
                <a:latin typeface="Arial" charset="0"/>
              </a:rPr>
              <a:t>Fogarty, James, Ryan S. Baker, and Scott E. Hudson. "Case studies in the use of ROC curve analysis for sensor-based estimates in human computer interaction." </a:t>
            </a:r>
            <a:r>
              <a:rPr lang="en-US" i="1" dirty="0" smtClean="0">
                <a:solidFill>
                  <a:srgbClr val="222222"/>
                </a:solidFill>
                <a:latin typeface="Arial" charset="0"/>
              </a:rPr>
              <a:t>GI </a:t>
            </a:r>
            <a:r>
              <a:rPr lang="en-US" i="1" dirty="0">
                <a:solidFill>
                  <a:srgbClr val="222222"/>
                </a:solidFill>
                <a:latin typeface="Arial" charset="0"/>
              </a:rPr>
              <a:t>2005</a:t>
            </a:r>
            <a:r>
              <a:rPr lang="en-US" dirty="0">
                <a:solidFill>
                  <a:srgbClr val="222222"/>
                </a:solidFill>
                <a:latin typeface="Arial" charset="0"/>
              </a:rPr>
              <a:t>. </a:t>
            </a:r>
            <a:endParaRPr lang="en-US" dirty="0"/>
          </a:p>
        </p:txBody>
      </p:sp>
    </p:spTree>
    <p:extLst>
      <p:ext uri="{BB962C8B-B14F-4D97-AF65-F5344CB8AC3E}">
        <p14:creationId xmlns:p14="http://schemas.microsoft.com/office/powerpoint/2010/main" val="13417509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classifiers</a:t>
            </a:r>
            <a:endParaRPr lang="en-US" dirty="0"/>
          </a:p>
        </p:txBody>
      </p:sp>
      <p:sp>
        <p:nvSpPr>
          <p:cNvPr id="3" name="Content Placeholder 2"/>
          <p:cNvSpPr>
            <a:spLocks noGrp="1"/>
          </p:cNvSpPr>
          <p:nvPr>
            <p:ph idx="1"/>
          </p:nvPr>
        </p:nvSpPr>
        <p:spPr/>
        <p:txBody>
          <a:bodyPr/>
          <a:lstStyle/>
          <a:p>
            <a:r>
              <a:rPr lang="en-US" dirty="0" smtClean="0"/>
              <a:t>Typically use NHST over something like accuracy</a:t>
            </a:r>
          </a:p>
          <a:p>
            <a:r>
              <a:rPr lang="en-US" dirty="0" smtClean="0"/>
              <a:t>Compare to 1R, and classifiers of your choice</a:t>
            </a:r>
          </a:p>
          <a:p>
            <a:r>
              <a:rPr lang="en-US" dirty="0" smtClean="0"/>
              <a:t>0R can be used instead of Kappa as a comparison </a:t>
            </a:r>
          </a:p>
        </p:txBody>
      </p:sp>
      <p:sp>
        <p:nvSpPr>
          <p:cNvPr id="4" name="Date Placeholder 3"/>
          <p:cNvSpPr>
            <a:spLocks noGrp="1"/>
          </p:cNvSpPr>
          <p:nvPr>
            <p:ph type="dt" sz="half" idx="10"/>
          </p:nvPr>
        </p:nvSpPr>
        <p:spPr/>
        <p:txBody>
          <a:bodyPr/>
          <a:lstStyle/>
          <a:p>
            <a:fld id="{7053BEFA-1175-F644-B249-7D41D72BD3FF}" type="datetime1">
              <a:rPr lang="en-US" smtClean="0"/>
              <a:t>3/21/17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55</a:t>
            </a:fld>
            <a:endParaRPr lang="en-US" dirty="0"/>
          </a:p>
        </p:txBody>
      </p:sp>
    </p:spTree>
    <p:extLst>
      <p:ext uri="{BB962C8B-B14F-4D97-AF65-F5344CB8AC3E}">
        <p14:creationId xmlns:p14="http://schemas.microsoft.com/office/powerpoint/2010/main" val="5893591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Sources of Bias</a:t>
            </a:r>
            <a:endParaRPr lang="en-US" dirty="0">
              <a:latin typeface="Arial" charset="0"/>
            </a:endParaRPr>
          </a:p>
        </p:txBody>
      </p:sp>
      <p:sp>
        <p:nvSpPr>
          <p:cNvPr id="64515" name="Rectangle 3"/>
          <p:cNvSpPr>
            <a:spLocks noGrp="1" noChangeArrowheads="1"/>
          </p:cNvSpPr>
          <p:nvPr>
            <p:ph idx="1"/>
          </p:nvPr>
        </p:nvSpPr>
        <p:spPr/>
        <p:txBody>
          <a:bodyPr/>
          <a:lstStyle/>
          <a:p>
            <a:pPr eaLnBrk="1" hangingPunct="1">
              <a:buFont typeface="Wingdings" charset="0"/>
              <a:buNone/>
            </a:pPr>
            <a:r>
              <a:rPr lang="en-US" dirty="0" smtClean="0">
                <a:latin typeface="Arial" charset="0"/>
              </a:rPr>
              <a:t>Training and testing on same data (you know too much!)</a:t>
            </a:r>
          </a:p>
          <a:p>
            <a:pPr eaLnBrk="1" hangingPunct="1">
              <a:buFont typeface="Wingdings" charset="0"/>
              <a:buNone/>
            </a:pPr>
            <a:r>
              <a:rPr lang="en-US" dirty="0" smtClean="0">
                <a:latin typeface="Arial" charset="0"/>
              </a:rPr>
              <a:t>Optimizing and training on same data (same effect)</a:t>
            </a:r>
          </a:p>
        </p:txBody>
      </p:sp>
    </p:spTree>
    <p:extLst>
      <p:ext uri="{BB962C8B-B14F-4D97-AF65-F5344CB8AC3E}">
        <p14:creationId xmlns:p14="http://schemas.microsoft.com/office/powerpoint/2010/main" val="62778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Best Approach</a:t>
            </a:r>
            <a:endParaRPr lang="en-US" dirty="0">
              <a:latin typeface="Arial" charset="0"/>
            </a:endParaRPr>
          </a:p>
        </p:txBody>
      </p:sp>
      <p:sp>
        <p:nvSpPr>
          <p:cNvPr id="64515" name="Rectangle 3"/>
          <p:cNvSpPr>
            <a:spLocks noGrp="1" noChangeArrowheads="1"/>
          </p:cNvSpPr>
          <p:nvPr>
            <p:ph idx="1"/>
          </p:nvPr>
        </p:nvSpPr>
        <p:spPr/>
        <p:txBody>
          <a:bodyPr/>
          <a:lstStyle/>
          <a:p>
            <a:pPr marL="0" indent="0">
              <a:buNone/>
            </a:pPr>
            <a:r>
              <a:rPr lang="en-US" dirty="0" smtClean="0">
                <a:latin typeface="Arial" charset="0"/>
              </a:rPr>
              <a:t>Optimization set (for tuning parameters; </a:t>
            </a:r>
            <a:r>
              <a:rPr lang="en-US" i="1" dirty="0" smtClean="0">
                <a:latin typeface="Arial" charset="0"/>
              </a:rPr>
              <a:t>etc.</a:t>
            </a:r>
            <a:r>
              <a:rPr lang="en-US" dirty="0" smtClean="0">
                <a:latin typeface="Arial" charset="0"/>
              </a:rPr>
              <a:t>)</a:t>
            </a:r>
          </a:p>
          <a:p>
            <a:pPr marL="0" indent="0">
              <a:buNone/>
            </a:pPr>
            <a:r>
              <a:rPr lang="en-US" dirty="0" smtClean="0">
                <a:solidFill>
                  <a:schemeClr val="accent4"/>
                </a:solidFill>
                <a:latin typeface="Arial" charset="0"/>
              </a:rPr>
              <a:t>Training set (for training your classifier)</a:t>
            </a:r>
          </a:p>
          <a:p>
            <a:pPr marL="0" indent="0">
              <a:buNone/>
            </a:pPr>
            <a:r>
              <a:rPr lang="en-US" dirty="0" smtClean="0">
                <a:solidFill>
                  <a:schemeClr val="accent4"/>
                </a:solidFill>
                <a:latin typeface="Arial" charset="0"/>
              </a:rPr>
              <a:t>Testing set (for calculating scores)</a:t>
            </a:r>
          </a:p>
          <a:p>
            <a:pPr marL="0" indent="0">
              <a:buNone/>
            </a:pPr>
            <a:endParaRPr lang="en-US" dirty="0" smtClean="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606689194"/>
              </p:ext>
            </p:extLst>
          </p:nvPr>
        </p:nvGraphicFramePr>
        <p:xfrm>
          <a:off x="1392046" y="4184738"/>
          <a:ext cx="6096002" cy="3708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endParaRPr lang="en-US" dirty="0"/>
                    </a:p>
                  </a:txBody>
                  <a:tcPr>
                    <a:solidFill>
                      <a:schemeClr val="accent5"/>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r>
            </a:tbl>
          </a:graphicData>
        </a:graphic>
      </p:graphicFrame>
      <p:sp>
        <p:nvSpPr>
          <p:cNvPr id="13" name="Freeform 12"/>
          <p:cNvSpPr/>
          <p:nvPr/>
        </p:nvSpPr>
        <p:spPr>
          <a:xfrm>
            <a:off x="330843" y="2094927"/>
            <a:ext cx="939214" cy="2226891"/>
          </a:xfrm>
          <a:custGeom>
            <a:avLst/>
            <a:gdLst>
              <a:gd name="connsiteX0" fmla="*/ 675306 w 939214"/>
              <a:gd name="connsiteY0" fmla="*/ 0 h 2226891"/>
              <a:gd name="connsiteX1" fmla="*/ 81513 w 939214"/>
              <a:gd name="connsiteY1" fmla="*/ 725802 h 2226891"/>
              <a:gd name="connsiteX2" fmla="*/ 98008 w 939214"/>
              <a:gd name="connsiteY2" fmla="*/ 1814504 h 2226891"/>
              <a:gd name="connsiteX3" fmla="*/ 939214 w 939214"/>
              <a:gd name="connsiteY3" fmla="*/ 2226891 h 2226891"/>
            </a:gdLst>
            <a:ahLst/>
            <a:cxnLst>
              <a:cxn ang="0">
                <a:pos x="connsiteX0" y="connsiteY0"/>
              </a:cxn>
              <a:cxn ang="0">
                <a:pos x="connsiteX1" y="connsiteY1"/>
              </a:cxn>
              <a:cxn ang="0">
                <a:pos x="connsiteX2" y="connsiteY2"/>
              </a:cxn>
              <a:cxn ang="0">
                <a:pos x="connsiteX3" y="connsiteY3"/>
              </a:cxn>
            </a:cxnLst>
            <a:rect l="l" t="t" r="r" b="b"/>
            <a:pathLst>
              <a:path w="939214" h="2226891">
                <a:moveTo>
                  <a:pt x="675306" y="0"/>
                </a:moveTo>
                <a:cubicBezTo>
                  <a:pt x="426517" y="211692"/>
                  <a:pt x="177729" y="423385"/>
                  <a:pt x="81513" y="725802"/>
                </a:cubicBezTo>
                <a:cubicBezTo>
                  <a:pt x="-14703" y="1028219"/>
                  <a:pt x="-44942" y="1564323"/>
                  <a:pt x="98008" y="1814504"/>
                </a:cubicBezTo>
                <a:cubicBezTo>
                  <a:pt x="240958" y="2064685"/>
                  <a:pt x="939214" y="2226891"/>
                  <a:pt x="939214" y="2226891"/>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890316" y="4698208"/>
            <a:ext cx="7277466" cy="646331"/>
          </a:xfrm>
          <a:prstGeom prst="rect">
            <a:avLst/>
          </a:prstGeom>
          <a:noFill/>
        </p:spPr>
        <p:txBody>
          <a:bodyPr wrap="none" rtlCol="0">
            <a:spAutoFit/>
          </a:bodyPr>
          <a:lstStyle/>
          <a:p>
            <a:r>
              <a:rPr lang="en-US" dirty="0" smtClean="0"/>
              <a:t>Read your data. Explore it. Try things out (feature sets, </a:t>
            </a:r>
            <a:r>
              <a:rPr lang="en-US" dirty="0" err="1" smtClean="0"/>
              <a:t>algthm</a:t>
            </a:r>
            <a:r>
              <a:rPr lang="en-US" dirty="0" smtClean="0"/>
              <a:t> parameters).</a:t>
            </a:r>
            <a:br>
              <a:rPr lang="en-US" dirty="0" smtClean="0"/>
            </a:br>
            <a:r>
              <a:rPr lang="en-US" dirty="0" smtClean="0"/>
              <a:t>But do it </a:t>
            </a:r>
            <a:r>
              <a:rPr lang="en-US" i="1" dirty="0" smtClean="0"/>
              <a:t>all</a:t>
            </a:r>
            <a:r>
              <a:rPr lang="en-US" dirty="0" smtClean="0"/>
              <a:t> on the optimization set.</a:t>
            </a:r>
            <a:endParaRPr lang="en-US" dirty="0"/>
          </a:p>
        </p:txBody>
      </p:sp>
      <p:pic>
        <p:nvPicPr>
          <p:cNvPr id="23" name="Picture 22"/>
          <p:cNvPicPr>
            <a:picLocks noChangeAspect="1"/>
          </p:cNvPicPr>
          <p:nvPr/>
        </p:nvPicPr>
        <p:blipFill>
          <a:blip r:embed="rId3"/>
          <a:stretch>
            <a:fillRect/>
          </a:stretch>
        </p:blipFill>
        <p:spPr>
          <a:xfrm>
            <a:off x="379524" y="1533739"/>
            <a:ext cx="699155" cy="626828"/>
          </a:xfrm>
          <a:prstGeom prst="rect">
            <a:avLst/>
          </a:prstGeom>
        </p:spPr>
      </p:pic>
    </p:spTree>
    <p:extLst>
      <p:ext uri="{BB962C8B-B14F-4D97-AF65-F5344CB8AC3E}">
        <p14:creationId xmlns:p14="http://schemas.microsoft.com/office/powerpoint/2010/main" val="531572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Best Approach</a:t>
            </a:r>
            <a:endParaRPr lang="en-US" dirty="0">
              <a:latin typeface="Arial" charset="0"/>
            </a:endParaRPr>
          </a:p>
        </p:txBody>
      </p:sp>
      <p:sp>
        <p:nvSpPr>
          <p:cNvPr id="64515" name="Rectangle 3"/>
          <p:cNvSpPr>
            <a:spLocks noGrp="1" noChangeArrowheads="1"/>
          </p:cNvSpPr>
          <p:nvPr>
            <p:ph idx="1"/>
          </p:nvPr>
        </p:nvSpPr>
        <p:spPr/>
        <p:txBody>
          <a:bodyPr/>
          <a:lstStyle/>
          <a:p>
            <a:pPr marL="0" indent="0">
              <a:buNone/>
            </a:pPr>
            <a:r>
              <a:rPr lang="en-US" dirty="0" smtClean="0">
                <a:solidFill>
                  <a:srgbClr val="B5B5B5"/>
                </a:solidFill>
                <a:latin typeface="Arial" charset="0"/>
              </a:rPr>
              <a:t>Optimization set (for tuning parameters; </a:t>
            </a:r>
            <a:r>
              <a:rPr lang="en-US" i="1" dirty="0" smtClean="0">
                <a:solidFill>
                  <a:srgbClr val="B5B5B5"/>
                </a:solidFill>
                <a:latin typeface="Arial" charset="0"/>
              </a:rPr>
              <a:t>etc.</a:t>
            </a:r>
            <a:r>
              <a:rPr lang="en-US" dirty="0" smtClean="0">
                <a:solidFill>
                  <a:srgbClr val="B5B5B5"/>
                </a:solidFill>
                <a:latin typeface="Arial" charset="0"/>
              </a:rPr>
              <a:t>)</a:t>
            </a:r>
          </a:p>
          <a:p>
            <a:pPr marL="0" indent="0">
              <a:buNone/>
            </a:pPr>
            <a:r>
              <a:rPr lang="en-US" dirty="0" smtClean="0">
                <a:latin typeface="Arial" charset="0"/>
              </a:rPr>
              <a:t>Training set (for training your classifier)</a:t>
            </a:r>
          </a:p>
          <a:p>
            <a:pPr marL="0" indent="0">
              <a:buNone/>
            </a:pPr>
            <a:r>
              <a:rPr lang="en-US" dirty="0" smtClean="0">
                <a:solidFill>
                  <a:srgbClr val="B5B5B5"/>
                </a:solidFill>
                <a:latin typeface="Arial" charset="0"/>
              </a:rPr>
              <a:t>Testing set (for calculating scores)</a:t>
            </a:r>
          </a:p>
          <a:p>
            <a:pPr marL="0" indent="0">
              <a:buNone/>
            </a:pPr>
            <a:endParaRPr lang="en-US" dirty="0" smtClean="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292302451"/>
              </p:ext>
            </p:extLst>
          </p:nvPr>
        </p:nvGraphicFramePr>
        <p:xfrm>
          <a:off x="1392046" y="4184738"/>
          <a:ext cx="6096002" cy="3708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endParaRPr lang="en-US" dirty="0"/>
                    </a:p>
                  </a:txBody>
                  <a:tcPr>
                    <a:solidFill>
                      <a:schemeClr val="accent5"/>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r>
            </a:tbl>
          </a:graphicData>
        </a:graphic>
      </p:graphicFrame>
      <p:sp>
        <p:nvSpPr>
          <p:cNvPr id="14" name="Freeform 13"/>
          <p:cNvSpPr/>
          <p:nvPr/>
        </p:nvSpPr>
        <p:spPr>
          <a:xfrm>
            <a:off x="609506" y="2672269"/>
            <a:ext cx="1716183" cy="1402117"/>
          </a:xfrm>
          <a:custGeom>
            <a:avLst/>
            <a:gdLst>
              <a:gd name="connsiteX0" fmla="*/ 479115 w 1716183"/>
              <a:gd name="connsiteY0" fmla="*/ 0 h 1402117"/>
              <a:gd name="connsiteX1" fmla="*/ 66758 w 1716183"/>
              <a:gd name="connsiteY1" fmla="*/ 725802 h 1402117"/>
              <a:gd name="connsiteX2" fmla="*/ 1716183 w 1716183"/>
              <a:gd name="connsiteY2" fmla="*/ 1402117 h 1402117"/>
            </a:gdLst>
            <a:ahLst/>
            <a:cxnLst>
              <a:cxn ang="0">
                <a:pos x="connsiteX0" y="connsiteY0"/>
              </a:cxn>
              <a:cxn ang="0">
                <a:pos x="connsiteX1" y="connsiteY1"/>
              </a:cxn>
              <a:cxn ang="0">
                <a:pos x="connsiteX2" y="connsiteY2"/>
              </a:cxn>
            </a:cxnLst>
            <a:rect l="l" t="t" r="r" b="b"/>
            <a:pathLst>
              <a:path w="1716183" h="1402117">
                <a:moveTo>
                  <a:pt x="479115" y="0"/>
                </a:moveTo>
                <a:cubicBezTo>
                  <a:pt x="169847" y="246058"/>
                  <a:pt x="-139420" y="492116"/>
                  <a:pt x="66758" y="725802"/>
                </a:cubicBezTo>
                <a:cubicBezTo>
                  <a:pt x="272936" y="959488"/>
                  <a:pt x="1716183" y="1402117"/>
                  <a:pt x="1716183" y="1402117"/>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890316" y="4698208"/>
            <a:ext cx="4097095" cy="369332"/>
          </a:xfrm>
          <a:prstGeom prst="rect">
            <a:avLst/>
          </a:prstGeom>
          <a:noFill/>
        </p:spPr>
        <p:txBody>
          <a:bodyPr wrap="none" rtlCol="0">
            <a:spAutoFit/>
          </a:bodyPr>
          <a:lstStyle/>
          <a:p>
            <a:r>
              <a:rPr lang="en-US" dirty="0" smtClean="0"/>
              <a:t>Use this for training. Produces a classifier.</a:t>
            </a:r>
            <a:endParaRPr lang="en-US" dirty="0"/>
          </a:p>
        </p:txBody>
      </p:sp>
      <p:pic>
        <p:nvPicPr>
          <p:cNvPr id="10" name="Picture 9"/>
          <p:cNvPicPr>
            <a:picLocks noChangeAspect="1"/>
          </p:cNvPicPr>
          <p:nvPr/>
        </p:nvPicPr>
        <p:blipFill>
          <a:blip r:embed="rId3"/>
          <a:stretch>
            <a:fillRect/>
          </a:stretch>
        </p:blipFill>
        <p:spPr>
          <a:xfrm>
            <a:off x="379524" y="1533739"/>
            <a:ext cx="699155" cy="626828"/>
          </a:xfrm>
          <a:prstGeom prst="rect">
            <a:avLst/>
          </a:prstGeom>
        </p:spPr>
      </p:pic>
      <p:pic>
        <p:nvPicPr>
          <p:cNvPr id="3" name="Picture 2"/>
          <p:cNvPicPr>
            <a:picLocks noChangeAspect="1"/>
          </p:cNvPicPr>
          <p:nvPr/>
        </p:nvPicPr>
        <p:blipFill>
          <a:blip r:embed="rId4"/>
          <a:stretch>
            <a:fillRect/>
          </a:stretch>
        </p:blipFill>
        <p:spPr>
          <a:xfrm>
            <a:off x="437668" y="2321581"/>
            <a:ext cx="641011" cy="574699"/>
          </a:xfrm>
          <a:prstGeom prst="rect">
            <a:avLst/>
          </a:prstGeom>
        </p:spPr>
      </p:pic>
    </p:spTree>
    <p:extLst>
      <p:ext uri="{BB962C8B-B14F-4D97-AF65-F5344CB8AC3E}">
        <p14:creationId xmlns:p14="http://schemas.microsoft.com/office/powerpoint/2010/main" val="2936342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Best Approach</a:t>
            </a:r>
            <a:endParaRPr lang="en-US" dirty="0">
              <a:latin typeface="Arial" charset="0"/>
            </a:endParaRPr>
          </a:p>
        </p:txBody>
      </p:sp>
      <p:sp>
        <p:nvSpPr>
          <p:cNvPr id="64515" name="Rectangle 3"/>
          <p:cNvSpPr>
            <a:spLocks noGrp="1" noChangeArrowheads="1"/>
          </p:cNvSpPr>
          <p:nvPr>
            <p:ph idx="1"/>
          </p:nvPr>
        </p:nvSpPr>
        <p:spPr/>
        <p:txBody>
          <a:bodyPr/>
          <a:lstStyle/>
          <a:p>
            <a:pPr marL="0" indent="0">
              <a:buNone/>
            </a:pPr>
            <a:r>
              <a:rPr lang="en-US" dirty="0" smtClean="0">
                <a:solidFill>
                  <a:srgbClr val="B5B5B5"/>
                </a:solidFill>
                <a:latin typeface="Arial" charset="0"/>
              </a:rPr>
              <a:t>Optimization set (for tuning parameters; </a:t>
            </a:r>
            <a:r>
              <a:rPr lang="en-US" i="1" dirty="0" smtClean="0">
                <a:solidFill>
                  <a:srgbClr val="B5B5B5"/>
                </a:solidFill>
                <a:latin typeface="Arial" charset="0"/>
              </a:rPr>
              <a:t>etc.</a:t>
            </a:r>
            <a:r>
              <a:rPr lang="en-US" dirty="0" smtClean="0">
                <a:solidFill>
                  <a:srgbClr val="B5B5B5"/>
                </a:solidFill>
                <a:latin typeface="Arial" charset="0"/>
              </a:rPr>
              <a:t>)</a:t>
            </a:r>
          </a:p>
          <a:p>
            <a:pPr marL="0" indent="0">
              <a:buNone/>
            </a:pPr>
            <a:r>
              <a:rPr lang="en-US" dirty="0" smtClean="0">
                <a:solidFill>
                  <a:srgbClr val="B5B5B5"/>
                </a:solidFill>
                <a:latin typeface="Arial" charset="0"/>
              </a:rPr>
              <a:t>Training set (for training your classifier)</a:t>
            </a:r>
          </a:p>
          <a:p>
            <a:pPr marL="0" indent="0">
              <a:buNone/>
            </a:pPr>
            <a:r>
              <a:rPr lang="en-US" dirty="0" smtClean="0">
                <a:latin typeface="Arial" charset="0"/>
              </a:rPr>
              <a:t>Testing set (for calculating scores)</a:t>
            </a:r>
          </a:p>
          <a:p>
            <a:pPr marL="0" indent="0">
              <a:buNone/>
            </a:pPr>
            <a:endParaRPr lang="en-US" dirty="0" smtClean="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39848538"/>
              </p:ext>
            </p:extLst>
          </p:nvPr>
        </p:nvGraphicFramePr>
        <p:xfrm>
          <a:off x="1392046" y="4184738"/>
          <a:ext cx="6096002" cy="3708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endParaRPr lang="en-US" dirty="0"/>
                    </a:p>
                  </a:txBody>
                  <a:tcPr>
                    <a:solidFill>
                      <a:schemeClr val="accent5"/>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r>
            </a:tbl>
          </a:graphicData>
        </a:graphic>
      </p:graphicFrame>
      <p:cxnSp>
        <p:nvCxnSpPr>
          <p:cNvPr id="8" name="Straight Arrow Connector 7"/>
          <p:cNvCxnSpPr/>
          <p:nvPr/>
        </p:nvCxnSpPr>
        <p:spPr>
          <a:xfrm>
            <a:off x="3430804" y="3381575"/>
            <a:ext cx="2754540" cy="6928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90316" y="4698208"/>
            <a:ext cx="6607172" cy="646331"/>
          </a:xfrm>
          <a:prstGeom prst="rect">
            <a:avLst/>
          </a:prstGeom>
          <a:noFill/>
        </p:spPr>
        <p:txBody>
          <a:bodyPr wrap="none" rtlCol="0">
            <a:spAutoFit/>
          </a:bodyPr>
          <a:lstStyle/>
          <a:p>
            <a:r>
              <a:rPr lang="en-US" dirty="0" smtClean="0"/>
              <a:t>Eventually you will run the classifier on ‘real world’ (unlabeled) data.</a:t>
            </a:r>
            <a:br>
              <a:rPr lang="en-US" dirty="0" smtClean="0"/>
            </a:br>
            <a:r>
              <a:rPr lang="en-US" dirty="0" smtClean="0"/>
              <a:t>But to know how well it works, you need to run it on data. </a:t>
            </a:r>
            <a:endParaRPr lang="en-US" dirty="0"/>
          </a:p>
        </p:txBody>
      </p:sp>
      <p:pic>
        <p:nvPicPr>
          <p:cNvPr id="10" name="Picture 9"/>
          <p:cNvPicPr>
            <a:picLocks noChangeAspect="1"/>
          </p:cNvPicPr>
          <p:nvPr/>
        </p:nvPicPr>
        <p:blipFill>
          <a:blip r:embed="rId3"/>
          <a:stretch>
            <a:fillRect/>
          </a:stretch>
        </p:blipFill>
        <p:spPr>
          <a:xfrm>
            <a:off x="379524" y="1533739"/>
            <a:ext cx="699155" cy="626828"/>
          </a:xfrm>
          <a:prstGeom prst="rect">
            <a:avLst/>
          </a:prstGeom>
        </p:spPr>
      </p:pic>
      <p:pic>
        <p:nvPicPr>
          <p:cNvPr id="11" name="Picture 10"/>
          <p:cNvPicPr>
            <a:picLocks noChangeAspect="1"/>
          </p:cNvPicPr>
          <p:nvPr/>
        </p:nvPicPr>
        <p:blipFill>
          <a:blip r:embed="rId4"/>
          <a:stretch>
            <a:fillRect/>
          </a:stretch>
        </p:blipFill>
        <p:spPr>
          <a:xfrm>
            <a:off x="437668" y="2321581"/>
            <a:ext cx="641011" cy="574699"/>
          </a:xfrm>
          <a:prstGeom prst="rect">
            <a:avLst/>
          </a:prstGeom>
        </p:spPr>
      </p:pic>
      <p:pic>
        <p:nvPicPr>
          <p:cNvPr id="3" name="Picture 2"/>
          <p:cNvPicPr>
            <a:picLocks noChangeAspect="1"/>
          </p:cNvPicPr>
          <p:nvPr/>
        </p:nvPicPr>
        <p:blipFill>
          <a:blip r:embed="rId5"/>
          <a:stretch>
            <a:fillRect/>
          </a:stretch>
        </p:blipFill>
        <p:spPr>
          <a:xfrm>
            <a:off x="486098" y="2896280"/>
            <a:ext cx="592581" cy="720525"/>
          </a:xfrm>
          <a:prstGeom prst="rect">
            <a:avLst/>
          </a:prstGeom>
        </p:spPr>
      </p:pic>
    </p:spTree>
    <p:extLst>
      <p:ext uri="{BB962C8B-B14F-4D97-AF65-F5344CB8AC3E}">
        <p14:creationId xmlns:p14="http://schemas.microsoft.com/office/powerpoint/2010/main" val="2671121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4000">
                <a:latin typeface="Arial" charset="0"/>
              </a:rPr>
              <a:t>Naïve Approach: When all you have is a hammer…</a:t>
            </a:r>
          </a:p>
        </p:txBody>
      </p:sp>
      <p:sp>
        <p:nvSpPr>
          <p:cNvPr id="2" name="Content Placeholder 1"/>
          <p:cNvSpPr>
            <a:spLocks noGrp="1"/>
          </p:cNvSpPr>
          <p:nvPr>
            <p:ph idx="1"/>
          </p:nvPr>
        </p:nvSpPr>
        <p:spPr/>
        <p:txBody>
          <a:bodyPr/>
          <a:lstStyle/>
          <a:p>
            <a:pPr marL="0" indent="0">
              <a:buNone/>
            </a:pPr>
            <a:r>
              <a:rPr lang="en-US" dirty="0" smtClean="0"/>
              <a:t>Many people learn one algorithm (</a:t>
            </a:r>
            <a:r>
              <a:rPr lang="en-US" i="1" dirty="0" smtClean="0"/>
              <a:t>e.g.</a:t>
            </a:r>
            <a:r>
              <a:rPr lang="en-US" dirty="0" smtClean="0"/>
              <a:t>, regression) and always use it</a:t>
            </a:r>
          </a:p>
          <a:p>
            <a:pPr marL="0" indent="0">
              <a:buNone/>
            </a:pPr>
            <a:r>
              <a:rPr lang="en-US" i="1" dirty="0" smtClean="0"/>
              <a:t>Different approaches fit different data better or worse</a:t>
            </a:r>
          </a:p>
          <a:p>
            <a:pPr marL="0" indent="0">
              <a:buNone/>
            </a:pPr>
            <a:endParaRPr lang="en-US" dirty="0" smtClean="0">
              <a:solidFill>
                <a:srgbClr val="FF0000"/>
              </a:solidFill>
            </a:endParaRPr>
          </a:p>
          <a:p>
            <a:pPr marL="0" indent="0">
              <a:buNone/>
            </a:pPr>
            <a:endParaRPr lang="en-US" dirty="0"/>
          </a:p>
        </p:txBody>
      </p:sp>
    </p:spTree>
    <p:extLst>
      <p:ext uri="{BB962C8B-B14F-4D97-AF65-F5344CB8AC3E}">
        <p14:creationId xmlns:p14="http://schemas.microsoft.com/office/powerpoint/2010/main" val="6675326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endParaRPr lang="en-US">
              <a:latin typeface="Arial" charset="0"/>
            </a:endParaRPr>
          </a:p>
        </p:txBody>
      </p:sp>
      <p:sp>
        <p:nvSpPr>
          <p:cNvPr id="57347" name="Rectangle 3"/>
          <p:cNvSpPr>
            <a:spLocks noGrp="1" noChangeArrowheads="1"/>
          </p:cNvSpPr>
          <p:nvPr>
            <p:ph idx="1"/>
          </p:nvPr>
        </p:nvSpPr>
        <p:spPr/>
        <p:txBody>
          <a:bodyPr/>
          <a:lstStyle/>
          <a:p>
            <a:pPr eaLnBrk="1" hangingPunct="1"/>
            <a:endParaRPr lang="en-US">
              <a:latin typeface="Arial" charset="0"/>
            </a:endParaRP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70000"/>
            <a:ext cx="8686800" cy="543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349" name="Line 5"/>
          <p:cNvSpPr>
            <a:spLocks noChangeShapeType="1"/>
          </p:cNvSpPr>
          <p:nvPr/>
        </p:nvSpPr>
        <p:spPr bwMode="auto">
          <a:xfrm>
            <a:off x="304800" y="4191000"/>
            <a:ext cx="8686800" cy="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17277770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endParaRPr lang="en-US">
              <a:latin typeface="Arial" charset="0"/>
            </a:endParaRPr>
          </a:p>
        </p:txBody>
      </p:sp>
      <p:sp>
        <p:nvSpPr>
          <p:cNvPr id="58371" name="Rectangle 3"/>
          <p:cNvSpPr>
            <a:spLocks noGrp="1" noChangeArrowheads="1"/>
          </p:cNvSpPr>
          <p:nvPr>
            <p:ph idx="1"/>
          </p:nvPr>
        </p:nvSpPr>
        <p:spPr/>
        <p:txBody>
          <a:bodyPr/>
          <a:lstStyle/>
          <a:p>
            <a:pPr eaLnBrk="1" hangingPunct="1"/>
            <a:endParaRPr lang="en-US">
              <a:latin typeface="Arial" charset="0"/>
            </a:endParaRPr>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70000"/>
            <a:ext cx="8686800" cy="543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373" name="Line 5"/>
          <p:cNvSpPr>
            <a:spLocks noChangeShapeType="1"/>
          </p:cNvSpPr>
          <p:nvPr/>
        </p:nvSpPr>
        <p:spPr bwMode="auto">
          <a:xfrm>
            <a:off x="304800" y="4135778"/>
            <a:ext cx="8686800" cy="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58374" name="Group 15"/>
          <p:cNvGrpSpPr>
            <a:grpSpLocks/>
          </p:cNvGrpSpPr>
          <p:nvPr/>
        </p:nvGrpSpPr>
        <p:grpSpPr bwMode="auto">
          <a:xfrm>
            <a:off x="2819400" y="1828800"/>
            <a:ext cx="2286000" cy="4495800"/>
            <a:chOff x="1776" y="1152"/>
            <a:chExt cx="1440" cy="2832"/>
          </a:xfrm>
        </p:grpSpPr>
        <p:sp>
          <p:nvSpPr>
            <p:cNvPr id="58375" name="WordArt 16"/>
            <p:cNvSpPr>
              <a:spLocks noChangeArrowheads="1" noChangeShapeType="1" noTextEdit="1"/>
            </p:cNvSpPr>
            <p:nvPr/>
          </p:nvSpPr>
          <p:spPr bwMode="auto">
            <a:xfrm>
              <a:off x="1776" y="1152"/>
              <a:ext cx="1296" cy="1008"/>
            </a:xfrm>
            <a:prstGeom prst="rect">
              <a:avLst/>
            </a:prstGeom>
          </p:spPr>
          <p:txBody>
            <a:bodyPr wrap="none" fromWordArt="1">
              <a:prstTxWarp prst="textCascadeUp">
                <a:avLst>
                  <a:gd name="adj" fmla="val 44444"/>
                </a:avLst>
              </a:prstTxWarp>
              <a:scene3d>
                <a:camera prst="legacyPerspectiveFront">
                  <a:rot lat="20519984" lon="1080000" rev="0"/>
                </a:camera>
                <a:lightRig rig="legacyHarsh2" dir="b"/>
              </a:scene3d>
              <a:sp3d extrusionH="430200" prstMaterial="legacyMatte">
                <a:extrusionClr>
                  <a:srgbClr val="FF6600"/>
                </a:extrusionClr>
              </a:sp3d>
            </a:bodyPr>
            <a:lstStyle/>
            <a:p>
              <a:pPr algn="ctr"/>
              <a:r>
                <a:rPr lang="en-US" sz="3600" kern="10" dirty="0" smtClean="0">
                  <a:ln w="9525">
                    <a:round/>
                    <a:headEnd/>
                    <a:tailEnd/>
                  </a:ln>
                  <a:gradFill rotWithShape="1">
                    <a:gsLst>
                      <a:gs pos="0">
                        <a:srgbClr val="FFE701"/>
                      </a:gs>
                      <a:gs pos="100000">
                        <a:srgbClr val="FE3E02"/>
                      </a:gs>
                    </a:gsLst>
                    <a:lin ang="5400000" scaled="1"/>
                  </a:gradFill>
                  <a:latin typeface="Impact"/>
                  <a:ea typeface="Impact"/>
                  <a:cs typeface="Impact"/>
                </a:rPr>
                <a:t>Train</a:t>
              </a:r>
              <a:endParaRPr lang="en-US" sz="3600" kern="10" dirty="0">
                <a:ln w="9525">
                  <a:round/>
                  <a:headEnd/>
                  <a:tailEnd/>
                </a:ln>
                <a:gradFill rotWithShape="1">
                  <a:gsLst>
                    <a:gs pos="0">
                      <a:srgbClr val="FFE701"/>
                    </a:gs>
                    <a:gs pos="100000">
                      <a:srgbClr val="FE3E02"/>
                    </a:gs>
                  </a:gsLst>
                  <a:lin ang="5400000" scaled="1"/>
                </a:gradFill>
                <a:latin typeface="Impact"/>
                <a:ea typeface="Impact"/>
                <a:cs typeface="Impact"/>
              </a:endParaRPr>
            </a:p>
          </p:txBody>
        </p:sp>
        <p:sp>
          <p:nvSpPr>
            <p:cNvPr id="58376" name="WordArt 17"/>
            <p:cNvSpPr>
              <a:spLocks noChangeArrowheads="1" noChangeShapeType="1" noTextEdit="1"/>
            </p:cNvSpPr>
            <p:nvPr/>
          </p:nvSpPr>
          <p:spPr bwMode="auto">
            <a:xfrm>
              <a:off x="1920" y="3072"/>
              <a:ext cx="1296" cy="912"/>
            </a:xfrm>
            <a:prstGeom prst="rect">
              <a:avLst/>
            </a:prstGeom>
          </p:spPr>
          <p:txBody>
            <a:bodyPr wrap="none" fromWordArt="1">
              <a:prstTxWarp prst="textCascadeUp">
                <a:avLst>
                  <a:gd name="adj" fmla="val 44444"/>
                </a:avLst>
              </a:prstTxWarp>
              <a:scene3d>
                <a:camera prst="legacyPerspectiveFront">
                  <a:rot lat="20519984"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ea typeface="Impact"/>
                  <a:cs typeface="Impact"/>
                </a:rPr>
                <a:t>T</a:t>
              </a:r>
              <a:r>
                <a:rPr lang="en-US" sz="3600" kern="10" dirty="0" smtClean="0">
                  <a:ln w="9525">
                    <a:round/>
                    <a:headEnd/>
                    <a:tailEnd/>
                  </a:ln>
                  <a:gradFill rotWithShape="1">
                    <a:gsLst>
                      <a:gs pos="0">
                        <a:srgbClr val="FFE701"/>
                      </a:gs>
                      <a:gs pos="100000">
                        <a:srgbClr val="FE3E02"/>
                      </a:gs>
                    </a:gsLst>
                    <a:lin ang="5400000" scaled="1"/>
                  </a:gradFill>
                  <a:latin typeface="Impact"/>
                  <a:ea typeface="Impact"/>
                  <a:cs typeface="Impact"/>
                </a:rPr>
                <a:t>est</a:t>
              </a:r>
              <a:endParaRPr lang="en-US" sz="3600" kern="10" dirty="0">
                <a:ln w="9525">
                  <a:round/>
                  <a:headEnd/>
                  <a:tailEnd/>
                </a:ln>
                <a:gradFill rotWithShape="1">
                  <a:gsLst>
                    <a:gs pos="0">
                      <a:srgbClr val="FFE701"/>
                    </a:gs>
                    <a:gs pos="100000">
                      <a:srgbClr val="FE3E02"/>
                    </a:gs>
                  </a:gsLst>
                  <a:lin ang="5400000" scaled="1"/>
                </a:gradFill>
                <a:latin typeface="Impact"/>
                <a:ea typeface="Impact"/>
                <a:cs typeface="Impact"/>
              </a:endParaRPr>
            </a:p>
          </p:txBody>
        </p:sp>
      </p:grpSp>
    </p:spTree>
    <p:extLst>
      <p:ext uri="{BB962C8B-B14F-4D97-AF65-F5344CB8AC3E}">
        <p14:creationId xmlns:p14="http://schemas.microsoft.com/office/powerpoint/2010/main" val="22449661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endParaRPr lang="en-US">
              <a:latin typeface="Arial" charset="0"/>
            </a:endParaRPr>
          </a:p>
        </p:txBody>
      </p:sp>
      <p:sp>
        <p:nvSpPr>
          <p:cNvPr id="59395" name="Rectangle 3"/>
          <p:cNvSpPr>
            <a:spLocks noGrp="1" noChangeArrowheads="1"/>
          </p:cNvSpPr>
          <p:nvPr>
            <p:ph idx="1"/>
          </p:nvPr>
        </p:nvSpPr>
        <p:spPr/>
        <p:txBody>
          <a:bodyPr/>
          <a:lstStyle/>
          <a:p>
            <a:pPr eaLnBrk="1" hangingPunct="1"/>
            <a:endParaRPr lang="en-US">
              <a:latin typeface="Arial" charset="0"/>
            </a:endParaRPr>
          </a:p>
        </p:txBody>
      </p:sp>
      <p:pic>
        <p:nvPicPr>
          <p:cNvPr id="59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70000"/>
            <a:ext cx="8686800" cy="543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397" name="Line 5"/>
          <p:cNvSpPr>
            <a:spLocks noChangeShapeType="1"/>
          </p:cNvSpPr>
          <p:nvPr/>
        </p:nvSpPr>
        <p:spPr bwMode="auto">
          <a:xfrm>
            <a:off x="304800" y="4191000"/>
            <a:ext cx="8686800" cy="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59398" name="Group 6"/>
          <p:cNvGrpSpPr>
            <a:grpSpLocks/>
          </p:cNvGrpSpPr>
          <p:nvPr/>
        </p:nvGrpSpPr>
        <p:grpSpPr bwMode="auto">
          <a:xfrm>
            <a:off x="762000" y="0"/>
            <a:ext cx="4892675" cy="1227138"/>
            <a:chOff x="1718" y="1200"/>
            <a:chExt cx="3082" cy="773"/>
          </a:xfrm>
        </p:grpSpPr>
        <p:sp>
          <p:nvSpPr>
            <p:cNvPr id="59402" name="Rectangle 7"/>
            <p:cNvSpPr>
              <a:spLocks noChangeArrowheads="1"/>
            </p:cNvSpPr>
            <p:nvPr/>
          </p:nvSpPr>
          <p:spPr bwMode="auto">
            <a:xfrm>
              <a:off x="1728" y="1200"/>
              <a:ext cx="3072" cy="76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en-US"/>
            </a:p>
          </p:txBody>
        </p:sp>
        <p:sp>
          <p:nvSpPr>
            <p:cNvPr id="59403" name="Text Box 8"/>
            <p:cNvSpPr txBox="1">
              <a:spLocks noChangeArrowheads="1"/>
            </p:cNvSpPr>
            <p:nvPr/>
          </p:nvSpPr>
          <p:spPr bwMode="auto">
            <a:xfrm>
              <a:off x="1718" y="1223"/>
              <a:ext cx="3060" cy="75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solidFill>
                    <a:schemeClr val="bg1"/>
                  </a:solidFill>
                </a:rPr>
                <a:t>If Outlook = sunny, no</a:t>
              </a:r>
            </a:p>
            <a:p>
              <a:r>
                <a:rPr lang="en-US" dirty="0">
                  <a:solidFill>
                    <a:schemeClr val="bg1"/>
                  </a:solidFill>
                </a:rPr>
                <a:t> else if Outlook = overcast, yes</a:t>
              </a:r>
            </a:p>
            <a:p>
              <a:r>
                <a:rPr lang="en-US" dirty="0">
                  <a:solidFill>
                    <a:schemeClr val="bg1"/>
                  </a:solidFill>
                </a:rPr>
                <a:t> else if Outlook = rainy and Windy = TRUE, no</a:t>
              </a:r>
            </a:p>
            <a:p>
              <a:r>
                <a:rPr lang="en-US" dirty="0">
                  <a:solidFill>
                    <a:schemeClr val="bg1"/>
                  </a:solidFill>
                </a:rPr>
                <a:t> else yes</a:t>
              </a:r>
            </a:p>
          </p:txBody>
        </p:sp>
      </p:grpSp>
      <p:grpSp>
        <p:nvGrpSpPr>
          <p:cNvPr id="59399" name="Group 9"/>
          <p:cNvGrpSpPr>
            <a:grpSpLocks/>
          </p:cNvGrpSpPr>
          <p:nvPr/>
        </p:nvGrpSpPr>
        <p:grpSpPr bwMode="auto">
          <a:xfrm>
            <a:off x="6400800" y="349250"/>
            <a:ext cx="1828800" cy="641350"/>
            <a:chOff x="4032" y="220"/>
            <a:chExt cx="1152" cy="404"/>
          </a:xfrm>
        </p:grpSpPr>
        <p:sp>
          <p:nvSpPr>
            <p:cNvPr id="59400" name="Rectangle 10"/>
            <p:cNvSpPr>
              <a:spLocks noChangeArrowheads="1"/>
            </p:cNvSpPr>
            <p:nvPr/>
          </p:nvSpPr>
          <p:spPr bwMode="auto">
            <a:xfrm>
              <a:off x="4032" y="240"/>
              <a:ext cx="1152" cy="384"/>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en-US"/>
            </a:p>
          </p:txBody>
        </p:sp>
        <p:sp>
          <p:nvSpPr>
            <p:cNvPr id="59401" name="Text Box 11"/>
            <p:cNvSpPr txBox="1">
              <a:spLocks noChangeArrowheads="1"/>
            </p:cNvSpPr>
            <p:nvPr/>
          </p:nvSpPr>
          <p:spPr bwMode="auto">
            <a:xfrm>
              <a:off x="4032" y="220"/>
              <a:ext cx="1140" cy="40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r>
                <a:rPr lang="en-US" dirty="0">
                  <a:solidFill>
                    <a:srgbClr val="FFFFFF"/>
                  </a:solidFill>
                </a:rPr>
                <a:t>Performance on</a:t>
              </a:r>
            </a:p>
            <a:p>
              <a:pPr algn="ctr"/>
              <a:r>
                <a:rPr lang="en-US" dirty="0">
                  <a:solidFill>
                    <a:srgbClr val="FFFFFF"/>
                  </a:solidFill>
                </a:rPr>
                <a:t>training data?</a:t>
              </a:r>
            </a:p>
          </p:txBody>
        </p:sp>
      </p:grpSp>
    </p:spTree>
    <p:extLst>
      <p:ext uri="{BB962C8B-B14F-4D97-AF65-F5344CB8AC3E}">
        <p14:creationId xmlns:p14="http://schemas.microsoft.com/office/powerpoint/2010/main" val="3633438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endParaRPr lang="en-US">
              <a:latin typeface="Arial" charset="0"/>
            </a:endParaRPr>
          </a:p>
        </p:txBody>
      </p:sp>
      <p:sp>
        <p:nvSpPr>
          <p:cNvPr id="60419" name="Rectangle 3"/>
          <p:cNvSpPr>
            <a:spLocks noGrp="1" noChangeArrowheads="1"/>
          </p:cNvSpPr>
          <p:nvPr>
            <p:ph idx="1"/>
          </p:nvPr>
        </p:nvSpPr>
        <p:spPr/>
        <p:txBody>
          <a:bodyPr/>
          <a:lstStyle/>
          <a:p>
            <a:pPr eaLnBrk="1" hangingPunct="1"/>
            <a:endParaRPr lang="en-US">
              <a:latin typeface="Arial" charset="0"/>
            </a:endParaRPr>
          </a:p>
        </p:txBody>
      </p:sp>
      <p:pic>
        <p:nvPicPr>
          <p:cNvPr id="60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70000"/>
            <a:ext cx="8686800" cy="543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421" name="Line 5"/>
          <p:cNvSpPr>
            <a:spLocks noChangeShapeType="1"/>
          </p:cNvSpPr>
          <p:nvPr/>
        </p:nvSpPr>
        <p:spPr bwMode="auto">
          <a:xfrm>
            <a:off x="304800" y="4191000"/>
            <a:ext cx="8686800" cy="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60422" name="Group 6"/>
          <p:cNvGrpSpPr>
            <a:grpSpLocks/>
          </p:cNvGrpSpPr>
          <p:nvPr/>
        </p:nvGrpSpPr>
        <p:grpSpPr bwMode="auto">
          <a:xfrm>
            <a:off x="762000" y="0"/>
            <a:ext cx="4892675" cy="1227138"/>
            <a:chOff x="1718" y="1200"/>
            <a:chExt cx="3082" cy="773"/>
          </a:xfrm>
        </p:grpSpPr>
        <p:sp>
          <p:nvSpPr>
            <p:cNvPr id="60429" name="Rectangle 7"/>
            <p:cNvSpPr>
              <a:spLocks noChangeArrowheads="1"/>
            </p:cNvSpPr>
            <p:nvPr/>
          </p:nvSpPr>
          <p:spPr bwMode="auto">
            <a:xfrm>
              <a:off x="1728" y="1200"/>
              <a:ext cx="3072" cy="76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solidFill>
                  <a:srgbClr val="FFFFFF"/>
                </a:solidFill>
              </a:endParaRPr>
            </a:p>
          </p:txBody>
        </p:sp>
        <p:sp>
          <p:nvSpPr>
            <p:cNvPr id="60430" name="Text Box 8"/>
            <p:cNvSpPr txBox="1">
              <a:spLocks noChangeArrowheads="1"/>
            </p:cNvSpPr>
            <p:nvPr/>
          </p:nvSpPr>
          <p:spPr bwMode="auto">
            <a:xfrm>
              <a:off x="1718" y="1223"/>
              <a:ext cx="3060" cy="75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solidFill>
                    <a:srgbClr val="FFFFFF"/>
                  </a:solidFill>
                </a:rPr>
                <a:t>If Outlook = sunny, no</a:t>
              </a:r>
            </a:p>
            <a:p>
              <a:r>
                <a:rPr lang="en-US" dirty="0">
                  <a:solidFill>
                    <a:srgbClr val="FFFFFF"/>
                  </a:solidFill>
                </a:rPr>
                <a:t> else if Outlook = overcast, yes</a:t>
              </a:r>
            </a:p>
            <a:p>
              <a:r>
                <a:rPr lang="en-US" dirty="0">
                  <a:solidFill>
                    <a:srgbClr val="FFFFFF"/>
                  </a:solidFill>
                </a:rPr>
                <a:t> else if Outlook = rainy and Windy = TRUE, no</a:t>
              </a:r>
            </a:p>
            <a:p>
              <a:r>
                <a:rPr lang="en-US" dirty="0">
                  <a:solidFill>
                    <a:srgbClr val="FFFFFF"/>
                  </a:solidFill>
                </a:rPr>
                <a:t> else yes</a:t>
              </a:r>
            </a:p>
          </p:txBody>
        </p:sp>
      </p:grpSp>
      <p:grpSp>
        <p:nvGrpSpPr>
          <p:cNvPr id="60423" name="Group 9"/>
          <p:cNvGrpSpPr>
            <a:grpSpLocks/>
          </p:cNvGrpSpPr>
          <p:nvPr/>
        </p:nvGrpSpPr>
        <p:grpSpPr bwMode="auto">
          <a:xfrm>
            <a:off x="6400800" y="349250"/>
            <a:ext cx="1828800" cy="641350"/>
            <a:chOff x="4032" y="220"/>
            <a:chExt cx="1152" cy="404"/>
          </a:xfrm>
        </p:grpSpPr>
        <p:sp>
          <p:nvSpPr>
            <p:cNvPr id="60427" name="Rectangle 10"/>
            <p:cNvSpPr>
              <a:spLocks noChangeArrowheads="1"/>
            </p:cNvSpPr>
            <p:nvPr/>
          </p:nvSpPr>
          <p:spPr bwMode="auto">
            <a:xfrm>
              <a:off x="4032" y="240"/>
              <a:ext cx="1152"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0428" name="Text Box 11"/>
            <p:cNvSpPr txBox="1">
              <a:spLocks noChangeArrowheads="1"/>
            </p:cNvSpPr>
            <p:nvPr/>
          </p:nvSpPr>
          <p:spPr bwMode="auto">
            <a:xfrm>
              <a:off x="4032" y="220"/>
              <a:ext cx="1140"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r>
                <a:rPr lang="en-US"/>
                <a:t>Performance on</a:t>
              </a:r>
            </a:p>
            <a:p>
              <a:pPr algn="ctr"/>
              <a:r>
                <a:rPr lang="en-US"/>
                <a:t>training data?</a:t>
              </a:r>
            </a:p>
          </p:txBody>
        </p:sp>
      </p:grpSp>
      <p:grpSp>
        <p:nvGrpSpPr>
          <p:cNvPr id="60424" name="Group 12"/>
          <p:cNvGrpSpPr>
            <a:grpSpLocks/>
          </p:cNvGrpSpPr>
          <p:nvPr/>
        </p:nvGrpSpPr>
        <p:grpSpPr bwMode="auto">
          <a:xfrm>
            <a:off x="6400800" y="381000"/>
            <a:ext cx="1828800" cy="641350"/>
            <a:chOff x="4032" y="220"/>
            <a:chExt cx="1152" cy="404"/>
          </a:xfrm>
        </p:grpSpPr>
        <p:sp>
          <p:nvSpPr>
            <p:cNvPr id="60425" name="Rectangle 13"/>
            <p:cNvSpPr>
              <a:spLocks noChangeArrowheads="1"/>
            </p:cNvSpPr>
            <p:nvPr/>
          </p:nvSpPr>
          <p:spPr bwMode="auto">
            <a:xfrm>
              <a:off x="4032" y="240"/>
              <a:ext cx="1152" cy="384"/>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solidFill>
                  <a:srgbClr val="FFFFFF"/>
                </a:solidFill>
              </a:endParaRPr>
            </a:p>
          </p:txBody>
        </p:sp>
        <p:sp>
          <p:nvSpPr>
            <p:cNvPr id="60426" name="Text Box 14"/>
            <p:cNvSpPr txBox="1">
              <a:spLocks noChangeArrowheads="1"/>
            </p:cNvSpPr>
            <p:nvPr/>
          </p:nvSpPr>
          <p:spPr bwMode="auto">
            <a:xfrm>
              <a:off x="4032" y="220"/>
              <a:ext cx="1140" cy="40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r>
                <a:rPr lang="en-US" dirty="0">
                  <a:solidFill>
                    <a:srgbClr val="FFFFFF"/>
                  </a:solidFill>
                </a:rPr>
                <a:t>Performance on</a:t>
              </a:r>
            </a:p>
            <a:p>
              <a:pPr algn="ctr"/>
              <a:r>
                <a:rPr lang="en-US" dirty="0">
                  <a:solidFill>
                    <a:srgbClr val="FFFFFF"/>
                  </a:solidFill>
                </a:rPr>
                <a:t>testing data?</a:t>
              </a:r>
            </a:p>
          </p:txBody>
        </p:sp>
      </p:grpSp>
    </p:spTree>
    <p:extLst>
      <p:ext uri="{BB962C8B-B14F-4D97-AF65-F5344CB8AC3E}">
        <p14:creationId xmlns:p14="http://schemas.microsoft.com/office/powerpoint/2010/main" val="28934751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endParaRPr lang="en-US">
              <a:latin typeface="Arial" charset="0"/>
            </a:endParaRPr>
          </a:p>
        </p:txBody>
      </p:sp>
      <p:sp>
        <p:nvSpPr>
          <p:cNvPr id="61443" name="Rectangle 3"/>
          <p:cNvSpPr>
            <a:spLocks noGrp="1" noChangeArrowheads="1"/>
          </p:cNvSpPr>
          <p:nvPr>
            <p:ph idx="1"/>
          </p:nvPr>
        </p:nvSpPr>
        <p:spPr/>
        <p:txBody>
          <a:bodyPr/>
          <a:lstStyle/>
          <a:p>
            <a:pPr eaLnBrk="1" hangingPunct="1"/>
            <a:endParaRPr lang="en-US">
              <a:latin typeface="Arial" charset="0"/>
            </a:endParaRPr>
          </a:p>
        </p:txBody>
      </p:sp>
      <p:pic>
        <p:nvPicPr>
          <p:cNvPr id="61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70000"/>
            <a:ext cx="8686800" cy="543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45" name="Line 5"/>
          <p:cNvSpPr>
            <a:spLocks noChangeShapeType="1"/>
          </p:cNvSpPr>
          <p:nvPr/>
        </p:nvSpPr>
        <p:spPr bwMode="auto">
          <a:xfrm>
            <a:off x="304800" y="4191000"/>
            <a:ext cx="8686800" cy="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61446" name="Group 8"/>
          <p:cNvGrpSpPr>
            <a:grpSpLocks/>
          </p:cNvGrpSpPr>
          <p:nvPr/>
        </p:nvGrpSpPr>
        <p:grpSpPr bwMode="auto">
          <a:xfrm>
            <a:off x="762000" y="0"/>
            <a:ext cx="4892675" cy="1227138"/>
            <a:chOff x="1718" y="1200"/>
            <a:chExt cx="3082" cy="773"/>
          </a:xfrm>
        </p:grpSpPr>
        <p:sp>
          <p:nvSpPr>
            <p:cNvPr id="61450" name="Rectangle 7"/>
            <p:cNvSpPr>
              <a:spLocks noChangeArrowheads="1"/>
            </p:cNvSpPr>
            <p:nvPr/>
          </p:nvSpPr>
          <p:spPr bwMode="auto">
            <a:xfrm>
              <a:off x="1728" y="1200"/>
              <a:ext cx="3072" cy="76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solidFill>
                  <a:srgbClr val="FFFFFF"/>
                </a:solidFill>
              </a:endParaRPr>
            </a:p>
          </p:txBody>
        </p:sp>
        <p:sp>
          <p:nvSpPr>
            <p:cNvPr id="61451" name="Text Box 6"/>
            <p:cNvSpPr txBox="1">
              <a:spLocks noChangeArrowheads="1"/>
            </p:cNvSpPr>
            <p:nvPr/>
          </p:nvSpPr>
          <p:spPr bwMode="auto">
            <a:xfrm>
              <a:off x="1718" y="1223"/>
              <a:ext cx="3060" cy="75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solidFill>
                    <a:srgbClr val="FFFFFF"/>
                  </a:solidFill>
                </a:rPr>
                <a:t>If Outlook = sunny, no</a:t>
              </a:r>
            </a:p>
            <a:p>
              <a:r>
                <a:rPr lang="en-US" dirty="0">
                  <a:solidFill>
                    <a:srgbClr val="FFFFFF"/>
                  </a:solidFill>
                </a:rPr>
                <a:t> else if Outlook = overcast, yes</a:t>
              </a:r>
            </a:p>
            <a:p>
              <a:r>
                <a:rPr lang="en-US" dirty="0">
                  <a:solidFill>
                    <a:srgbClr val="FFFFFF"/>
                  </a:solidFill>
                </a:rPr>
                <a:t> else if Outlook = rainy and Windy = TRUE, no</a:t>
              </a:r>
            </a:p>
            <a:p>
              <a:r>
                <a:rPr lang="en-US" dirty="0">
                  <a:solidFill>
                    <a:srgbClr val="FFFFFF"/>
                  </a:solidFill>
                </a:rPr>
                <a:t> else yes</a:t>
              </a:r>
            </a:p>
          </p:txBody>
        </p:sp>
      </p:grpSp>
      <p:grpSp>
        <p:nvGrpSpPr>
          <p:cNvPr id="61447" name="Group 20"/>
          <p:cNvGrpSpPr>
            <a:grpSpLocks/>
          </p:cNvGrpSpPr>
          <p:nvPr/>
        </p:nvGrpSpPr>
        <p:grpSpPr bwMode="auto">
          <a:xfrm>
            <a:off x="727075" y="1981200"/>
            <a:ext cx="8120063" cy="4154488"/>
            <a:chOff x="458" y="1248"/>
            <a:chExt cx="5115" cy="2617"/>
          </a:xfrm>
        </p:grpSpPr>
        <p:sp>
          <p:nvSpPr>
            <p:cNvPr id="61448" name="Rectangle 19"/>
            <p:cNvSpPr>
              <a:spLocks noChangeArrowheads="1"/>
            </p:cNvSpPr>
            <p:nvPr/>
          </p:nvSpPr>
          <p:spPr bwMode="auto">
            <a:xfrm>
              <a:off x="528" y="1248"/>
              <a:ext cx="5040" cy="2592"/>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solidFill>
                  <a:srgbClr val="FFFFFF"/>
                </a:solidFill>
              </a:endParaRPr>
            </a:p>
          </p:txBody>
        </p:sp>
        <p:sp>
          <p:nvSpPr>
            <p:cNvPr id="61449" name="Text Box 18"/>
            <p:cNvSpPr txBox="1">
              <a:spLocks noChangeArrowheads="1"/>
            </p:cNvSpPr>
            <p:nvPr/>
          </p:nvSpPr>
          <p:spPr bwMode="auto">
            <a:xfrm>
              <a:off x="458" y="1248"/>
              <a:ext cx="5115" cy="261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r>
                <a:rPr lang="en-US" sz="4400" u="sng" dirty="0">
                  <a:solidFill>
                    <a:srgbClr val="FFFFFF"/>
                  </a:solidFill>
                </a:rPr>
                <a:t>IMPORTANT!</a:t>
              </a:r>
            </a:p>
            <a:p>
              <a:pPr algn="ctr"/>
              <a:r>
                <a:rPr lang="en-US" sz="4400" dirty="0">
                  <a:solidFill>
                    <a:srgbClr val="FFFFFF"/>
                  </a:solidFill>
                </a:rPr>
                <a:t>If you evaluate the performance</a:t>
              </a:r>
            </a:p>
            <a:p>
              <a:pPr algn="ctr"/>
              <a:r>
                <a:rPr lang="en-US" sz="4400" dirty="0">
                  <a:solidFill>
                    <a:srgbClr val="FFFFFF"/>
                  </a:solidFill>
                </a:rPr>
                <a:t>of your rule on the same data</a:t>
              </a:r>
            </a:p>
            <a:p>
              <a:pPr algn="ctr"/>
              <a:r>
                <a:rPr lang="en-US" sz="4400" dirty="0">
                  <a:solidFill>
                    <a:srgbClr val="FFFFFF"/>
                  </a:solidFill>
                </a:rPr>
                <a:t>you trained on, you won</a:t>
              </a:r>
              <a:r>
                <a:rPr lang="ja-JP" altLang="en-US" sz="4400" dirty="0">
                  <a:solidFill>
                    <a:srgbClr val="FFFFFF"/>
                  </a:solidFill>
                </a:rPr>
                <a:t>’</a:t>
              </a:r>
              <a:r>
                <a:rPr lang="en-US" sz="4400" dirty="0">
                  <a:solidFill>
                    <a:srgbClr val="FFFFFF"/>
                  </a:solidFill>
                </a:rPr>
                <a:t>t</a:t>
              </a:r>
            </a:p>
            <a:p>
              <a:pPr algn="ctr"/>
              <a:r>
                <a:rPr lang="en-US" sz="4400" dirty="0">
                  <a:solidFill>
                    <a:srgbClr val="FFFFFF"/>
                  </a:solidFill>
                </a:rPr>
                <a:t>get an accurate estimate of</a:t>
              </a:r>
            </a:p>
            <a:p>
              <a:pPr algn="ctr"/>
              <a:r>
                <a:rPr lang="en-US" sz="4400" dirty="0">
                  <a:solidFill>
                    <a:srgbClr val="FFFFFF"/>
                  </a:solidFill>
                </a:rPr>
                <a:t>how well it will do on new data.</a:t>
              </a:r>
            </a:p>
          </p:txBody>
        </p:sp>
      </p:grpSp>
    </p:spTree>
    <p:extLst>
      <p:ext uri="{BB962C8B-B14F-4D97-AF65-F5344CB8AC3E}">
        <p14:creationId xmlns:p14="http://schemas.microsoft.com/office/powerpoint/2010/main" val="8755847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Best Approach</a:t>
            </a:r>
            <a:endParaRPr lang="en-US" dirty="0">
              <a:latin typeface="Arial" charset="0"/>
            </a:endParaRPr>
          </a:p>
        </p:txBody>
      </p:sp>
      <p:sp>
        <p:nvSpPr>
          <p:cNvPr id="64515" name="Rectangle 3"/>
          <p:cNvSpPr>
            <a:spLocks noGrp="1" noChangeArrowheads="1"/>
          </p:cNvSpPr>
          <p:nvPr>
            <p:ph idx="1"/>
          </p:nvPr>
        </p:nvSpPr>
        <p:spPr/>
        <p:txBody>
          <a:bodyPr/>
          <a:lstStyle/>
          <a:p>
            <a:pPr marL="0" indent="0">
              <a:buNone/>
            </a:pPr>
            <a:r>
              <a:rPr lang="en-US" dirty="0" smtClean="0">
                <a:latin typeface="Arial" charset="0"/>
              </a:rPr>
              <a:t>Optimization set (for tuning parameters; </a:t>
            </a:r>
            <a:r>
              <a:rPr lang="en-US" i="1" dirty="0" smtClean="0">
                <a:latin typeface="Arial" charset="0"/>
              </a:rPr>
              <a:t>etc.</a:t>
            </a:r>
            <a:r>
              <a:rPr lang="en-US" dirty="0" smtClean="0">
                <a:latin typeface="Arial" charset="0"/>
              </a:rPr>
              <a:t>)</a:t>
            </a:r>
          </a:p>
          <a:p>
            <a:pPr marL="0" indent="0">
              <a:buNone/>
            </a:pPr>
            <a:r>
              <a:rPr lang="en-US" dirty="0" smtClean="0">
                <a:latin typeface="Arial" charset="0"/>
              </a:rPr>
              <a:t>Training set (for training your classifier)</a:t>
            </a:r>
          </a:p>
          <a:p>
            <a:pPr marL="0" indent="0">
              <a:buNone/>
            </a:pPr>
            <a:r>
              <a:rPr lang="en-US" dirty="0" smtClean="0">
                <a:latin typeface="Arial" charset="0"/>
              </a:rPr>
              <a:t>Testing set (for calculating scores)</a:t>
            </a:r>
          </a:p>
          <a:p>
            <a:pPr marL="0" indent="0">
              <a:buNone/>
            </a:pPr>
            <a:endParaRPr lang="en-US" dirty="0" smtClean="0">
              <a:latin typeface="Arial" charset="0"/>
            </a:endParaRPr>
          </a:p>
          <a:p>
            <a:pPr marL="0" indent="0">
              <a:buNone/>
            </a:pPr>
            <a:r>
              <a:rPr lang="en-US" b="1" dirty="0" smtClean="0">
                <a:latin typeface="Arial" charset="0"/>
              </a:rPr>
              <a:t>In practice: Not enough labeled data!</a:t>
            </a:r>
          </a:p>
          <a:p>
            <a:pPr marL="0" indent="0">
              <a:buNone/>
            </a:pPr>
            <a:r>
              <a:rPr lang="en-US" i="1" dirty="0" smtClean="0">
                <a:latin typeface="Arial" charset="0"/>
              </a:rPr>
              <a:t>Never </a:t>
            </a:r>
            <a:r>
              <a:rPr lang="en-US" dirty="0" smtClean="0">
                <a:latin typeface="Arial" charset="0"/>
              </a:rPr>
              <a:t>give up on the optimization set, just make it smaller</a:t>
            </a:r>
            <a:endParaRPr lang="en-US" i="1" dirty="0" smtClean="0">
              <a:latin typeface="Arial" charset="0"/>
            </a:endParaRPr>
          </a:p>
        </p:txBody>
      </p:sp>
    </p:spTree>
    <p:extLst>
      <p:ext uri="{BB962C8B-B14F-4D97-AF65-F5344CB8AC3E}">
        <p14:creationId xmlns:p14="http://schemas.microsoft.com/office/powerpoint/2010/main" val="795833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17528" y="-152400"/>
            <a:ext cx="8026472" cy="1371600"/>
          </a:xfrm>
        </p:spPr>
        <p:txBody>
          <a:bodyPr/>
          <a:lstStyle/>
          <a:p>
            <a:pPr eaLnBrk="1" hangingPunct="1"/>
            <a:r>
              <a:rPr lang="en-US" dirty="0" smtClean="0">
                <a:latin typeface="Arial" charset="0"/>
              </a:rPr>
              <a:t>Cross Validation Helps for Small Data Sets</a:t>
            </a:r>
            <a:endParaRPr lang="en-US" dirty="0">
              <a:latin typeface="Arial" charset="0"/>
            </a:endParaRPr>
          </a:p>
        </p:txBody>
      </p:sp>
      <p:sp>
        <p:nvSpPr>
          <p:cNvPr id="66563" name="Rectangle 3"/>
          <p:cNvSpPr>
            <a:spLocks noGrp="1" noChangeArrowheads="1"/>
          </p:cNvSpPr>
          <p:nvPr>
            <p:ph idx="1"/>
          </p:nvPr>
        </p:nvSpPr>
        <p:spPr>
          <a:xfrm>
            <a:off x="2133600" y="2362200"/>
            <a:ext cx="6096002" cy="3657600"/>
          </a:xfrm>
        </p:spPr>
        <p:txBody>
          <a:bodyPr/>
          <a:lstStyle/>
          <a:p>
            <a:pPr eaLnBrk="1" hangingPunct="1">
              <a:lnSpc>
                <a:spcPct val="90000"/>
              </a:lnSpc>
            </a:pPr>
            <a:endParaRPr lang="en-US" dirty="0" smtClean="0">
              <a:latin typeface="Arial" charset="0"/>
            </a:endParaRPr>
          </a:p>
          <a:p>
            <a:pPr eaLnBrk="1" hangingPunct="1">
              <a:lnSpc>
                <a:spcPct val="90000"/>
              </a:lnSpc>
            </a:pPr>
            <a:r>
              <a:rPr lang="en-US" dirty="0" smtClean="0">
                <a:latin typeface="Arial" charset="0"/>
              </a:rPr>
              <a:t>Let</a:t>
            </a:r>
            <a:r>
              <a:rPr lang="ja-JP" altLang="en-US" dirty="0" smtClean="0">
                <a:latin typeface="Arial" charset="0"/>
              </a:rPr>
              <a:t>’</a:t>
            </a:r>
            <a:r>
              <a:rPr lang="en-US" dirty="0" smtClean="0">
                <a:latin typeface="Arial" charset="0"/>
              </a:rPr>
              <a:t>s </a:t>
            </a:r>
            <a:r>
              <a:rPr lang="en-US" dirty="0">
                <a:latin typeface="Arial" charset="0"/>
              </a:rPr>
              <a:t>say your data has attributes A, B, and </a:t>
            </a:r>
            <a:r>
              <a:rPr lang="en-US" dirty="0" smtClean="0">
                <a:latin typeface="Arial" charset="0"/>
              </a:rPr>
              <a:t>C</a:t>
            </a:r>
            <a:endParaRPr lang="en-US" dirty="0">
              <a:latin typeface="Arial" charset="0"/>
            </a:endParaRPr>
          </a:p>
          <a:p>
            <a:pPr eaLnBrk="1" hangingPunct="1">
              <a:lnSpc>
                <a:spcPct val="90000"/>
              </a:lnSpc>
            </a:pPr>
            <a:r>
              <a:rPr lang="en-US" dirty="0">
                <a:latin typeface="Arial" charset="0"/>
              </a:rPr>
              <a:t>You want to train a rule to predict D</a:t>
            </a:r>
          </a:p>
          <a:p>
            <a:pPr eaLnBrk="1" hangingPunct="1">
              <a:lnSpc>
                <a:spcPct val="90000"/>
              </a:lnSpc>
            </a:pPr>
            <a:r>
              <a:rPr lang="en-US" dirty="0">
                <a:latin typeface="Arial" charset="0"/>
              </a:rPr>
              <a:t>First train on 2, 3, 4, 5, 6</a:t>
            </a:r>
            <a:r>
              <a:rPr lang="en-US" dirty="0" smtClean="0">
                <a:latin typeface="Arial" charset="0"/>
              </a:rPr>
              <a:t>, 7, 8, 9, 10</a:t>
            </a:r>
            <a:endParaRPr lang="en-US" dirty="0">
              <a:latin typeface="Arial" charset="0"/>
            </a:endParaRPr>
          </a:p>
          <a:p>
            <a:pPr eaLnBrk="1" hangingPunct="1">
              <a:lnSpc>
                <a:spcPct val="90000"/>
              </a:lnSpc>
            </a:pPr>
            <a:r>
              <a:rPr lang="en-US" dirty="0">
                <a:latin typeface="Arial" charset="0"/>
              </a:rPr>
              <a:t>and apply trained model to 1</a:t>
            </a:r>
          </a:p>
          <a:p>
            <a:pPr eaLnBrk="1" hangingPunct="1">
              <a:lnSpc>
                <a:spcPct val="90000"/>
              </a:lnSpc>
            </a:pPr>
            <a:r>
              <a:rPr lang="en-US" dirty="0">
                <a:latin typeface="Arial" charset="0"/>
              </a:rPr>
              <a:t>The results is Accuracy1</a:t>
            </a:r>
          </a:p>
        </p:txBody>
      </p:sp>
      <p:sp>
        <p:nvSpPr>
          <p:cNvPr id="66585" name="Text Box 25"/>
          <p:cNvSpPr txBox="1">
            <a:spLocks noChangeArrowheads="1"/>
          </p:cNvSpPr>
          <p:nvPr/>
        </p:nvSpPr>
        <p:spPr bwMode="auto">
          <a:xfrm>
            <a:off x="1117528" y="1402556"/>
            <a:ext cx="933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b="1" dirty="0"/>
              <a:t>Fold: 1</a:t>
            </a:r>
          </a:p>
        </p:txBody>
      </p:sp>
      <p:graphicFrame>
        <p:nvGraphicFramePr>
          <p:cNvPr id="26" name="Table 25"/>
          <p:cNvGraphicFramePr>
            <a:graphicFrameLocks noGrp="1"/>
          </p:cNvGraphicFramePr>
          <p:nvPr>
            <p:extLst>
              <p:ext uri="{D42A27DB-BD31-4B8C-83A1-F6EECF244321}">
                <p14:modId xmlns:p14="http://schemas.microsoft.com/office/powerpoint/2010/main" val="3489569590"/>
              </p:ext>
            </p:extLst>
          </p:nvPr>
        </p:nvGraphicFramePr>
        <p:xfrm>
          <a:off x="2133600" y="1447800"/>
          <a:ext cx="6096002" cy="3708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endParaRPr lang="en-US" dirty="0"/>
                    </a:p>
                  </a:txBody>
                  <a:tcPr>
                    <a:solidFill>
                      <a:schemeClr val="accent5"/>
                    </a:solidFill>
                  </a:tcPr>
                </a:tc>
                <a:tc>
                  <a:txBody>
                    <a:bodyPr/>
                    <a:lstStyle/>
                    <a:p>
                      <a:endParaRPr lang="en-US" dirty="0"/>
                    </a:p>
                  </a:txBody>
                  <a:tcPr>
                    <a:solidFill>
                      <a:srgbClr val="3366FF"/>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r>
            </a:tbl>
          </a:graphicData>
        </a:graphic>
      </p:graphicFrame>
      <p:pic>
        <p:nvPicPr>
          <p:cNvPr id="27" name="Picture 26"/>
          <p:cNvPicPr>
            <a:picLocks noChangeAspect="1"/>
          </p:cNvPicPr>
          <p:nvPr/>
        </p:nvPicPr>
        <p:blipFill>
          <a:blip r:embed="rId3"/>
          <a:stretch>
            <a:fillRect/>
          </a:stretch>
        </p:blipFill>
        <p:spPr>
          <a:xfrm>
            <a:off x="5436031" y="2291935"/>
            <a:ext cx="641011" cy="574699"/>
          </a:xfrm>
          <a:prstGeom prst="rect">
            <a:avLst/>
          </a:prstGeom>
        </p:spPr>
      </p:pic>
      <p:pic>
        <p:nvPicPr>
          <p:cNvPr id="28" name="Picture 27"/>
          <p:cNvPicPr>
            <a:picLocks noChangeAspect="1"/>
          </p:cNvPicPr>
          <p:nvPr/>
        </p:nvPicPr>
        <p:blipFill>
          <a:blip r:embed="rId4"/>
          <a:stretch>
            <a:fillRect/>
          </a:stretch>
        </p:blipFill>
        <p:spPr>
          <a:xfrm>
            <a:off x="2695619" y="2146109"/>
            <a:ext cx="592581" cy="720525"/>
          </a:xfrm>
          <a:prstGeom prst="rect">
            <a:avLst/>
          </a:prstGeom>
        </p:spPr>
      </p:pic>
      <p:sp>
        <p:nvSpPr>
          <p:cNvPr id="29" name="Left Brace 28"/>
          <p:cNvSpPr/>
          <p:nvPr/>
        </p:nvSpPr>
        <p:spPr>
          <a:xfrm rot="16200000">
            <a:off x="5580798" y="-473958"/>
            <a:ext cx="356206" cy="494140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107808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17528" y="-152400"/>
            <a:ext cx="8026472" cy="1371600"/>
          </a:xfrm>
        </p:spPr>
        <p:txBody>
          <a:bodyPr/>
          <a:lstStyle/>
          <a:p>
            <a:pPr eaLnBrk="1" hangingPunct="1"/>
            <a:r>
              <a:rPr lang="en-US" dirty="0" smtClean="0">
                <a:latin typeface="Arial" charset="0"/>
              </a:rPr>
              <a:t>Cross Validation Helps for Small Data Sets</a:t>
            </a:r>
            <a:endParaRPr lang="en-US" dirty="0">
              <a:latin typeface="Arial" charset="0"/>
            </a:endParaRPr>
          </a:p>
        </p:txBody>
      </p:sp>
      <p:sp>
        <p:nvSpPr>
          <p:cNvPr id="66563" name="Rectangle 3"/>
          <p:cNvSpPr>
            <a:spLocks noGrp="1" noChangeArrowheads="1"/>
          </p:cNvSpPr>
          <p:nvPr>
            <p:ph idx="1"/>
          </p:nvPr>
        </p:nvSpPr>
        <p:spPr>
          <a:xfrm>
            <a:off x="2133600" y="2362200"/>
            <a:ext cx="6096002" cy="3657600"/>
          </a:xfrm>
        </p:spPr>
        <p:txBody>
          <a:bodyPr/>
          <a:lstStyle/>
          <a:p>
            <a:pPr eaLnBrk="1" hangingPunct="1">
              <a:lnSpc>
                <a:spcPct val="90000"/>
              </a:lnSpc>
            </a:pPr>
            <a:endParaRPr lang="en-US" dirty="0" smtClean="0">
              <a:latin typeface="Arial" charset="0"/>
            </a:endParaRPr>
          </a:p>
          <a:p>
            <a:pPr eaLnBrk="1" hangingPunct="1">
              <a:lnSpc>
                <a:spcPct val="90000"/>
              </a:lnSpc>
            </a:pPr>
            <a:r>
              <a:rPr lang="en-US" dirty="0" smtClean="0">
                <a:latin typeface="Arial" charset="0"/>
              </a:rPr>
              <a:t>Let</a:t>
            </a:r>
            <a:r>
              <a:rPr lang="ja-JP" altLang="en-US" dirty="0" smtClean="0">
                <a:latin typeface="Arial" charset="0"/>
              </a:rPr>
              <a:t>’</a:t>
            </a:r>
            <a:r>
              <a:rPr lang="en-US" dirty="0" smtClean="0">
                <a:latin typeface="Arial" charset="0"/>
              </a:rPr>
              <a:t>s </a:t>
            </a:r>
            <a:r>
              <a:rPr lang="en-US" dirty="0">
                <a:latin typeface="Arial" charset="0"/>
              </a:rPr>
              <a:t>say your data has attributes A, B, and </a:t>
            </a:r>
            <a:r>
              <a:rPr lang="en-US" dirty="0" smtClean="0">
                <a:latin typeface="Arial" charset="0"/>
              </a:rPr>
              <a:t>C</a:t>
            </a:r>
            <a:endParaRPr lang="en-US" dirty="0">
              <a:latin typeface="Arial" charset="0"/>
            </a:endParaRPr>
          </a:p>
          <a:p>
            <a:pPr eaLnBrk="1" hangingPunct="1">
              <a:lnSpc>
                <a:spcPct val="90000"/>
              </a:lnSpc>
            </a:pPr>
            <a:r>
              <a:rPr lang="en-US" dirty="0">
                <a:latin typeface="Arial" charset="0"/>
              </a:rPr>
              <a:t>You want to train a rule to predict D</a:t>
            </a:r>
          </a:p>
          <a:p>
            <a:pPr eaLnBrk="1" hangingPunct="1">
              <a:lnSpc>
                <a:spcPct val="90000"/>
              </a:lnSpc>
            </a:pPr>
            <a:r>
              <a:rPr lang="en-US" dirty="0">
                <a:latin typeface="Arial" charset="0"/>
              </a:rPr>
              <a:t>First train on </a:t>
            </a:r>
            <a:r>
              <a:rPr lang="en-US" dirty="0" smtClean="0">
                <a:latin typeface="Arial" charset="0"/>
              </a:rPr>
              <a:t>1, </a:t>
            </a:r>
            <a:r>
              <a:rPr lang="en-US" dirty="0">
                <a:latin typeface="Arial" charset="0"/>
              </a:rPr>
              <a:t>3, 4, 5, 6</a:t>
            </a:r>
            <a:r>
              <a:rPr lang="en-US" dirty="0" smtClean="0">
                <a:latin typeface="Arial" charset="0"/>
              </a:rPr>
              <a:t>, 7, 8, 9, 10</a:t>
            </a:r>
            <a:endParaRPr lang="en-US" dirty="0">
              <a:latin typeface="Arial" charset="0"/>
            </a:endParaRPr>
          </a:p>
          <a:p>
            <a:pPr eaLnBrk="1" hangingPunct="1">
              <a:lnSpc>
                <a:spcPct val="90000"/>
              </a:lnSpc>
            </a:pPr>
            <a:r>
              <a:rPr lang="en-US" dirty="0">
                <a:latin typeface="Arial" charset="0"/>
              </a:rPr>
              <a:t>and apply trained model to 2</a:t>
            </a:r>
          </a:p>
          <a:p>
            <a:pPr eaLnBrk="1" hangingPunct="1">
              <a:lnSpc>
                <a:spcPct val="90000"/>
              </a:lnSpc>
            </a:pPr>
            <a:r>
              <a:rPr lang="en-US" dirty="0">
                <a:latin typeface="Arial" charset="0"/>
              </a:rPr>
              <a:t>The results is </a:t>
            </a:r>
            <a:r>
              <a:rPr lang="en-US" dirty="0" smtClean="0">
                <a:latin typeface="Arial" charset="0"/>
              </a:rPr>
              <a:t>Accuracy2</a:t>
            </a:r>
            <a:endParaRPr lang="en-US" dirty="0">
              <a:latin typeface="Arial" charset="0"/>
            </a:endParaRPr>
          </a:p>
        </p:txBody>
      </p:sp>
      <p:sp>
        <p:nvSpPr>
          <p:cNvPr id="66585" name="Text Box 25"/>
          <p:cNvSpPr txBox="1">
            <a:spLocks noChangeArrowheads="1"/>
          </p:cNvSpPr>
          <p:nvPr/>
        </p:nvSpPr>
        <p:spPr bwMode="auto">
          <a:xfrm>
            <a:off x="1117528" y="1402556"/>
            <a:ext cx="933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b="1" dirty="0"/>
              <a:t>Fold: 1</a:t>
            </a:r>
          </a:p>
        </p:txBody>
      </p:sp>
      <p:graphicFrame>
        <p:nvGraphicFramePr>
          <p:cNvPr id="26" name="Table 25"/>
          <p:cNvGraphicFramePr>
            <a:graphicFrameLocks noGrp="1"/>
          </p:cNvGraphicFramePr>
          <p:nvPr>
            <p:extLst>
              <p:ext uri="{D42A27DB-BD31-4B8C-83A1-F6EECF244321}">
                <p14:modId xmlns:p14="http://schemas.microsoft.com/office/powerpoint/2010/main" val="4289371785"/>
              </p:ext>
            </p:extLst>
          </p:nvPr>
        </p:nvGraphicFramePr>
        <p:xfrm>
          <a:off x="2133600" y="1447800"/>
          <a:ext cx="6096002" cy="3708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endParaRPr lang="en-US" dirty="0"/>
                    </a:p>
                  </a:txBody>
                  <a:tcPr>
                    <a:solidFill>
                      <a:schemeClr val="accent5"/>
                    </a:solidFill>
                  </a:tcPr>
                </a:tc>
                <a:tc>
                  <a:txBody>
                    <a:bodyPr/>
                    <a:lstStyle/>
                    <a:p>
                      <a:endParaRPr lang="en-US" dirty="0"/>
                    </a:p>
                  </a:txBody>
                  <a:tcPr>
                    <a:solidFill>
                      <a:schemeClr val="accent1"/>
                    </a:solidFill>
                  </a:tcPr>
                </a:tc>
                <a:tc>
                  <a:txBody>
                    <a:bodyPr/>
                    <a:lstStyle/>
                    <a:p>
                      <a:endParaRPr lang="en-US" dirty="0"/>
                    </a:p>
                  </a:txBody>
                  <a:tcPr>
                    <a:solidFill>
                      <a:srgbClr val="3366FF"/>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r>
            </a:tbl>
          </a:graphicData>
        </a:graphic>
      </p:graphicFrame>
      <p:pic>
        <p:nvPicPr>
          <p:cNvPr id="8" name="Picture 7"/>
          <p:cNvPicPr>
            <a:picLocks noChangeAspect="1"/>
          </p:cNvPicPr>
          <p:nvPr/>
        </p:nvPicPr>
        <p:blipFill>
          <a:blip r:embed="rId3"/>
          <a:stretch>
            <a:fillRect/>
          </a:stretch>
        </p:blipFill>
        <p:spPr>
          <a:xfrm>
            <a:off x="4267200" y="2286000"/>
            <a:ext cx="641011" cy="574699"/>
          </a:xfrm>
          <a:prstGeom prst="rect">
            <a:avLst/>
          </a:prstGeom>
        </p:spPr>
      </p:pic>
      <p:pic>
        <p:nvPicPr>
          <p:cNvPr id="9" name="Picture 8"/>
          <p:cNvPicPr>
            <a:picLocks noChangeAspect="1"/>
          </p:cNvPicPr>
          <p:nvPr/>
        </p:nvPicPr>
        <p:blipFill>
          <a:blip r:embed="rId4"/>
          <a:stretch>
            <a:fillRect/>
          </a:stretch>
        </p:blipFill>
        <p:spPr>
          <a:xfrm>
            <a:off x="3223538" y="1818640"/>
            <a:ext cx="592581" cy="720525"/>
          </a:xfrm>
          <a:prstGeom prst="rect">
            <a:avLst/>
          </a:prstGeom>
        </p:spPr>
      </p:pic>
      <p:sp>
        <p:nvSpPr>
          <p:cNvPr id="10" name="Left Brace 9"/>
          <p:cNvSpPr/>
          <p:nvPr/>
        </p:nvSpPr>
        <p:spPr>
          <a:xfrm rot="16200000">
            <a:off x="4407299" y="647580"/>
            <a:ext cx="356206" cy="323287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p:cNvSpPr/>
          <p:nvPr/>
        </p:nvSpPr>
        <p:spPr>
          <a:xfrm rot="16200000">
            <a:off x="2808055" y="1750027"/>
            <a:ext cx="325774" cy="52386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e 11"/>
          <p:cNvSpPr/>
          <p:nvPr/>
        </p:nvSpPr>
        <p:spPr>
          <a:xfrm rot="16200000">
            <a:off x="6023735" y="-190788"/>
            <a:ext cx="356206" cy="443592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696683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17528" y="-152400"/>
            <a:ext cx="8026472" cy="1371600"/>
          </a:xfrm>
        </p:spPr>
        <p:txBody>
          <a:bodyPr/>
          <a:lstStyle/>
          <a:p>
            <a:pPr eaLnBrk="1" hangingPunct="1"/>
            <a:r>
              <a:rPr lang="en-US" dirty="0" smtClean="0">
                <a:latin typeface="Arial" charset="0"/>
              </a:rPr>
              <a:t>Cross Validation Helps for Small Data Sets</a:t>
            </a:r>
            <a:endParaRPr lang="en-US" dirty="0">
              <a:latin typeface="Arial" charset="0"/>
            </a:endParaRPr>
          </a:p>
        </p:txBody>
      </p:sp>
      <p:sp>
        <p:nvSpPr>
          <p:cNvPr id="66563" name="Rectangle 3"/>
          <p:cNvSpPr>
            <a:spLocks noGrp="1" noChangeArrowheads="1"/>
          </p:cNvSpPr>
          <p:nvPr>
            <p:ph idx="1"/>
          </p:nvPr>
        </p:nvSpPr>
        <p:spPr>
          <a:xfrm>
            <a:off x="2133600" y="2362200"/>
            <a:ext cx="6096002" cy="3657600"/>
          </a:xfrm>
        </p:spPr>
        <p:txBody>
          <a:bodyPr/>
          <a:lstStyle/>
          <a:p>
            <a:pPr eaLnBrk="1" hangingPunct="1">
              <a:lnSpc>
                <a:spcPct val="90000"/>
              </a:lnSpc>
            </a:pPr>
            <a:endParaRPr lang="en-US" dirty="0" smtClean="0">
              <a:latin typeface="Arial" charset="0"/>
            </a:endParaRPr>
          </a:p>
          <a:p>
            <a:pPr eaLnBrk="1" hangingPunct="1">
              <a:lnSpc>
                <a:spcPct val="90000"/>
              </a:lnSpc>
            </a:pPr>
            <a:r>
              <a:rPr lang="en-US" dirty="0" smtClean="0">
                <a:latin typeface="Arial" charset="0"/>
              </a:rPr>
              <a:t>Let</a:t>
            </a:r>
            <a:r>
              <a:rPr lang="ja-JP" altLang="en-US" dirty="0" smtClean="0">
                <a:latin typeface="Arial" charset="0"/>
              </a:rPr>
              <a:t>’</a:t>
            </a:r>
            <a:r>
              <a:rPr lang="en-US" dirty="0" smtClean="0">
                <a:latin typeface="Arial" charset="0"/>
              </a:rPr>
              <a:t>s </a:t>
            </a:r>
            <a:r>
              <a:rPr lang="en-US" dirty="0">
                <a:latin typeface="Arial" charset="0"/>
              </a:rPr>
              <a:t>say your data has attributes A, B, and </a:t>
            </a:r>
            <a:r>
              <a:rPr lang="en-US" dirty="0" smtClean="0">
                <a:latin typeface="Arial" charset="0"/>
              </a:rPr>
              <a:t>C</a:t>
            </a:r>
            <a:endParaRPr lang="en-US" dirty="0">
              <a:latin typeface="Arial" charset="0"/>
            </a:endParaRPr>
          </a:p>
          <a:p>
            <a:pPr eaLnBrk="1" hangingPunct="1">
              <a:lnSpc>
                <a:spcPct val="90000"/>
              </a:lnSpc>
            </a:pPr>
            <a:r>
              <a:rPr lang="en-US" dirty="0">
                <a:latin typeface="Arial" charset="0"/>
              </a:rPr>
              <a:t>You want to train a rule to predict D</a:t>
            </a:r>
          </a:p>
          <a:p>
            <a:pPr eaLnBrk="1" hangingPunct="1">
              <a:lnSpc>
                <a:spcPct val="90000"/>
              </a:lnSpc>
            </a:pPr>
            <a:r>
              <a:rPr lang="en-US" dirty="0">
                <a:latin typeface="Arial" charset="0"/>
              </a:rPr>
              <a:t>First train on </a:t>
            </a:r>
            <a:r>
              <a:rPr lang="en-US" dirty="0" smtClean="0">
                <a:latin typeface="Arial" charset="0"/>
              </a:rPr>
              <a:t>1, </a:t>
            </a:r>
            <a:r>
              <a:rPr lang="en-US" dirty="0">
                <a:latin typeface="Arial" charset="0"/>
              </a:rPr>
              <a:t>2</a:t>
            </a:r>
            <a:r>
              <a:rPr lang="en-US" dirty="0" smtClean="0">
                <a:latin typeface="Arial" charset="0"/>
              </a:rPr>
              <a:t>, </a:t>
            </a:r>
            <a:r>
              <a:rPr lang="en-US" dirty="0">
                <a:latin typeface="Arial" charset="0"/>
              </a:rPr>
              <a:t>4, 5, 6</a:t>
            </a:r>
            <a:r>
              <a:rPr lang="en-US" dirty="0" smtClean="0">
                <a:latin typeface="Arial" charset="0"/>
              </a:rPr>
              <a:t>, 7, 8, 9, 10</a:t>
            </a:r>
            <a:endParaRPr lang="en-US" dirty="0">
              <a:latin typeface="Arial" charset="0"/>
            </a:endParaRPr>
          </a:p>
          <a:p>
            <a:pPr eaLnBrk="1" hangingPunct="1">
              <a:lnSpc>
                <a:spcPct val="90000"/>
              </a:lnSpc>
            </a:pPr>
            <a:r>
              <a:rPr lang="en-US" dirty="0">
                <a:latin typeface="Arial" charset="0"/>
              </a:rPr>
              <a:t>and apply trained model to </a:t>
            </a:r>
            <a:r>
              <a:rPr lang="en-US" dirty="0" smtClean="0">
                <a:latin typeface="Arial" charset="0"/>
              </a:rPr>
              <a:t>3</a:t>
            </a:r>
            <a:endParaRPr lang="en-US" dirty="0">
              <a:latin typeface="Arial" charset="0"/>
            </a:endParaRPr>
          </a:p>
          <a:p>
            <a:pPr eaLnBrk="1" hangingPunct="1">
              <a:lnSpc>
                <a:spcPct val="90000"/>
              </a:lnSpc>
            </a:pPr>
            <a:r>
              <a:rPr lang="en-US" dirty="0">
                <a:latin typeface="Arial" charset="0"/>
              </a:rPr>
              <a:t>The results is </a:t>
            </a:r>
            <a:r>
              <a:rPr lang="en-US" dirty="0" smtClean="0">
                <a:latin typeface="Arial" charset="0"/>
              </a:rPr>
              <a:t>Accuracy3</a:t>
            </a:r>
            <a:endParaRPr lang="en-US" dirty="0">
              <a:latin typeface="Arial" charset="0"/>
            </a:endParaRPr>
          </a:p>
        </p:txBody>
      </p:sp>
      <p:sp>
        <p:nvSpPr>
          <p:cNvPr id="66585" name="Text Box 25"/>
          <p:cNvSpPr txBox="1">
            <a:spLocks noChangeArrowheads="1"/>
          </p:cNvSpPr>
          <p:nvPr/>
        </p:nvSpPr>
        <p:spPr bwMode="auto">
          <a:xfrm>
            <a:off x="1117528" y="1402556"/>
            <a:ext cx="933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b="1" dirty="0"/>
              <a:t>Fold: 1</a:t>
            </a:r>
          </a:p>
        </p:txBody>
      </p:sp>
      <p:graphicFrame>
        <p:nvGraphicFramePr>
          <p:cNvPr id="26" name="Table 25"/>
          <p:cNvGraphicFramePr>
            <a:graphicFrameLocks noGrp="1"/>
          </p:cNvGraphicFramePr>
          <p:nvPr>
            <p:extLst>
              <p:ext uri="{D42A27DB-BD31-4B8C-83A1-F6EECF244321}">
                <p14:modId xmlns:p14="http://schemas.microsoft.com/office/powerpoint/2010/main" val="1941670041"/>
              </p:ext>
            </p:extLst>
          </p:nvPr>
        </p:nvGraphicFramePr>
        <p:xfrm>
          <a:off x="2133600" y="1447800"/>
          <a:ext cx="6096002" cy="3708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endParaRPr lang="en-US" dirty="0"/>
                    </a:p>
                  </a:txBody>
                  <a:tcPr>
                    <a:solidFill>
                      <a:schemeClr val="accent5"/>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rgbClr val="3366FF"/>
                    </a:solidFill>
                  </a:tcPr>
                </a:tc>
                <a:tc>
                  <a:txBody>
                    <a:bodyPr/>
                    <a:lstStyle/>
                    <a:p>
                      <a:endParaRPr lang="en-US" dirty="0"/>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r>
            </a:tbl>
          </a:graphicData>
        </a:graphic>
      </p:graphicFrame>
      <p:pic>
        <p:nvPicPr>
          <p:cNvPr id="12" name="Picture 11"/>
          <p:cNvPicPr>
            <a:picLocks noChangeAspect="1"/>
          </p:cNvPicPr>
          <p:nvPr/>
        </p:nvPicPr>
        <p:blipFill>
          <a:blip r:embed="rId3"/>
          <a:stretch>
            <a:fillRect/>
          </a:stretch>
        </p:blipFill>
        <p:spPr>
          <a:xfrm>
            <a:off x="4343400" y="2286000"/>
            <a:ext cx="641011" cy="574699"/>
          </a:xfrm>
          <a:prstGeom prst="rect">
            <a:avLst/>
          </a:prstGeom>
        </p:spPr>
      </p:pic>
      <p:pic>
        <p:nvPicPr>
          <p:cNvPr id="13" name="Picture 12"/>
          <p:cNvPicPr>
            <a:picLocks noChangeAspect="1"/>
          </p:cNvPicPr>
          <p:nvPr/>
        </p:nvPicPr>
        <p:blipFill>
          <a:blip r:embed="rId4"/>
          <a:stretch>
            <a:fillRect/>
          </a:stretch>
        </p:blipFill>
        <p:spPr>
          <a:xfrm>
            <a:off x="3733802" y="1828798"/>
            <a:ext cx="592581" cy="720525"/>
          </a:xfrm>
          <a:prstGeom prst="rect">
            <a:avLst/>
          </a:prstGeom>
        </p:spPr>
      </p:pic>
      <p:sp>
        <p:nvSpPr>
          <p:cNvPr id="14" name="Left Brace 13"/>
          <p:cNvSpPr/>
          <p:nvPr/>
        </p:nvSpPr>
        <p:spPr>
          <a:xfrm rot="16200000">
            <a:off x="4586258" y="700058"/>
            <a:ext cx="276286" cy="304799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Left Brace 14"/>
          <p:cNvSpPr/>
          <p:nvPr/>
        </p:nvSpPr>
        <p:spPr>
          <a:xfrm rot="16200000">
            <a:off x="3048383" y="1489426"/>
            <a:ext cx="346047" cy="102479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Left Brace 15"/>
          <p:cNvSpPr/>
          <p:nvPr/>
        </p:nvSpPr>
        <p:spPr>
          <a:xfrm rot="16200000">
            <a:off x="6060161" y="112037"/>
            <a:ext cx="376479" cy="381000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9995849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17528" y="-152400"/>
            <a:ext cx="8026472" cy="1371600"/>
          </a:xfrm>
        </p:spPr>
        <p:txBody>
          <a:bodyPr/>
          <a:lstStyle/>
          <a:p>
            <a:pPr eaLnBrk="1" hangingPunct="1"/>
            <a:r>
              <a:rPr lang="en-US" dirty="0" smtClean="0">
                <a:latin typeface="Arial" charset="0"/>
              </a:rPr>
              <a:t>Cross Validation Helps for Small Data Sets</a:t>
            </a:r>
            <a:endParaRPr lang="en-US" dirty="0">
              <a:latin typeface="Arial" charset="0"/>
            </a:endParaRPr>
          </a:p>
        </p:txBody>
      </p:sp>
      <p:sp>
        <p:nvSpPr>
          <p:cNvPr id="66563" name="Rectangle 3"/>
          <p:cNvSpPr>
            <a:spLocks noGrp="1" noChangeArrowheads="1"/>
          </p:cNvSpPr>
          <p:nvPr>
            <p:ph idx="1"/>
          </p:nvPr>
        </p:nvSpPr>
        <p:spPr>
          <a:xfrm>
            <a:off x="2133600" y="2362200"/>
            <a:ext cx="6096002" cy="3657600"/>
          </a:xfrm>
        </p:spPr>
        <p:txBody>
          <a:bodyPr/>
          <a:lstStyle/>
          <a:p>
            <a:pPr eaLnBrk="1" hangingPunct="1">
              <a:lnSpc>
                <a:spcPct val="90000"/>
              </a:lnSpc>
            </a:pPr>
            <a:endParaRPr lang="en-US" dirty="0" smtClean="0">
              <a:latin typeface="Arial" charset="0"/>
            </a:endParaRPr>
          </a:p>
          <a:p>
            <a:pPr eaLnBrk="1" hangingPunct="1">
              <a:lnSpc>
                <a:spcPct val="90000"/>
              </a:lnSpc>
            </a:pPr>
            <a:r>
              <a:rPr lang="en-US" dirty="0" smtClean="0">
                <a:latin typeface="Arial" charset="0"/>
              </a:rPr>
              <a:t>Let</a:t>
            </a:r>
            <a:r>
              <a:rPr lang="ja-JP" altLang="en-US" dirty="0" smtClean="0">
                <a:latin typeface="Arial" charset="0"/>
              </a:rPr>
              <a:t>’</a:t>
            </a:r>
            <a:r>
              <a:rPr lang="en-US" dirty="0" smtClean="0">
                <a:latin typeface="Arial" charset="0"/>
              </a:rPr>
              <a:t>s </a:t>
            </a:r>
            <a:r>
              <a:rPr lang="en-US" dirty="0">
                <a:latin typeface="Arial" charset="0"/>
              </a:rPr>
              <a:t>say your data has attributes A, B, and </a:t>
            </a:r>
            <a:r>
              <a:rPr lang="en-US" dirty="0" smtClean="0">
                <a:latin typeface="Arial" charset="0"/>
              </a:rPr>
              <a:t>C</a:t>
            </a:r>
            <a:endParaRPr lang="en-US" dirty="0">
              <a:latin typeface="Arial" charset="0"/>
            </a:endParaRPr>
          </a:p>
          <a:p>
            <a:pPr eaLnBrk="1" hangingPunct="1">
              <a:lnSpc>
                <a:spcPct val="90000"/>
              </a:lnSpc>
            </a:pPr>
            <a:r>
              <a:rPr lang="en-US" dirty="0">
                <a:latin typeface="Arial" charset="0"/>
              </a:rPr>
              <a:t>You want to train a rule to predict D</a:t>
            </a:r>
          </a:p>
          <a:p>
            <a:pPr eaLnBrk="1" hangingPunct="1">
              <a:lnSpc>
                <a:spcPct val="90000"/>
              </a:lnSpc>
            </a:pPr>
            <a:r>
              <a:rPr lang="en-US" dirty="0">
                <a:latin typeface="Arial" charset="0"/>
              </a:rPr>
              <a:t>First train on </a:t>
            </a:r>
            <a:r>
              <a:rPr lang="en-US" dirty="0" smtClean="0">
                <a:latin typeface="Arial" charset="0"/>
              </a:rPr>
              <a:t>1, </a:t>
            </a:r>
            <a:r>
              <a:rPr lang="en-US" dirty="0">
                <a:latin typeface="Arial" charset="0"/>
              </a:rPr>
              <a:t>2</a:t>
            </a:r>
            <a:r>
              <a:rPr lang="en-US" dirty="0" smtClean="0">
                <a:latin typeface="Arial" charset="0"/>
              </a:rPr>
              <a:t>, </a:t>
            </a:r>
            <a:r>
              <a:rPr lang="en-US" dirty="0">
                <a:latin typeface="Arial" charset="0"/>
              </a:rPr>
              <a:t>3</a:t>
            </a:r>
            <a:r>
              <a:rPr lang="en-US" dirty="0" smtClean="0">
                <a:latin typeface="Arial" charset="0"/>
              </a:rPr>
              <a:t>, </a:t>
            </a:r>
            <a:r>
              <a:rPr lang="en-US" dirty="0">
                <a:latin typeface="Arial" charset="0"/>
              </a:rPr>
              <a:t>5, 6</a:t>
            </a:r>
            <a:r>
              <a:rPr lang="en-US" dirty="0" smtClean="0">
                <a:latin typeface="Arial" charset="0"/>
              </a:rPr>
              <a:t>, 7, 8, 9, 10</a:t>
            </a:r>
            <a:endParaRPr lang="en-US" dirty="0">
              <a:latin typeface="Arial" charset="0"/>
            </a:endParaRPr>
          </a:p>
          <a:p>
            <a:pPr eaLnBrk="1" hangingPunct="1">
              <a:lnSpc>
                <a:spcPct val="90000"/>
              </a:lnSpc>
            </a:pPr>
            <a:r>
              <a:rPr lang="en-US" dirty="0">
                <a:latin typeface="Arial" charset="0"/>
              </a:rPr>
              <a:t>and apply trained model to 4</a:t>
            </a:r>
          </a:p>
          <a:p>
            <a:pPr eaLnBrk="1" hangingPunct="1">
              <a:lnSpc>
                <a:spcPct val="90000"/>
              </a:lnSpc>
            </a:pPr>
            <a:r>
              <a:rPr lang="en-US" dirty="0">
                <a:latin typeface="Arial" charset="0"/>
              </a:rPr>
              <a:t>The results is </a:t>
            </a:r>
            <a:r>
              <a:rPr lang="en-US" dirty="0" smtClean="0">
                <a:latin typeface="Arial" charset="0"/>
              </a:rPr>
              <a:t>Accuracy4</a:t>
            </a:r>
            <a:endParaRPr lang="en-US" dirty="0">
              <a:latin typeface="Arial" charset="0"/>
            </a:endParaRPr>
          </a:p>
        </p:txBody>
      </p:sp>
      <p:sp>
        <p:nvSpPr>
          <p:cNvPr id="66585" name="Text Box 25"/>
          <p:cNvSpPr txBox="1">
            <a:spLocks noChangeArrowheads="1"/>
          </p:cNvSpPr>
          <p:nvPr/>
        </p:nvSpPr>
        <p:spPr bwMode="auto">
          <a:xfrm>
            <a:off x="1117528" y="1402556"/>
            <a:ext cx="933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b="1" dirty="0"/>
              <a:t>Fold: 1</a:t>
            </a:r>
          </a:p>
        </p:txBody>
      </p:sp>
      <p:graphicFrame>
        <p:nvGraphicFramePr>
          <p:cNvPr id="6" name="Table 5"/>
          <p:cNvGraphicFramePr>
            <a:graphicFrameLocks noGrp="1"/>
          </p:cNvGraphicFramePr>
          <p:nvPr>
            <p:extLst>
              <p:ext uri="{D42A27DB-BD31-4B8C-83A1-F6EECF244321}">
                <p14:modId xmlns:p14="http://schemas.microsoft.com/office/powerpoint/2010/main" val="2591859914"/>
              </p:ext>
            </p:extLst>
          </p:nvPr>
        </p:nvGraphicFramePr>
        <p:xfrm>
          <a:off x="2133600" y="1447800"/>
          <a:ext cx="6096002" cy="3708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endParaRPr lang="en-US" dirty="0"/>
                    </a:p>
                  </a:txBody>
                  <a:tcPr>
                    <a:solidFill>
                      <a:schemeClr val="accent5"/>
                    </a:solidFill>
                  </a:tcPr>
                </a:tc>
                <a:tc>
                  <a:txBody>
                    <a:bodyPr/>
                    <a:lstStyle/>
                    <a:p>
                      <a:endParaRPr lang="en-US" dirty="0"/>
                    </a:p>
                  </a:txBody>
                  <a:tcPr>
                    <a:solidFill>
                      <a:srgbClr val="850205"/>
                    </a:solidFill>
                  </a:tcPr>
                </a:tc>
                <a:tc>
                  <a:txBody>
                    <a:bodyPr/>
                    <a:lstStyle/>
                    <a:p>
                      <a:endParaRPr lang="en-US" dirty="0"/>
                    </a:p>
                  </a:txBody>
                  <a:tcPr>
                    <a:solidFill>
                      <a:srgbClr val="850205"/>
                    </a:solidFill>
                  </a:tcPr>
                </a:tc>
                <a:tc>
                  <a:txBody>
                    <a:bodyPr/>
                    <a:lstStyle/>
                    <a:p>
                      <a:endParaRPr lang="en-US" dirty="0"/>
                    </a:p>
                  </a:txBody>
                  <a:tcPr/>
                </a:tc>
                <a:tc>
                  <a:txBody>
                    <a:bodyPr/>
                    <a:lstStyle/>
                    <a:p>
                      <a:endParaRPr lang="en-US" dirty="0"/>
                    </a:p>
                  </a:txBody>
                  <a:tcPr>
                    <a:solidFill>
                      <a:srgbClr val="3366FF"/>
                    </a:solidFill>
                  </a:tcPr>
                </a:tc>
                <a:tc>
                  <a:txBody>
                    <a:bodyPr/>
                    <a:lstStyle/>
                    <a:p>
                      <a:endParaRPr lang="en-US" dirty="0"/>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r>
            </a:tbl>
          </a:graphicData>
        </a:graphic>
      </p:graphicFrame>
      <p:pic>
        <p:nvPicPr>
          <p:cNvPr id="15" name="Picture 14"/>
          <p:cNvPicPr>
            <a:picLocks noChangeAspect="1"/>
          </p:cNvPicPr>
          <p:nvPr/>
        </p:nvPicPr>
        <p:blipFill>
          <a:blip r:embed="rId3"/>
          <a:stretch>
            <a:fillRect/>
          </a:stretch>
        </p:blipFill>
        <p:spPr>
          <a:xfrm>
            <a:off x="4908211" y="2286000"/>
            <a:ext cx="641011" cy="574699"/>
          </a:xfrm>
          <a:prstGeom prst="rect">
            <a:avLst/>
          </a:prstGeom>
        </p:spPr>
      </p:pic>
      <p:pic>
        <p:nvPicPr>
          <p:cNvPr id="16" name="Picture 15"/>
          <p:cNvPicPr>
            <a:picLocks noChangeAspect="1"/>
          </p:cNvPicPr>
          <p:nvPr/>
        </p:nvPicPr>
        <p:blipFill>
          <a:blip r:embed="rId4"/>
          <a:stretch>
            <a:fillRect/>
          </a:stretch>
        </p:blipFill>
        <p:spPr>
          <a:xfrm>
            <a:off x="4343400" y="1828800"/>
            <a:ext cx="592581" cy="720525"/>
          </a:xfrm>
          <a:prstGeom prst="rect">
            <a:avLst/>
          </a:prstGeom>
        </p:spPr>
      </p:pic>
      <p:sp>
        <p:nvSpPr>
          <p:cNvPr id="17" name="Left Brace 16"/>
          <p:cNvSpPr/>
          <p:nvPr/>
        </p:nvSpPr>
        <p:spPr>
          <a:xfrm rot="16200000">
            <a:off x="4891058" y="700058"/>
            <a:ext cx="352486" cy="312419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Left Brace 17"/>
          <p:cNvSpPr/>
          <p:nvPr/>
        </p:nvSpPr>
        <p:spPr>
          <a:xfrm rot="16200000">
            <a:off x="3383942" y="1174140"/>
            <a:ext cx="284529" cy="163439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rot="16200000">
            <a:off x="6410937" y="391134"/>
            <a:ext cx="360728" cy="327660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30105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4000">
                <a:latin typeface="Arial" charset="0"/>
              </a:rPr>
              <a:t>Naïve Approach: When all you have is a hammer…</a:t>
            </a:r>
          </a:p>
        </p:txBody>
      </p:sp>
      <p:sp>
        <p:nvSpPr>
          <p:cNvPr id="2" name="Content Placeholder 1"/>
          <p:cNvSpPr>
            <a:spLocks noGrp="1"/>
          </p:cNvSpPr>
          <p:nvPr>
            <p:ph idx="1"/>
          </p:nvPr>
        </p:nvSpPr>
        <p:spPr/>
        <p:txBody>
          <a:bodyPr/>
          <a:lstStyle/>
          <a:p>
            <a:pPr marL="0" indent="0">
              <a:buNone/>
            </a:pPr>
            <a:r>
              <a:rPr lang="en-US" dirty="0" smtClean="0"/>
              <a:t>Many people learn one algorithm (</a:t>
            </a:r>
            <a:r>
              <a:rPr lang="en-US" i="1" dirty="0" smtClean="0"/>
              <a:t>e.g.</a:t>
            </a:r>
            <a:r>
              <a:rPr lang="en-US" dirty="0" smtClean="0"/>
              <a:t>, regression) and always use it</a:t>
            </a:r>
          </a:p>
          <a:p>
            <a:pPr marL="0" indent="0">
              <a:buNone/>
            </a:pPr>
            <a:r>
              <a:rPr lang="en-US" dirty="0" smtClean="0"/>
              <a:t>Others aimlessly wander</a:t>
            </a:r>
          </a:p>
          <a:p>
            <a:pPr marL="0" indent="0">
              <a:buNone/>
            </a:pPr>
            <a:endParaRPr lang="en-US" dirty="0" smtClean="0">
              <a:solidFill>
                <a:srgbClr val="FF0000"/>
              </a:solidFill>
            </a:endParaRPr>
          </a:p>
          <a:p>
            <a:pPr marL="0" indent="0">
              <a:buNone/>
            </a:pPr>
            <a:endParaRPr lang="en-US" dirty="0"/>
          </a:p>
        </p:txBody>
      </p:sp>
    </p:spTree>
    <p:extLst>
      <p:ext uri="{BB962C8B-B14F-4D97-AF65-F5344CB8AC3E}">
        <p14:creationId xmlns:p14="http://schemas.microsoft.com/office/powerpoint/2010/main" val="40335057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17528" y="-152400"/>
            <a:ext cx="8026472" cy="1371600"/>
          </a:xfrm>
        </p:spPr>
        <p:txBody>
          <a:bodyPr/>
          <a:lstStyle/>
          <a:p>
            <a:pPr eaLnBrk="1" hangingPunct="1"/>
            <a:r>
              <a:rPr lang="en-US" dirty="0" smtClean="0">
                <a:latin typeface="Arial" charset="0"/>
              </a:rPr>
              <a:t>Cross Validation Helps for Small Data Sets</a:t>
            </a:r>
            <a:endParaRPr lang="en-US" dirty="0">
              <a:latin typeface="Arial" charset="0"/>
            </a:endParaRPr>
          </a:p>
        </p:txBody>
      </p:sp>
      <p:sp>
        <p:nvSpPr>
          <p:cNvPr id="66563" name="Rectangle 3"/>
          <p:cNvSpPr>
            <a:spLocks noGrp="1" noChangeArrowheads="1"/>
          </p:cNvSpPr>
          <p:nvPr>
            <p:ph idx="1"/>
          </p:nvPr>
        </p:nvSpPr>
        <p:spPr>
          <a:xfrm>
            <a:off x="2133600" y="2362200"/>
            <a:ext cx="6096002" cy="3657600"/>
          </a:xfrm>
        </p:spPr>
        <p:txBody>
          <a:bodyPr/>
          <a:lstStyle/>
          <a:p>
            <a:pPr>
              <a:lnSpc>
                <a:spcPct val="90000"/>
              </a:lnSpc>
            </a:pPr>
            <a:r>
              <a:rPr lang="en-US" dirty="0">
                <a:latin typeface="Arial" charset="0"/>
              </a:rPr>
              <a:t>Continue for all folds</a:t>
            </a:r>
          </a:p>
          <a:p>
            <a:pPr>
              <a:lnSpc>
                <a:spcPct val="90000"/>
              </a:lnSpc>
            </a:pPr>
            <a:r>
              <a:rPr lang="en-US" i="1" dirty="0">
                <a:latin typeface="Arial" charset="0"/>
              </a:rPr>
              <a:t>Average </a:t>
            </a:r>
            <a:r>
              <a:rPr lang="en-US" dirty="0">
                <a:latin typeface="Arial" charset="0"/>
              </a:rPr>
              <a:t>the resulting accuracies</a:t>
            </a:r>
            <a:endParaRPr lang="en-US" i="1" dirty="0">
              <a:latin typeface="Arial" charset="0"/>
            </a:endParaRPr>
          </a:p>
        </p:txBody>
      </p:sp>
      <p:sp>
        <p:nvSpPr>
          <p:cNvPr id="66585" name="Text Box 25"/>
          <p:cNvSpPr txBox="1">
            <a:spLocks noChangeArrowheads="1"/>
          </p:cNvSpPr>
          <p:nvPr/>
        </p:nvSpPr>
        <p:spPr bwMode="auto">
          <a:xfrm>
            <a:off x="1117528" y="1402556"/>
            <a:ext cx="933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b="1" dirty="0"/>
              <a:t>Fold: 1</a:t>
            </a:r>
          </a:p>
        </p:txBody>
      </p:sp>
      <p:graphicFrame>
        <p:nvGraphicFramePr>
          <p:cNvPr id="6" name="Table 5"/>
          <p:cNvGraphicFramePr>
            <a:graphicFrameLocks noGrp="1"/>
          </p:cNvGraphicFramePr>
          <p:nvPr>
            <p:extLst>
              <p:ext uri="{D42A27DB-BD31-4B8C-83A1-F6EECF244321}">
                <p14:modId xmlns:p14="http://schemas.microsoft.com/office/powerpoint/2010/main" val="3864446805"/>
              </p:ext>
            </p:extLst>
          </p:nvPr>
        </p:nvGraphicFramePr>
        <p:xfrm>
          <a:off x="2133600" y="1447800"/>
          <a:ext cx="6096002" cy="3708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endParaRPr lang="en-US" dirty="0"/>
                    </a:p>
                  </a:txBody>
                  <a:tcPr>
                    <a:solidFill>
                      <a:schemeClr val="accent5"/>
                    </a:solidFill>
                  </a:tcPr>
                </a:tc>
                <a:tc>
                  <a:txBody>
                    <a:bodyPr/>
                    <a:lstStyle/>
                    <a:p>
                      <a:endParaRPr lang="en-US" dirty="0"/>
                    </a:p>
                  </a:txBody>
                  <a:tcPr>
                    <a:solidFill>
                      <a:srgbClr val="850205"/>
                    </a:solidFill>
                  </a:tcPr>
                </a:tc>
                <a:tc>
                  <a:txBody>
                    <a:bodyPr/>
                    <a:lstStyle/>
                    <a:p>
                      <a:endParaRPr lang="en-US" dirty="0"/>
                    </a:p>
                  </a:txBody>
                  <a:tcPr>
                    <a:solidFill>
                      <a:srgbClr val="850205"/>
                    </a:solidFill>
                  </a:tcPr>
                </a:tc>
                <a:tc>
                  <a:txBody>
                    <a:bodyPr/>
                    <a:lstStyle/>
                    <a:p>
                      <a:endParaRPr lang="en-US" dirty="0"/>
                    </a:p>
                  </a:txBody>
                  <a:tcPr/>
                </a:tc>
                <a:tc>
                  <a:txBody>
                    <a:bodyPr/>
                    <a:lstStyle/>
                    <a:p>
                      <a:endParaRPr lang="en-US" dirty="0"/>
                    </a:p>
                  </a:txBody>
                  <a:tcPr>
                    <a:solidFill>
                      <a:srgbClr val="850205"/>
                    </a:solidFill>
                  </a:tcPr>
                </a:tc>
                <a:tc>
                  <a:txBody>
                    <a:bodyPr/>
                    <a:lstStyle/>
                    <a:p>
                      <a:endParaRPr lang="en-US" dirty="0"/>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rgbClr val="3366FF"/>
                    </a:solidFill>
                  </a:tcPr>
                </a:tc>
              </a:tr>
            </a:tbl>
          </a:graphicData>
        </a:graphic>
      </p:graphicFrame>
      <p:pic>
        <p:nvPicPr>
          <p:cNvPr id="8" name="Picture 7"/>
          <p:cNvPicPr>
            <a:picLocks noChangeAspect="1"/>
          </p:cNvPicPr>
          <p:nvPr/>
        </p:nvPicPr>
        <p:blipFill>
          <a:blip r:embed="rId3"/>
          <a:stretch>
            <a:fillRect/>
          </a:stretch>
        </p:blipFill>
        <p:spPr>
          <a:xfrm>
            <a:off x="141377" y="3822671"/>
            <a:ext cx="641011" cy="574699"/>
          </a:xfrm>
          <a:prstGeom prst="rect">
            <a:avLst/>
          </a:prstGeom>
        </p:spPr>
      </p:pic>
      <p:pic>
        <p:nvPicPr>
          <p:cNvPr id="9" name="Picture 8"/>
          <p:cNvPicPr>
            <a:picLocks noChangeAspect="1"/>
          </p:cNvPicPr>
          <p:nvPr/>
        </p:nvPicPr>
        <p:blipFill>
          <a:blip r:embed="rId4"/>
          <a:stretch>
            <a:fillRect/>
          </a:stretch>
        </p:blipFill>
        <p:spPr>
          <a:xfrm>
            <a:off x="189807" y="4397370"/>
            <a:ext cx="592581" cy="720525"/>
          </a:xfrm>
          <a:prstGeom prst="rect">
            <a:avLst/>
          </a:prstGeom>
        </p:spPr>
      </p:pic>
      <p:pic>
        <p:nvPicPr>
          <p:cNvPr id="10" name="Picture 9"/>
          <p:cNvPicPr>
            <a:picLocks noChangeAspect="1"/>
          </p:cNvPicPr>
          <p:nvPr/>
        </p:nvPicPr>
        <p:blipFill>
          <a:blip r:embed="rId3"/>
          <a:stretch>
            <a:fillRect/>
          </a:stretch>
        </p:blipFill>
        <p:spPr>
          <a:xfrm>
            <a:off x="533158" y="3905146"/>
            <a:ext cx="641011" cy="574699"/>
          </a:xfrm>
          <a:prstGeom prst="rect">
            <a:avLst/>
          </a:prstGeom>
        </p:spPr>
      </p:pic>
      <p:pic>
        <p:nvPicPr>
          <p:cNvPr id="11" name="Picture 10"/>
          <p:cNvPicPr>
            <a:picLocks noChangeAspect="1"/>
          </p:cNvPicPr>
          <p:nvPr/>
        </p:nvPicPr>
        <p:blipFill>
          <a:blip r:embed="rId4"/>
          <a:stretch>
            <a:fillRect/>
          </a:stretch>
        </p:blipFill>
        <p:spPr>
          <a:xfrm>
            <a:off x="581588" y="4479845"/>
            <a:ext cx="592581" cy="720525"/>
          </a:xfrm>
          <a:prstGeom prst="rect">
            <a:avLst/>
          </a:prstGeom>
        </p:spPr>
      </p:pic>
      <p:pic>
        <p:nvPicPr>
          <p:cNvPr id="12" name="Picture 11"/>
          <p:cNvPicPr>
            <a:picLocks noChangeAspect="1"/>
          </p:cNvPicPr>
          <p:nvPr/>
        </p:nvPicPr>
        <p:blipFill>
          <a:blip r:embed="rId3"/>
          <a:stretch>
            <a:fillRect/>
          </a:stretch>
        </p:blipFill>
        <p:spPr>
          <a:xfrm>
            <a:off x="916474" y="3991566"/>
            <a:ext cx="641011" cy="574699"/>
          </a:xfrm>
          <a:prstGeom prst="rect">
            <a:avLst/>
          </a:prstGeom>
        </p:spPr>
      </p:pic>
      <p:pic>
        <p:nvPicPr>
          <p:cNvPr id="13" name="Picture 12"/>
          <p:cNvPicPr>
            <a:picLocks noChangeAspect="1"/>
          </p:cNvPicPr>
          <p:nvPr/>
        </p:nvPicPr>
        <p:blipFill>
          <a:blip r:embed="rId4"/>
          <a:stretch>
            <a:fillRect/>
          </a:stretch>
        </p:blipFill>
        <p:spPr>
          <a:xfrm>
            <a:off x="964904" y="4566265"/>
            <a:ext cx="592581" cy="720525"/>
          </a:xfrm>
          <a:prstGeom prst="rect">
            <a:avLst/>
          </a:prstGeom>
        </p:spPr>
      </p:pic>
      <p:pic>
        <p:nvPicPr>
          <p:cNvPr id="14" name="Picture 13"/>
          <p:cNvPicPr>
            <a:picLocks noChangeAspect="1"/>
          </p:cNvPicPr>
          <p:nvPr/>
        </p:nvPicPr>
        <p:blipFill>
          <a:blip r:embed="rId3"/>
          <a:stretch>
            <a:fillRect/>
          </a:stretch>
        </p:blipFill>
        <p:spPr>
          <a:xfrm>
            <a:off x="1299790" y="4077986"/>
            <a:ext cx="641011" cy="574699"/>
          </a:xfrm>
          <a:prstGeom prst="rect">
            <a:avLst/>
          </a:prstGeom>
        </p:spPr>
      </p:pic>
      <p:pic>
        <p:nvPicPr>
          <p:cNvPr id="15" name="Picture 14"/>
          <p:cNvPicPr>
            <a:picLocks noChangeAspect="1"/>
          </p:cNvPicPr>
          <p:nvPr/>
        </p:nvPicPr>
        <p:blipFill>
          <a:blip r:embed="rId4"/>
          <a:stretch>
            <a:fillRect/>
          </a:stretch>
        </p:blipFill>
        <p:spPr>
          <a:xfrm>
            <a:off x="1348220" y="4652685"/>
            <a:ext cx="592581" cy="720525"/>
          </a:xfrm>
          <a:prstGeom prst="rect">
            <a:avLst/>
          </a:prstGeom>
        </p:spPr>
      </p:pic>
      <p:pic>
        <p:nvPicPr>
          <p:cNvPr id="16" name="Picture 15"/>
          <p:cNvPicPr>
            <a:picLocks noChangeAspect="1"/>
          </p:cNvPicPr>
          <p:nvPr/>
        </p:nvPicPr>
        <p:blipFill>
          <a:blip r:embed="rId3"/>
          <a:stretch>
            <a:fillRect/>
          </a:stretch>
        </p:blipFill>
        <p:spPr>
          <a:xfrm>
            <a:off x="1687871" y="4143010"/>
            <a:ext cx="641011" cy="574699"/>
          </a:xfrm>
          <a:prstGeom prst="rect">
            <a:avLst/>
          </a:prstGeom>
        </p:spPr>
      </p:pic>
      <p:pic>
        <p:nvPicPr>
          <p:cNvPr id="17" name="Picture 16"/>
          <p:cNvPicPr>
            <a:picLocks noChangeAspect="1"/>
          </p:cNvPicPr>
          <p:nvPr/>
        </p:nvPicPr>
        <p:blipFill>
          <a:blip r:embed="rId4"/>
          <a:stretch>
            <a:fillRect/>
          </a:stretch>
        </p:blipFill>
        <p:spPr>
          <a:xfrm>
            <a:off x="1736301" y="4717709"/>
            <a:ext cx="592581" cy="720525"/>
          </a:xfrm>
          <a:prstGeom prst="rect">
            <a:avLst/>
          </a:prstGeom>
        </p:spPr>
      </p:pic>
      <p:pic>
        <p:nvPicPr>
          <p:cNvPr id="18" name="Picture 17"/>
          <p:cNvPicPr>
            <a:picLocks noChangeAspect="1"/>
          </p:cNvPicPr>
          <p:nvPr/>
        </p:nvPicPr>
        <p:blipFill>
          <a:blip r:embed="rId3"/>
          <a:stretch>
            <a:fillRect/>
          </a:stretch>
        </p:blipFill>
        <p:spPr>
          <a:xfrm>
            <a:off x="2079652" y="4225485"/>
            <a:ext cx="641011" cy="574699"/>
          </a:xfrm>
          <a:prstGeom prst="rect">
            <a:avLst/>
          </a:prstGeom>
        </p:spPr>
      </p:pic>
      <p:pic>
        <p:nvPicPr>
          <p:cNvPr id="19" name="Picture 18"/>
          <p:cNvPicPr>
            <a:picLocks noChangeAspect="1"/>
          </p:cNvPicPr>
          <p:nvPr/>
        </p:nvPicPr>
        <p:blipFill>
          <a:blip r:embed="rId4"/>
          <a:stretch>
            <a:fillRect/>
          </a:stretch>
        </p:blipFill>
        <p:spPr>
          <a:xfrm>
            <a:off x="2128082" y="4800184"/>
            <a:ext cx="592581" cy="720525"/>
          </a:xfrm>
          <a:prstGeom prst="rect">
            <a:avLst/>
          </a:prstGeom>
        </p:spPr>
      </p:pic>
      <p:pic>
        <p:nvPicPr>
          <p:cNvPr id="20" name="Picture 19"/>
          <p:cNvPicPr>
            <a:picLocks noChangeAspect="1"/>
          </p:cNvPicPr>
          <p:nvPr/>
        </p:nvPicPr>
        <p:blipFill>
          <a:blip r:embed="rId3"/>
          <a:stretch>
            <a:fillRect/>
          </a:stretch>
        </p:blipFill>
        <p:spPr>
          <a:xfrm>
            <a:off x="2462968" y="4311905"/>
            <a:ext cx="641011" cy="574699"/>
          </a:xfrm>
          <a:prstGeom prst="rect">
            <a:avLst/>
          </a:prstGeom>
        </p:spPr>
      </p:pic>
      <p:pic>
        <p:nvPicPr>
          <p:cNvPr id="21" name="Picture 20"/>
          <p:cNvPicPr>
            <a:picLocks noChangeAspect="1"/>
          </p:cNvPicPr>
          <p:nvPr/>
        </p:nvPicPr>
        <p:blipFill>
          <a:blip r:embed="rId4"/>
          <a:stretch>
            <a:fillRect/>
          </a:stretch>
        </p:blipFill>
        <p:spPr>
          <a:xfrm>
            <a:off x="2511398" y="4886604"/>
            <a:ext cx="592581" cy="720525"/>
          </a:xfrm>
          <a:prstGeom prst="rect">
            <a:avLst/>
          </a:prstGeom>
        </p:spPr>
      </p:pic>
      <p:pic>
        <p:nvPicPr>
          <p:cNvPr id="22" name="Picture 21"/>
          <p:cNvPicPr>
            <a:picLocks noChangeAspect="1"/>
          </p:cNvPicPr>
          <p:nvPr/>
        </p:nvPicPr>
        <p:blipFill>
          <a:blip r:embed="rId3"/>
          <a:stretch>
            <a:fillRect/>
          </a:stretch>
        </p:blipFill>
        <p:spPr>
          <a:xfrm>
            <a:off x="2846284" y="4398325"/>
            <a:ext cx="641011" cy="574699"/>
          </a:xfrm>
          <a:prstGeom prst="rect">
            <a:avLst/>
          </a:prstGeom>
        </p:spPr>
      </p:pic>
      <p:pic>
        <p:nvPicPr>
          <p:cNvPr id="23" name="Picture 22"/>
          <p:cNvPicPr>
            <a:picLocks noChangeAspect="1"/>
          </p:cNvPicPr>
          <p:nvPr/>
        </p:nvPicPr>
        <p:blipFill>
          <a:blip r:embed="rId4"/>
          <a:stretch>
            <a:fillRect/>
          </a:stretch>
        </p:blipFill>
        <p:spPr>
          <a:xfrm>
            <a:off x="2894714" y="4973024"/>
            <a:ext cx="592581" cy="720525"/>
          </a:xfrm>
          <a:prstGeom prst="rect">
            <a:avLst/>
          </a:prstGeom>
        </p:spPr>
      </p:pic>
      <p:pic>
        <p:nvPicPr>
          <p:cNvPr id="24" name="Picture 23"/>
          <p:cNvPicPr>
            <a:picLocks noChangeAspect="1"/>
          </p:cNvPicPr>
          <p:nvPr/>
        </p:nvPicPr>
        <p:blipFill>
          <a:blip r:embed="rId3"/>
          <a:stretch>
            <a:fillRect/>
          </a:stretch>
        </p:blipFill>
        <p:spPr>
          <a:xfrm>
            <a:off x="3232676" y="4500285"/>
            <a:ext cx="641011" cy="574699"/>
          </a:xfrm>
          <a:prstGeom prst="rect">
            <a:avLst/>
          </a:prstGeom>
        </p:spPr>
      </p:pic>
      <p:pic>
        <p:nvPicPr>
          <p:cNvPr id="25" name="Picture 24"/>
          <p:cNvPicPr>
            <a:picLocks noChangeAspect="1"/>
          </p:cNvPicPr>
          <p:nvPr/>
        </p:nvPicPr>
        <p:blipFill>
          <a:blip r:embed="rId4"/>
          <a:stretch>
            <a:fillRect/>
          </a:stretch>
        </p:blipFill>
        <p:spPr>
          <a:xfrm>
            <a:off x="3281106" y="5074984"/>
            <a:ext cx="592581" cy="720525"/>
          </a:xfrm>
          <a:prstGeom prst="rect">
            <a:avLst/>
          </a:prstGeom>
        </p:spPr>
      </p:pic>
      <p:pic>
        <p:nvPicPr>
          <p:cNvPr id="26" name="Picture 25"/>
          <p:cNvPicPr>
            <a:picLocks noChangeAspect="1"/>
          </p:cNvPicPr>
          <p:nvPr/>
        </p:nvPicPr>
        <p:blipFill>
          <a:blip r:embed="rId3"/>
          <a:stretch>
            <a:fillRect/>
          </a:stretch>
        </p:blipFill>
        <p:spPr>
          <a:xfrm>
            <a:off x="3624457" y="4582760"/>
            <a:ext cx="641011" cy="574699"/>
          </a:xfrm>
          <a:prstGeom prst="rect">
            <a:avLst/>
          </a:prstGeom>
        </p:spPr>
      </p:pic>
      <p:pic>
        <p:nvPicPr>
          <p:cNvPr id="27" name="Picture 26"/>
          <p:cNvPicPr>
            <a:picLocks noChangeAspect="1"/>
          </p:cNvPicPr>
          <p:nvPr/>
        </p:nvPicPr>
        <p:blipFill>
          <a:blip r:embed="rId4"/>
          <a:stretch>
            <a:fillRect/>
          </a:stretch>
        </p:blipFill>
        <p:spPr>
          <a:xfrm>
            <a:off x="3672887" y="5157459"/>
            <a:ext cx="592581" cy="720525"/>
          </a:xfrm>
          <a:prstGeom prst="rect">
            <a:avLst/>
          </a:prstGeom>
        </p:spPr>
      </p:pic>
    </p:spTree>
    <p:extLst>
      <p:ext uri="{BB962C8B-B14F-4D97-AF65-F5344CB8AC3E}">
        <p14:creationId xmlns:p14="http://schemas.microsoft.com/office/powerpoint/2010/main" val="13815606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smtClean="0">
                <a:latin typeface="Arial" charset="0"/>
              </a:rPr>
              <a:t>Cross Validation</a:t>
            </a:r>
            <a:endParaRPr lang="en-US" sz="3200" dirty="0">
              <a:latin typeface="Arial" charset="0"/>
            </a:endParaRPr>
          </a:p>
        </p:txBody>
      </p:sp>
      <p:sp>
        <p:nvSpPr>
          <p:cNvPr id="65539" name="Rectangle 3"/>
          <p:cNvSpPr>
            <a:spLocks noGrp="1" noChangeArrowheads="1"/>
          </p:cNvSpPr>
          <p:nvPr>
            <p:ph type="body" idx="1"/>
          </p:nvPr>
        </p:nvSpPr>
        <p:spPr>
          <a:xfrm>
            <a:off x="1128943" y="1571043"/>
            <a:ext cx="7048804" cy="4379976"/>
          </a:xfrm>
        </p:spPr>
        <p:txBody>
          <a:bodyPr>
            <a:noAutofit/>
          </a:bodyPr>
          <a:lstStyle/>
          <a:p>
            <a:pPr marL="0" indent="0">
              <a:buNone/>
            </a:pPr>
            <a:r>
              <a:rPr lang="en-US" sz="3200" dirty="0" smtClean="0">
                <a:latin typeface="Arial" charset="0"/>
              </a:rPr>
              <a:t>Typically done with 10 subsamples (ten-fold cross validation)</a:t>
            </a:r>
          </a:p>
          <a:p>
            <a:pPr marL="0" indent="0">
              <a:lnSpc>
                <a:spcPct val="90000"/>
              </a:lnSpc>
              <a:buNone/>
            </a:pPr>
            <a:r>
              <a:rPr lang="en-US" sz="3200" dirty="0" smtClean="0">
                <a:latin typeface="Arial" charset="0"/>
              </a:rPr>
              <a:t>Provides an </a:t>
            </a:r>
            <a:r>
              <a:rPr lang="en-US" sz="3200" i="1" dirty="0">
                <a:latin typeface="Arial" charset="0"/>
              </a:rPr>
              <a:t>estimate</a:t>
            </a:r>
            <a:r>
              <a:rPr lang="en-US" sz="3200" dirty="0">
                <a:latin typeface="Arial" charset="0"/>
              </a:rPr>
              <a:t> </a:t>
            </a:r>
            <a:r>
              <a:rPr lang="en-US" sz="3200" dirty="0" smtClean="0">
                <a:latin typeface="Arial" charset="0"/>
              </a:rPr>
              <a:t>of performance on an independent sample</a:t>
            </a:r>
          </a:p>
          <a:p>
            <a:pPr marL="0" indent="0">
              <a:lnSpc>
                <a:spcPct val="90000"/>
              </a:lnSpc>
              <a:buNone/>
            </a:pPr>
            <a:r>
              <a:rPr lang="en-US" sz="3200" dirty="0">
                <a:latin typeface="Arial" charset="0"/>
              </a:rPr>
              <a:t>Makes the most of your data – large portion used for </a:t>
            </a:r>
            <a:r>
              <a:rPr lang="en-US" sz="3200" dirty="0" smtClean="0">
                <a:latin typeface="Arial" charset="0"/>
              </a:rPr>
              <a:t>training</a:t>
            </a:r>
          </a:p>
          <a:p>
            <a:pPr marL="0" indent="0">
              <a:lnSpc>
                <a:spcPct val="90000"/>
              </a:lnSpc>
              <a:buNone/>
            </a:pPr>
            <a:r>
              <a:rPr lang="en-US" sz="3200" dirty="0">
                <a:latin typeface="Arial" charset="0"/>
              </a:rPr>
              <a:t>But </a:t>
            </a:r>
            <a:r>
              <a:rPr lang="en-US" sz="3200" dirty="0" smtClean="0">
                <a:latin typeface="Arial" charset="0"/>
              </a:rPr>
              <a:t>many iterations you </a:t>
            </a:r>
            <a:r>
              <a:rPr lang="en-US" sz="3200" dirty="0">
                <a:latin typeface="Arial" charset="0"/>
              </a:rPr>
              <a:t>are using insights from your testing data in building your </a:t>
            </a:r>
            <a:r>
              <a:rPr lang="en-US" sz="3200" dirty="0" smtClean="0">
                <a:latin typeface="Arial" charset="0"/>
              </a:rPr>
              <a:t>model -&gt; need that optimization set </a:t>
            </a:r>
            <a:endParaRPr lang="en-US" sz="3200" dirty="0">
              <a:latin typeface="Arial" charset="0"/>
            </a:endParaRPr>
          </a:p>
          <a:p>
            <a:pPr marL="0" indent="0">
              <a:lnSpc>
                <a:spcPct val="90000"/>
              </a:lnSpc>
              <a:buNone/>
            </a:pPr>
            <a:endParaRPr lang="en-US" sz="3200" dirty="0">
              <a:latin typeface="Arial" charset="0"/>
            </a:endParaRPr>
          </a:p>
          <a:p>
            <a:pPr marL="0" indent="0">
              <a:lnSpc>
                <a:spcPct val="90000"/>
              </a:lnSpc>
              <a:buNone/>
            </a:pPr>
            <a:endParaRPr lang="en-US" sz="3200" dirty="0" smtClean="0">
              <a:latin typeface="Arial" charset="0"/>
            </a:endParaRPr>
          </a:p>
          <a:p>
            <a:pPr marL="0" indent="0">
              <a:lnSpc>
                <a:spcPct val="90000"/>
              </a:lnSpc>
              <a:buNone/>
            </a:pPr>
            <a:r>
              <a:rPr lang="en-US" sz="3200" dirty="0" smtClean="0">
                <a:latin typeface="Arial" charset="0"/>
              </a:rPr>
              <a:t>Partitioning</a:t>
            </a:r>
          </a:p>
          <a:p>
            <a:pPr lvl="1">
              <a:lnSpc>
                <a:spcPct val="90000"/>
              </a:lnSpc>
            </a:pPr>
            <a:r>
              <a:rPr lang="ja-JP" altLang="en-US" sz="2400" dirty="0" smtClean="0">
                <a:latin typeface="Arial" charset="0"/>
              </a:rPr>
              <a:t>“</a:t>
            </a:r>
            <a:r>
              <a:rPr lang="en-US" sz="2400" dirty="0">
                <a:latin typeface="Arial" charset="0"/>
              </a:rPr>
              <a:t>Stratified</a:t>
            </a:r>
            <a:r>
              <a:rPr lang="ja-JP" altLang="en-US" sz="2400" dirty="0">
                <a:latin typeface="Arial" charset="0"/>
              </a:rPr>
              <a:t>”</a:t>
            </a:r>
            <a:r>
              <a:rPr lang="en-US" sz="2400" dirty="0">
                <a:latin typeface="Arial" charset="0"/>
              </a:rPr>
              <a:t> </a:t>
            </a:r>
            <a:r>
              <a:rPr lang="en-US" sz="2400" dirty="0">
                <a:latin typeface="Arial" charset="0"/>
                <a:sym typeface="Wingdings" charset="0"/>
              </a:rPr>
              <a:t> randomly choose partitions but in a way guaranteeing that each class is represented in </a:t>
            </a:r>
            <a:r>
              <a:rPr lang="en-US" sz="2400" i="1" dirty="0">
                <a:latin typeface="Arial" charset="0"/>
                <a:sym typeface="Wingdings" charset="0"/>
              </a:rPr>
              <a:t>approximately</a:t>
            </a:r>
            <a:r>
              <a:rPr lang="en-US" sz="2400" dirty="0">
                <a:latin typeface="Arial" charset="0"/>
                <a:sym typeface="Wingdings" charset="0"/>
              </a:rPr>
              <a:t> the right </a:t>
            </a:r>
            <a:r>
              <a:rPr lang="en-US" sz="2400" dirty="0" smtClean="0">
                <a:latin typeface="Arial" charset="0"/>
                <a:sym typeface="Wingdings" charset="0"/>
              </a:rPr>
              <a:t>proportion</a:t>
            </a:r>
            <a:endParaRPr lang="en-US" sz="2400" dirty="0">
              <a:latin typeface="Arial" charset="0"/>
              <a:sym typeface="Wingdings" charset="0"/>
            </a:endParaRPr>
          </a:p>
        </p:txBody>
      </p:sp>
    </p:spTree>
    <p:extLst>
      <p:ext uri="{BB962C8B-B14F-4D97-AF65-F5344CB8AC3E}">
        <p14:creationId xmlns:p14="http://schemas.microsoft.com/office/powerpoint/2010/main" val="1119370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smtClean="0">
                <a:latin typeface="Arial" charset="0"/>
              </a:rPr>
              <a:t>Partitioning your data</a:t>
            </a:r>
            <a:endParaRPr lang="en-US" sz="3200" dirty="0">
              <a:latin typeface="Arial" charset="0"/>
            </a:endParaRPr>
          </a:p>
        </p:txBody>
      </p:sp>
      <p:sp>
        <p:nvSpPr>
          <p:cNvPr id="65539" name="Rectangle 3"/>
          <p:cNvSpPr>
            <a:spLocks noGrp="1" noChangeArrowheads="1"/>
          </p:cNvSpPr>
          <p:nvPr>
            <p:ph type="body" idx="1"/>
          </p:nvPr>
        </p:nvSpPr>
        <p:spPr>
          <a:xfrm>
            <a:off x="1128943" y="1543432"/>
            <a:ext cx="7048804" cy="4379976"/>
          </a:xfrm>
        </p:spPr>
        <p:txBody>
          <a:bodyPr>
            <a:noAutofit/>
          </a:bodyPr>
          <a:lstStyle/>
          <a:p>
            <a:pPr marL="0" indent="0">
              <a:lnSpc>
                <a:spcPct val="90000"/>
              </a:lnSpc>
              <a:buNone/>
            </a:pPr>
            <a:r>
              <a:rPr lang="ja-JP" altLang="en-US" sz="3000" dirty="0" smtClean="0">
                <a:latin typeface="Arial" charset="0"/>
              </a:rPr>
              <a:t>“</a:t>
            </a:r>
            <a:r>
              <a:rPr lang="en-US" sz="3000" dirty="0">
                <a:latin typeface="Arial" charset="0"/>
              </a:rPr>
              <a:t>Stratified</a:t>
            </a:r>
            <a:r>
              <a:rPr lang="ja-JP" altLang="en-US" sz="3000" dirty="0">
                <a:latin typeface="Arial" charset="0"/>
              </a:rPr>
              <a:t>”</a:t>
            </a:r>
            <a:r>
              <a:rPr lang="en-US" sz="3000" dirty="0">
                <a:latin typeface="Arial" charset="0"/>
              </a:rPr>
              <a:t> </a:t>
            </a:r>
            <a:r>
              <a:rPr lang="en-US" sz="3000" dirty="0">
                <a:latin typeface="Arial" charset="0"/>
                <a:sym typeface="Wingdings" charset="0"/>
              </a:rPr>
              <a:t> randomly choose partitions but in a way guaranteeing that each class is represented in </a:t>
            </a:r>
            <a:r>
              <a:rPr lang="en-US" sz="3000" i="1" dirty="0">
                <a:latin typeface="Arial" charset="0"/>
                <a:sym typeface="Wingdings" charset="0"/>
              </a:rPr>
              <a:t>approximately</a:t>
            </a:r>
            <a:r>
              <a:rPr lang="en-US" sz="3000" dirty="0">
                <a:latin typeface="Arial" charset="0"/>
                <a:sym typeface="Wingdings" charset="0"/>
              </a:rPr>
              <a:t> the right </a:t>
            </a:r>
            <a:r>
              <a:rPr lang="en-US" sz="3000" dirty="0" smtClean="0">
                <a:latin typeface="Arial" charset="0"/>
                <a:sym typeface="Wingdings" charset="0"/>
              </a:rPr>
              <a:t>proportion</a:t>
            </a:r>
          </a:p>
          <a:p>
            <a:pPr marL="0" indent="0">
              <a:buNone/>
            </a:pPr>
            <a:endParaRPr lang="en-US" sz="3200" dirty="0">
              <a:latin typeface="Arial" charset="0"/>
            </a:endParaRPr>
          </a:p>
        </p:txBody>
      </p:sp>
    </p:spTree>
    <p:extLst>
      <p:ext uri="{BB962C8B-B14F-4D97-AF65-F5344CB8AC3E}">
        <p14:creationId xmlns:p14="http://schemas.microsoft.com/office/powerpoint/2010/main" val="181172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smtClean="0">
                <a:latin typeface="Arial" charset="0"/>
              </a:rPr>
              <a:t>Partitioning your data</a:t>
            </a:r>
            <a:endParaRPr lang="en-US" sz="3200" dirty="0">
              <a:latin typeface="Arial" charset="0"/>
            </a:endParaRPr>
          </a:p>
        </p:txBody>
      </p:sp>
      <p:sp>
        <p:nvSpPr>
          <p:cNvPr id="65539" name="Rectangle 3"/>
          <p:cNvSpPr>
            <a:spLocks noGrp="1" noChangeArrowheads="1"/>
          </p:cNvSpPr>
          <p:nvPr>
            <p:ph type="body" idx="1"/>
          </p:nvPr>
        </p:nvSpPr>
        <p:spPr>
          <a:xfrm>
            <a:off x="1128943" y="1543432"/>
            <a:ext cx="7048804" cy="4379976"/>
          </a:xfrm>
        </p:spPr>
        <p:txBody>
          <a:bodyPr>
            <a:noAutofit/>
          </a:bodyPr>
          <a:lstStyle/>
          <a:p>
            <a:pPr marL="0" indent="0">
              <a:lnSpc>
                <a:spcPct val="90000"/>
              </a:lnSpc>
              <a:buNone/>
            </a:pPr>
            <a:r>
              <a:rPr lang="ja-JP" altLang="en-US" sz="3000" dirty="0" smtClean="0">
                <a:latin typeface="Arial" charset="0"/>
              </a:rPr>
              <a:t>“</a:t>
            </a:r>
            <a:r>
              <a:rPr lang="en-US" sz="3000" dirty="0">
                <a:latin typeface="Arial" charset="0"/>
              </a:rPr>
              <a:t>Stratified</a:t>
            </a:r>
            <a:r>
              <a:rPr lang="ja-JP" altLang="en-US" sz="3000" dirty="0">
                <a:latin typeface="Arial" charset="0"/>
              </a:rPr>
              <a:t>”</a:t>
            </a:r>
            <a:r>
              <a:rPr lang="en-US" sz="3000" dirty="0">
                <a:latin typeface="Arial" charset="0"/>
              </a:rPr>
              <a:t> </a:t>
            </a:r>
            <a:r>
              <a:rPr lang="en-US" sz="3000" dirty="0">
                <a:latin typeface="Arial" charset="0"/>
                <a:sym typeface="Wingdings" charset="0"/>
              </a:rPr>
              <a:t> randomly choose partitions but in a way guaranteeing that each class is represented in </a:t>
            </a:r>
            <a:r>
              <a:rPr lang="en-US" sz="3000" i="1" dirty="0">
                <a:latin typeface="Arial" charset="0"/>
                <a:sym typeface="Wingdings" charset="0"/>
              </a:rPr>
              <a:t>approximately</a:t>
            </a:r>
            <a:r>
              <a:rPr lang="en-US" sz="3000" dirty="0">
                <a:latin typeface="Arial" charset="0"/>
                <a:sym typeface="Wingdings" charset="0"/>
              </a:rPr>
              <a:t> the right </a:t>
            </a:r>
            <a:r>
              <a:rPr lang="en-US" sz="3000" dirty="0" smtClean="0">
                <a:latin typeface="Arial" charset="0"/>
                <a:sym typeface="Wingdings" charset="0"/>
              </a:rPr>
              <a:t>proportion</a:t>
            </a:r>
          </a:p>
          <a:p>
            <a:pPr marL="0" indent="0">
              <a:lnSpc>
                <a:spcPct val="90000"/>
              </a:lnSpc>
              <a:buNone/>
            </a:pPr>
            <a:r>
              <a:rPr lang="en-US" sz="3000" dirty="0" smtClean="0">
                <a:latin typeface="Arial" charset="0"/>
                <a:sym typeface="Wingdings" charset="0"/>
              </a:rPr>
              <a:t>“Per Person” -&gt; randomly choose one or more people to hold out (less standard, but may be more accurate)</a:t>
            </a:r>
          </a:p>
          <a:p>
            <a:pPr marL="228600" lvl="1" indent="0">
              <a:lnSpc>
                <a:spcPct val="90000"/>
              </a:lnSpc>
              <a:buNone/>
            </a:pPr>
            <a:r>
              <a:rPr lang="en-US" sz="2400" dirty="0">
                <a:latin typeface="Arial" charset="0"/>
                <a:sym typeface="Wingdings" charset="0"/>
              </a:rPr>
              <a:t>	</a:t>
            </a:r>
            <a:r>
              <a:rPr lang="en-US" dirty="0" smtClean="0">
                <a:latin typeface="Arial" charset="0"/>
                <a:sym typeface="Wingdings" charset="0"/>
              </a:rPr>
              <a:t>Especially good if you want to know how your classifier would perform if a new user comes along</a:t>
            </a:r>
            <a:endParaRPr lang="en-US" dirty="0">
              <a:latin typeface="Arial" charset="0"/>
            </a:endParaRPr>
          </a:p>
          <a:p>
            <a:pPr marL="0" indent="0">
              <a:buNone/>
            </a:pPr>
            <a:endParaRPr lang="en-US" sz="3200" dirty="0">
              <a:latin typeface="Arial" charset="0"/>
            </a:endParaRPr>
          </a:p>
        </p:txBody>
      </p:sp>
    </p:spTree>
    <p:extLst>
      <p:ext uri="{BB962C8B-B14F-4D97-AF65-F5344CB8AC3E}">
        <p14:creationId xmlns:p14="http://schemas.microsoft.com/office/powerpoint/2010/main" val="2947289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z="4000">
                <a:latin typeface="Arial" charset="0"/>
              </a:rPr>
              <a:t>Do we have to do all of the folds?</a:t>
            </a:r>
          </a:p>
        </p:txBody>
      </p:sp>
      <p:sp>
        <p:nvSpPr>
          <p:cNvPr id="75779" name="Rectangle 3"/>
          <p:cNvSpPr>
            <a:spLocks noGrp="1" noChangeArrowheads="1"/>
          </p:cNvSpPr>
          <p:nvPr>
            <p:ph idx="1"/>
          </p:nvPr>
        </p:nvSpPr>
        <p:spPr/>
        <p:txBody>
          <a:bodyPr/>
          <a:lstStyle/>
          <a:p>
            <a:pPr eaLnBrk="1" hangingPunct="1">
              <a:lnSpc>
                <a:spcPct val="90000"/>
              </a:lnSpc>
            </a:pPr>
            <a:r>
              <a:rPr lang="en-US" dirty="0">
                <a:latin typeface="Arial" charset="0"/>
              </a:rPr>
              <a:t>Yes!</a:t>
            </a:r>
          </a:p>
          <a:p>
            <a:pPr eaLnBrk="1" hangingPunct="1">
              <a:lnSpc>
                <a:spcPct val="90000"/>
              </a:lnSpc>
            </a:pPr>
            <a:r>
              <a:rPr lang="en-US" dirty="0">
                <a:latin typeface="Arial" charset="0"/>
              </a:rPr>
              <a:t>The test set on each fold is too small to give you an accurate estimate of performance alone</a:t>
            </a:r>
          </a:p>
          <a:p>
            <a:pPr eaLnBrk="1" hangingPunct="1">
              <a:lnSpc>
                <a:spcPct val="90000"/>
              </a:lnSpc>
            </a:pPr>
            <a:r>
              <a:rPr lang="en-US" dirty="0">
                <a:latin typeface="Arial" charset="0"/>
              </a:rPr>
              <a:t>Variation across folds</a:t>
            </a:r>
          </a:p>
          <a:p>
            <a:pPr eaLnBrk="1" hangingPunct="1">
              <a:lnSpc>
                <a:spcPct val="90000"/>
              </a:lnSpc>
            </a:pPr>
            <a:r>
              <a:rPr lang="en-US" dirty="0">
                <a:latin typeface="Arial" charset="0"/>
              </a:rPr>
              <a:t>Evaluation over part of the data is likely to be misleading</a:t>
            </a:r>
          </a:p>
          <a:p>
            <a:pPr eaLnBrk="1" hangingPunct="1">
              <a:lnSpc>
                <a:spcPct val="90000"/>
              </a:lnSpc>
            </a:pPr>
            <a:endParaRPr lang="en-US" dirty="0">
              <a:latin typeface="Arial" charset="0"/>
            </a:endParaRPr>
          </a:p>
        </p:txBody>
      </p:sp>
    </p:spTree>
    <p:extLst>
      <p:ext uri="{BB962C8B-B14F-4D97-AF65-F5344CB8AC3E}">
        <p14:creationId xmlns:p14="http://schemas.microsoft.com/office/powerpoint/2010/main" val="12077533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smtClean="0">
                <a:latin typeface="Arial" charset="0"/>
              </a:rPr>
              <a:t>To make your classifier</a:t>
            </a:r>
            <a:endParaRPr lang="en-US" dirty="0">
              <a:latin typeface="Arial" charset="0"/>
            </a:endParaRPr>
          </a:p>
        </p:txBody>
      </p:sp>
      <p:sp>
        <p:nvSpPr>
          <p:cNvPr id="73731" name="Rectangle 3"/>
          <p:cNvSpPr>
            <a:spLocks noGrp="1" noChangeArrowheads="1"/>
          </p:cNvSpPr>
          <p:nvPr>
            <p:ph type="body" idx="1"/>
          </p:nvPr>
        </p:nvSpPr>
        <p:spPr>
          <a:xfrm>
            <a:off x="954132" y="2209800"/>
            <a:ext cx="7732668" cy="4058486"/>
          </a:xfrm>
        </p:spPr>
        <p:txBody>
          <a:bodyPr>
            <a:normAutofit fontScale="92500" lnSpcReduction="10000"/>
          </a:bodyPr>
          <a:lstStyle/>
          <a:p>
            <a:pPr marL="0" indent="0" eaLnBrk="1" hangingPunct="1">
              <a:buNone/>
            </a:pPr>
            <a:r>
              <a:rPr lang="en-US" dirty="0">
                <a:latin typeface="Arial" charset="0"/>
              </a:rPr>
              <a:t>If </a:t>
            </a:r>
            <a:r>
              <a:rPr lang="en-US" dirty="0" smtClean="0">
                <a:latin typeface="Arial" charset="0"/>
              </a:rPr>
              <a:t>satisfied </a:t>
            </a:r>
            <a:r>
              <a:rPr lang="en-US" dirty="0">
                <a:latin typeface="Arial" charset="0"/>
              </a:rPr>
              <a:t>with the performance estimate we get using cross-validation</a:t>
            </a:r>
          </a:p>
          <a:p>
            <a:pPr eaLnBrk="1" hangingPunct="1"/>
            <a:endParaRPr lang="en-US" dirty="0">
              <a:latin typeface="Arial" charset="0"/>
            </a:endParaRPr>
          </a:p>
          <a:p>
            <a:pPr marL="0" indent="0" eaLnBrk="1" hangingPunct="1">
              <a:buNone/>
            </a:pPr>
            <a:r>
              <a:rPr lang="en-US" dirty="0" smtClean="0">
                <a:latin typeface="Arial" charset="0"/>
              </a:rPr>
              <a:t>Build the </a:t>
            </a:r>
            <a:r>
              <a:rPr lang="en-US" dirty="0">
                <a:latin typeface="Arial" charset="0"/>
              </a:rPr>
              <a:t>model with the </a:t>
            </a:r>
            <a:r>
              <a:rPr lang="en-US" b="1" u="sng" dirty="0">
                <a:latin typeface="Arial" charset="0"/>
              </a:rPr>
              <a:t>WHOLE SET</a:t>
            </a:r>
          </a:p>
          <a:p>
            <a:pPr eaLnBrk="1" hangingPunct="1"/>
            <a:endParaRPr lang="en-US" b="1" u="sng" dirty="0" smtClean="0">
              <a:latin typeface="Arial" charset="0"/>
            </a:endParaRPr>
          </a:p>
          <a:p>
            <a:pPr eaLnBrk="1" hangingPunct="1"/>
            <a:endParaRPr lang="en-US" b="1" u="sng" dirty="0" smtClean="0">
              <a:latin typeface="Arial" charset="0"/>
            </a:endParaRPr>
          </a:p>
          <a:p>
            <a:pPr marL="0" indent="0" eaLnBrk="1" hangingPunct="1">
              <a:buNone/>
            </a:pPr>
            <a:endParaRPr lang="en-US" b="1" u="sng" dirty="0" smtClean="0">
              <a:latin typeface="Arial" charset="0"/>
            </a:endParaRPr>
          </a:p>
          <a:p>
            <a:pPr marL="0" indent="0" eaLnBrk="1" hangingPunct="1">
              <a:buNone/>
            </a:pPr>
            <a:endParaRPr lang="en-US" b="1" u="sng" dirty="0">
              <a:latin typeface="Arial" charset="0"/>
            </a:endParaRPr>
          </a:p>
          <a:p>
            <a:pPr marL="0" indent="0" eaLnBrk="1" hangingPunct="1">
              <a:buNone/>
            </a:pPr>
            <a:r>
              <a:rPr lang="en-US" dirty="0" smtClean="0">
                <a:latin typeface="Arial" charset="0"/>
              </a:rPr>
              <a:t>Don’t use </a:t>
            </a:r>
            <a:r>
              <a:rPr lang="en-US" dirty="0">
                <a:latin typeface="Arial" charset="0"/>
              </a:rPr>
              <a:t>cross-validation to build the model</a:t>
            </a:r>
          </a:p>
        </p:txBody>
      </p:sp>
      <p:graphicFrame>
        <p:nvGraphicFramePr>
          <p:cNvPr id="4" name="Table 3"/>
          <p:cNvGraphicFramePr>
            <a:graphicFrameLocks noGrp="1"/>
          </p:cNvGraphicFramePr>
          <p:nvPr>
            <p:extLst>
              <p:ext uri="{D42A27DB-BD31-4B8C-83A1-F6EECF244321}">
                <p14:modId xmlns:p14="http://schemas.microsoft.com/office/powerpoint/2010/main" val="72591011"/>
              </p:ext>
            </p:extLst>
          </p:nvPr>
        </p:nvGraphicFramePr>
        <p:xfrm>
          <a:off x="1358370" y="4092280"/>
          <a:ext cx="6096002" cy="3708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endParaRPr lang="en-US" dirty="0"/>
                    </a:p>
                  </a:txBody>
                  <a:tcPr>
                    <a:solidFill>
                      <a:schemeClr val="accent5"/>
                    </a:solidFill>
                  </a:tcPr>
                </a:tc>
                <a:tc>
                  <a:txBody>
                    <a:bodyPr/>
                    <a:lstStyle/>
                    <a:p>
                      <a:endParaRPr lang="en-US" dirty="0"/>
                    </a:p>
                  </a:txBody>
                  <a:tcPr>
                    <a:solidFill>
                      <a:srgbClr val="850205"/>
                    </a:solidFill>
                  </a:tcPr>
                </a:tc>
                <a:tc>
                  <a:txBody>
                    <a:bodyPr/>
                    <a:lstStyle/>
                    <a:p>
                      <a:endParaRPr lang="en-US" dirty="0"/>
                    </a:p>
                  </a:txBody>
                  <a:tcPr>
                    <a:solidFill>
                      <a:srgbClr val="850205"/>
                    </a:solidFill>
                  </a:tcPr>
                </a:tc>
                <a:tc>
                  <a:txBody>
                    <a:bodyPr/>
                    <a:lstStyle/>
                    <a:p>
                      <a:endParaRPr lang="en-US" dirty="0"/>
                    </a:p>
                  </a:txBody>
                  <a:tcPr/>
                </a:tc>
                <a:tc>
                  <a:txBody>
                    <a:bodyPr/>
                    <a:lstStyle/>
                    <a:p>
                      <a:endParaRPr lang="en-US" dirty="0"/>
                    </a:p>
                  </a:txBody>
                  <a:tcPr>
                    <a:solidFill>
                      <a:srgbClr val="850205"/>
                    </a:solidFill>
                  </a:tcPr>
                </a:tc>
                <a:tc>
                  <a:txBody>
                    <a:bodyPr/>
                    <a:lstStyle/>
                    <a:p>
                      <a:endParaRPr lang="en-US" dirty="0"/>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rgbClr val="3366FF"/>
                    </a:solidFill>
                  </a:tcPr>
                </a:tc>
              </a:tr>
            </a:tbl>
          </a:graphicData>
        </a:graphic>
      </p:graphicFrame>
      <p:pic>
        <p:nvPicPr>
          <p:cNvPr id="5" name="Picture 4"/>
          <p:cNvPicPr>
            <a:picLocks noChangeAspect="1"/>
          </p:cNvPicPr>
          <p:nvPr/>
        </p:nvPicPr>
        <p:blipFill>
          <a:blip r:embed="rId3"/>
          <a:stretch>
            <a:fillRect/>
          </a:stretch>
        </p:blipFill>
        <p:spPr>
          <a:xfrm>
            <a:off x="4099997" y="4934795"/>
            <a:ext cx="641011" cy="574699"/>
          </a:xfrm>
          <a:prstGeom prst="rect">
            <a:avLst/>
          </a:prstGeom>
        </p:spPr>
      </p:pic>
      <p:sp>
        <p:nvSpPr>
          <p:cNvPr id="2" name="Left Brace 1"/>
          <p:cNvSpPr/>
          <p:nvPr/>
        </p:nvSpPr>
        <p:spPr>
          <a:xfrm rot="16200000">
            <a:off x="4228269" y="1593223"/>
            <a:ext cx="356206" cy="6096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614077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smtClean="0">
                <a:latin typeface="Arial" charset="0"/>
              </a:rPr>
              <a:t>To make your classifier…</a:t>
            </a:r>
            <a:endParaRPr lang="en-US" dirty="0">
              <a:latin typeface="Arial" charset="0"/>
            </a:endParaRPr>
          </a:p>
        </p:txBody>
      </p:sp>
      <p:sp>
        <p:nvSpPr>
          <p:cNvPr id="65539" name="Rectangle 3"/>
          <p:cNvSpPr>
            <a:spLocks noGrp="1" noChangeArrowheads="1"/>
          </p:cNvSpPr>
          <p:nvPr>
            <p:ph idx="1"/>
          </p:nvPr>
        </p:nvSpPr>
        <p:spPr/>
        <p:txBody>
          <a:bodyPr>
            <a:normAutofit/>
          </a:bodyPr>
          <a:lstStyle/>
          <a:p>
            <a:pPr eaLnBrk="1" hangingPunct="1"/>
            <a:r>
              <a:rPr lang="en-US">
                <a:latin typeface="Arial" charset="0"/>
              </a:rPr>
              <a:t>If we are satisfied with the performance estimate we get</a:t>
            </a:r>
          </a:p>
          <a:p>
            <a:pPr eaLnBrk="1" hangingPunct="1"/>
            <a:endParaRPr lang="en-US">
              <a:latin typeface="Arial" charset="0"/>
            </a:endParaRPr>
          </a:p>
          <a:p>
            <a:pPr eaLnBrk="1" hangingPunct="1"/>
            <a:r>
              <a:rPr lang="en-US">
                <a:latin typeface="Arial" charset="0"/>
              </a:rPr>
              <a:t>Then we build the model with the </a:t>
            </a:r>
            <a:r>
              <a:rPr lang="en-US" b="1" u="sng">
                <a:latin typeface="Arial" charset="0"/>
              </a:rPr>
              <a:t>WHOLE SET</a:t>
            </a:r>
          </a:p>
          <a:p>
            <a:pPr eaLnBrk="1" hangingPunct="1"/>
            <a:endParaRPr lang="en-US" b="1" u="sng">
              <a:latin typeface="Arial" charset="0"/>
            </a:endParaRPr>
          </a:p>
          <a:p>
            <a:pPr eaLnBrk="1" hangingPunct="1"/>
            <a:r>
              <a:rPr lang="en-US">
                <a:latin typeface="Arial" charset="0"/>
              </a:rPr>
              <a:t>Now let</a:t>
            </a:r>
            <a:r>
              <a:rPr lang="ja-JP" altLang="en-US">
                <a:latin typeface="Arial" charset="0"/>
              </a:rPr>
              <a:t>’</a:t>
            </a:r>
            <a:r>
              <a:rPr lang="en-US">
                <a:latin typeface="Arial" charset="0"/>
              </a:rPr>
              <a:t>s see how it works…</a:t>
            </a:r>
          </a:p>
        </p:txBody>
      </p:sp>
      <p:grpSp>
        <p:nvGrpSpPr>
          <p:cNvPr id="65540" name="Group 4"/>
          <p:cNvGrpSpPr>
            <a:grpSpLocks/>
          </p:cNvGrpSpPr>
          <p:nvPr/>
        </p:nvGrpSpPr>
        <p:grpSpPr bwMode="auto">
          <a:xfrm>
            <a:off x="949323" y="1219200"/>
            <a:ext cx="7537452" cy="4495800"/>
            <a:chOff x="458" y="624"/>
            <a:chExt cx="4748" cy="2832"/>
          </a:xfrm>
        </p:grpSpPr>
        <p:grpSp>
          <p:nvGrpSpPr>
            <p:cNvPr id="65541" name="Group 5"/>
            <p:cNvGrpSpPr>
              <a:grpSpLocks/>
            </p:cNvGrpSpPr>
            <p:nvPr/>
          </p:nvGrpSpPr>
          <p:grpSpPr bwMode="auto">
            <a:xfrm>
              <a:off x="458" y="624"/>
              <a:ext cx="4748" cy="2832"/>
              <a:chOff x="458" y="624"/>
              <a:chExt cx="4748" cy="2832"/>
            </a:xfrm>
          </p:grpSpPr>
          <p:sp>
            <p:nvSpPr>
              <p:cNvPr id="65543" name="Rectangle 6"/>
              <p:cNvSpPr>
                <a:spLocks noChangeArrowheads="1"/>
              </p:cNvSpPr>
              <p:nvPr/>
            </p:nvSpPr>
            <p:spPr bwMode="auto">
              <a:xfrm>
                <a:off x="480" y="624"/>
                <a:ext cx="4656" cy="283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5544" name="Text Box 7"/>
              <p:cNvSpPr txBox="1">
                <a:spLocks noChangeArrowheads="1"/>
              </p:cNvSpPr>
              <p:nvPr/>
            </p:nvSpPr>
            <p:spPr bwMode="auto">
              <a:xfrm>
                <a:off x="458" y="1200"/>
                <a:ext cx="4748" cy="2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r>
                  <a:rPr lang="en-US" sz="3600" dirty="0">
                    <a:solidFill>
                      <a:schemeClr val="bg1"/>
                    </a:solidFill>
                  </a:rPr>
                  <a:t>If you are not satisfied with the </a:t>
                </a:r>
              </a:p>
              <a:p>
                <a:pPr algn="ctr"/>
                <a:r>
                  <a:rPr lang="en-US" sz="3600" dirty="0">
                    <a:solidFill>
                      <a:schemeClr val="bg1"/>
                    </a:solidFill>
                  </a:rPr>
                  <a:t>performance you get,</a:t>
                </a:r>
              </a:p>
              <a:p>
                <a:pPr algn="ctr"/>
                <a:r>
                  <a:rPr lang="en-US" sz="3600" dirty="0">
                    <a:solidFill>
                      <a:schemeClr val="bg1"/>
                    </a:solidFill>
                  </a:rPr>
                  <a:t>then you should try to determine </a:t>
                </a:r>
              </a:p>
              <a:p>
                <a:pPr algn="ctr"/>
                <a:r>
                  <a:rPr lang="en-US" sz="3600" dirty="0">
                    <a:solidFill>
                      <a:schemeClr val="bg1"/>
                    </a:solidFill>
                  </a:rPr>
                  <a:t>what went wrong</a:t>
                </a:r>
                <a:r>
                  <a:rPr lang="en-US" sz="3600" dirty="0" smtClean="0">
                    <a:solidFill>
                      <a:schemeClr val="bg1"/>
                    </a:solidFill>
                  </a:rPr>
                  <a:t>, </a:t>
                </a:r>
                <a:endParaRPr lang="en-US" sz="3600" dirty="0">
                  <a:solidFill>
                    <a:schemeClr val="bg1"/>
                  </a:solidFill>
                </a:endParaRPr>
              </a:p>
              <a:p>
                <a:pPr algn="ctr"/>
                <a:r>
                  <a:rPr lang="en-US" sz="3600" dirty="0">
                    <a:solidFill>
                      <a:schemeClr val="bg1"/>
                    </a:solidFill>
                  </a:rPr>
                  <a:t>and then evaluate a different model </a:t>
                </a:r>
              </a:p>
              <a:p>
                <a:pPr algn="ctr"/>
                <a:r>
                  <a:rPr lang="en-US" sz="3600" dirty="0">
                    <a:solidFill>
                      <a:schemeClr val="bg1"/>
                    </a:solidFill>
                  </a:rPr>
                  <a:t>that compensates.</a:t>
                </a:r>
              </a:p>
            </p:txBody>
          </p:sp>
        </p:grpSp>
        <p:pic>
          <p:nvPicPr>
            <p:cNvPr id="65542" name="Picture 8" descr="sher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 y="672"/>
              <a:ext cx="768" cy="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17331456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atin typeface="Arial" charset="0"/>
              </a:rPr>
              <a:t>Feature Selection</a:t>
            </a:r>
          </a:p>
        </p:txBody>
      </p:sp>
      <p:sp>
        <p:nvSpPr>
          <p:cNvPr id="68611" name="Rectangle 3"/>
          <p:cNvSpPr>
            <a:spLocks noGrp="1" noChangeArrowheads="1"/>
          </p:cNvSpPr>
          <p:nvPr>
            <p:ph type="body" idx="1"/>
          </p:nvPr>
        </p:nvSpPr>
        <p:spPr/>
        <p:txBody>
          <a:bodyPr/>
          <a:lstStyle/>
          <a:p>
            <a:pPr marL="0" indent="0" eaLnBrk="1" hangingPunct="1">
              <a:buFont typeface="Wingdings" charset="0"/>
              <a:buNone/>
            </a:pPr>
            <a:r>
              <a:rPr lang="en-US">
                <a:latin typeface="Arial" charset="0"/>
              </a:rPr>
              <a:t>Earlier indicated that feature selection is typically important to success</a:t>
            </a:r>
          </a:p>
          <a:p>
            <a:pPr marL="0" indent="0" eaLnBrk="1" hangingPunct="1">
              <a:buFont typeface="Wingdings" charset="0"/>
              <a:buNone/>
            </a:pPr>
            <a:endParaRPr lang="en-US" sz="1600">
              <a:latin typeface="Arial" charset="0"/>
            </a:endParaRPr>
          </a:p>
          <a:p>
            <a:pPr marL="0" indent="0" eaLnBrk="1" hangingPunct="1">
              <a:buFont typeface="Wingdings" charset="0"/>
              <a:buNone/>
            </a:pPr>
            <a:r>
              <a:rPr lang="en-US">
                <a:latin typeface="Arial" charset="0"/>
              </a:rPr>
              <a:t>Very typical feature selection method: </a:t>
            </a:r>
            <a:br>
              <a:rPr lang="en-US">
                <a:latin typeface="Arial" charset="0"/>
              </a:rPr>
            </a:br>
            <a:r>
              <a:rPr lang="en-US">
                <a:latin typeface="Arial" charset="0"/>
              </a:rPr>
              <a:t>use information gain to </a:t>
            </a:r>
            <a:r>
              <a:rPr lang="ja-JP" altLang="en-US">
                <a:latin typeface="Arial" charset="0"/>
              </a:rPr>
              <a:t>“</a:t>
            </a:r>
            <a:r>
              <a:rPr lang="en-US">
                <a:latin typeface="Arial" charset="0"/>
              </a:rPr>
              <a:t>score</a:t>
            </a:r>
            <a:r>
              <a:rPr lang="ja-JP" altLang="en-US">
                <a:latin typeface="Arial" charset="0"/>
              </a:rPr>
              <a:t>”</a:t>
            </a:r>
            <a:r>
              <a:rPr lang="en-US">
                <a:latin typeface="Arial" charset="0"/>
              </a:rPr>
              <a:t> your features</a:t>
            </a:r>
          </a:p>
          <a:p>
            <a:pPr lvl="1" eaLnBrk="1" hangingPunct="1"/>
            <a:r>
              <a:rPr lang="en-US">
                <a:latin typeface="Arial" charset="0"/>
              </a:rPr>
              <a:t>Use the top N features ranked by information gain</a:t>
            </a:r>
          </a:p>
          <a:p>
            <a:pPr marL="0" indent="0" eaLnBrk="1" hangingPunct="1">
              <a:buFont typeface="Wingdings" charset="0"/>
              <a:buNone/>
            </a:pPr>
            <a:endParaRPr lang="en-US" sz="1600">
              <a:latin typeface="Arial" charset="0"/>
            </a:endParaRPr>
          </a:p>
        </p:txBody>
      </p:sp>
    </p:spTree>
    <p:extLst>
      <p:ext uri="{BB962C8B-B14F-4D97-AF65-F5344CB8AC3E}">
        <p14:creationId xmlns:p14="http://schemas.microsoft.com/office/powerpoint/2010/main" val="3592176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latin typeface="Arial" charset="0"/>
              </a:rPr>
              <a:t>Wrapper based feature selection</a:t>
            </a:r>
            <a:endParaRPr lang="en-US" dirty="0">
              <a:latin typeface="Arial" charset="0"/>
            </a:endParaRPr>
          </a:p>
        </p:txBody>
      </p:sp>
      <p:sp>
        <p:nvSpPr>
          <p:cNvPr id="69635" name="Rectangle 3"/>
          <p:cNvSpPr>
            <a:spLocks noGrp="1" noChangeArrowheads="1"/>
          </p:cNvSpPr>
          <p:nvPr>
            <p:ph type="body" idx="1"/>
          </p:nvPr>
        </p:nvSpPr>
        <p:spPr/>
        <p:txBody>
          <a:bodyPr>
            <a:noAutofit/>
          </a:bodyPr>
          <a:lstStyle/>
          <a:p>
            <a:pPr marL="0" indent="0">
              <a:lnSpc>
                <a:spcPct val="90000"/>
              </a:lnSpc>
              <a:buNone/>
            </a:pPr>
            <a:r>
              <a:rPr lang="en-US" dirty="0" err="1" smtClean="0">
                <a:latin typeface="Arial" charset="0"/>
              </a:rPr>
              <a:t>Combinatoric</a:t>
            </a:r>
            <a:r>
              <a:rPr lang="en-US" dirty="0" smtClean="0">
                <a:latin typeface="Arial" charset="0"/>
              </a:rPr>
              <a:t> </a:t>
            </a:r>
            <a:r>
              <a:rPr lang="en-US" dirty="0">
                <a:latin typeface="Arial" charset="0"/>
              </a:rPr>
              <a:t>search / optimization through possible feature subsets using classifier accuracy as the objective function </a:t>
            </a:r>
            <a:br>
              <a:rPr lang="en-US" dirty="0">
                <a:latin typeface="Arial" charset="0"/>
              </a:rPr>
            </a:br>
            <a:r>
              <a:rPr lang="en-US" dirty="0">
                <a:latin typeface="Arial" charset="0"/>
              </a:rPr>
              <a:t>(this can be </a:t>
            </a:r>
            <a:r>
              <a:rPr lang="ja-JP" altLang="en-US" dirty="0">
                <a:latin typeface="Arial" charset="0"/>
              </a:rPr>
              <a:t>“</a:t>
            </a:r>
            <a:r>
              <a:rPr lang="en-US" dirty="0">
                <a:latin typeface="Arial" charset="0"/>
              </a:rPr>
              <a:t>wrapped</a:t>
            </a:r>
            <a:r>
              <a:rPr lang="ja-JP" altLang="en-US" dirty="0">
                <a:latin typeface="Arial" charset="0"/>
              </a:rPr>
              <a:t>”</a:t>
            </a:r>
            <a:r>
              <a:rPr lang="en-US" dirty="0">
                <a:latin typeface="Arial" charset="0"/>
              </a:rPr>
              <a:t> around any type of classifier</a:t>
            </a:r>
            <a:r>
              <a:rPr lang="en-US" dirty="0" smtClean="0">
                <a:latin typeface="Arial" charset="0"/>
              </a:rPr>
              <a:t>)</a:t>
            </a:r>
            <a:endParaRPr lang="en-US" dirty="0">
              <a:latin typeface="Arial" charset="0"/>
            </a:endParaRPr>
          </a:p>
        </p:txBody>
      </p:sp>
    </p:spTree>
    <p:extLst>
      <p:ext uri="{BB962C8B-B14F-4D97-AF65-F5344CB8AC3E}">
        <p14:creationId xmlns:p14="http://schemas.microsoft.com/office/powerpoint/2010/main" val="2916284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latin typeface="Arial" charset="0"/>
              </a:rPr>
              <a:t>Wrapper based feature selection</a:t>
            </a:r>
            <a:endParaRPr lang="en-US" dirty="0">
              <a:latin typeface="Arial" charset="0"/>
            </a:endParaRPr>
          </a:p>
        </p:txBody>
      </p:sp>
      <p:sp>
        <p:nvSpPr>
          <p:cNvPr id="69635" name="Rectangle 3"/>
          <p:cNvSpPr>
            <a:spLocks noGrp="1" noChangeArrowheads="1"/>
          </p:cNvSpPr>
          <p:nvPr>
            <p:ph type="body" idx="1"/>
          </p:nvPr>
        </p:nvSpPr>
        <p:spPr/>
        <p:txBody>
          <a:bodyPr>
            <a:noAutofit/>
          </a:bodyPr>
          <a:lstStyle/>
          <a:p>
            <a:pPr marL="0" indent="0">
              <a:lnSpc>
                <a:spcPct val="90000"/>
              </a:lnSpc>
              <a:buNone/>
            </a:pPr>
            <a:r>
              <a:rPr lang="en-US" dirty="0" err="1" smtClean="0">
                <a:latin typeface="Arial" charset="0"/>
              </a:rPr>
              <a:t>Combinatoric</a:t>
            </a:r>
            <a:r>
              <a:rPr lang="en-US" dirty="0" smtClean="0">
                <a:latin typeface="Arial" charset="0"/>
              </a:rPr>
              <a:t> </a:t>
            </a:r>
            <a:r>
              <a:rPr lang="en-US" dirty="0">
                <a:latin typeface="Arial" charset="0"/>
              </a:rPr>
              <a:t>search / optimization through possible feature subsets using classifier accuracy as the objective function </a:t>
            </a:r>
            <a:br>
              <a:rPr lang="en-US" dirty="0">
                <a:latin typeface="Arial" charset="0"/>
              </a:rPr>
            </a:br>
            <a:r>
              <a:rPr lang="en-US" dirty="0">
                <a:latin typeface="Arial" charset="0"/>
              </a:rPr>
              <a:t>(this can be </a:t>
            </a:r>
            <a:r>
              <a:rPr lang="ja-JP" altLang="en-US" dirty="0">
                <a:latin typeface="Arial" charset="0"/>
              </a:rPr>
              <a:t>“</a:t>
            </a:r>
            <a:r>
              <a:rPr lang="en-US" dirty="0">
                <a:latin typeface="Arial" charset="0"/>
              </a:rPr>
              <a:t>wrapped</a:t>
            </a:r>
            <a:r>
              <a:rPr lang="ja-JP" altLang="en-US" dirty="0">
                <a:latin typeface="Arial" charset="0"/>
              </a:rPr>
              <a:t>”</a:t>
            </a:r>
            <a:r>
              <a:rPr lang="en-US" dirty="0">
                <a:latin typeface="Arial" charset="0"/>
              </a:rPr>
              <a:t> around any type of classifier</a:t>
            </a:r>
            <a:r>
              <a:rPr lang="en-US" dirty="0" smtClean="0">
                <a:latin typeface="Arial" charset="0"/>
              </a:rPr>
              <a:t>)</a:t>
            </a:r>
          </a:p>
          <a:p>
            <a:pPr marL="0" indent="0">
              <a:lnSpc>
                <a:spcPct val="90000"/>
              </a:lnSpc>
              <a:buNone/>
            </a:pPr>
            <a:r>
              <a:rPr lang="en-US" dirty="0" smtClean="0">
                <a:latin typeface="Arial" charset="0"/>
              </a:rPr>
              <a:t>Example:</a:t>
            </a:r>
            <a:endParaRPr lang="en-US" dirty="0">
              <a:latin typeface="Arial" charset="0"/>
            </a:endParaRPr>
          </a:p>
          <a:p>
            <a:pPr marL="0" indent="0">
              <a:lnSpc>
                <a:spcPct val="90000"/>
              </a:lnSpc>
              <a:buNone/>
            </a:pPr>
            <a:r>
              <a:rPr lang="en-US" sz="1800" dirty="0">
                <a:latin typeface="Arial" charset="0"/>
              </a:rPr>
              <a:t>	</a:t>
            </a:r>
            <a:r>
              <a:rPr lang="en-US" sz="2000" dirty="0" smtClean="0">
                <a:latin typeface="Arial" charset="0"/>
              </a:rPr>
              <a:t>Start </a:t>
            </a:r>
            <a:r>
              <a:rPr lang="en-US" sz="2000" dirty="0">
                <a:latin typeface="Arial" charset="0"/>
              </a:rPr>
              <a:t>with an empty set of selected features</a:t>
            </a:r>
          </a:p>
          <a:p>
            <a:pPr marL="457200" lvl="2" indent="0" eaLnBrk="1" hangingPunct="1">
              <a:lnSpc>
                <a:spcPct val="90000"/>
              </a:lnSpc>
              <a:buNone/>
            </a:pPr>
            <a:r>
              <a:rPr lang="en-US" sz="2000" dirty="0">
                <a:latin typeface="Arial" charset="0"/>
              </a:rPr>
              <a:t>Train a new classifier adding each candidate new feature </a:t>
            </a:r>
          </a:p>
          <a:p>
            <a:pPr marL="457200" lvl="2" indent="0" eaLnBrk="1" hangingPunct="1">
              <a:lnSpc>
                <a:spcPct val="90000"/>
              </a:lnSpc>
              <a:buNone/>
            </a:pPr>
            <a:r>
              <a:rPr lang="en-US" sz="2000" dirty="0">
                <a:latin typeface="Arial" charset="0"/>
              </a:rPr>
              <a:t>Keep the feature which produces the classifier with the </a:t>
            </a:r>
            <a:r>
              <a:rPr lang="en-US" sz="2000" dirty="0" smtClean="0">
                <a:latin typeface="Arial" charset="0"/>
              </a:rPr>
              <a:t>best accuracy</a:t>
            </a:r>
            <a:endParaRPr lang="en-US" sz="2000" dirty="0">
              <a:latin typeface="Arial" charset="0"/>
            </a:endParaRPr>
          </a:p>
          <a:p>
            <a:pPr marL="457200" lvl="2" indent="0" eaLnBrk="1" hangingPunct="1">
              <a:lnSpc>
                <a:spcPct val="90000"/>
              </a:lnSpc>
              <a:buNone/>
            </a:pPr>
            <a:r>
              <a:rPr lang="en-US" sz="2000" dirty="0">
                <a:latin typeface="Arial" charset="0"/>
              </a:rPr>
              <a:t>Repeat until things stop </a:t>
            </a:r>
            <a:r>
              <a:rPr lang="en-US" sz="2000" dirty="0" smtClean="0">
                <a:latin typeface="Arial" charset="0"/>
              </a:rPr>
              <a:t>improving</a:t>
            </a:r>
            <a:endParaRPr lang="en-US" sz="2000" dirty="0">
              <a:latin typeface="Arial" charset="0"/>
            </a:endParaRPr>
          </a:p>
        </p:txBody>
      </p:sp>
    </p:spTree>
    <p:extLst>
      <p:ext uri="{BB962C8B-B14F-4D97-AF65-F5344CB8AC3E}">
        <p14:creationId xmlns:p14="http://schemas.microsoft.com/office/powerpoint/2010/main" val="1674222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4000">
                <a:latin typeface="Arial" charset="0"/>
              </a:rPr>
              <a:t>Naïve Approach: When all you have is a hammer…</a:t>
            </a:r>
          </a:p>
        </p:txBody>
      </p:sp>
      <p:sp>
        <p:nvSpPr>
          <p:cNvPr id="2" name="Content Placeholder 1"/>
          <p:cNvSpPr>
            <a:spLocks noGrp="1"/>
          </p:cNvSpPr>
          <p:nvPr>
            <p:ph idx="1"/>
          </p:nvPr>
        </p:nvSpPr>
        <p:spPr/>
        <p:txBody>
          <a:bodyPr/>
          <a:lstStyle/>
          <a:p>
            <a:pPr marL="0" indent="0">
              <a:buNone/>
            </a:pPr>
            <a:r>
              <a:rPr lang="en-US" dirty="0" smtClean="0"/>
              <a:t>Many people learn one algorithm (</a:t>
            </a:r>
            <a:r>
              <a:rPr lang="en-US" i="1" dirty="0" smtClean="0"/>
              <a:t>e.g.</a:t>
            </a:r>
            <a:r>
              <a:rPr lang="en-US" dirty="0" smtClean="0"/>
              <a:t>, regression) and always use it</a:t>
            </a:r>
          </a:p>
          <a:p>
            <a:pPr marL="0" indent="0">
              <a:buNone/>
            </a:pPr>
            <a:r>
              <a:rPr lang="en-US" dirty="0" smtClean="0"/>
              <a:t>Others aimlessly wander</a:t>
            </a:r>
          </a:p>
          <a:p>
            <a:pPr lvl="1"/>
            <a:r>
              <a:rPr lang="en-US" dirty="0" smtClean="0">
                <a:solidFill>
                  <a:srgbClr val="FF0000"/>
                </a:solidFill>
              </a:rPr>
              <a:t>Machine learning takes to long for this to work well!</a:t>
            </a:r>
          </a:p>
          <a:p>
            <a:pPr lvl="1"/>
            <a:r>
              <a:rPr lang="en-US" dirty="0" smtClean="0">
                <a:solidFill>
                  <a:srgbClr val="FF0000"/>
                </a:solidFill>
              </a:rPr>
              <a:t>Also may not be comprehensive</a:t>
            </a:r>
          </a:p>
          <a:p>
            <a:pPr marL="0" indent="0">
              <a:buNone/>
            </a:pPr>
            <a:endParaRPr lang="en-US" dirty="0" smtClean="0">
              <a:solidFill>
                <a:srgbClr val="FF0000"/>
              </a:solidFill>
            </a:endParaRPr>
          </a:p>
          <a:p>
            <a:pPr marL="0" indent="0">
              <a:buNone/>
            </a:pPr>
            <a:endParaRPr lang="en-US" dirty="0"/>
          </a:p>
        </p:txBody>
      </p:sp>
    </p:spTree>
    <p:extLst>
      <p:ext uri="{BB962C8B-B14F-4D97-AF65-F5344CB8AC3E}">
        <p14:creationId xmlns:p14="http://schemas.microsoft.com/office/powerpoint/2010/main" val="25267314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54132" y="310162"/>
            <a:ext cx="7223615" cy="990107"/>
          </a:xfrm>
        </p:spPr>
        <p:txBody>
          <a:bodyPr/>
          <a:lstStyle/>
          <a:p>
            <a:pPr eaLnBrk="1" hangingPunct="1"/>
            <a:r>
              <a:rPr lang="en-US" dirty="0" smtClean="0">
                <a:latin typeface="Arial" charset="0"/>
              </a:rPr>
              <a:t>Wrapper Based Feature Selection Cons</a:t>
            </a:r>
            <a:endParaRPr lang="en-US" dirty="0">
              <a:latin typeface="Arial" charset="0"/>
            </a:endParaRPr>
          </a:p>
        </p:txBody>
      </p:sp>
      <p:sp>
        <p:nvSpPr>
          <p:cNvPr id="69635" name="Rectangle 3"/>
          <p:cNvSpPr>
            <a:spLocks noGrp="1" noChangeArrowheads="1"/>
          </p:cNvSpPr>
          <p:nvPr>
            <p:ph type="body" idx="1"/>
          </p:nvPr>
        </p:nvSpPr>
        <p:spPr/>
        <p:txBody>
          <a:bodyPr>
            <a:normAutofit/>
          </a:bodyPr>
          <a:lstStyle/>
          <a:p>
            <a:pPr eaLnBrk="1" hangingPunct="1">
              <a:lnSpc>
                <a:spcPct val="90000"/>
              </a:lnSpc>
              <a:buFont typeface="Wingdings" charset="0"/>
              <a:buNone/>
            </a:pPr>
            <a:r>
              <a:rPr lang="en-US" sz="3200" dirty="0" smtClean="0">
                <a:latin typeface="Arial" charset="0"/>
              </a:rPr>
              <a:t>This </a:t>
            </a:r>
            <a:r>
              <a:rPr lang="en-US" sz="3200" dirty="0">
                <a:latin typeface="Arial" charset="0"/>
              </a:rPr>
              <a:t>is an expensive process </a:t>
            </a:r>
          </a:p>
          <a:p>
            <a:pPr lvl="1" eaLnBrk="1" hangingPunct="1">
              <a:lnSpc>
                <a:spcPct val="90000"/>
              </a:lnSpc>
            </a:pPr>
            <a:r>
              <a:rPr lang="en-US" sz="2800" dirty="0">
                <a:latin typeface="Arial" charset="0"/>
              </a:rPr>
              <a:t>Building and testing a classifier is </a:t>
            </a:r>
            <a:r>
              <a:rPr lang="ja-JP" altLang="en-US" sz="2800" dirty="0">
                <a:latin typeface="Arial" charset="0"/>
              </a:rPr>
              <a:t>“</a:t>
            </a:r>
            <a:r>
              <a:rPr lang="en-US" sz="2800" dirty="0">
                <a:latin typeface="Arial" charset="0"/>
              </a:rPr>
              <a:t>inside the loop</a:t>
            </a:r>
            <a:r>
              <a:rPr lang="ja-JP" altLang="en-US" sz="2800" dirty="0">
                <a:latin typeface="Arial" charset="0"/>
              </a:rPr>
              <a:t>”</a:t>
            </a:r>
            <a:r>
              <a:rPr lang="en-US" sz="2800" dirty="0">
                <a:latin typeface="Arial" charset="0"/>
              </a:rPr>
              <a:t> here </a:t>
            </a:r>
            <a:r>
              <a:rPr lang="en-US" sz="2800" dirty="0" smtClean="0">
                <a:latin typeface="Arial" charset="0"/>
              </a:rPr>
              <a:t> so </a:t>
            </a:r>
            <a:r>
              <a:rPr lang="en-US" sz="2800" dirty="0">
                <a:latin typeface="Arial" charset="0"/>
              </a:rPr>
              <a:t>typically want a fast learner (e.g., naïve Bayes,  decision trees</a:t>
            </a:r>
            <a:r>
              <a:rPr lang="en-US" sz="2800" dirty="0" smtClean="0">
                <a:latin typeface="Arial" charset="0"/>
              </a:rPr>
              <a:t>)</a:t>
            </a:r>
            <a:endParaRPr lang="en-US" sz="2400" dirty="0">
              <a:latin typeface="Arial" charset="0"/>
            </a:endParaRPr>
          </a:p>
          <a:p>
            <a:pPr marL="0" indent="0">
              <a:lnSpc>
                <a:spcPct val="90000"/>
              </a:lnSpc>
              <a:buNone/>
            </a:pPr>
            <a:r>
              <a:rPr lang="en-US" sz="3000" dirty="0">
                <a:latin typeface="Arial" charset="0"/>
              </a:rPr>
              <a:t>What would happen </a:t>
            </a:r>
            <a:r>
              <a:rPr lang="en-US" sz="3000" dirty="0" smtClean="0">
                <a:latin typeface="Arial" charset="0"/>
              </a:rPr>
              <a:t>if </a:t>
            </a:r>
            <a:r>
              <a:rPr lang="en-US" sz="3000" dirty="0">
                <a:latin typeface="Arial" charset="0"/>
              </a:rPr>
              <a:t>you do feature selection </a:t>
            </a:r>
            <a:r>
              <a:rPr lang="en-US" sz="3000" dirty="0" smtClean="0">
                <a:latin typeface="Arial" charset="0"/>
              </a:rPr>
              <a:t>over </a:t>
            </a:r>
            <a:r>
              <a:rPr lang="en-US" sz="3000" dirty="0">
                <a:latin typeface="Arial" charset="0"/>
              </a:rPr>
              <a:t>your whole set of data </a:t>
            </a:r>
            <a:r>
              <a:rPr lang="en-US" sz="3000" dirty="0" smtClean="0">
                <a:latin typeface="Arial" charset="0"/>
              </a:rPr>
              <a:t>prior </a:t>
            </a:r>
            <a:r>
              <a:rPr lang="en-US" sz="3000" dirty="0">
                <a:latin typeface="Arial" charset="0"/>
              </a:rPr>
              <a:t>to cross validation?</a:t>
            </a:r>
          </a:p>
        </p:txBody>
      </p:sp>
    </p:spTree>
    <p:extLst>
      <p:ext uri="{BB962C8B-B14F-4D97-AF65-F5344CB8AC3E}">
        <p14:creationId xmlns:p14="http://schemas.microsoft.com/office/powerpoint/2010/main" val="611840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54132" y="310162"/>
            <a:ext cx="7223615" cy="990107"/>
          </a:xfrm>
        </p:spPr>
        <p:txBody>
          <a:bodyPr/>
          <a:lstStyle/>
          <a:p>
            <a:pPr eaLnBrk="1" hangingPunct="1"/>
            <a:r>
              <a:rPr lang="en-US" dirty="0" smtClean="0">
                <a:latin typeface="Arial" charset="0"/>
              </a:rPr>
              <a:t>Wrapper Based Feature Selection Cons</a:t>
            </a:r>
            <a:endParaRPr lang="en-US" dirty="0">
              <a:latin typeface="Arial" charset="0"/>
            </a:endParaRPr>
          </a:p>
        </p:txBody>
      </p:sp>
      <p:sp>
        <p:nvSpPr>
          <p:cNvPr id="69635" name="Rectangle 3"/>
          <p:cNvSpPr>
            <a:spLocks noGrp="1" noChangeArrowheads="1"/>
          </p:cNvSpPr>
          <p:nvPr>
            <p:ph type="body" idx="1"/>
          </p:nvPr>
        </p:nvSpPr>
        <p:spPr/>
        <p:txBody>
          <a:bodyPr>
            <a:normAutofit/>
          </a:bodyPr>
          <a:lstStyle/>
          <a:p>
            <a:pPr eaLnBrk="1" hangingPunct="1">
              <a:lnSpc>
                <a:spcPct val="90000"/>
              </a:lnSpc>
              <a:buFont typeface="Wingdings" charset="0"/>
              <a:buNone/>
            </a:pPr>
            <a:r>
              <a:rPr lang="en-US" sz="3200" dirty="0" smtClean="0">
                <a:latin typeface="Arial" charset="0"/>
              </a:rPr>
              <a:t>This </a:t>
            </a:r>
            <a:r>
              <a:rPr lang="en-US" sz="3200" dirty="0">
                <a:latin typeface="Arial" charset="0"/>
              </a:rPr>
              <a:t>is an expensive process </a:t>
            </a:r>
          </a:p>
          <a:p>
            <a:pPr lvl="1" eaLnBrk="1" hangingPunct="1">
              <a:lnSpc>
                <a:spcPct val="90000"/>
              </a:lnSpc>
            </a:pPr>
            <a:r>
              <a:rPr lang="en-US" sz="2800" dirty="0">
                <a:latin typeface="Arial" charset="0"/>
              </a:rPr>
              <a:t>Building and testing a classifier is </a:t>
            </a:r>
            <a:r>
              <a:rPr lang="ja-JP" altLang="en-US" sz="2800" dirty="0">
                <a:latin typeface="Arial" charset="0"/>
              </a:rPr>
              <a:t>“</a:t>
            </a:r>
            <a:r>
              <a:rPr lang="en-US" sz="2800" dirty="0">
                <a:latin typeface="Arial" charset="0"/>
              </a:rPr>
              <a:t>inside the loop</a:t>
            </a:r>
            <a:r>
              <a:rPr lang="ja-JP" altLang="en-US" sz="2800" dirty="0">
                <a:latin typeface="Arial" charset="0"/>
              </a:rPr>
              <a:t>”</a:t>
            </a:r>
            <a:r>
              <a:rPr lang="en-US" sz="2800" dirty="0">
                <a:latin typeface="Arial" charset="0"/>
              </a:rPr>
              <a:t> here </a:t>
            </a:r>
            <a:r>
              <a:rPr lang="en-US" sz="2800" dirty="0" smtClean="0">
                <a:latin typeface="Arial" charset="0"/>
              </a:rPr>
              <a:t> so </a:t>
            </a:r>
            <a:r>
              <a:rPr lang="en-US" sz="2800" dirty="0">
                <a:latin typeface="Arial" charset="0"/>
              </a:rPr>
              <a:t>typically want a fast learner (e.g., naïve Bayes,  decision trees</a:t>
            </a:r>
            <a:r>
              <a:rPr lang="en-US" sz="2800" dirty="0" smtClean="0">
                <a:latin typeface="Arial" charset="0"/>
              </a:rPr>
              <a:t>)</a:t>
            </a:r>
            <a:endParaRPr lang="en-US" sz="2400" dirty="0">
              <a:latin typeface="Arial" charset="0"/>
            </a:endParaRPr>
          </a:p>
          <a:p>
            <a:pPr marL="0" indent="0">
              <a:lnSpc>
                <a:spcPct val="90000"/>
              </a:lnSpc>
              <a:buNone/>
            </a:pPr>
            <a:r>
              <a:rPr lang="en-US" sz="3000" dirty="0" smtClean="0">
                <a:latin typeface="Arial" charset="0"/>
              </a:rPr>
              <a:t>Will </a:t>
            </a:r>
            <a:r>
              <a:rPr lang="en-US" sz="3000" dirty="0" err="1" smtClean="0">
                <a:latin typeface="Arial" charset="0"/>
              </a:rPr>
              <a:t>overfit</a:t>
            </a:r>
            <a:r>
              <a:rPr lang="en-US" sz="3000" dirty="0" smtClean="0">
                <a:latin typeface="Arial" charset="0"/>
              </a:rPr>
              <a:t> if you do it on </a:t>
            </a:r>
            <a:r>
              <a:rPr lang="en-US" sz="3000" i="1" dirty="0" smtClean="0">
                <a:latin typeface="Arial" charset="0"/>
              </a:rPr>
              <a:t>entire data set </a:t>
            </a:r>
            <a:r>
              <a:rPr lang="en-US" sz="3000" dirty="0" smtClean="0">
                <a:latin typeface="Arial" charset="0"/>
              </a:rPr>
              <a:t>(have to do on </a:t>
            </a:r>
            <a:r>
              <a:rPr lang="en-US" sz="3000" i="1" dirty="0" smtClean="0">
                <a:latin typeface="Arial" charset="0"/>
              </a:rPr>
              <a:t>each fold</a:t>
            </a:r>
            <a:r>
              <a:rPr lang="en-US" sz="3000" dirty="0" smtClean="0">
                <a:latin typeface="Arial" charset="0"/>
              </a:rPr>
              <a:t>)</a:t>
            </a:r>
            <a:endParaRPr lang="en-US" sz="3000" dirty="0">
              <a:latin typeface="Arial" charset="0"/>
            </a:endParaRPr>
          </a:p>
        </p:txBody>
      </p:sp>
    </p:spTree>
    <p:extLst>
      <p:ext uri="{BB962C8B-B14F-4D97-AF65-F5344CB8AC3E}">
        <p14:creationId xmlns:p14="http://schemas.microsoft.com/office/powerpoint/2010/main" val="1758469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rPr>
              <a:t>Finding Features </a:t>
            </a:r>
            <a:endParaRPr lang="en-US" dirty="0">
              <a:latin typeface="Arial" charset="0"/>
            </a:endParaRPr>
          </a:p>
        </p:txBody>
      </p:sp>
      <p:sp>
        <p:nvSpPr>
          <p:cNvPr id="53251" name="Content Placeholder 2"/>
          <p:cNvSpPr>
            <a:spLocks noGrp="1"/>
          </p:cNvSpPr>
          <p:nvPr>
            <p:ph idx="1"/>
          </p:nvPr>
        </p:nvSpPr>
        <p:spPr/>
        <p:txBody>
          <a:bodyPr>
            <a:normAutofit/>
          </a:bodyPr>
          <a:lstStyle/>
          <a:p>
            <a:pPr marL="0" indent="0">
              <a:buNone/>
            </a:pPr>
            <a:r>
              <a:rPr lang="en-US" sz="3500" dirty="0" smtClean="0">
                <a:latin typeface="Arial" charset="0"/>
              </a:rPr>
              <a:t>The </a:t>
            </a:r>
            <a:r>
              <a:rPr lang="en-US" sz="3500" dirty="0">
                <a:latin typeface="Arial" charset="0"/>
              </a:rPr>
              <a:t>same problem occurs if you design new features based on observations over your whole set of data.  </a:t>
            </a:r>
          </a:p>
          <a:p>
            <a:r>
              <a:rPr lang="en-US" sz="2800" dirty="0">
                <a:latin typeface="Arial" charset="0"/>
              </a:rPr>
              <a:t>Can you explain why?</a:t>
            </a:r>
            <a:endParaRPr lang="en-US" dirty="0">
              <a:latin typeface="Arial" charset="0"/>
            </a:endParaRPr>
          </a:p>
        </p:txBody>
      </p:sp>
    </p:spTree>
    <p:extLst>
      <p:ext uri="{BB962C8B-B14F-4D97-AF65-F5344CB8AC3E}">
        <p14:creationId xmlns:p14="http://schemas.microsoft.com/office/powerpoint/2010/main" val="36660405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rPr>
              <a:t>Finding Features </a:t>
            </a:r>
            <a:endParaRPr lang="en-US" dirty="0">
              <a:latin typeface="Arial" charset="0"/>
            </a:endParaRPr>
          </a:p>
        </p:txBody>
      </p:sp>
      <p:sp>
        <p:nvSpPr>
          <p:cNvPr id="53251" name="Content Placeholder 2"/>
          <p:cNvSpPr>
            <a:spLocks noGrp="1"/>
          </p:cNvSpPr>
          <p:nvPr>
            <p:ph idx="1"/>
          </p:nvPr>
        </p:nvSpPr>
        <p:spPr/>
        <p:txBody>
          <a:bodyPr>
            <a:normAutofit lnSpcReduction="10000"/>
          </a:bodyPr>
          <a:lstStyle/>
          <a:p>
            <a:pPr marL="0" indent="0">
              <a:buNone/>
            </a:pPr>
            <a:r>
              <a:rPr lang="en-US" sz="3500" dirty="0" smtClean="0">
                <a:latin typeface="Arial" charset="0"/>
              </a:rPr>
              <a:t>The </a:t>
            </a:r>
            <a:r>
              <a:rPr lang="en-US" sz="3500" dirty="0">
                <a:latin typeface="Arial" charset="0"/>
              </a:rPr>
              <a:t>same problem occurs if you design new features based on observations over your whole set of data.  </a:t>
            </a:r>
          </a:p>
          <a:p>
            <a:r>
              <a:rPr lang="en-US" sz="2800" dirty="0" smtClean="0">
                <a:latin typeface="Arial" charset="0"/>
              </a:rPr>
              <a:t>At training time the features will perform better than they should because they wer</a:t>
            </a:r>
            <a:r>
              <a:rPr lang="en-US" dirty="0" smtClean="0">
                <a:latin typeface="Arial" charset="0"/>
              </a:rPr>
              <a:t>e </a:t>
            </a:r>
            <a:r>
              <a:rPr lang="en-US" sz="2800" dirty="0" smtClean="0">
                <a:latin typeface="Arial" charset="0"/>
              </a:rPr>
              <a:t>design based on the training data</a:t>
            </a:r>
          </a:p>
          <a:p>
            <a:r>
              <a:rPr lang="en-US" dirty="0" smtClean="0">
                <a:latin typeface="Arial" charset="0"/>
              </a:rPr>
              <a:t>At testing time, you will have used ‘omniscience’ to build features </a:t>
            </a:r>
            <a:endParaRPr lang="en-US" sz="2800" dirty="0" smtClean="0">
              <a:latin typeface="Arial" charset="0"/>
            </a:endParaRPr>
          </a:p>
          <a:p>
            <a:endParaRPr lang="en-US" sz="2800" dirty="0" smtClean="0">
              <a:latin typeface="Arial" charset="0"/>
            </a:endParaRPr>
          </a:p>
          <a:p>
            <a:endParaRPr lang="en-US" dirty="0">
              <a:latin typeface="Arial" charset="0"/>
            </a:endParaRPr>
          </a:p>
        </p:txBody>
      </p:sp>
    </p:spTree>
    <p:extLst>
      <p:ext uri="{BB962C8B-B14F-4D97-AF65-F5344CB8AC3E}">
        <p14:creationId xmlns:p14="http://schemas.microsoft.com/office/powerpoint/2010/main" val="19313153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rPr>
              <a:t>Finding Features </a:t>
            </a:r>
            <a:endParaRPr lang="en-US" dirty="0">
              <a:latin typeface="Arial" charset="0"/>
            </a:endParaRPr>
          </a:p>
        </p:txBody>
      </p:sp>
      <p:sp>
        <p:nvSpPr>
          <p:cNvPr id="53251" name="Content Placeholder 2"/>
          <p:cNvSpPr>
            <a:spLocks noGrp="1"/>
          </p:cNvSpPr>
          <p:nvPr>
            <p:ph idx="1"/>
          </p:nvPr>
        </p:nvSpPr>
        <p:spPr/>
        <p:txBody>
          <a:bodyPr>
            <a:normAutofit/>
          </a:bodyPr>
          <a:lstStyle/>
          <a:p>
            <a:pPr marL="0" indent="0">
              <a:buNone/>
            </a:pPr>
            <a:r>
              <a:rPr lang="en-US" sz="3500" dirty="0" smtClean="0">
                <a:latin typeface="Arial" charset="0"/>
              </a:rPr>
              <a:t>The </a:t>
            </a:r>
            <a:r>
              <a:rPr lang="en-US" sz="3500" dirty="0">
                <a:latin typeface="Arial" charset="0"/>
              </a:rPr>
              <a:t>same problem occurs if you design new features based on observations over your whole set of data.  </a:t>
            </a:r>
            <a:endParaRPr lang="en-US" sz="3500" dirty="0" smtClean="0">
              <a:latin typeface="Arial" charset="0"/>
            </a:endParaRPr>
          </a:p>
          <a:p>
            <a:pPr marL="0" indent="0">
              <a:buNone/>
            </a:pPr>
            <a:r>
              <a:rPr lang="en-US" sz="3500" dirty="0" smtClean="0">
                <a:latin typeface="Arial" charset="0"/>
              </a:rPr>
              <a:t>-&gt; Yet another reason for the optimization set! </a:t>
            </a:r>
            <a:endParaRPr lang="en-US" sz="3500" dirty="0">
              <a:latin typeface="Arial" charset="0"/>
            </a:endParaRPr>
          </a:p>
        </p:txBody>
      </p:sp>
    </p:spTree>
    <p:extLst>
      <p:ext uri="{BB962C8B-B14F-4D97-AF65-F5344CB8AC3E}">
        <p14:creationId xmlns:p14="http://schemas.microsoft.com/office/powerpoint/2010/main" val="140200568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atin typeface="Arial" charset="0"/>
              </a:rPr>
              <a:t>Software Tools</a:t>
            </a:r>
          </a:p>
        </p:txBody>
      </p:sp>
      <p:sp>
        <p:nvSpPr>
          <p:cNvPr id="13315" name="Rectangle 3"/>
          <p:cNvSpPr>
            <a:spLocks noGrp="1" noChangeArrowheads="1"/>
          </p:cNvSpPr>
          <p:nvPr>
            <p:ph idx="1"/>
          </p:nvPr>
        </p:nvSpPr>
        <p:spPr/>
        <p:txBody>
          <a:bodyPr/>
          <a:lstStyle/>
          <a:p>
            <a:pPr eaLnBrk="1" hangingPunct="1">
              <a:lnSpc>
                <a:spcPct val="90000"/>
              </a:lnSpc>
            </a:pPr>
            <a:r>
              <a:rPr lang="en-US" dirty="0" err="1">
                <a:latin typeface="Arial" charset="0"/>
              </a:rPr>
              <a:t>Weka</a:t>
            </a:r>
            <a:r>
              <a:rPr lang="en-US" dirty="0">
                <a:latin typeface="Arial" charset="0"/>
              </a:rPr>
              <a:t> (http://</a:t>
            </a:r>
            <a:r>
              <a:rPr lang="en-US" dirty="0" err="1">
                <a:latin typeface="Arial" charset="0"/>
              </a:rPr>
              <a:t>www.cs.waikato.ac.nz</a:t>
            </a:r>
            <a:r>
              <a:rPr lang="en-US" dirty="0">
                <a:latin typeface="Arial" charset="0"/>
              </a:rPr>
              <a:t>/ml/</a:t>
            </a:r>
            <a:r>
              <a:rPr lang="en-US" dirty="0" err="1">
                <a:latin typeface="Arial" charset="0"/>
              </a:rPr>
              <a:t>weka</a:t>
            </a:r>
            <a:r>
              <a:rPr lang="en-US" dirty="0">
                <a:latin typeface="Arial" charset="0"/>
              </a:rPr>
              <a:t>/)</a:t>
            </a:r>
          </a:p>
          <a:p>
            <a:pPr lvl="1" eaLnBrk="1" hangingPunct="1">
              <a:lnSpc>
                <a:spcPct val="90000"/>
              </a:lnSpc>
            </a:pPr>
            <a:r>
              <a:rPr lang="en-US" dirty="0">
                <a:latin typeface="Arial" charset="0"/>
              </a:rPr>
              <a:t>Open source machine learning toolkit</a:t>
            </a:r>
          </a:p>
          <a:p>
            <a:pPr lvl="1" eaLnBrk="1" hangingPunct="1">
              <a:lnSpc>
                <a:spcPct val="90000"/>
              </a:lnSpc>
            </a:pPr>
            <a:r>
              <a:rPr lang="en-US" dirty="0">
                <a:latin typeface="Arial" charset="0"/>
              </a:rPr>
              <a:t>Includes Java API</a:t>
            </a:r>
          </a:p>
          <a:p>
            <a:pPr eaLnBrk="1" hangingPunct="1">
              <a:lnSpc>
                <a:spcPct val="90000"/>
              </a:lnSpc>
            </a:pPr>
            <a:r>
              <a:rPr lang="en-US" dirty="0">
                <a:latin typeface="Arial" charset="0"/>
              </a:rPr>
              <a:t>Data manipulation tools</a:t>
            </a:r>
          </a:p>
          <a:p>
            <a:pPr lvl="1" eaLnBrk="1" hangingPunct="1">
              <a:lnSpc>
                <a:spcPct val="90000"/>
              </a:lnSpc>
            </a:pPr>
            <a:r>
              <a:rPr lang="en-US" dirty="0">
                <a:latin typeface="Arial" charset="0"/>
              </a:rPr>
              <a:t>Whatever you are comfortable with</a:t>
            </a:r>
          </a:p>
          <a:p>
            <a:pPr lvl="1" eaLnBrk="1" hangingPunct="1">
              <a:lnSpc>
                <a:spcPct val="90000"/>
              </a:lnSpc>
            </a:pPr>
            <a:r>
              <a:rPr lang="en-US" dirty="0">
                <a:latin typeface="Arial" charset="0"/>
              </a:rPr>
              <a:t>Scripting language like Perl</a:t>
            </a:r>
          </a:p>
          <a:p>
            <a:pPr lvl="1" eaLnBrk="1" hangingPunct="1">
              <a:lnSpc>
                <a:spcPct val="90000"/>
              </a:lnSpc>
            </a:pPr>
            <a:r>
              <a:rPr lang="en-US" dirty="0">
                <a:latin typeface="Arial" charset="0"/>
              </a:rPr>
              <a:t>Excel</a:t>
            </a:r>
          </a:p>
          <a:p>
            <a:pPr lvl="1" eaLnBrk="1" hangingPunct="1">
              <a:lnSpc>
                <a:spcPct val="90000"/>
              </a:lnSpc>
            </a:pPr>
            <a:endParaRPr lang="en-US" sz="1800" dirty="0">
              <a:latin typeface="Arial" charset="0"/>
            </a:endParaRPr>
          </a:p>
          <a:p>
            <a:pPr eaLnBrk="1" hangingPunct="1">
              <a:lnSpc>
                <a:spcPct val="90000"/>
              </a:lnSpc>
            </a:pPr>
            <a:endParaRPr lang="en-US" sz="2000" dirty="0">
              <a:latin typeface="Arial" charset="0"/>
            </a:endParaRPr>
          </a:p>
        </p:txBody>
      </p:sp>
    </p:spTree>
    <p:extLst>
      <p:ext uri="{BB962C8B-B14F-4D97-AF65-F5344CB8AC3E}">
        <p14:creationId xmlns:p14="http://schemas.microsoft.com/office/powerpoint/2010/main" val="97609784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latin typeface="Arial" charset="0"/>
              </a:rPr>
              <a:t>Summary</a:t>
            </a:r>
            <a:endParaRPr lang="en-US" dirty="0">
              <a:latin typeface="Arial" charset="0"/>
            </a:endParaRPr>
          </a:p>
        </p:txBody>
      </p:sp>
      <p:sp>
        <p:nvSpPr>
          <p:cNvPr id="15363" name="Rectangle 3"/>
          <p:cNvSpPr>
            <a:spLocks noGrp="1" noChangeArrowheads="1"/>
          </p:cNvSpPr>
          <p:nvPr>
            <p:ph idx="1"/>
          </p:nvPr>
        </p:nvSpPr>
        <p:spPr/>
        <p:txBody>
          <a:bodyPr/>
          <a:lstStyle/>
          <a:p>
            <a:pPr marL="0" indent="0" eaLnBrk="1" hangingPunct="1">
              <a:buNone/>
            </a:pPr>
            <a:r>
              <a:rPr lang="en-US" dirty="0">
                <a:latin typeface="Arial" charset="0"/>
              </a:rPr>
              <a:t>Automatically or </a:t>
            </a:r>
            <a:r>
              <a:rPr lang="en-US" i="1" dirty="0">
                <a:latin typeface="Arial" charset="0"/>
              </a:rPr>
              <a:t>semi-automatically</a:t>
            </a:r>
          </a:p>
          <a:p>
            <a:pPr lvl="1" eaLnBrk="1" hangingPunct="1"/>
            <a:r>
              <a:rPr lang="en-US" dirty="0">
                <a:latin typeface="Arial" charset="0"/>
              </a:rPr>
              <a:t>Inducing concepts (</a:t>
            </a:r>
            <a:r>
              <a:rPr lang="en-US" i="1" dirty="0">
                <a:latin typeface="Arial" charset="0"/>
              </a:rPr>
              <a:t>i.e.</a:t>
            </a:r>
            <a:r>
              <a:rPr lang="en-US" dirty="0">
                <a:latin typeface="Arial" charset="0"/>
              </a:rPr>
              <a:t>, rules) from data</a:t>
            </a:r>
          </a:p>
          <a:p>
            <a:pPr lvl="1" eaLnBrk="1" hangingPunct="1"/>
            <a:r>
              <a:rPr lang="en-US" dirty="0">
                <a:latin typeface="Arial" charset="0"/>
              </a:rPr>
              <a:t>Finding patterns in data</a:t>
            </a:r>
          </a:p>
          <a:p>
            <a:pPr lvl="1" eaLnBrk="1" hangingPunct="1"/>
            <a:r>
              <a:rPr lang="en-US" dirty="0">
                <a:latin typeface="Arial" charset="0"/>
              </a:rPr>
              <a:t>Explaining data</a:t>
            </a:r>
          </a:p>
          <a:p>
            <a:pPr lvl="1" eaLnBrk="1" hangingPunct="1"/>
            <a:r>
              <a:rPr lang="en-US" dirty="0">
                <a:latin typeface="Arial" charset="0"/>
              </a:rPr>
              <a:t>Making  </a:t>
            </a:r>
            <a:r>
              <a:rPr lang="en-US" dirty="0" smtClean="0">
                <a:latin typeface="Arial" charset="0"/>
              </a:rPr>
              <a:t>predictions</a:t>
            </a:r>
          </a:p>
          <a:p>
            <a:pPr marL="0" indent="0">
              <a:buNone/>
            </a:pPr>
            <a:r>
              <a:rPr lang="en-US" i="1" dirty="0" smtClean="0">
                <a:latin typeface="Arial" charset="0"/>
              </a:rPr>
              <a:t>Supervised </a:t>
            </a:r>
            <a:r>
              <a:rPr lang="en-US" dirty="0" smtClean="0">
                <a:latin typeface="Arial" charset="0"/>
              </a:rPr>
              <a:t>ML depends on </a:t>
            </a:r>
            <a:r>
              <a:rPr lang="en-US" i="1" dirty="0" smtClean="0">
                <a:latin typeface="Arial" charset="0"/>
              </a:rPr>
              <a:t>labels </a:t>
            </a:r>
            <a:r>
              <a:rPr lang="en-US" dirty="0" smtClean="0">
                <a:latin typeface="Arial" charset="0"/>
              </a:rPr>
              <a:t>and </a:t>
            </a:r>
            <a:r>
              <a:rPr lang="en-US" i="1" dirty="0" smtClean="0">
                <a:latin typeface="Arial" charset="0"/>
              </a:rPr>
              <a:t>features</a:t>
            </a:r>
          </a:p>
          <a:p>
            <a:pPr marL="228600" lvl="1" indent="0">
              <a:buNone/>
            </a:pPr>
            <a:r>
              <a:rPr lang="en-US" dirty="0" smtClean="0">
                <a:latin typeface="Arial" charset="0"/>
              </a:rPr>
              <a:t>Labels typically expensive to acquire</a:t>
            </a:r>
          </a:p>
          <a:p>
            <a:pPr marL="228600" lvl="1" indent="0">
              <a:buNone/>
            </a:pPr>
            <a:r>
              <a:rPr lang="en-US" dirty="0" smtClean="0">
                <a:latin typeface="Arial" charset="0"/>
              </a:rPr>
              <a:t>Features key to success</a:t>
            </a:r>
          </a:p>
          <a:p>
            <a:pPr marL="228600" lvl="1" indent="0" eaLnBrk="1" hangingPunct="1">
              <a:buNone/>
            </a:pPr>
            <a:endParaRPr lang="en-US" dirty="0">
              <a:latin typeface="Arial" charset="0"/>
            </a:endParaRPr>
          </a:p>
        </p:txBody>
      </p:sp>
    </p:spTree>
    <p:extLst>
      <p:ext uri="{BB962C8B-B14F-4D97-AF65-F5344CB8AC3E}">
        <p14:creationId xmlns:p14="http://schemas.microsoft.com/office/powerpoint/2010/main" val="18337624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Metrics for assessing results</a:t>
            </a:r>
            <a:endParaRPr lang="en-US" dirty="0"/>
          </a:p>
        </p:txBody>
      </p:sp>
      <p:sp>
        <p:nvSpPr>
          <p:cNvPr id="8" name="Content Placeholder 7"/>
          <p:cNvSpPr>
            <a:spLocks noGrp="1"/>
          </p:cNvSpPr>
          <p:nvPr>
            <p:ph idx="1"/>
          </p:nvPr>
        </p:nvSpPr>
        <p:spPr/>
        <p:txBody>
          <a:bodyPr/>
          <a:lstStyle/>
          <a:p>
            <a:pPr marL="0" indent="0">
              <a:buNone/>
            </a:pPr>
            <a:r>
              <a:rPr lang="en-US" dirty="0" smtClean="0"/>
              <a:t>Accuracy [limited value]</a:t>
            </a:r>
          </a:p>
          <a:p>
            <a:pPr>
              <a:buNone/>
            </a:pPr>
            <a:r>
              <a:rPr lang="en-US" dirty="0">
                <a:latin typeface="Arial" charset="0"/>
              </a:rPr>
              <a:t>Precision = TP / (TP + FP) = 90/(90+15) = 88%</a:t>
            </a:r>
          </a:p>
          <a:p>
            <a:pPr>
              <a:buNone/>
            </a:pPr>
            <a:r>
              <a:rPr lang="en-US" dirty="0">
                <a:latin typeface="Arial" charset="0"/>
              </a:rPr>
              <a:t>Recall = TP / (TP + FN) = 90/(90+12) = 86%</a:t>
            </a:r>
          </a:p>
          <a:p>
            <a:pPr>
              <a:buNone/>
            </a:pPr>
            <a:r>
              <a:rPr lang="en-US" dirty="0">
                <a:latin typeface="Arial" charset="0"/>
              </a:rPr>
              <a:t>F-Score = 2 * (Precision * Recall)   = 87%</a:t>
            </a:r>
          </a:p>
          <a:p>
            <a:pPr>
              <a:buNone/>
            </a:pPr>
            <a:r>
              <a:rPr lang="en-US" dirty="0">
                <a:latin typeface="Arial" charset="0"/>
              </a:rPr>
              <a:t>                       (Precision + Recall</a:t>
            </a:r>
            <a:r>
              <a:rPr lang="en-US" dirty="0" smtClean="0">
                <a:latin typeface="Arial" charset="0"/>
              </a:rPr>
              <a:t>)</a:t>
            </a:r>
          </a:p>
          <a:p>
            <a:pPr>
              <a:buNone/>
            </a:pPr>
            <a:r>
              <a:rPr lang="en-US" dirty="0">
                <a:latin typeface="Arial" charset="0"/>
              </a:rPr>
              <a:t>Kappa = (observed acc.- expected acc.)</a:t>
            </a:r>
            <a:br>
              <a:rPr lang="en-US" dirty="0">
                <a:latin typeface="Arial" charset="0"/>
              </a:rPr>
            </a:br>
            <a:r>
              <a:rPr lang="en-US" dirty="0">
                <a:latin typeface="Arial" charset="0"/>
              </a:rPr>
              <a:t>					(1 - expected acc.)</a:t>
            </a:r>
          </a:p>
          <a:p>
            <a:pPr>
              <a:buNone/>
            </a:pPr>
            <a:endParaRPr lang="en-US" dirty="0">
              <a:latin typeface="Arial" charset="0"/>
            </a:endParaRPr>
          </a:p>
          <a:p>
            <a:endParaRPr lang="en-US" dirty="0"/>
          </a:p>
        </p:txBody>
      </p:sp>
    </p:spTree>
    <p:extLst>
      <p:ext uri="{BB962C8B-B14F-4D97-AF65-F5344CB8AC3E}">
        <p14:creationId xmlns:p14="http://schemas.microsoft.com/office/powerpoint/2010/main" val="1161893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dirty="0" smtClean="0">
                <a:latin typeface="Arial" charset="0"/>
              </a:rPr>
              <a:t>Best Practices</a:t>
            </a:r>
            <a:endParaRPr lang="en-US" dirty="0">
              <a:latin typeface="Arial" charset="0"/>
            </a:endParaRPr>
          </a:p>
        </p:txBody>
      </p:sp>
      <p:sp>
        <p:nvSpPr>
          <p:cNvPr id="64515" name="Rectangle 3"/>
          <p:cNvSpPr>
            <a:spLocks noGrp="1" noChangeArrowheads="1"/>
          </p:cNvSpPr>
          <p:nvPr>
            <p:ph idx="1"/>
          </p:nvPr>
        </p:nvSpPr>
        <p:spPr>
          <a:xfrm>
            <a:off x="1128943" y="1312337"/>
            <a:ext cx="7048804" cy="4379976"/>
          </a:xfrm>
        </p:spPr>
        <p:txBody>
          <a:bodyPr/>
          <a:lstStyle/>
          <a:p>
            <a:pPr marL="0" indent="0">
              <a:buNone/>
            </a:pPr>
            <a:r>
              <a:rPr lang="en-US" dirty="0" smtClean="0">
                <a:latin typeface="Arial" charset="0"/>
              </a:rPr>
              <a:t>Divide your data</a:t>
            </a:r>
          </a:p>
          <a:p>
            <a:pPr marL="228600" lvl="1" indent="0">
              <a:buNone/>
            </a:pPr>
            <a:r>
              <a:rPr lang="en-US" dirty="0" smtClean="0">
                <a:latin typeface="Arial" charset="0"/>
              </a:rPr>
              <a:t>Optimization set (for tuning parameters; </a:t>
            </a:r>
            <a:r>
              <a:rPr lang="en-US" i="1" dirty="0" smtClean="0">
                <a:latin typeface="Arial" charset="0"/>
              </a:rPr>
              <a:t>etc.</a:t>
            </a:r>
            <a:r>
              <a:rPr lang="en-US" dirty="0" smtClean="0">
                <a:latin typeface="Arial" charset="0"/>
              </a:rPr>
              <a:t>)</a:t>
            </a:r>
          </a:p>
          <a:p>
            <a:pPr marL="228600" lvl="1" indent="0">
              <a:buNone/>
            </a:pPr>
            <a:r>
              <a:rPr lang="en-US" dirty="0" smtClean="0">
                <a:solidFill>
                  <a:schemeClr val="tx2"/>
                </a:solidFill>
                <a:latin typeface="Arial" charset="0"/>
              </a:rPr>
              <a:t>Training set (for training your classifier)</a:t>
            </a:r>
          </a:p>
          <a:p>
            <a:pPr marL="228600" lvl="1" indent="0">
              <a:buNone/>
            </a:pPr>
            <a:r>
              <a:rPr lang="en-US" dirty="0" smtClean="0">
                <a:solidFill>
                  <a:schemeClr val="tx2"/>
                </a:solidFill>
                <a:latin typeface="Arial" charset="0"/>
              </a:rPr>
              <a:t>Testing set (for calculating scores)</a:t>
            </a:r>
          </a:p>
          <a:p>
            <a:pPr marL="0" indent="0">
              <a:buNone/>
            </a:pPr>
            <a:r>
              <a:rPr lang="en-US" dirty="0" smtClean="0">
                <a:solidFill>
                  <a:schemeClr val="tx2"/>
                </a:solidFill>
                <a:latin typeface="Arial" charset="0"/>
              </a:rPr>
              <a:t>Estimate performance on training set (10 fold cross)</a:t>
            </a:r>
          </a:p>
          <a:p>
            <a:pPr marL="0" indent="0">
              <a:buNone/>
            </a:pPr>
            <a:r>
              <a:rPr lang="en-US" dirty="0" smtClean="0">
                <a:solidFill>
                  <a:schemeClr val="tx2"/>
                </a:solidFill>
                <a:latin typeface="Arial" charset="0"/>
              </a:rPr>
              <a:t>Test set is for reporting</a:t>
            </a:r>
          </a:p>
          <a:p>
            <a:pPr marL="0" indent="0">
              <a:buNone/>
            </a:pPr>
            <a:r>
              <a:rPr lang="en-US" dirty="0" smtClean="0">
                <a:solidFill>
                  <a:schemeClr val="tx2"/>
                </a:solidFill>
                <a:latin typeface="Arial" charset="0"/>
              </a:rPr>
              <a:t>All data is for producing a classifier to use in the real world</a:t>
            </a:r>
          </a:p>
          <a:p>
            <a:pPr marL="0" indent="0">
              <a:buNone/>
            </a:pPr>
            <a:endParaRPr lang="en-US" dirty="0" smtClean="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149063"/>
              </p:ext>
            </p:extLst>
          </p:nvPr>
        </p:nvGraphicFramePr>
        <p:xfrm>
          <a:off x="1138571" y="5566597"/>
          <a:ext cx="6096002" cy="3708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endParaRPr lang="en-US" dirty="0"/>
                    </a:p>
                  </a:txBody>
                  <a:tcPr>
                    <a:solidFill>
                      <a:schemeClr val="accent5"/>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r>
            </a:tbl>
          </a:graphicData>
        </a:graphic>
      </p:graphicFrame>
      <p:sp>
        <p:nvSpPr>
          <p:cNvPr id="17" name="TextBox 16"/>
          <p:cNvSpPr txBox="1"/>
          <p:nvPr/>
        </p:nvSpPr>
        <p:spPr>
          <a:xfrm>
            <a:off x="1060199" y="5834943"/>
            <a:ext cx="7277466" cy="646331"/>
          </a:xfrm>
          <a:prstGeom prst="rect">
            <a:avLst/>
          </a:prstGeom>
          <a:noFill/>
        </p:spPr>
        <p:txBody>
          <a:bodyPr wrap="none" rtlCol="0">
            <a:spAutoFit/>
          </a:bodyPr>
          <a:lstStyle/>
          <a:p>
            <a:r>
              <a:rPr lang="en-US" dirty="0" smtClean="0"/>
              <a:t>Read your data. Explore it. Try things out (feature sets, </a:t>
            </a:r>
            <a:r>
              <a:rPr lang="en-US" dirty="0" err="1" smtClean="0"/>
              <a:t>algthm</a:t>
            </a:r>
            <a:r>
              <a:rPr lang="en-US" dirty="0" smtClean="0"/>
              <a:t> parameters).</a:t>
            </a:r>
            <a:br>
              <a:rPr lang="en-US" dirty="0" smtClean="0"/>
            </a:br>
            <a:r>
              <a:rPr lang="en-US" dirty="0" smtClean="0"/>
              <a:t>But do it </a:t>
            </a:r>
            <a:r>
              <a:rPr lang="en-US" i="1" dirty="0" smtClean="0"/>
              <a:t>all</a:t>
            </a:r>
            <a:r>
              <a:rPr lang="en-US" dirty="0" smtClean="0"/>
              <a:t> on the optimization set.</a:t>
            </a:r>
            <a:endParaRPr lang="en-US" dirty="0"/>
          </a:p>
        </p:txBody>
      </p:sp>
    </p:spTree>
    <p:extLst>
      <p:ext uri="{BB962C8B-B14F-4D97-AF65-F5344CB8AC3E}">
        <p14:creationId xmlns:p14="http://schemas.microsoft.com/office/powerpoint/2010/main" val="315847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latin typeface="Arial" charset="0"/>
              </a:rPr>
              <a:t>If you want to know more…</a:t>
            </a:r>
            <a:endParaRPr lang="en-US" dirty="0">
              <a:latin typeface="Arial" charset="0"/>
            </a:endParaRPr>
          </a:p>
        </p:txBody>
      </p:sp>
      <p:sp>
        <p:nvSpPr>
          <p:cNvPr id="12291" name="Rectangle 3"/>
          <p:cNvSpPr>
            <a:spLocks noGrp="1" noChangeArrowheads="1"/>
          </p:cNvSpPr>
          <p:nvPr>
            <p:ph idx="1"/>
          </p:nvPr>
        </p:nvSpPr>
        <p:spPr>
          <a:xfrm>
            <a:off x="457200" y="2590800"/>
            <a:ext cx="5334000" cy="3276600"/>
          </a:xfrm>
        </p:spPr>
        <p:txBody>
          <a:bodyPr/>
          <a:lstStyle/>
          <a:p>
            <a:pPr eaLnBrk="1" hangingPunct="1"/>
            <a:r>
              <a:rPr lang="de-DE" sz="2800" dirty="0">
                <a:latin typeface="Arial" charset="0"/>
              </a:rPr>
              <a:t>Witten, I. H., Frank, E., Hall, M. (2011).  </a:t>
            </a:r>
            <a:r>
              <a:rPr lang="en-US" sz="2800" i="1" dirty="0">
                <a:latin typeface="Arial" charset="0"/>
              </a:rPr>
              <a:t>Data Mining: Practical Machine Learning Tools and Techniques</a:t>
            </a:r>
            <a:r>
              <a:rPr lang="en-US" sz="2800" dirty="0">
                <a:latin typeface="Arial" charset="0"/>
              </a:rPr>
              <a:t>, third edition, Elsevier: San Francisco</a:t>
            </a:r>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3437" y="2286000"/>
            <a:ext cx="3230563"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95358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4000">
                <a:latin typeface="Arial" charset="0"/>
              </a:rPr>
              <a:t>Naïve Approach: When all you have is a hammer…</a:t>
            </a:r>
          </a:p>
        </p:txBody>
      </p:sp>
      <p:sp>
        <p:nvSpPr>
          <p:cNvPr id="2" name="Content Placeholder 1"/>
          <p:cNvSpPr>
            <a:spLocks noGrp="1"/>
          </p:cNvSpPr>
          <p:nvPr>
            <p:ph idx="1"/>
          </p:nvPr>
        </p:nvSpPr>
        <p:spPr/>
        <p:txBody>
          <a:bodyPr/>
          <a:lstStyle/>
          <a:p>
            <a:pPr marL="0" indent="0">
              <a:buNone/>
            </a:pPr>
            <a:r>
              <a:rPr lang="en-US" dirty="0" smtClean="0"/>
              <a:t>Many people learn one algorithm (</a:t>
            </a:r>
            <a:r>
              <a:rPr lang="en-US" i="1" dirty="0" smtClean="0"/>
              <a:t>e.g.</a:t>
            </a:r>
            <a:r>
              <a:rPr lang="en-US" dirty="0" smtClean="0"/>
              <a:t>, regression) and always use it</a:t>
            </a:r>
          </a:p>
          <a:p>
            <a:pPr marL="0" indent="0">
              <a:buNone/>
            </a:pPr>
            <a:r>
              <a:rPr lang="en-US" dirty="0" smtClean="0"/>
              <a:t>Others aimlessly wander</a:t>
            </a:r>
          </a:p>
          <a:p>
            <a:pPr marL="0" indent="0">
              <a:buNone/>
            </a:pPr>
            <a:r>
              <a:rPr lang="en-US" dirty="0" smtClean="0"/>
              <a:t>Solution: </a:t>
            </a:r>
            <a:r>
              <a:rPr lang="en-US" i="1" dirty="0" smtClean="0"/>
              <a:t>PROCESS KNOWLEDGE</a:t>
            </a:r>
            <a:endParaRPr lang="en-US" dirty="0" smtClean="0"/>
          </a:p>
          <a:p>
            <a:pPr marL="0" indent="0">
              <a:buNone/>
            </a:pPr>
            <a:endParaRPr lang="en-US" dirty="0" smtClean="0">
              <a:solidFill>
                <a:schemeClr val="tx1"/>
              </a:solidFill>
            </a:endParaRPr>
          </a:p>
          <a:p>
            <a:pPr marL="0" indent="0">
              <a:buNone/>
            </a:pPr>
            <a:endParaRPr lang="en-US" dirty="0"/>
          </a:p>
        </p:txBody>
      </p:sp>
    </p:spTree>
    <p:extLst>
      <p:ext uri="{BB962C8B-B14F-4D97-AF65-F5344CB8AC3E}">
        <p14:creationId xmlns:p14="http://schemas.microsoft.com/office/powerpoint/2010/main" val="96540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13144</TotalTime>
  <Words>3829</Words>
  <Application>Microsoft Macintosh PowerPoint</Application>
  <PresentationFormat>On-screen Show (4:3)</PresentationFormat>
  <Paragraphs>768</Paragraphs>
  <Slides>89</Slides>
  <Notes>64</Notes>
  <HiddenSlides>4</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98" baseType="lpstr">
      <vt:lpstr>Calibri</vt:lpstr>
      <vt:lpstr>Copperplate</vt:lpstr>
      <vt:lpstr>Helvetica</vt:lpstr>
      <vt:lpstr>Impact</vt:lpstr>
      <vt:lpstr>ＭＳ Ｐゴシック</vt:lpstr>
      <vt:lpstr>Wingdings</vt:lpstr>
      <vt:lpstr>Arial</vt:lpstr>
      <vt:lpstr>Office Theme</vt:lpstr>
      <vt:lpstr>Bitmap Image</vt:lpstr>
      <vt:lpstr>PowerPoint Presentation</vt:lpstr>
      <vt:lpstr>Things to consider adding</vt:lpstr>
      <vt:lpstr>More to add</vt:lpstr>
      <vt:lpstr>Naïve Approach: When all you have is a hammer…</vt:lpstr>
      <vt:lpstr>Naïve Approach: When all you have is a hammer…</vt:lpstr>
      <vt:lpstr>Naïve Approach: When all you have is a hammer…</vt:lpstr>
      <vt:lpstr>Naïve Approach: When all you have is a hammer…</vt:lpstr>
      <vt:lpstr>Naïve Approach: When all you have is a hammer…</vt:lpstr>
      <vt:lpstr>Naïve Approach: When all you have is a hammer…</vt:lpstr>
      <vt:lpstr>Naïve Approach: When all you have is a hammer…</vt:lpstr>
      <vt:lpstr>Selecting algorithms</vt:lpstr>
      <vt:lpstr>Suggested Readings</vt:lpstr>
      <vt:lpstr>“Just enough to be dangerous”…</vt:lpstr>
      <vt:lpstr>What is machine learning?</vt:lpstr>
      <vt:lpstr>Two main approaches</vt:lpstr>
      <vt:lpstr>Example uses of ML</vt:lpstr>
      <vt:lpstr>Today’s Focus</vt:lpstr>
      <vt:lpstr>Typical Supervised Learning Flow</vt:lpstr>
      <vt:lpstr>Typical Supervised Learning Flow</vt:lpstr>
      <vt:lpstr>Example: Sewer Overflows</vt:lpstr>
      <vt:lpstr>Example: Sewer Overflows</vt:lpstr>
      <vt:lpstr>Example: Sewer Overflows</vt:lpstr>
      <vt:lpstr>Example: Sewer Overflows</vt:lpstr>
      <vt:lpstr>Example: Sewer Overflows</vt:lpstr>
      <vt:lpstr>Classification</vt:lpstr>
      <vt:lpstr>Training data:  Multiple Examples</vt:lpstr>
      <vt:lpstr>Including Features</vt:lpstr>
      <vt:lpstr>PowerPoint Presentation</vt:lpstr>
      <vt:lpstr>How does classification work?</vt:lpstr>
      <vt:lpstr>PowerPoint Presentation</vt:lpstr>
      <vt:lpstr>What will the prediction be?</vt:lpstr>
      <vt:lpstr>0R &amp; 1R Classification</vt:lpstr>
      <vt:lpstr>Learned Classifiers</vt:lpstr>
      <vt:lpstr>Learned Classifiers</vt:lpstr>
      <vt:lpstr>Learned Classifiers</vt:lpstr>
      <vt:lpstr>Learned Classifiers</vt:lpstr>
      <vt:lpstr>Learned Classifiers</vt:lpstr>
      <vt:lpstr>How can I tell if  my classifier is any good?</vt:lpstr>
      <vt:lpstr>How can I tell if  my classifier is any good?</vt:lpstr>
      <vt:lpstr>How can I tell if  my classifier is any good?</vt:lpstr>
      <vt:lpstr>Alternative takes on Accuracy</vt:lpstr>
      <vt:lpstr>Kappa: Accounting for Skew</vt:lpstr>
      <vt:lpstr>Kappa: Accounting for Skew</vt:lpstr>
      <vt:lpstr>Kappa: Accounting for Skew</vt:lpstr>
      <vt:lpstr>Kappa: Accounting for Skew</vt:lpstr>
      <vt:lpstr>Kappa: Accounting for Skew</vt:lpstr>
      <vt:lpstr>Kappa: Accounting for Skew</vt:lpstr>
      <vt:lpstr>Kappa: Accounting for Skew</vt:lpstr>
      <vt:lpstr>Kappa: Accounting for Skew</vt:lpstr>
      <vt:lpstr>Kappa: Accounting for Skew</vt:lpstr>
      <vt:lpstr>Kappa: Accounting for Skew</vt:lpstr>
      <vt:lpstr>Kappa: Accounting for Skew</vt:lpstr>
      <vt:lpstr>Kappa: Accounting for Skew</vt:lpstr>
      <vt:lpstr>ROC Curve</vt:lpstr>
      <vt:lpstr>Comparing classifiers</vt:lpstr>
      <vt:lpstr>Sources of Bias</vt:lpstr>
      <vt:lpstr>Best Approach</vt:lpstr>
      <vt:lpstr>Best Approach</vt:lpstr>
      <vt:lpstr>Best Approach</vt:lpstr>
      <vt:lpstr>PowerPoint Presentation</vt:lpstr>
      <vt:lpstr>PowerPoint Presentation</vt:lpstr>
      <vt:lpstr>PowerPoint Presentation</vt:lpstr>
      <vt:lpstr>PowerPoint Presentation</vt:lpstr>
      <vt:lpstr>PowerPoint Presentation</vt:lpstr>
      <vt:lpstr>Best Approach</vt:lpstr>
      <vt:lpstr>Cross Validation Helps for Small Data Sets</vt:lpstr>
      <vt:lpstr>Cross Validation Helps for Small Data Sets</vt:lpstr>
      <vt:lpstr>Cross Validation Helps for Small Data Sets</vt:lpstr>
      <vt:lpstr>Cross Validation Helps for Small Data Sets</vt:lpstr>
      <vt:lpstr>Cross Validation Helps for Small Data Sets</vt:lpstr>
      <vt:lpstr>Cross Validation</vt:lpstr>
      <vt:lpstr>Partitioning your data</vt:lpstr>
      <vt:lpstr>Partitioning your data</vt:lpstr>
      <vt:lpstr>Do we have to do all of the folds?</vt:lpstr>
      <vt:lpstr>To make your classifier</vt:lpstr>
      <vt:lpstr>To make your classifier…</vt:lpstr>
      <vt:lpstr>Feature Selection</vt:lpstr>
      <vt:lpstr>Wrapper based feature selection</vt:lpstr>
      <vt:lpstr>Wrapper based feature selection</vt:lpstr>
      <vt:lpstr>Wrapper Based Feature Selection Cons</vt:lpstr>
      <vt:lpstr>Wrapper Based Feature Selection Cons</vt:lpstr>
      <vt:lpstr>Finding Features </vt:lpstr>
      <vt:lpstr>Finding Features </vt:lpstr>
      <vt:lpstr>Finding Features </vt:lpstr>
      <vt:lpstr>Software Tools</vt:lpstr>
      <vt:lpstr>Summary</vt:lpstr>
      <vt:lpstr>Metrics for assessing results</vt:lpstr>
      <vt:lpstr>Best Practices</vt:lpstr>
      <vt:lpstr>If you want to know more…</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656</cp:revision>
  <dcterms:created xsi:type="dcterms:W3CDTF">2013-10-07T16:54:34Z</dcterms:created>
  <dcterms:modified xsi:type="dcterms:W3CDTF">2017-03-22T12:48:43Z</dcterms:modified>
</cp:coreProperties>
</file>