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56" r:id="rId2"/>
    <p:sldId id="301" r:id="rId3"/>
    <p:sldId id="330" r:id="rId4"/>
    <p:sldId id="334" r:id="rId5"/>
    <p:sldId id="337" r:id="rId6"/>
    <p:sldId id="339" r:id="rId7"/>
    <p:sldId id="340" r:id="rId8"/>
    <p:sldId id="341" r:id="rId9"/>
    <p:sldId id="342" r:id="rId10"/>
    <p:sldId id="331" r:id="rId11"/>
    <p:sldId id="332" r:id="rId12"/>
    <p:sldId id="343" r:id="rId13"/>
    <p:sldId id="329" r:id="rId14"/>
    <p:sldId id="344" r:id="rId15"/>
    <p:sldId id="345" r:id="rId16"/>
    <p:sldId id="346" r:id="rId17"/>
    <p:sldId id="347" r:id="rId18"/>
    <p:sldId id="348" r:id="rId19"/>
    <p:sldId id="349" r:id="rId20"/>
    <p:sldId id="350" r:id="rId21"/>
    <p:sldId id="351" r:id="rId22"/>
    <p:sldId id="354" r:id="rId23"/>
    <p:sldId id="352" r:id="rId24"/>
    <p:sldId id="35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43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1" autoAdjust="0"/>
    <p:restoredTop sz="96085" autoAdjust="0"/>
  </p:normalViewPr>
  <p:slideViewPr>
    <p:cSldViewPr snapToGrid="0" snapToObjects="1">
      <p:cViewPr varScale="1">
        <p:scale>
          <a:sx n="98" d="100"/>
          <a:sy n="98" d="100"/>
        </p:scale>
        <p:origin x="184" y="696"/>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used the shell to develop our apps, to test in dev server, and to deploy to the </a:t>
            </a:r>
            <a:r>
              <a:rPr lang="en-US" dirty="0" err="1" smtClean="0"/>
              <a:t>Appspot</a:t>
            </a:r>
            <a:r>
              <a:rPr lang="en-US" dirty="0" smtClean="0"/>
              <a: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143074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were able to view your</a:t>
            </a:r>
            <a:r>
              <a:rPr lang="en-US" baseline="0" dirty="0" smtClean="0"/>
              <a:t> application on both. And public was able to see it on the app spot.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41990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we introduced your phone,</a:t>
            </a:r>
            <a:r>
              <a:rPr lang="en-US" baseline="0" dirty="0" smtClean="0"/>
              <a:t> which communicated with </a:t>
            </a:r>
            <a:r>
              <a:rPr lang="en-US" baseline="0" dirty="0" err="1" smtClean="0"/>
              <a:t>api.awareframework.com</a:t>
            </a:r>
            <a:r>
              <a:rPr lang="en-US" baseline="0" dirty="0" smtClean="0"/>
              <a:t> to move the data to your GCP database. This is where you are 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114867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goal is to create an application</a:t>
            </a:r>
            <a:r>
              <a:rPr lang="en-US" baseline="0" dirty="0" smtClean="0"/>
              <a:t> that uses the data from the DB.</a:t>
            </a:r>
          </a:p>
          <a:p>
            <a:endParaRPr lang="en-US" baseline="0" dirty="0" smtClean="0"/>
          </a:p>
          <a:p>
            <a:r>
              <a:rPr lang="en-US" baseline="0" dirty="0" smtClean="0"/>
              <a:t>You will still develop on your shell. However, you will not be able to view the app on your dev server! This is too difficult to configure and we will not ask you to do this.</a:t>
            </a:r>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4456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you will deploy directly to </a:t>
            </a:r>
            <a:r>
              <a:rPr lang="en-US" dirty="0" err="1" smtClean="0"/>
              <a:t>appspot</a:t>
            </a:r>
            <a:r>
              <a:rPr lang="en-US" dirty="0" smtClean="0"/>
              <a:t> and test there because </a:t>
            </a:r>
            <a:r>
              <a:rPr lang="en-US" dirty="0" err="1" smtClean="0"/>
              <a:t>appspot</a:t>
            </a:r>
            <a:r>
              <a:rPr lang="en-US" dirty="0" smtClean="0"/>
              <a:t> has</a:t>
            </a:r>
            <a:r>
              <a:rPr lang="en-US" baseline="0" dirty="0" smtClean="0"/>
              <a:t> an ability to access the DB.</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09863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will use GCP logging services (that</a:t>
            </a:r>
            <a:r>
              <a:rPr lang="en-US" baseline="0" dirty="0" smtClean="0"/>
              <a:t> you already tried in Byte 1</a:t>
            </a:r>
            <a:r>
              <a:rPr lang="en-US" dirty="0" smtClean="0"/>
              <a:t>) to debug</a:t>
            </a:r>
            <a:r>
              <a:rPr lang="en-US" baseline="0" dirty="0" smtClean="0"/>
              <a:t> your application.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98224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Otherwise just click on authorize apps and add your Application ID.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48448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2/21/17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2192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51816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60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2/21/17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2/21/17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1" r:id="rId19"/>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Byte 3</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err="1" smtClean="0"/>
              <a:t>Mankoff</a:t>
            </a:r>
            <a:r>
              <a:rPr lang="en-US" dirty="0" smtClean="0"/>
              <a:t> &amp; Nikola Banovic</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Spring 2017</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the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Content Placeholder 7"/>
          <p:cNvSpPr>
            <a:spLocks noGrp="1"/>
          </p:cNvSpPr>
          <p:nvPr>
            <p:ph idx="1"/>
          </p:nvPr>
        </p:nvSpPr>
        <p:spPr/>
        <p:txBody>
          <a:bodyPr/>
          <a:lstStyle/>
          <a:p>
            <a:r>
              <a:rPr lang="en-US" dirty="0" smtClean="0"/>
              <a:t>You application needs access to DB!</a:t>
            </a:r>
          </a:p>
          <a:p>
            <a:r>
              <a:rPr lang="en-US" dirty="0" smtClean="0"/>
              <a:t>This is usually automatic, but I saw examples where it did not happen. You need to add your Application ID in your ”Access Control” if you do not see this:</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909" y="4236164"/>
            <a:ext cx="5778500" cy="2171700"/>
          </a:xfrm>
          <a:prstGeom prst="rect">
            <a:avLst/>
          </a:prstGeom>
        </p:spPr>
      </p:pic>
    </p:spTree>
    <p:extLst>
      <p:ext uri="{BB962C8B-B14F-4D97-AF65-F5344CB8AC3E}">
        <p14:creationId xmlns:p14="http://schemas.microsoft.com/office/powerpoint/2010/main" val="583296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3" name="Content Placeholder 2"/>
          <p:cNvSpPr>
            <a:spLocks noGrp="1"/>
          </p:cNvSpPr>
          <p:nvPr>
            <p:ph idx="1"/>
          </p:nvPr>
        </p:nvSpPr>
        <p:spPr/>
        <p:txBody>
          <a:bodyPr/>
          <a:lstStyle/>
          <a:p>
            <a:r>
              <a:rPr lang="en-US" dirty="0" smtClean="0"/>
              <a:t>Start by uploading </a:t>
            </a:r>
            <a:r>
              <a:rPr lang="en-US" dirty="0" err="1" smtClean="0"/>
              <a:t>jmankoff</a:t>
            </a:r>
            <a:r>
              <a:rPr lang="en-US" dirty="0" smtClean="0"/>
              <a:t>-mobile to your Shell using the upload feature in your Shell.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314" y="3782759"/>
            <a:ext cx="4420061" cy="1852906"/>
          </a:xfrm>
          <a:prstGeom prst="rect">
            <a:avLst/>
          </a:prstGeom>
        </p:spPr>
      </p:pic>
    </p:spTree>
    <p:extLst>
      <p:ext uri="{BB962C8B-B14F-4D97-AF65-F5344CB8AC3E}">
        <p14:creationId xmlns:p14="http://schemas.microsoft.com/office/powerpoint/2010/main" val="19704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3" name="Content Placeholder 2"/>
          <p:cNvSpPr>
            <a:spLocks noGrp="1"/>
          </p:cNvSpPr>
          <p:nvPr>
            <p:ph idx="1"/>
          </p:nvPr>
        </p:nvSpPr>
        <p:spPr/>
        <p:txBody>
          <a:bodyPr/>
          <a:lstStyle/>
          <a:p>
            <a:r>
              <a:rPr lang="en-US" dirty="0" smtClean="0"/>
              <a:t>Once you setup the files in your document hierarchy the way you want you can start modifying the code in the Editor.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12" y="3262746"/>
            <a:ext cx="4631377" cy="3145117"/>
          </a:xfrm>
          <a:prstGeom prst="rect">
            <a:avLst/>
          </a:prstGeom>
        </p:spPr>
      </p:pic>
    </p:spTree>
    <p:extLst>
      <p:ext uri="{BB962C8B-B14F-4D97-AF65-F5344CB8AC3E}">
        <p14:creationId xmlns:p14="http://schemas.microsoft.com/office/powerpoint/2010/main" val="404944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9" name="Content Placeholder 8"/>
          <p:cNvSpPr>
            <a:spLocks noGrp="1"/>
          </p:cNvSpPr>
          <p:nvPr>
            <p:ph idx="1"/>
          </p:nvPr>
        </p:nvSpPr>
        <p:spPr/>
        <p:txBody>
          <a:bodyPr/>
          <a:lstStyle/>
          <a:p>
            <a:r>
              <a:rPr lang="en-US" dirty="0" smtClean="0"/>
              <a:t>Deploy the code. By default, if you have location and activity data you should see: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381" y="2838008"/>
            <a:ext cx="5151238" cy="3569855"/>
          </a:xfrm>
          <a:prstGeom prst="rect">
            <a:avLst/>
          </a:prstGeom>
        </p:spPr>
      </p:pic>
    </p:spTree>
    <p:extLst>
      <p:ext uri="{BB962C8B-B14F-4D97-AF65-F5344CB8AC3E}">
        <p14:creationId xmlns:p14="http://schemas.microsoft.com/office/powerpoint/2010/main" val="521541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9" name="Content Placeholder 8"/>
          <p:cNvSpPr>
            <a:spLocks noGrp="1"/>
          </p:cNvSpPr>
          <p:nvPr>
            <p:ph idx="1"/>
          </p:nvPr>
        </p:nvSpPr>
        <p:spPr/>
        <p:txBody>
          <a:bodyPr/>
          <a:lstStyle/>
          <a:p>
            <a:r>
              <a:rPr lang="en-US" dirty="0" smtClean="0"/>
              <a:t>Vega-lite has an editor that helps you edit the JSON and see example. Click on “Open in Vega Editor” to see it.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7" name="Rectangle 6"/>
          <p:cNvSpPr/>
          <p:nvPr/>
        </p:nvSpPr>
        <p:spPr>
          <a:xfrm>
            <a:off x="2470068" y="3348842"/>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DATA</a:t>
            </a:r>
            <a:endParaRPr lang="en-US" dirty="0">
              <a:solidFill>
                <a:schemeClr val="tx1">
                  <a:lumMod val="85000"/>
                  <a:lumOff val="15000"/>
                </a:schemeClr>
              </a:solidFill>
            </a:endParaRPr>
          </a:p>
        </p:txBody>
      </p:sp>
      <p:sp>
        <p:nvSpPr>
          <p:cNvPr id="11" name="Rectangle 10"/>
          <p:cNvSpPr/>
          <p:nvPr/>
        </p:nvSpPr>
        <p:spPr>
          <a:xfrm>
            <a:off x="2470067" y="5211548"/>
            <a:ext cx="2470067" cy="118664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 DEFINITION</a:t>
            </a:r>
            <a:endParaRPr lang="en-US" dirty="0">
              <a:solidFill>
                <a:schemeClr val="tx1">
                  <a:lumMod val="85000"/>
                  <a:lumOff val="15000"/>
                </a:schemeClr>
              </a:solidFill>
            </a:endParaRPr>
          </a:p>
        </p:txBody>
      </p:sp>
      <p:sp>
        <p:nvSpPr>
          <p:cNvPr id="12" name="Rectangle 11"/>
          <p:cNvSpPr/>
          <p:nvPr/>
        </p:nvSpPr>
        <p:spPr>
          <a:xfrm>
            <a:off x="4968533" y="3177776"/>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a:t>
            </a:r>
            <a:endParaRPr lang="en-US" dirty="0">
              <a:solidFill>
                <a:schemeClr val="tx1">
                  <a:lumMod val="85000"/>
                  <a:lumOff val="15000"/>
                </a:schemeClr>
              </a:solidFill>
            </a:endParaRPr>
          </a:p>
        </p:txBody>
      </p:sp>
    </p:spTree>
    <p:extLst>
      <p:ext uri="{BB962C8B-B14F-4D97-AF65-F5344CB8AC3E}">
        <p14:creationId xmlns:p14="http://schemas.microsoft.com/office/powerpoint/2010/main" val="79084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
        <p:nvSpPr>
          <p:cNvPr id="9" name="Content Placeholder 8"/>
          <p:cNvSpPr>
            <a:spLocks noGrp="1"/>
          </p:cNvSpPr>
          <p:nvPr>
            <p:ph idx="1"/>
          </p:nvPr>
        </p:nvSpPr>
        <p:spPr/>
        <p:txBody>
          <a:bodyPr/>
          <a:lstStyle/>
          <a:p>
            <a:r>
              <a:rPr lang="en-US" dirty="0" smtClean="0"/>
              <a:t>You can also see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11" name="Rectangle 10"/>
          <p:cNvSpPr/>
          <p:nvPr/>
        </p:nvSpPr>
        <p:spPr>
          <a:xfrm>
            <a:off x="3185015" y="2997042"/>
            <a:ext cx="1600742" cy="56555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35" y="2448285"/>
            <a:ext cx="8265226" cy="3203133"/>
          </a:xfrm>
          <a:prstGeom prst="rect">
            <a:avLst/>
          </a:prstGeom>
        </p:spPr>
      </p:pic>
    </p:spTree>
    <p:extLst>
      <p:ext uri="{BB962C8B-B14F-4D97-AF65-F5344CB8AC3E}">
        <p14:creationId xmlns:p14="http://schemas.microsoft.com/office/powerpoint/2010/main" val="568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9" name="Content Placeholder 8"/>
          <p:cNvSpPr>
            <a:spLocks noGrp="1"/>
          </p:cNvSpPr>
          <p:nvPr>
            <p:ph idx="1"/>
          </p:nvPr>
        </p:nvSpPr>
        <p:spPr/>
        <p:txBody>
          <a:bodyPr/>
          <a:lstStyle/>
          <a:p>
            <a:r>
              <a:rPr lang="en-US" dirty="0" smtClean="0"/>
              <a:t>Connecting to the DB (</a:t>
            </a:r>
            <a:r>
              <a:rPr lang="en-US" dirty="0" err="1" smtClean="0"/>
              <a:t>main.py</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303" y="2310897"/>
            <a:ext cx="5207395" cy="3839029"/>
          </a:xfrm>
          <a:prstGeom prst="rect">
            <a:avLst/>
          </a:prstGeom>
        </p:spPr>
      </p:pic>
      <p:sp>
        <p:nvSpPr>
          <p:cNvPr id="12" name="Rectangle 11"/>
          <p:cNvSpPr/>
          <p:nvPr/>
        </p:nvSpPr>
        <p:spPr>
          <a:xfrm>
            <a:off x="1896304" y="2232093"/>
            <a:ext cx="5015135" cy="867368"/>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3" name="Rectangle 12"/>
          <p:cNvSpPr/>
          <p:nvPr/>
        </p:nvSpPr>
        <p:spPr>
          <a:xfrm>
            <a:off x="2183278" y="4037141"/>
            <a:ext cx="4728161" cy="112862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82120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9" name="Content Placeholder 8"/>
          <p:cNvSpPr>
            <a:spLocks noGrp="1"/>
          </p:cNvSpPr>
          <p:nvPr>
            <p:ph idx="1"/>
          </p:nvPr>
        </p:nvSpPr>
        <p:spPr/>
        <p:txBody>
          <a:bodyPr/>
          <a:lstStyle/>
          <a:p>
            <a:r>
              <a:rPr lang="en-US" dirty="0" smtClean="0"/>
              <a:t>Making a SQL query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2" name="Rectangle 11"/>
          <p:cNvSpPr/>
          <p:nvPr/>
        </p:nvSpPr>
        <p:spPr>
          <a:xfrm>
            <a:off x="817617" y="3051957"/>
            <a:ext cx="8278883" cy="49735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61904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9" name="Content Placeholder 8"/>
          <p:cNvSpPr>
            <a:spLocks noGrp="1"/>
          </p:cNvSpPr>
          <p:nvPr>
            <p:ph idx="1"/>
          </p:nvPr>
        </p:nvSpPr>
        <p:spPr/>
        <p:txBody>
          <a:bodyPr/>
          <a:lstStyle/>
          <a:p>
            <a:r>
              <a:rPr lang="en-US" dirty="0" smtClean="0"/>
              <a:t>Executing and passing data to the view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3" name="Rectangle 12"/>
          <p:cNvSpPr/>
          <p:nvPr/>
        </p:nvSpPr>
        <p:spPr>
          <a:xfrm>
            <a:off x="865117" y="3549316"/>
            <a:ext cx="4728161"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28" y="4643176"/>
            <a:ext cx="8559800" cy="787400"/>
          </a:xfrm>
          <a:prstGeom prst="rect">
            <a:avLst/>
          </a:prstGeom>
        </p:spPr>
      </p:pic>
    </p:spTree>
    <p:extLst>
      <p:ext uri="{BB962C8B-B14F-4D97-AF65-F5344CB8AC3E}">
        <p14:creationId xmlns:p14="http://schemas.microsoft.com/office/powerpoint/2010/main" val="695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9" name="Content Placeholder 8"/>
          <p:cNvSpPr>
            <a:spLocks noGrp="1"/>
          </p:cNvSpPr>
          <p:nvPr>
            <p:ph idx="1"/>
          </p:nvPr>
        </p:nvSpPr>
        <p:spPr/>
        <p:txBody>
          <a:bodyPr/>
          <a:lstStyle/>
          <a:p>
            <a:r>
              <a:rPr lang="en-US" dirty="0" smtClean="0"/>
              <a:t>“Installing” Vega-lite (</a:t>
            </a:r>
            <a:r>
              <a:rPr lang="en-US" dirty="0" err="1" smtClean="0"/>
              <a:t>index.html</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9" y="2658343"/>
            <a:ext cx="8750300" cy="2349500"/>
          </a:xfrm>
          <a:prstGeom prst="rect">
            <a:avLst/>
          </a:prstGeom>
        </p:spPr>
      </p:pic>
    </p:spTree>
    <p:extLst>
      <p:ext uri="{BB962C8B-B14F-4D97-AF65-F5344CB8AC3E}">
        <p14:creationId xmlns:p14="http://schemas.microsoft.com/office/powerpoint/2010/main" val="1083118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3	</a:t>
            </a:r>
            <a:endParaRPr lang="en-US" dirty="0"/>
          </a:p>
        </p:txBody>
      </p:sp>
      <p:sp>
        <p:nvSpPr>
          <p:cNvPr id="3" name="Content Placeholder 2"/>
          <p:cNvSpPr>
            <a:spLocks noGrp="1"/>
          </p:cNvSpPr>
          <p:nvPr>
            <p:ph idx="1"/>
          </p:nvPr>
        </p:nvSpPr>
        <p:spPr/>
        <p:txBody>
          <a:bodyPr/>
          <a:lstStyle/>
          <a:p>
            <a:pPr marL="0" indent="0">
              <a:buNone/>
            </a:pPr>
            <a:r>
              <a:rPr lang="en-US" dirty="0" smtClean="0"/>
              <a:t>So you are done collecting your data.</a:t>
            </a:r>
          </a:p>
          <a:p>
            <a:pPr marL="0" indent="0">
              <a:buNone/>
            </a:pPr>
            <a:r>
              <a:rPr lang="en-US" dirty="0" smtClean="0"/>
              <a:t>Now what?</a:t>
            </a:r>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156379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9" name="Content Placeholder 8"/>
          <p:cNvSpPr>
            <a:spLocks noGrp="1"/>
          </p:cNvSpPr>
          <p:nvPr>
            <p:ph idx="1"/>
          </p:nvPr>
        </p:nvSpPr>
        <p:spPr/>
        <p:txBody>
          <a:bodyPr/>
          <a:lstStyle/>
          <a:p>
            <a:r>
              <a:rPr lang="en-US" dirty="0" smtClean="0"/>
              <a:t>Displaying visualization (</a:t>
            </a:r>
            <a:r>
              <a:rPr lang="en-US" dirty="0" err="1" smtClean="0"/>
              <a:t>index.html</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98" y="2413098"/>
            <a:ext cx="5328719" cy="3967787"/>
          </a:xfrm>
          <a:prstGeom prst="rect">
            <a:avLst/>
          </a:prstGeom>
        </p:spPr>
      </p:pic>
      <p:sp>
        <p:nvSpPr>
          <p:cNvPr id="13" name="Rectangle 12"/>
          <p:cNvSpPr/>
          <p:nvPr/>
        </p:nvSpPr>
        <p:spPr>
          <a:xfrm>
            <a:off x="1888177" y="2516163"/>
            <a:ext cx="6008914"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Element to display in</a:t>
            </a:r>
            <a:endParaRPr lang="en-US" dirty="0">
              <a:solidFill>
                <a:schemeClr val="tx1">
                  <a:lumMod val="85000"/>
                  <a:lumOff val="15000"/>
                </a:schemeClr>
              </a:solidFill>
            </a:endParaRPr>
          </a:p>
        </p:txBody>
      </p:sp>
      <p:sp>
        <p:nvSpPr>
          <p:cNvPr id="10" name="Rectangle 9"/>
          <p:cNvSpPr/>
          <p:nvPr/>
        </p:nvSpPr>
        <p:spPr>
          <a:xfrm>
            <a:off x="1888177" y="2951398"/>
            <a:ext cx="6008914" cy="2226244"/>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Data and visualization specification</a:t>
            </a:r>
            <a:endParaRPr lang="en-US" dirty="0">
              <a:solidFill>
                <a:schemeClr val="tx1">
                  <a:lumMod val="85000"/>
                  <a:lumOff val="15000"/>
                </a:schemeClr>
              </a:solidFill>
            </a:endParaRPr>
          </a:p>
        </p:txBody>
      </p:sp>
      <p:sp>
        <p:nvSpPr>
          <p:cNvPr id="11" name="Rectangle 10"/>
          <p:cNvSpPr/>
          <p:nvPr/>
        </p:nvSpPr>
        <p:spPr>
          <a:xfrm>
            <a:off x="1888177" y="5743587"/>
            <a:ext cx="6008914" cy="58660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Instruct Vega-lite to display in element</a:t>
            </a:r>
            <a:endParaRPr lang="en-US" dirty="0">
              <a:solidFill>
                <a:schemeClr val="tx1">
                  <a:lumMod val="85000"/>
                  <a:lumOff val="15000"/>
                </a:schemeClr>
              </a:solidFill>
            </a:endParaRPr>
          </a:p>
        </p:txBody>
      </p:sp>
    </p:spTree>
    <p:extLst>
      <p:ext uri="{BB962C8B-B14F-4D97-AF65-F5344CB8AC3E}">
        <p14:creationId xmlns:p14="http://schemas.microsoft.com/office/powerpoint/2010/main" val="47896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9" name="Content Placeholder 8"/>
          <p:cNvSpPr>
            <a:spLocks noGrp="1"/>
          </p:cNvSpPr>
          <p:nvPr>
            <p:ph idx="1"/>
          </p:nvPr>
        </p:nvSpPr>
        <p:spPr/>
        <p:txBody>
          <a:bodyPr/>
          <a:lstStyle/>
          <a:p>
            <a:r>
              <a:rPr lang="en-US" dirty="0" smtClean="0"/>
              <a:t>If you do not like Vega-lite examples or if you don’t like changing JSON to get your chart just right, </a:t>
            </a:r>
            <a:r>
              <a:rPr lang="en-US" b="1" dirty="0" smtClean="0"/>
              <a:t>use Lyra </a:t>
            </a:r>
            <a:r>
              <a:rPr lang="en-US" b="1" dirty="0"/>
              <a:t>(optional): </a:t>
            </a:r>
            <a:r>
              <a:rPr lang="en-US" sz="2400" dirty="0"/>
              <a:t>http://</a:t>
            </a:r>
            <a:r>
              <a:rPr lang="en-US" sz="2400" dirty="0" err="1"/>
              <a:t>idl.cs.washington.edu</a:t>
            </a:r>
            <a:r>
              <a:rPr lang="en-US" sz="2400" dirty="0"/>
              <a:t>/projects/</a:t>
            </a:r>
            <a:r>
              <a:rPr lang="en-US" sz="2400" dirty="0" err="1"/>
              <a:t>lyra</a:t>
            </a:r>
            <a:r>
              <a:rPr lang="en-US" sz="2400" dirty="0"/>
              <a:t>/app/</a:t>
            </a:r>
            <a:endParaRPr lang="en-US" dirty="0"/>
          </a:p>
        </p:txBody>
      </p:sp>
    </p:spTree>
    <p:extLst>
      <p:ext uri="{BB962C8B-B14F-4D97-AF65-F5344CB8AC3E}">
        <p14:creationId xmlns:p14="http://schemas.microsoft.com/office/powerpoint/2010/main" val="477134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9" name="Content Placeholder 8"/>
          <p:cNvSpPr>
            <a:spLocks noGrp="1"/>
          </p:cNvSpPr>
          <p:nvPr>
            <p:ph idx="1"/>
          </p:nvPr>
        </p:nvSpPr>
        <p:spPr/>
        <p:txBody>
          <a:bodyPr/>
          <a:lstStyle/>
          <a:p>
            <a:r>
              <a:rPr lang="en-US" smtClean="0"/>
              <a:t>What is MVC?</a:t>
            </a:r>
            <a:endParaRPr lang="en-US" dirty="0"/>
          </a:p>
        </p:txBody>
      </p:sp>
    </p:spTree>
    <p:extLst>
      <p:ext uri="{BB962C8B-B14F-4D97-AF65-F5344CB8AC3E}">
        <p14:creationId xmlns:p14="http://schemas.microsoft.com/office/powerpoint/2010/main" val="369656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6" y="3422921"/>
            <a:ext cx="8014797" cy="2212744"/>
          </a:xfrm>
          <a:prstGeom prst="rect">
            <a:avLst/>
          </a:prstGeom>
        </p:spPr>
      </p:pic>
      <p:sp>
        <p:nvSpPr>
          <p:cNvPr id="8" name="Rectangle 7"/>
          <p:cNvSpPr/>
          <p:nvPr/>
        </p:nvSpPr>
        <p:spPr>
          <a:xfrm>
            <a:off x="296883" y="3819523"/>
            <a:ext cx="4132613"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Load your data source</a:t>
            </a:r>
            <a:endParaRPr lang="en-US" dirty="0">
              <a:solidFill>
                <a:schemeClr val="tx1">
                  <a:lumMod val="85000"/>
                  <a:lumOff val="15000"/>
                </a:schemeClr>
              </a:solidFill>
            </a:endParaRPr>
          </a:p>
        </p:txBody>
      </p:sp>
    </p:spTree>
    <p:extLst>
      <p:ext uri="{BB962C8B-B14F-4D97-AF65-F5344CB8AC3E}">
        <p14:creationId xmlns:p14="http://schemas.microsoft.com/office/powerpoint/2010/main" val="6530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r>
              <a:rPr lang="en-US" dirty="0" smtClean="0"/>
              <a:t>.</a:t>
            </a:r>
          </a:p>
          <a:p>
            <a:r>
              <a:rPr lang="en-US" dirty="0" smtClean="0"/>
              <a:t>A great demo at:</a:t>
            </a:r>
          </a:p>
          <a:p>
            <a:pPr marL="0" indent="0">
              <a:buNone/>
            </a:pPr>
            <a:r>
              <a:rPr lang="pt-BR" dirty="0" smtClean="0"/>
              <a:t>		</a:t>
            </a:r>
            <a:r>
              <a:rPr lang="pt-BR" dirty="0" err="1" smtClean="0"/>
              <a:t>https</a:t>
            </a:r>
            <a:r>
              <a:rPr lang="pt-BR" dirty="0"/>
              <a:t>://</a:t>
            </a:r>
            <a:r>
              <a:rPr lang="pt-BR" dirty="0" err="1"/>
              <a:t>vimeo.com</a:t>
            </a:r>
            <a:r>
              <a:rPr lang="pt-BR" dirty="0"/>
              <a:t>/96104443</a:t>
            </a:r>
            <a:endParaRPr lang="en-US" dirty="0"/>
          </a:p>
        </p:txBody>
      </p:sp>
    </p:spTree>
    <p:extLst>
      <p:ext uri="{BB962C8B-B14F-4D97-AF65-F5344CB8AC3E}">
        <p14:creationId xmlns:p14="http://schemas.microsoft.com/office/powerpoint/2010/main" val="176565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
        <p:nvSpPr>
          <p:cNvPr id="14" name="Cloud 13"/>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Google Cloud Platform</a:t>
            </a:r>
            <a:endParaRPr lang="en-US" b="1" dirty="0">
              <a:solidFill>
                <a:schemeClr val="tx1">
                  <a:lumMod val="85000"/>
                  <a:lumOff val="15000"/>
                </a:schemeClr>
              </a:solidFill>
            </a:endParaRPr>
          </a:p>
        </p:txBody>
      </p:sp>
    </p:spTree>
    <p:extLst>
      <p:ext uri="{BB962C8B-B14F-4D97-AF65-F5344CB8AC3E}">
        <p14:creationId xmlns:p14="http://schemas.microsoft.com/office/powerpoint/2010/main" val="1671563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21" name="Cloud 20"/>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n 21"/>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spTree>
    <p:extLst>
      <p:ext uri="{BB962C8B-B14F-4D97-AF65-F5344CB8AC3E}">
        <p14:creationId xmlns:p14="http://schemas.microsoft.com/office/powerpoint/2010/main" val="3602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073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364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Right Arrow 22"/>
          <p:cNvSpPr/>
          <p:nvPr/>
        </p:nvSpPr>
        <p:spPr>
          <a:xfrm rot="514059">
            <a:off x="2104674" y="3664561"/>
            <a:ext cx="1521409"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ross 31"/>
          <p:cNvSpPr/>
          <p:nvPr/>
        </p:nvSpPr>
        <p:spPr>
          <a:xfrm rot="18941282">
            <a:off x="2366604" y="3325569"/>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327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7255831" y="4932640"/>
            <a:ext cx="831273" cy="1273259"/>
            <a:chOff x="6852062" y="3595624"/>
            <a:chExt cx="831273" cy="1273259"/>
          </a:xfrm>
        </p:grpSpPr>
        <p:sp>
          <p:nvSpPr>
            <p:cNvPr id="29" name="Rectangle 28"/>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Cloud 31"/>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3" name="Left-Right Arrow 32"/>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Left Arrow 33"/>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56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246469" y="2936984"/>
            <a:ext cx="950026" cy="136054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Logging</a:t>
            </a:r>
            <a:endParaRPr lang="en-US"/>
          </a:p>
        </p:txBody>
      </p:sp>
      <p:cxnSp>
        <p:nvCxnSpPr>
          <p:cNvPr id="24" name="Elbow Connector 23"/>
          <p:cNvCxnSpPr>
            <a:stCxn id="17" idx="3"/>
            <a:endCxn id="11" idx="2"/>
          </p:cNvCxnSpPr>
          <p:nvPr/>
        </p:nvCxnSpPr>
        <p:spPr>
          <a:xfrm flipV="1">
            <a:off x="2880315" y="4297532"/>
            <a:ext cx="2841167" cy="1525668"/>
          </a:xfrm>
          <a:prstGeom prst="bentConnector2">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121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14399</TotalTime>
  <Words>638</Words>
  <Application>Microsoft Macintosh PowerPoint</Application>
  <PresentationFormat>On-screen Show (4:3)</PresentationFormat>
  <Paragraphs>168</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Copperplate</vt:lpstr>
      <vt:lpstr>Geneva</vt:lpstr>
      <vt:lpstr>Helvetica</vt:lpstr>
      <vt:lpstr>ＭＳ Ｐゴシック</vt:lpstr>
      <vt:lpstr>Arial</vt:lpstr>
      <vt:lpstr>Office Theme</vt:lpstr>
      <vt:lpstr>PowerPoint Presentation</vt:lpstr>
      <vt:lpstr>Byte 3 </vt:lpstr>
      <vt:lpstr>The Architecture Revisited</vt:lpstr>
      <vt:lpstr>The Architecture Revisited</vt:lpstr>
      <vt:lpstr>The Architecture Revisited</vt:lpstr>
      <vt:lpstr>The Architecture Revisited</vt:lpstr>
      <vt:lpstr>The Architecture Revisited</vt:lpstr>
      <vt:lpstr>The Architecture Revisited</vt:lpstr>
      <vt:lpstr>The Architecture Revisited</vt:lpstr>
      <vt:lpstr>Communicating with the database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nbanovic</cp:lastModifiedBy>
  <cp:revision>408</cp:revision>
  <dcterms:created xsi:type="dcterms:W3CDTF">2013-10-07T16:54:34Z</dcterms:created>
  <dcterms:modified xsi:type="dcterms:W3CDTF">2017-02-21T14:00:04Z</dcterms:modified>
</cp:coreProperties>
</file>