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9"/>
  </p:notesMasterIdLst>
  <p:handoutMasterIdLst>
    <p:handoutMasterId r:id="rId100"/>
  </p:handoutMasterIdLst>
  <p:sldIdLst>
    <p:sldId id="258" r:id="rId2"/>
    <p:sldId id="715" r:id="rId3"/>
    <p:sldId id="592" r:id="rId4"/>
    <p:sldId id="455" r:id="rId5"/>
    <p:sldId id="542" r:id="rId6"/>
    <p:sldId id="527" r:id="rId7"/>
    <p:sldId id="711" r:id="rId8"/>
    <p:sldId id="556" r:id="rId9"/>
    <p:sldId id="713" r:id="rId10"/>
    <p:sldId id="704" r:id="rId11"/>
    <p:sldId id="705" r:id="rId12"/>
    <p:sldId id="700" r:id="rId13"/>
    <p:sldId id="688" r:id="rId14"/>
    <p:sldId id="689" r:id="rId15"/>
    <p:sldId id="690" r:id="rId16"/>
    <p:sldId id="691" r:id="rId17"/>
    <p:sldId id="692" r:id="rId18"/>
    <p:sldId id="693" r:id="rId19"/>
    <p:sldId id="694" r:id="rId20"/>
    <p:sldId id="695" r:id="rId21"/>
    <p:sldId id="696" r:id="rId22"/>
    <p:sldId id="697" r:id="rId23"/>
    <p:sldId id="698" r:id="rId24"/>
    <p:sldId id="636" r:id="rId25"/>
    <p:sldId id="637" r:id="rId26"/>
    <p:sldId id="638" r:id="rId27"/>
    <p:sldId id="639" r:id="rId28"/>
    <p:sldId id="640" r:id="rId29"/>
    <p:sldId id="641" r:id="rId30"/>
    <p:sldId id="642" r:id="rId31"/>
    <p:sldId id="643" r:id="rId32"/>
    <p:sldId id="644" r:id="rId33"/>
    <p:sldId id="645" r:id="rId34"/>
    <p:sldId id="646" r:id="rId35"/>
    <p:sldId id="647" r:id="rId36"/>
    <p:sldId id="648" r:id="rId37"/>
    <p:sldId id="649" r:id="rId38"/>
    <p:sldId id="650" r:id="rId39"/>
    <p:sldId id="706" r:id="rId40"/>
    <p:sldId id="710" r:id="rId41"/>
    <p:sldId id="709" r:id="rId42"/>
    <p:sldId id="543" r:id="rId43"/>
    <p:sldId id="544" r:id="rId44"/>
    <p:sldId id="686" r:id="rId45"/>
    <p:sldId id="301" r:id="rId46"/>
    <p:sldId id="473" r:id="rId47"/>
    <p:sldId id="474" r:id="rId48"/>
    <p:sldId id="475" r:id="rId49"/>
    <p:sldId id="476" r:id="rId50"/>
    <p:sldId id="477" r:id="rId51"/>
    <p:sldId id="478" r:id="rId52"/>
    <p:sldId id="479" r:id="rId53"/>
    <p:sldId id="485" r:id="rId54"/>
    <p:sldId id="486" r:id="rId55"/>
    <p:sldId id="487" r:id="rId56"/>
    <p:sldId id="488" r:id="rId57"/>
    <p:sldId id="489" r:id="rId58"/>
    <p:sldId id="490" r:id="rId59"/>
    <p:sldId id="491" r:id="rId60"/>
    <p:sldId id="492" r:id="rId61"/>
    <p:sldId id="493" r:id="rId62"/>
    <p:sldId id="494" r:id="rId63"/>
    <p:sldId id="495" r:id="rId64"/>
    <p:sldId id="496" r:id="rId65"/>
    <p:sldId id="497" r:id="rId66"/>
    <p:sldId id="498" r:id="rId67"/>
    <p:sldId id="502" r:id="rId68"/>
    <p:sldId id="594" r:id="rId69"/>
    <p:sldId id="595" r:id="rId70"/>
    <p:sldId id="596" r:id="rId71"/>
    <p:sldId id="597" r:id="rId72"/>
    <p:sldId id="598" r:id="rId73"/>
    <p:sldId id="707" r:id="rId74"/>
    <p:sldId id="708" r:id="rId75"/>
    <p:sldId id="519" r:id="rId76"/>
    <p:sldId id="509" r:id="rId77"/>
    <p:sldId id="314" r:id="rId78"/>
    <p:sldId id="512" r:id="rId79"/>
    <p:sldId id="324" r:id="rId80"/>
    <p:sldId id="325" r:id="rId81"/>
    <p:sldId id="331" r:id="rId82"/>
    <p:sldId id="514" r:id="rId83"/>
    <p:sldId id="687" r:id="rId84"/>
    <p:sldId id="469" r:id="rId85"/>
    <p:sldId id="593" r:id="rId86"/>
    <p:sldId id="520" r:id="rId87"/>
    <p:sldId id="521" r:id="rId88"/>
    <p:sldId id="522" r:id="rId89"/>
    <p:sldId id="523" r:id="rId90"/>
    <p:sldId id="524" r:id="rId91"/>
    <p:sldId id="525" r:id="rId92"/>
    <p:sldId id="526" r:id="rId93"/>
    <p:sldId id="601" r:id="rId94"/>
    <p:sldId id="615" r:id="rId95"/>
    <p:sldId id="616" r:id="rId96"/>
    <p:sldId id="617" r:id="rId97"/>
    <p:sldId id="714" r:id="rId9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16" autoAdjust="0"/>
    <p:restoredTop sz="73177" autoAdjust="0"/>
  </p:normalViewPr>
  <p:slideViewPr>
    <p:cSldViewPr snapToGrid="0" snapToObjects="1">
      <p:cViewPr varScale="1">
        <p:scale>
          <a:sx n="44" d="100"/>
          <a:sy n="44" d="100"/>
        </p:scale>
        <p:origin x="2064" y="192"/>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presProps" Target="presProps.xml"/><Relationship Id="rId102" Type="http://schemas.openxmlformats.org/officeDocument/2006/relationships/viewProps" Target="viewProps.xml"/><Relationship Id="rId103" Type="http://schemas.openxmlformats.org/officeDocument/2006/relationships/theme" Target="theme/theme1.xml"/><Relationship Id="rId10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handoutMaster" Target="handoutMasters/handoutMaster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ndale Mono"/>
                <a:cs typeface="Andale Mono"/>
              </a:rPr>
              <a:t>(otherwise too many things to select among…)</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27</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28</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29</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a:p>
            <a:endParaRPr lang="en-US" dirty="0" smtClean="0">
              <a:latin typeface="Arial" charset="0"/>
            </a:endParaRPr>
          </a:p>
          <a:p>
            <a:endParaRPr 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42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43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p>
          <a:p>
            <a:pPr marL="171450" indent="-171450">
              <a:buFontTx/>
              <a:buChar char="•"/>
            </a:pPr>
            <a:endParaRPr lang="en-US" baseline="0" dirty="0" smtClean="0"/>
          </a:p>
          <a:p>
            <a:pPr marL="171450" indent="-171450">
              <a:buFontTx/>
              <a:buChar char="•"/>
            </a:pPr>
            <a:r>
              <a:rPr lang="en-US" dirty="0" smtClean="0"/>
              <a:t>Also </a:t>
            </a:r>
            <a:r>
              <a:rPr lang="en-US" smtClean="0"/>
              <a:t>see: http</a:t>
            </a:r>
            <a:r>
              <a:rPr lang="en-US" dirty="0" smtClean="0"/>
              <a:t>://</a:t>
            </a:r>
            <a:r>
              <a:rPr lang="en-US" dirty="0" err="1" smtClean="0"/>
              <a:t>www.lauradhamilton.com</a:t>
            </a:r>
            <a:r>
              <a:rPr lang="en-US" dirty="0" smtClean="0"/>
              <a:t>/machine-learning-algorithm-cheat-sheet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44</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45</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46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47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48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49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50</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51</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52</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53</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54</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55</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56</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57</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58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59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60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p>
          <a:p>
            <a:r>
              <a:rPr lang="en-US" dirty="0" smtClean="0"/>
              <a:t>Xx get </a:t>
            </a:r>
            <a:r>
              <a:rPr lang="en-US" dirty="0" err="1" smtClean="0"/>
              <a:t>kirstin’s</a:t>
            </a:r>
            <a:r>
              <a:rPr lang="en-US" dirty="0" smtClean="0"/>
              <a:t> help improving the clarity of how I present all of the</a:t>
            </a:r>
            <a:r>
              <a:rPr lang="en-US" baseline="0" dirty="0" smtClean="0"/>
              <a:t> regression material.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61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62</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63</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64</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66</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67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72</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73</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74</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75</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76</a:t>
            </a:fld>
            <a:endParaRPr 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77</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78</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79</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80</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81</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82</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83</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84</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88</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89</a:t>
            </a:fld>
            <a:endParaRPr lang="en-US"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90</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how to pick appropriate features and talk</a:t>
            </a:r>
            <a:r>
              <a:rPr lang="en-US" baseline="0" dirty="0" smtClean="0"/>
              <a:t> about some of these and whether or not they are ok to use…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96</a:t>
            </a:fld>
            <a:endParaRPr lang="en-US"/>
          </a:p>
        </p:txBody>
      </p:sp>
    </p:spTree>
    <p:extLst>
      <p:ext uri="{BB962C8B-B14F-4D97-AF65-F5344CB8AC3E}">
        <p14:creationId xmlns:p14="http://schemas.microsoft.com/office/powerpoint/2010/main" val="73862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write code to create this table.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96097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1/6/17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3107560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1480385"/>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1/6/17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1/6/17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4"/>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 id="2147483671" r:id="rId21"/>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3.bin"/><Relationship Id="rId5" Type="http://schemas.openxmlformats.org/officeDocument/2006/relationships/image" Target="../media/image10.emf"/><Relationship Id="rId6" Type="http://schemas.openxmlformats.org/officeDocument/2006/relationships/oleObject" Target="../embeddings/oleObject4.bin"/><Relationship Id="rId7" Type="http://schemas.openxmlformats.org/officeDocument/2006/relationships/image" Target="../media/image11.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5.bin"/><Relationship Id="rId5" Type="http://schemas.openxmlformats.org/officeDocument/2006/relationships/image" Target="../media/image10.emf"/><Relationship Id="rId6" Type="http://schemas.openxmlformats.org/officeDocument/2006/relationships/oleObject" Target="../embeddings/oleObject6.bin"/><Relationship Id="rId7" Type="http://schemas.openxmlformats.org/officeDocument/2006/relationships/image" Target="../media/image11.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7.bin"/><Relationship Id="rId5" Type="http://schemas.openxmlformats.org/officeDocument/2006/relationships/image" Target="../media/image10.emf"/><Relationship Id="rId6" Type="http://schemas.openxmlformats.org/officeDocument/2006/relationships/oleObject" Target="../embeddings/oleObject8.bin"/><Relationship Id="rId7" Type="http://schemas.openxmlformats.org/officeDocument/2006/relationships/image" Target="../media/image11.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9.bin"/><Relationship Id="rId5" Type="http://schemas.openxmlformats.org/officeDocument/2006/relationships/image" Target="../media/image10.emf"/><Relationship Id="rId6" Type="http://schemas.openxmlformats.org/officeDocument/2006/relationships/oleObject" Target="../embeddings/oleObject10.bin"/><Relationship Id="rId7" Type="http://schemas.openxmlformats.org/officeDocument/2006/relationships/image" Target="../media/image11.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7.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4.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 Id="rId3" Type="http://schemas.openxmlformats.org/officeDocument/2006/relationships/image" Target="../media/image1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2015</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476604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016828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2896927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endParaRPr lang="en-US" dirty="0" smtClean="0"/>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4097165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Animal Data</a:t>
            </a:r>
            <a:endParaRPr lang="en-US" dirty="0"/>
          </a:p>
        </p:txBody>
      </p:sp>
      <p:sp>
        <p:nvSpPr>
          <p:cNvPr id="3" name="Content Placeholder 2"/>
          <p:cNvSpPr>
            <a:spLocks noGrp="1"/>
          </p:cNvSpPr>
          <p:nvPr>
            <p:ph idx="1"/>
          </p:nvPr>
        </p:nvSpPr>
        <p:spPr/>
        <p:txBody>
          <a:bodyPr/>
          <a:lstStyle/>
          <a:p>
            <a:pPr marL="0" indent="0">
              <a:buNone/>
            </a:pPr>
            <a:r>
              <a:rPr lang="en-US" sz="3000" dirty="0"/>
              <a:t>Your goal is to predict the outcome for an animal based on its </a:t>
            </a:r>
            <a:r>
              <a:rPr lang="en-US" sz="3000" dirty="0" smtClean="0"/>
              <a:t>characteristics</a:t>
            </a:r>
          </a:p>
          <a:p>
            <a:pPr marL="0" indent="0">
              <a:buNone/>
            </a:pPr>
            <a:r>
              <a:rPr lang="en-US" dirty="0"/>
              <a:t>We don’t want everything in the fusion table</a:t>
            </a:r>
          </a:p>
          <a:p>
            <a:pPr lvl="1"/>
            <a:r>
              <a:rPr lang="en-US" dirty="0"/>
              <a:t>Can’t use the outcome measure</a:t>
            </a:r>
          </a:p>
          <a:p>
            <a:pPr lvl="1"/>
            <a:r>
              <a:rPr lang="en-US" dirty="0"/>
              <a:t>Some features may introduce bias (such as </a:t>
            </a:r>
            <a:r>
              <a:rPr lang="en-US" dirty="0" err="1"/>
              <a:t>OutcomeMonth</a:t>
            </a:r>
            <a:r>
              <a:rPr lang="en-US" dirty="0"/>
              <a:t>). What do we know that could predict the outcome at </a:t>
            </a:r>
            <a:r>
              <a:rPr lang="en-US" i="1" dirty="0"/>
              <a:t>intake time</a:t>
            </a:r>
            <a:r>
              <a:rPr lang="en-US" dirty="0"/>
              <a:t>?</a:t>
            </a:r>
          </a:p>
          <a:p>
            <a:pPr lvl="1"/>
            <a:r>
              <a:rPr lang="en-US" dirty="0"/>
              <a:t>Some features too complex to be useful (</a:t>
            </a:r>
            <a:r>
              <a:rPr lang="en-US" dirty="0" err="1"/>
              <a:t>IntakeDate</a:t>
            </a:r>
            <a:r>
              <a:rPr lang="en-US" dirty="0"/>
              <a:t>)</a:t>
            </a:r>
          </a:p>
          <a:p>
            <a:pPr marL="0" indent="0">
              <a:buNone/>
            </a:pPr>
            <a:r>
              <a:rPr lang="en-US" sz="3000" dirty="0" smtClean="0"/>
              <a:t> </a:t>
            </a: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2453838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Data</a:t>
            </a:r>
            <a:endParaRPr lang="en-US" dirty="0"/>
          </a:p>
        </p:txBody>
      </p:sp>
      <p:sp>
        <p:nvSpPr>
          <p:cNvPr id="3" name="Content Placeholder 2"/>
          <p:cNvSpPr>
            <a:spLocks noGrp="1"/>
          </p:cNvSpPr>
          <p:nvPr>
            <p:ph idx="1"/>
          </p:nvPr>
        </p:nvSpPr>
        <p:spPr/>
        <p:txBody>
          <a:bodyPr/>
          <a:lstStyle/>
          <a:p>
            <a:pPr marL="0" indent="0">
              <a:buNone/>
            </a:pPr>
            <a:r>
              <a:rPr lang="en-US" dirty="0" smtClean="0"/>
              <a:t>Need an array </a:t>
            </a:r>
            <a:r>
              <a:rPr lang="en-US" dirty="0"/>
              <a:t>containing the observed frequencies of </a:t>
            </a:r>
            <a:r>
              <a:rPr lang="en-US" dirty="0" smtClean="0"/>
              <a:t>outcomes, </a:t>
            </a:r>
            <a:r>
              <a:rPr lang="en-US" dirty="0"/>
              <a:t>something like this:</a:t>
            </a:r>
          </a:p>
          <a:p>
            <a:pPr marL="0" indent="0">
              <a:buNone/>
            </a:pPr>
            <a:r>
              <a:rPr lang="en-US" dirty="0"/>
              <a:t> </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91369415"/>
              </p:ext>
            </p:extLst>
          </p:nvPr>
        </p:nvGraphicFramePr>
        <p:xfrm>
          <a:off x="1138573" y="4048835"/>
          <a:ext cx="6096000" cy="1381760"/>
        </p:xfrm>
        <a:graphic>
          <a:graphicData uri="http://schemas.openxmlformats.org/drawingml/2006/table">
            <a:tbl>
              <a:tblPr bandRow="1">
                <a:tableStyleId>{5C22544A-7EE6-4342-B048-85BDC9FD1C3A}</a:tableStyleId>
              </a:tblPr>
              <a:tblGrid>
                <a:gridCol w="1219200"/>
                <a:gridCol w="1219200"/>
                <a:gridCol w="1219200"/>
                <a:gridCol w="1219200"/>
                <a:gridCol w="1219200"/>
              </a:tblGrid>
              <a:tr h="370840">
                <a:tc>
                  <a:txBody>
                    <a:bodyPr/>
                    <a:lstStyle/>
                    <a:p>
                      <a:r>
                        <a:rPr lang="en-US" dirty="0" smtClean="0"/>
                        <a:t>Animal type</a:t>
                      </a:r>
                      <a:endParaRPr lang="en-US" dirty="0"/>
                    </a:p>
                  </a:txBody>
                  <a:tcPr/>
                </a:tc>
                <a:tc>
                  <a:txBody>
                    <a:bodyPr/>
                    <a:lstStyle/>
                    <a:p>
                      <a:r>
                        <a:rPr lang="en-US" dirty="0" smtClean="0"/>
                        <a:t>Breed</a:t>
                      </a:r>
                      <a:endParaRPr lang="en-US" dirty="0"/>
                    </a:p>
                  </a:txBody>
                  <a:tcPr/>
                </a:tc>
                <a:tc>
                  <a:txBody>
                    <a:bodyPr/>
                    <a:lstStyle/>
                    <a:p>
                      <a:r>
                        <a:rPr lang="en-US" dirty="0" smtClean="0"/>
                        <a:t>Age</a:t>
                      </a:r>
                      <a:endParaRPr lang="en-US" dirty="0"/>
                    </a:p>
                  </a:txBody>
                  <a:tcPr/>
                </a:tc>
                <a:tc>
                  <a:txBody>
                    <a:bodyPr/>
                    <a:lstStyle/>
                    <a:p>
                      <a:r>
                        <a:rPr lang="en-US" dirty="0" smtClean="0"/>
                        <a:t>…</a:t>
                      </a:r>
                      <a:endParaRPr lang="en-US" dirty="0"/>
                    </a:p>
                  </a:txBody>
                  <a:tcPr/>
                </a:tc>
                <a:tc>
                  <a:txBody>
                    <a:bodyPr/>
                    <a:lstStyle/>
                    <a:p>
                      <a:r>
                        <a:rPr lang="en-US" dirty="0" smtClean="0"/>
                        <a:t>Outcome</a:t>
                      </a:r>
                      <a:endParaRPr lang="en-US" dirty="0"/>
                    </a:p>
                  </a:txBody>
                  <a:tcPr/>
                </a:tc>
              </a:tr>
              <a:tr h="370840">
                <a:tc>
                  <a:txBody>
                    <a:bodyPr/>
                    <a:lstStyle/>
                    <a:p>
                      <a:r>
                        <a:rPr lang="en-US" dirty="0" smtClean="0"/>
                        <a:t>Dogs</a:t>
                      </a:r>
                      <a:endParaRPr lang="en-US" dirty="0"/>
                    </a:p>
                  </a:txBody>
                  <a:tcPr/>
                </a:tc>
                <a:tc>
                  <a:txBody>
                    <a:bodyPr/>
                    <a:lstStyle/>
                    <a:p>
                      <a:r>
                        <a:rPr lang="en-US" dirty="0" err="1" smtClean="0"/>
                        <a:t>Laborador</a:t>
                      </a:r>
                      <a:endParaRPr lang="en-US" dirty="0"/>
                    </a:p>
                  </a:txBody>
                  <a:tcPr/>
                </a:tc>
                <a:tc>
                  <a:txBody>
                    <a:bodyPr/>
                    <a:lstStyle/>
                    <a:p>
                      <a:r>
                        <a:rPr lang="en-US" dirty="0" smtClean="0"/>
                        <a:t>&gt;6yrs</a:t>
                      </a:r>
                      <a:endParaRPr lang="en-US" dirty="0"/>
                    </a:p>
                  </a:txBody>
                  <a:tcPr/>
                </a:tc>
                <a:tc>
                  <a:txBody>
                    <a:bodyPr/>
                    <a:lstStyle/>
                    <a:p>
                      <a:r>
                        <a:rPr lang="en-US" dirty="0" smtClean="0"/>
                        <a:t>…</a:t>
                      </a:r>
                      <a:endParaRPr lang="en-US" dirty="0"/>
                    </a:p>
                  </a:txBody>
                  <a:tcPr/>
                </a:tc>
                <a:tc>
                  <a:txBody>
                    <a:bodyPr/>
                    <a:lstStyle/>
                    <a:p>
                      <a:r>
                        <a:rPr lang="en-US" dirty="0" smtClean="0"/>
                        <a:t>euthanized</a:t>
                      </a:r>
                      <a:endParaRPr lang="en-US" dirty="0"/>
                    </a:p>
                  </a:txBody>
                  <a:tcPr/>
                </a:tc>
              </a:tr>
              <a:tr h="370840">
                <a:tc>
                  <a:txBody>
                    <a:bodyPr/>
                    <a:lstStyle/>
                    <a:p>
                      <a:r>
                        <a:rPr lang="en-US" dirty="0" smtClean="0"/>
                        <a:t>Cats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adopted</a:t>
                      </a:r>
                      <a:endParaRPr lang="en-US" dirty="0"/>
                    </a:p>
                  </a:txBody>
                  <a:tcPr/>
                </a:tc>
              </a:tr>
            </a:tbl>
          </a:graphicData>
        </a:graphic>
      </p:graphicFrame>
    </p:spTree>
    <p:extLst>
      <p:ext uri="{BB962C8B-B14F-4D97-AF65-F5344CB8AC3E}">
        <p14:creationId xmlns:p14="http://schemas.microsoft.com/office/powerpoint/2010/main" val="3561687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dirty="0" smtClean="0"/>
              <a:t>A good starting set of features: </a:t>
            </a:r>
          </a:p>
          <a:p>
            <a:pPr marL="228600" lvl="1" indent="0">
              <a:buNone/>
            </a:pPr>
            <a:r>
              <a:rPr lang="en-US" sz="1800" dirty="0" smtClean="0">
                <a:latin typeface="Andale Mono"/>
                <a:cs typeface="Andale Mono"/>
              </a:rPr>
              <a:t>features </a:t>
            </a:r>
            <a:r>
              <a:rPr lang="en-US" sz="1800" dirty="0">
                <a:latin typeface="Andale Mono"/>
                <a:cs typeface="Andale Mono"/>
              </a:rPr>
              <a:t>= ['</a:t>
            </a:r>
            <a:r>
              <a:rPr lang="en-US" sz="1800" dirty="0" err="1">
                <a:latin typeface="Andale Mono"/>
                <a:cs typeface="Andale Mono"/>
              </a:rPr>
              <a:t>AnimalType</a:t>
            </a:r>
            <a:r>
              <a:rPr lang="en-US" sz="1800" dirty="0">
                <a:latin typeface="Andale Mono"/>
                <a:cs typeface="Andale Mono"/>
              </a:rPr>
              <a:t>', '</a:t>
            </a:r>
            <a:r>
              <a:rPr lang="en-US" sz="1800" dirty="0" err="1">
                <a:latin typeface="Andale Mono"/>
                <a:cs typeface="Andale Mono"/>
              </a:rPr>
              <a:t>IntakeMonth</a:t>
            </a:r>
            <a:r>
              <a:rPr lang="en-US" sz="1800" dirty="0">
                <a:latin typeface="Andale Mono"/>
                <a:cs typeface="Andale Mono"/>
              </a:rPr>
              <a:t>', 'Breed', 'Age', 'Sex', '</a:t>
            </a:r>
            <a:r>
              <a:rPr lang="en-US" sz="1800" dirty="0" err="1" smtClean="0">
                <a:latin typeface="Andale Mono"/>
                <a:cs typeface="Andale Mono"/>
              </a:rPr>
              <a:t>SpayNeuter</a:t>
            </a:r>
            <a:r>
              <a:rPr lang="en-US" sz="1800" dirty="0" smtClean="0">
                <a:latin typeface="Andale Mono"/>
                <a:cs typeface="Andale Mono"/>
              </a:rPr>
              <a:t>’, '</a:t>
            </a:r>
            <a:r>
              <a:rPr lang="en-US" sz="1800" dirty="0">
                <a:latin typeface="Andale Mono"/>
                <a:cs typeface="Andale Mono"/>
              </a:rPr>
              <a:t>Size', 'Color', '</a:t>
            </a:r>
            <a:r>
              <a:rPr lang="en-US" sz="1800" dirty="0" err="1">
                <a:latin typeface="Andale Mono"/>
                <a:cs typeface="Andale Mono"/>
              </a:rPr>
              <a:t>IntakeType</a:t>
            </a:r>
            <a:r>
              <a:rPr lang="en-US" sz="1800" dirty="0">
                <a:latin typeface="Andale Mono"/>
                <a:cs typeface="Andale Mono"/>
              </a:rPr>
              <a:t>']</a:t>
            </a:r>
          </a:p>
          <a:p>
            <a:pPr marL="228600" lvl="1"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1106917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3593330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
        <p:nvSpPr>
          <p:cNvPr id="7" name="Rectangle 6"/>
          <p:cNvSpPr/>
          <p:nvPr/>
        </p:nvSpPr>
        <p:spPr>
          <a:xfrm>
            <a:off x="1559745" y="3654630"/>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1983103" y="5124847"/>
            <a:ext cx="5251470" cy="1134980"/>
          </a:xfrm>
          <a:prstGeom prst="borderCallout1">
            <a:avLst>
              <a:gd name="adj1" fmla="val -22917"/>
              <a:gd name="adj2" fmla="val 76174"/>
              <a:gd name="adj3" fmla="val -50000"/>
              <a:gd name="adj4" fmla="val 2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quick mechanism for looking something up in an array. Frequently useful. Here it lets us decide which outcome to increment.</a:t>
            </a:r>
            <a:endParaRPr lang="en-US" sz="2000" dirty="0"/>
          </a:p>
        </p:txBody>
      </p:sp>
    </p:spTree>
    <p:extLst>
      <p:ext uri="{BB962C8B-B14F-4D97-AF65-F5344CB8AC3E}">
        <p14:creationId xmlns:p14="http://schemas.microsoft.com/office/powerpoint/2010/main" val="2054680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
        <p:nvSpPr>
          <p:cNvPr id="7" name="Rectangle 6"/>
          <p:cNvSpPr/>
          <p:nvPr/>
        </p:nvSpPr>
        <p:spPr>
          <a:xfrm>
            <a:off x="2194781" y="4392159"/>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417054" y="2701246"/>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Here we use it to collect information</a:t>
            </a:r>
            <a:endParaRPr lang="en-US" sz="2000" dirty="0"/>
          </a:p>
        </p:txBody>
      </p:sp>
    </p:spTree>
    <p:extLst>
      <p:ext uri="{BB962C8B-B14F-4D97-AF65-F5344CB8AC3E}">
        <p14:creationId xmlns:p14="http://schemas.microsoft.com/office/powerpoint/2010/main" val="118244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Add regression </a:t>
            </a:r>
            <a:r>
              <a:rPr lang="en-US"/>
              <a:t>and </a:t>
            </a:r>
            <a:r>
              <a:rPr lang="en-US"/>
              <a:t>clustering/unsupervised </a:t>
            </a:r>
            <a:r>
              <a:rPr lang="en-US" smtClean="0"/>
              <a:t>learning?</a:t>
            </a:r>
            <a:endParaRPr lang="en-US"/>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968428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except </a:t>
            </a:r>
            <a:r>
              <a:rPr lang="en-US" sz="2000" dirty="0" err="1" smtClean="0">
                <a:latin typeface="Andale Mono"/>
                <a:cs typeface="Andale Mono"/>
              </a:rPr>
              <a:t>ValueError</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7" name="Rectangle 6"/>
          <p:cNvSpPr/>
          <p:nvPr/>
        </p:nvSpPr>
        <p:spPr>
          <a:xfrm>
            <a:off x="1600715" y="5070616"/>
            <a:ext cx="6577031" cy="15179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097207" y="2988063"/>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catches the case where the outcome wasn’t found</a:t>
            </a:r>
            <a:endParaRPr lang="en-US" sz="2000" dirty="0"/>
          </a:p>
        </p:txBody>
      </p:sp>
    </p:spTree>
    <p:extLst>
      <p:ext uri="{BB962C8B-B14F-4D97-AF65-F5344CB8AC3E}">
        <p14:creationId xmlns:p14="http://schemas.microsoft.com/office/powerpoint/2010/main" val="4067706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endParaRPr lang="en-US" sz="3000" dirty="0" smtClean="0"/>
          </a:p>
          <a:p>
            <a:pPr marL="0" indent="0">
              <a:buNone/>
            </a:pPr>
            <a:r>
              <a:rPr lang="en-US" sz="2000" dirty="0" smtClean="0">
                <a:latin typeface="Andale Mono"/>
                <a:cs typeface="Andale Mono"/>
              </a:rPr>
              <a:t>X </a:t>
            </a:r>
            <a:r>
              <a:rPr lang="en-US" sz="2000" dirty="0">
                <a:latin typeface="Andale Mono"/>
                <a:cs typeface="Andale Mono"/>
              </a:rPr>
              <a:t>=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smtClean="0">
                <a:latin typeface="Andale Mono"/>
                <a:cs typeface="Andale Mono"/>
              </a:rPr>
              <a:t>]</a:t>
            </a:r>
            <a:endParaRPr lang="en-US" sz="2000" dirty="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7" name="Rectangle 6"/>
          <p:cNvSpPr/>
          <p:nvPr/>
        </p:nvSpPr>
        <p:spPr>
          <a:xfrm>
            <a:off x="465996" y="5635665"/>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525816" y="3477875"/>
            <a:ext cx="3936596" cy="1134980"/>
          </a:xfrm>
          <a:prstGeom prst="borderCallout1">
            <a:avLst>
              <a:gd name="adj1" fmla="val 191095"/>
              <a:gd name="adj2" fmla="val 25798"/>
              <a:gd name="adj3" fmla="val 105110"/>
              <a:gd name="adj4" fmla="val 70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Selects only those columns used in </a:t>
            </a:r>
            <a:r>
              <a:rPr lang="en-US" sz="2000" dirty="0" err="1" smtClean="0"/>
              <a:t>all_data</a:t>
            </a:r>
            <a:r>
              <a:rPr lang="en-US" sz="2000" dirty="0" smtClean="0"/>
              <a:t> for X, and the outcome variable for y (what we will predict)</a:t>
            </a:r>
            <a:endParaRPr lang="en-US" sz="2000" dirty="0"/>
          </a:p>
        </p:txBody>
      </p:sp>
    </p:spTree>
    <p:extLst>
      <p:ext uri="{BB962C8B-B14F-4D97-AF65-F5344CB8AC3E}">
        <p14:creationId xmlns:p14="http://schemas.microsoft.com/office/powerpoint/2010/main" val="1812339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classes</a:t>
            </a:r>
            <a:endParaRPr lang="en-US" dirty="0"/>
          </a:p>
        </p:txBody>
      </p:sp>
      <p:sp>
        <p:nvSpPr>
          <p:cNvPr id="3" name="Content Placeholder 2"/>
          <p:cNvSpPr>
            <a:spLocks noGrp="1"/>
          </p:cNvSpPr>
          <p:nvPr>
            <p:ph idx="1"/>
          </p:nvPr>
        </p:nvSpPr>
        <p:spPr/>
        <p:txBody>
          <a:bodyPr/>
          <a:lstStyle/>
          <a:p>
            <a:pPr marL="0" indent="0">
              <a:buNone/>
            </a:pPr>
            <a:r>
              <a:rPr lang="en-US" sz="2000" dirty="0">
                <a:latin typeface="Andale Mono"/>
                <a:cs typeface="Andale Mono"/>
              </a:rPr>
              <a:t>y[y=="No Show"] = "Other"</a:t>
            </a:r>
          </a:p>
          <a:p>
            <a:pPr marL="0" indent="0">
              <a:buNone/>
            </a:pPr>
            <a:r>
              <a:rPr lang="en-US" sz="2000" dirty="0">
                <a:latin typeface="Andale Mono"/>
                <a:cs typeface="Andale Mono"/>
              </a:rPr>
              <a:t>y[y=="Missing Report Expired"] = "Other"</a:t>
            </a:r>
          </a:p>
          <a:p>
            <a:pPr marL="0" indent="0">
              <a:buNone/>
            </a:pPr>
            <a:r>
              <a:rPr lang="en-US" sz="2000" dirty="0">
                <a:latin typeface="Andale Mono"/>
                <a:cs typeface="Andale Mono"/>
              </a:rPr>
              <a:t>y[y=="Found Report Expired"] = "</a:t>
            </a:r>
            <a:r>
              <a:rPr lang="en-US" sz="2000" dirty="0" smtClean="0">
                <a:latin typeface="Andale Mono"/>
                <a:cs typeface="Andale Mono"/>
              </a:rPr>
              <a:t>Other”</a:t>
            </a:r>
            <a:endParaRPr lang="en-US" sz="2000" dirty="0">
              <a:latin typeface="Andale Mono"/>
              <a:cs typeface="Andale Mono"/>
            </a:endParaRPr>
          </a:p>
          <a:p>
            <a:pPr marL="0" indent="0">
              <a:buNone/>
            </a:pPr>
            <a:r>
              <a:rPr lang="en-US" sz="2000" dirty="0" smtClean="0">
                <a:latin typeface="Andale Mono"/>
                <a:cs typeface="Andale Mono"/>
              </a:rPr>
              <a:t>…</a:t>
            </a:r>
            <a:endParaRPr lang="en-US" sz="2000" dirty="0">
              <a:latin typeface="Andale Mono"/>
              <a:cs typeface="Andale Mono"/>
            </a:endParaRPr>
          </a:p>
          <a:p>
            <a:pPr marL="0" indent="0">
              <a:buNone/>
            </a:pPr>
            <a:r>
              <a:rPr lang="en-US" sz="2000" dirty="0">
                <a:latin typeface="Andale Mono"/>
                <a:cs typeface="Andale Mono"/>
              </a:rPr>
              <a:t>y[y=="Trap Neuter/Spay Released"] = "Other"</a:t>
            </a:r>
          </a:p>
          <a:p>
            <a:pPr marL="0" indent="0">
              <a:buNone/>
            </a:pPr>
            <a:r>
              <a:rPr lang="en-US" sz="2000" dirty="0">
                <a:latin typeface="Andale Mono"/>
                <a:cs typeface="Andale Mono"/>
              </a:rPr>
              <a:t>y[y=="Transferred to Rescue Group"] = "Other"</a:t>
            </a:r>
          </a:p>
          <a:p>
            <a:pPr marL="0" indent="0">
              <a:buNone/>
            </a:pPr>
            <a:r>
              <a:rPr lang="en-US" sz="2000" dirty="0">
                <a:latin typeface="Andale Mono"/>
                <a:cs typeface="Andale Mono"/>
              </a:rPr>
              <a:t>y[y==</a:t>
            </a:r>
            <a:r>
              <a:rPr lang="en-US" sz="2000" dirty="0" err="1">
                <a:latin typeface="Andale Mono"/>
                <a:cs typeface="Andale Mono"/>
              </a:rPr>
              <a:t>u'Foster</a:t>
            </a:r>
            <a:r>
              <a:rPr lang="en-US" sz="2000" dirty="0">
                <a:latin typeface="Andale Mono"/>
                <a:cs typeface="Andale Mono"/>
              </a:rPr>
              <a:t>']="Other"</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1338744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plot it </a:t>
            </a:r>
            <a:endParaRPr lang="en-US" dirty="0"/>
          </a:p>
        </p:txBody>
      </p:sp>
      <p:sp>
        <p:nvSpPr>
          <p:cNvPr id="3" name="Content Placeholder 2"/>
          <p:cNvSpPr>
            <a:spLocks noGrp="1"/>
          </p:cNvSpPr>
          <p:nvPr>
            <p:ph idx="1"/>
          </p:nvPr>
        </p:nvSpPr>
        <p:spPr/>
        <p:txBody>
          <a:bodyPr/>
          <a:lstStyle/>
          <a:p>
            <a:r>
              <a:rPr lang="en-US" dirty="0" smtClean="0"/>
              <a:t>Can output to a file and use a program of your choice</a:t>
            </a:r>
          </a:p>
          <a:p>
            <a:r>
              <a:rPr lang="en-US" dirty="0" smtClean="0"/>
              <a:t>Or use </a:t>
            </a:r>
            <a:r>
              <a:rPr lang="en-US" dirty="0" err="1" smtClean="0"/>
              <a:t>pyplot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pic>
        <p:nvPicPr>
          <p:cNvPr id="8" name="Content Placeholder 6" descr="Screen Shot 2014-03-17 at 11.10.11 AM.png"/>
          <p:cNvPicPr>
            <a:picLocks noChangeAspect="1"/>
          </p:cNvPicPr>
          <p:nvPr/>
        </p:nvPicPr>
        <p:blipFill>
          <a:blip r:embed="rId2">
            <a:extLst>
              <a:ext uri="{28A0092B-C50C-407E-A947-70E740481C1C}">
                <a14:useLocalDpi xmlns:a14="http://schemas.microsoft.com/office/drawing/2010/main" val="0"/>
              </a:ext>
            </a:extLst>
          </a:blip>
          <a:srcRect l="-8864" r="-8864"/>
          <a:stretch>
            <a:fillRect/>
          </a:stretch>
        </p:blipFill>
        <p:spPr>
          <a:xfrm>
            <a:off x="3322398" y="3026614"/>
            <a:ext cx="5026279" cy="3123312"/>
          </a:xfrm>
          <a:prstGeom prst="rect">
            <a:avLst/>
          </a:prstGeom>
        </p:spPr>
      </p:pic>
    </p:spTree>
    <p:extLst>
      <p:ext uri="{BB962C8B-B14F-4D97-AF65-F5344CB8AC3E}">
        <p14:creationId xmlns:p14="http://schemas.microsoft.com/office/powerpoint/2010/main" val="2873882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this for animal </a:t>
            </a:r>
            <a:r>
              <a:rPr lang="en-US" dirty="0" err="1" smtClean="0"/>
              <a:t>eg</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786017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7" name="Rectangle 6"/>
          <p:cNvSpPr/>
          <p:nvPr/>
        </p:nvSpPr>
        <p:spPr>
          <a:xfrm>
            <a:off x="310022" y="2716419"/>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297977" y="4877907"/>
            <a:ext cx="3936596" cy="1134980"/>
          </a:xfrm>
          <a:prstGeom prst="borderCallout1">
            <a:avLst>
              <a:gd name="adj1" fmla="val -13100"/>
              <a:gd name="adj2" fmla="val 46741"/>
              <a:gd name="adj3" fmla="val -83378"/>
              <a:gd name="adj4" fmla="val 34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the hard work is done with </a:t>
            </a:r>
            <a:r>
              <a:rPr lang="en-US" sz="2000" dirty="0" err="1" smtClean="0"/>
              <a:t>X_opt</a:t>
            </a:r>
            <a:r>
              <a:rPr lang="en-US" sz="2000" dirty="0" smtClean="0"/>
              <a:t> and </a:t>
            </a:r>
            <a:r>
              <a:rPr lang="en-US" sz="2000" dirty="0" err="1" smtClean="0"/>
              <a:t>y_opt</a:t>
            </a:r>
            <a:r>
              <a:rPr lang="en-US" sz="2000" dirty="0" smtClean="0"/>
              <a:t>. </a:t>
            </a:r>
            <a:endParaRPr lang="en-US" sz="2000" dirty="0"/>
          </a:p>
        </p:txBody>
      </p:sp>
    </p:spTree>
    <p:extLst>
      <p:ext uri="{BB962C8B-B14F-4D97-AF65-F5344CB8AC3E}">
        <p14:creationId xmlns:p14="http://schemas.microsoft.com/office/powerpoint/2010/main" val="16156401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
        <p:nvSpPr>
          <p:cNvPr id="7" name="Rectangle 6"/>
          <p:cNvSpPr/>
          <p:nvPr/>
        </p:nvSpPr>
        <p:spPr>
          <a:xfrm>
            <a:off x="733381" y="3652361"/>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748636" y="5093670"/>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Only use the rest of the data for validation at the very end (you will use this to report numbers in Byte5)</a:t>
            </a:r>
            <a:endParaRPr lang="en-US" sz="2000" dirty="0"/>
          </a:p>
        </p:txBody>
      </p:sp>
    </p:spTree>
    <p:extLst>
      <p:ext uri="{BB962C8B-B14F-4D97-AF65-F5344CB8AC3E}">
        <p14:creationId xmlns:p14="http://schemas.microsoft.com/office/powerpoint/2010/main" val="1705455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Recall: Training Classifiers</a:t>
            </a:r>
            <a:endParaRPr lang="en-US" dirty="0">
              <a:latin typeface="Arial" charset="0"/>
            </a:endParaRP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ine Callout 1 34"/>
          <p:cNvSpPr/>
          <p:nvPr/>
        </p:nvSpPr>
        <p:spPr>
          <a:xfrm>
            <a:off x="3780124" y="4764620"/>
            <a:ext cx="1217571" cy="833960"/>
          </a:xfrm>
          <a:prstGeom prst="borderCallout1">
            <a:avLst>
              <a:gd name="adj1" fmla="val -7209"/>
              <a:gd name="adj2" fmla="val 38817"/>
              <a:gd name="adj3" fmla="val -67671"/>
              <a:gd name="adj4" fmla="val 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X</a:t>
            </a:r>
            <a:endParaRPr lang="en-US" sz="2000" dirty="0"/>
          </a:p>
        </p:txBody>
      </p:sp>
      <p:sp>
        <p:nvSpPr>
          <p:cNvPr id="36" name="Line Callout 1 35"/>
          <p:cNvSpPr/>
          <p:nvPr/>
        </p:nvSpPr>
        <p:spPr>
          <a:xfrm>
            <a:off x="5146318" y="4764620"/>
            <a:ext cx="1217571" cy="833960"/>
          </a:xfrm>
          <a:prstGeom prst="borderCallout1">
            <a:avLst>
              <a:gd name="adj1" fmla="val -7209"/>
              <a:gd name="adj2" fmla="val 38817"/>
              <a:gd name="adj3" fmla="val -62327"/>
              <a:gd name="adj4" fmla="val 27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y</a:t>
            </a:r>
            <a:endParaRPr lang="en-US" sz="2000" dirty="0"/>
          </a:p>
        </p:txBody>
      </p:sp>
    </p:spTree>
    <p:extLst>
      <p:ext uri="{BB962C8B-B14F-4D97-AF65-F5344CB8AC3E}">
        <p14:creationId xmlns:p14="http://schemas.microsoft.com/office/powerpoint/2010/main" val="1339847891"/>
      </p:ext>
    </p:extLst>
  </p:cSld>
  <p:clrMapOvr>
    <a:masterClrMapping/>
  </p:clrMapOvr>
  <p:transition>
    <p:randomBa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a:latin typeface="Andale Mono"/>
                <a:cs typeface="Andale Mono"/>
              </a:rPr>
              <a:t>(</a:t>
            </a:r>
            <a:r>
              <a:rPr lang="en-US" sz="1800" dirty="0" err="1">
                <a:latin typeface="Andale Mono"/>
                <a:cs typeface="Andale Mono"/>
              </a:rPr>
              <a:t>X_train</a:t>
            </a:r>
            <a:r>
              <a:rPr lang="en-US" sz="1800" dirty="0">
                <a:latin typeface="Andale Mono"/>
                <a:cs typeface="Andale Mono"/>
              </a:rPr>
              <a:t>, </a:t>
            </a:r>
            <a:r>
              <a:rPr lang="en-US" sz="1800" dirty="0" err="1">
                <a:latin typeface="Andale Mono"/>
                <a:cs typeface="Andale Mono"/>
              </a:rPr>
              <a:t>y_train</a:t>
            </a:r>
            <a:r>
              <a:rPr lang="en-US" sz="1800" dirty="0">
                <a:latin typeface="Andale Mono"/>
                <a:cs typeface="Andale Mono"/>
              </a:rPr>
              <a:t>)</a:t>
            </a: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1936830" y="5732739"/>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275463" y="5731982"/>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a:stCxn id="2" idx="1"/>
          </p:cNvCxnSpPr>
          <p:nvPr/>
        </p:nvCxnSpPr>
        <p:spPr>
          <a:xfrm flipH="1">
            <a:off x="2428744" y="4225927"/>
            <a:ext cx="2014143" cy="1506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435815" y="4226684"/>
            <a:ext cx="2014143" cy="1506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529607"/>
      </p:ext>
    </p:extLst>
  </p:cSld>
  <p:clrMapOvr>
    <a:masterClrMapping/>
  </p:clrMapOvr>
  <p:transition>
    <p:randomBa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smtClean="0">
                <a:latin typeface="Andale Mono"/>
                <a:cs typeface="Andale Mono"/>
              </a:rPr>
              <a:t>(</a:t>
            </a:r>
            <a:r>
              <a:rPr lang="en-US" sz="1800" dirty="0" err="1" smtClean="0">
                <a:latin typeface="Andale Mono"/>
                <a:cs typeface="Andale Mono"/>
              </a:rPr>
              <a:t>X_opt</a:t>
            </a:r>
            <a:r>
              <a:rPr lang="en-US" sz="1800" dirty="0" smtClean="0">
                <a:latin typeface="Andale Mono"/>
                <a:cs typeface="Andale Mono"/>
              </a:rPr>
              <a:t>, </a:t>
            </a:r>
            <a:r>
              <a:rPr lang="en-US" sz="1800" dirty="0" err="1" smtClean="0">
                <a:latin typeface="Andale Mono"/>
                <a:cs typeface="Andale Mono"/>
              </a:rPr>
              <a:t>y_opt</a:t>
            </a:r>
            <a:r>
              <a:rPr lang="en-US" sz="1800" dirty="0" smtClean="0">
                <a:latin typeface="Andale Mono"/>
                <a:cs typeface="Andale Mono"/>
              </a:rPr>
              <a:t>)</a:t>
            </a:r>
            <a:endParaRPr lang="en-US" sz="1800" dirty="0">
              <a:latin typeface="Andale Mono"/>
              <a:cs typeface="Andale Mono"/>
            </a:endParaRP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29" name="Rectangle 28"/>
          <p:cNvSpPr/>
          <p:nvPr/>
        </p:nvSpPr>
        <p:spPr>
          <a:xfrm>
            <a:off x="994837" y="5759178"/>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58524" y="5731982"/>
            <a:ext cx="425370"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p:nvPr/>
        </p:nvCxnSpPr>
        <p:spPr>
          <a:xfrm flipH="1">
            <a:off x="1715719" y="2428991"/>
            <a:ext cx="4804144" cy="3302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0"/>
          </p:cNvCxnSpPr>
          <p:nvPr/>
        </p:nvCxnSpPr>
        <p:spPr>
          <a:xfrm flipH="1">
            <a:off x="571209" y="4226684"/>
            <a:ext cx="5677191" cy="150529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513245"/>
      </p:ext>
    </p:extLst>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math behind them; key assumptions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945224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1/6/17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30</a:t>
            </a:fld>
            <a:endParaRPr lang="en-US" sz="3600" dirty="0"/>
          </a:p>
        </p:txBody>
      </p:sp>
      <p:sp>
        <p:nvSpPr>
          <p:cNvPr id="7" name="Rectangle 6"/>
          <p:cNvSpPr/>
          <p:nvPr/>
        </p:nvSpPr>
        <p:spPr>
          <a:xfrm>
            <a:off x="465995" y="2025610"/>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6" y="3637274"/>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We loop and select a different fold for </a:t>
            </a:r>
            <a:r>
              <a:rPr lang="en-US" sz="2000" dirty="0" err="1" smtClean="0"/>
              <a:t>traininng</a:t>
            </a:r>
            <a:r>
              <a:rPr lang="en-US" sz="2000" dirty="0" smtClean="0"/>
              <a:t>/testing each time from the optimization set</a:t>
            </a:r>
            <a:endParaRPr lang="en-US" sz="2000" dirty="0"/>
          </a:p>
        </p:txBody>
      </p:sp>
    </p:spTree>
    <p:extLst>
      <p:ext uri="{BB962C8B-B14F-4D97-AF65-F5344CB8AC3E}">
        <p14:creationId xmlns:p14="http://schemas.microsoft.com/office/powerpoint/2010/main" val="40765778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1/6/17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31</a:t>
            </a:fld>
            <a:endParaRPr lang="en-US" sz="3600" dirty="0"/>
          </a:p>
        </p:txBody>
      </p:sp>
      <p:sp>
        <p:nvSpPr>
          <p:cNvPr id="7" name="Rectangle 6"/>
          <p:cNvSpPr/>
          <p:nvPr/>
        </p:nvSpPr>
        <p:spPr>
          <a:xfrm>
            <a:off x="465995" y="3074643"/>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5" y="4476795"/>
            <a:ext cx="4485937" cy="1002348"/>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 </a:t>
            </a:r>
            <a:r>
              <a:rPr lang="en-US" sz="2000" dirty="0" err="1" smtClean="0"/>
              <a:t>aclassifier</a:t>
            </a:r>
            <a:r>
              <a:rPr lang="en-US" sz="2000" dirty="0" smtClean="0"/>
              <a:t> with the training set. Here we are using a toolkit, not rolling our </a:t>
            </a:r>
            <a:r>
              <a:rPr lang="en-US" sz="2000" dirty="0" err="1" smtClean="0"/>
              <a:t>ouwn</a:t>
            </a:r>
            <a:endParaRPr lang="en-US" sz="2000" dirty="0"/>
          </a:p>
        </p:txBody>
      </p:sp>
    </p:spTree>
    <p:extLst>
      <p:ext uri="{BB962C8B-B14F-4D97-AF65-F5344CB8AC3E}">
        <p14:creationId xmlns:p14="http://schemas.microsoft.com/office/powerpoint/2010/main" val="4206097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1/6/17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32</a:t>
            </a:fld>
            <a:endParaRPr lang="en-US" sz="3600" dirty="0"/>
          </a:p>
        </p:txBody>
      </p:sp>
      <p:sp>
        <p:nvSpPr>
          <p:cNvPr id="7" name="Rectangle 6"/>
          <p:cNvSpPr/>
          <p:nvPr/>
        </p:nvSpPr>
        <p:spPr>
          <a:xfrm>
            <a:off x="465995" y="391416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760902"/>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 it with the testing set (one of the 10 folds)</a:t>
            </a:r>
            <a:endParaRPr lang="en-US" sz="2000" dirty="0"/>
          </a:p>
        </p:txBody>
      </p:sp>
    </p:spTree>
    <p:extLst>
      <p:ext uri="{BB962C8B-B14F-4D97-AF65-F5344CB8AC3E}">
        <p14:creationId xmlns:p14="http://schemas.microsoft.com/office/powerpoint/2010/main" val="3193177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3"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z="700" smtClean="0"/>
              <a:t>1/6/17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33</a:t>
            </a:fld>
            <a:endParaRPr lang="en-US" sz="3600" dirty="0"/>
          </a:p>
        </p:txBody>
      </p:sp>
      <p:sp>
        <p:nvSpPr>
          <p:cNvPr id="7" name="Rectangle 6"/>
          <p:cNvSpPr/>
          <p:nvPr/>
        </p:nvSpPr>
        <p:spPr>
          <a:xfrm>
            <a:off x="465995" y="4838869"/>
            <a:ext cx="8550088" cy="17497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206582"/>
            <a:ext cx="5332656" cy="1094290"/>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Calculate metrics such as accuracy. We can capture them in an array and print them out along the way or compute an </a:t>
            </a:r>
            <a:r>
              <a:rPr lang="en-US" sz="2000" dirty="0" err="1" smtClean="0"/>
              <a:t>avg</a:t>
            </a:r>
            <a:r>
              <a:rPr lang="en-US" sz="2000" dirty="0" smtClean="0"/>
              <a:t> at the end</a:t>
            </a:r>
            <a:endParaRPr lang="en-US" sz="2000" dirty="0"/>
          </a:p>
        </p:txBody>
      </p:sp>
    </p:spTree>
    <p:extLst>
      <p:ext uri="{BB962C8B-B14F-4D97-AF65-F5344CB8AC3E}">
        <p14:creationId xmlns:p14="http://schemas.microsoft.com/office/powerpoint/2010/main" val="3000592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second_acc_scores</a:t>
            </a:r>
            <a:r>
              <a:rPr lang="en-US" sz="2000" dirty="0">
                <a:latin typeface="Andale Mono"/>
                <a:cs typeface="Andale Mono"/>
              </a:rPr>
              <a:t>)</a:t>
            </a:r>
          </a:p>
          <a:p>
            <a:pPr marL="0" indent="0">
              <a:buNone/>
            </a:pPr>
            <a:r>
              <a:rPr lang="en-US" sz="2000" dirty="0" smtClean="0">
                <a:latin typeface="Andale Mono"/>
                <a:cs typeface="Andale Mono"/>
              </a:rPr>
              <a:t>t</a:t>
            </a:r>
            <a:r>
              <a:rPr lang="en-US" sz="2000" dirty="0">
                <a:latin typeface="Andale Mono"/>
                <a:cs typeface="Andale Mono"/>
              </a:rPr>
              <a: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8977748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
        <p:nvSpPr>
          <p:cNvPr id="7" name="Rectangle 6"/>
          <p:cNvSpPr/>
          <p:nvPr/>
        </p:nvSpPr>
        <p:spPr>
          <a:xfrm>
            <a:off x="465995" y="3646756"/>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493494"/>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the mean different in accuracy large?</a:t>
            </a:r>
            <a:endParaRPr lang="en-US" sz="2000" dirty="0"/>
          </a:p>
        </p:txBody>
      </p:sp>
    </p:spTree>
    <p:extLst>
      <p:ext uri="{BB962C8B-B14F-4D97-AF65-F5344CB8AC3E}">
        <p14:creationId xmlns:p14="http://schemas.microsoft.com/office/powerpoint/2010/main" val="9601027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
        <p:nvSpPr>
          <p:cNvPr id="7" name="Rectangle 6"/>
          <p:cNvSpPr/>
          <p:nvPr/>
        </p:nvSpPr>
        <p:spPr>
          <a:xfrm>
            <a:off x="465995" y="451040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338130"/>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it significant? A regular t-test can answer this</a:t>
            </a:r>
            <a:endParaRPr lang="en-US" sz="2000" dirty="0"/>
          </a:p>
        </p:txBody>
      </p:sp>
    </p:spTree>
    <p:extLst>
      <p:ext uri="{BB962C8B-B14F-4D97-AF65-F5344CB8AC3E}">
        <p14:creationId xmlns:p14="http://schemas.microsoft.com/office/powerpoint/2010/main" val="42382220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ALWAYS do this on </a:t>
            </a:r>
            <a:r>
              <a:rPr lang="en-US" dirty="0" err="1" smtClean="0">
                <a:latin typeface="Arial" charset="0"/>
              </a:rPr>
              <a:t>X_opt</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smtClean="0">
                <a:latin typeface="Arial" charset="0"/>
              </a:rPr>
              <a:t>If features are based </a:t>
            </a:r>
            <a:r>
              <a:rPr lang="en-US" sz="3500" dirty="0">
                <a:latin typeface="Arial" charset="0"/>
              </a:rPr>
              <a:t>on observations over your whole set of </a:t>
            </a:r>
            <a:r>
              <a:rPr lang="en-US" sz="3500" dirty="0" smtClean="0">
                <a:latin typeface="Arial" charset="0"/>
              </a:rPr>
              <a:t>data…</a:t>
            </a:r>
            <a:endParaRPr lang="en-US" sz="3500" dirty="0">
              <a:latin typeface="Arial" charset="0"/>
            </a:endParaRPr>
          </a:p>
        </p:txBody>
      </p:sp>
    </p:spTree>
    <p:extLst>
      <p:ext uri="{BB962C8B-B14F-4D97-AF65-F5344CB8AC3E}">
        <p14:creationId xmlns:p14="http://schemas.microsoft.com/office/powerpoint/2010/main" val="3569304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Finding Features </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a:latin typeface="Arial" charset="0"/>
              </a:rPr>
              <a:t>If features are based on observations over your whole set of data…</a:t>
            </a:r>
          </a:p>
          <a:p>
            <a:r>
              <a:rPr lang="en-US" sz="2800" dirty="0" smtClean="0">
                <a:latin typeface="Arial" charset="0"/>
              </a:rPr>
              <a:t>At training time the features will perform better than they should because they wer</a:t>
            </a:r>
            <a:r>
              <a:rPr lang="en-US" dirty="0" smtClean="0">
                <a:latin typeface="Arial" charset="0"/>
              </a:rPr>
              <a:t>e </a:t>
            </a:r>
            <a:r>
              <a:rPr lang="en-US" sz="2800" dirty="0" smtClean="0">
                <a:latin typeface="Arial" charset="0"/>
              </a:rPr>
              <a:t>design based on the training data</a:t>
            </a:r>
          </a:p>
          <a:p>
            <a:r>
              <a:rPr lang="en-US" dirty="0" smtClean="0">
                <a:latin typeface="Arial" charset="0"/>
              </a:rPr>
              <a:t>At testing time, you will have used ‘omniscience’ to build features </a:t>
            </a:r>
            <a:endParaRPr lang="en-US" sz="2800" dirty="0" smtClean="0">
              <a:latin typeface="Arial" charset="0"/>
            </a:endParaRPr>
          </a:p>
          <a:p>
            <a:endParaRPr lang="en-US" sz="2800" dirty="0" smtClean="0">
              <a:latin typeface="Arial" charset="0"/>
            </a:endParaRPr>
          </a:p>
          <a:p>
            <a:endParaRPr lang="en-US" dirty="0">
              <a:latin typeface="Arial" charset="0"/>
            </a:endParaRPr>
          </a:p>
        </p:txBody>
      </p:sp>
    </p:spTree>
    <p:extLst>
      <p:ext uri="{BB962C8B-B14F-4D97-AF65-F5344CB8AC3E}">
        <p14:creationId xmlns:p14="http://schemas.microsoft.com/office/powerpoint/2010/main" val="3474632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avoid		</a:t>
            </a:r>
            <a:endParaRPr lang="en-US" dirty="0"/>
          </a:p>
        </p:txBody>
      </p:sp>
      <p:sp>
        <p:nvSpPr>
          <p:cNvPr id="3" name="Content Placeholder 2"/>
          <p:cNvSpPr>
            <a:spLocks noGrp="1"/>
          </p:cNvSpPr>
          <p:nvPr>
            <p:ph idx="1"/>
          </p:nvPr>
        </p:nvSpPr>
        <p:spPr/>
        <p:txBody>
          <a:bodyPr/>
          <a:lstStyle/>
          <a:p>
            <a:r>
              <a:rPr lang="en-US" dirty="0" smtClean="0"/>
              <a:t>Oracles</a:t>
            </a:r>
          </a:p>
          <a:p>
            <a:r>
              <a:rPr lang="en-US" dirty="0" smtClean="0"/>
              <a:t>Identical/Interdependent features</a:t>
            </a:r>
          </a:p>
          <a:p>
            <a:r>
              <a:rPr lang="en-US" dirty="0" smtClean="0"/>
              <a:t>Irrelevant features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Tree>
    <p:extLst>
      <p:ext uri="{BB962C8B-B14F-4D97-AF65-F5344CB8AC3E}">
        <p14:creationId xmlns:p14="http://schemas.microsoft.com/office/powerpoint/2010/main" val="1234276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1398917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Thursday’s presentations / Quiz?</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34209877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84133361"/>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Tree>
    <p:extLst>
      <p:ext uri="{BB962C8B-B14F-4D97-AF65-F5344CB8AC3E}">
        <p14:creationId xmlns:p14="http://schemas.microsoft.com/office/powerpoint/2010/main" val="3126475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306"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307"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330"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331"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354"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355"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378"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379"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357"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358"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68</a:t>
            </a:fld>
            <a:endParaRPr lang="en-US" dirty="0"/>
          </a:p>
        </p:txBody>
      </p:sp>
    </p:spTree>
    <p:extLst>
      <p:ext uri="{BB962C8B-B14F-4D97-AF65-F5344CB8AC3E}">
        <p14:creationId xmlns:p14="http://schemas.microsoft.com/office/powerpoint/2010/main" val="2923424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69</a:t>
            </a:fld>
            <a:endParaRPr lang="en-US" dirty="0"/>
          </a:p>
        </p:txBody>
      </p:sp>
    </p:spTree>
    <p:extLst>
      <p:ext uri="{BB962C8B-B14F-4D97-AF65-F5344CB8AC3E}">
        <p14:creationId xmlns:p14="http://schemas.microsoft.com/office/powerpoint/2010/main" val="204360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36552588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70</a:t>
            </a:fld>
            <a:endParaRPr lang="en-US" dirty="0"/>
          </a:p>
        </p:txBody>
      </p:sp>
    </p:spTree>
    <p:extLst>
      <p:ext uri="{BB962C8B-B14F-4D97-AF65-F5344CB8AC3E}">
        <p14:creationId xmlns:p14="http://schemas.microsoft.com/office/powerpoint/2010/main" val="2728651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71</a:t>
            </a:fld>
            <a:endParaRPr lang="en-US" dirty="0"/>
          </a:p>
        </p:txBody>
      </p:sp>
    </p:spTree>
    <p:extLst>
      <p:ext uri="{BB962C8B-B14F-4D97-AF65-F5344CB8AC3E}">
        <p14:creationId xmlns:p14="http://schemas.microsoft.com/office/powerpoint/2010/main" val="543446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72</a:t>
            </a:fld>
            <a:endParaRPr lang="en-US" dirty="0"/>
          </a:p>
        </p:txBody>
      </p:sp>
    </p:spTree>
    <p:extLst>
      <p:ext uri="{BB962C8B-B14F-4D97-AF65-F5344CB8AC3E}">
        <p14:creationId xmlns:p14="http://schemas.microsoft.com/office/powerpoint/2010/main" val="3408751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695450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73</a:t>
            </a:fld>
            <a:endParaRPr lang="en-US" dirty="0"/>
          </a:p>
        </p:txBody>
      </p:sp>
    </p:spTree>
    <p:extLst>
      <p:ext uri="{BB962C8B-B14F-4D97-AF65-F5344CB8AC3E}">
        <p14:creationId xmlns:p14="http://schemas.microsoft.com/office/powerpoint/2010/main" val="27763825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15340583"/>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74</a:t>
            </a:fld>
            <a:endParaRPr lang="en-US" dirty="0"/>
          </a:p>
        </p:txBody>
      </p:sp>
    </p:spTree>
    <p:extLst>
      <p:ext uri="{BB962C8B-B14F-4D97-AF65-F5344CB8AC3E}">
        <p14:creationId xmlns:p14="http://schemas.microsoft.com/office/powerpoint/2010/main" val="42923249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Jen’s Mobile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{Shadyside,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a:latin typeface="Arial" charset="0"/>
              </a:rPr>
              <a:t>Location</a:t>
            </a:r>
            <a:r>
              <a:rPr lang="en-US" sz="2400" dirty="0" smtClean="0">
                <a:latin typeface="Arial" charset="0"/>
              </a:rPr>
              <a:t>=Shadyside)</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a:xfrm>
            <a:off x="1128942" y="1847153"/>
            <a:ext cx="7685693" cy="4379976"/>
          </a:xfrm>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Reminder: 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i="1" dirty="0" smtClean="0"/>
              <a:t>Logistic </a:t>
            </a:r>
            <a:r>
              <a:rPr lang="en-US" dirty="0" smtClean="0"/>
              <a:t>Regression:</a:t>
            </a:r>
            <a:br>
              <a:rPr lang="en-US" dirty="0" smtClean="0"/>
            </a:br>
            <a:r>
              <a:rPr lang="en-US" dirty="0" smtClean="0"/>
              <a:t>Predicting a Class</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xmlns="">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45991099"/>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rgbClr val="850205"/>
                    </a:solidFill>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83</a:t>
            </a:fld>
            <a:endParaRPr lang="en-US" dirty="0"/>
          </a:p>
        </p:txBody>
      </p:sp>
    </p:spTree>
    <p:extLst>
      <p:ext uri="{BB962C8B-B14F-4D97-AF65-F5344CB8AC3E}">
        <p14:creationId xmlns:p14="http://schemas.microsoft.com/office/powerpoint/2010/main" val="5563562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85</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86</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87</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8876461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3289997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Set</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public data sets on </a:t>
            </a:r>
            <a:r>
              <a:rPr lang="en-US" dirty="0" err="1" smtClean="0"/>
              <a:t>BigQuery</a:t>
            </a:r>
            <a:r>
              <a:rPr lang="en-US" dirty="0" smtClean="0"/>
              <a:t>. You can use any of them</a:t>
            </a:r>
          </a:p>
          <a:p>
            <a:pPr marL="0" indent="0">
              <a:buNone/>
            </a:pPr>
            <a:r>
              <a:rPr lang="en-US" dirty="0" smtClean="0"/>
              <a:t>We focus on the </a:t>
            </a:r>
            <a:r>
              <a:rPr lang="en-US" dirty="0" err="1" smtClean="0"/>
              <a:t>natality</a:t>
            </a:r>
            <a:r>
              <a:rPr lang="en-US" dirty="0" smtClean="0"/>
              <a:t> data set</a:t>
            </a:r>
          </a:p>
          <a:p>
            <a:pPr marL="0" indent="0">
              <a:buNone/>
            </a:pPr>
            <a:r>
              <a:rPr lang="en-US" sz="2000" dirty="0"/>
              <a:t>https://</a:t>
            </a:r>
            <a:r>
              <a:rPr lang="en-US" sz="2000" dirty="0" err="1"/>
              <a:t>cloud.google.com</a:t>
            </a:r>
            <a:r>
              <a:rPr lang="en-US" sz="2000" dirty="0"/>
              <a:t>/</a:t>
            </a:r>
            <a:r>
              <a:rPr lang="en-US" sz="2000" dirty="0" err="1"/>
              <a:t>bigquery</a:t>
            </a:r>
            <a:r>
              <a:rPr lang="en-US" sz="2000" dirty="0"/>
              <a:t>/docs/dataset-</a:t>
            </a:r>
            <a:r>
              <a:rPr lang="en-US" sz="2000" dirty="0" err="1" smtClean="0"/>
              <a:t>natality</a:t>
            </a:r>
            <a:endParaRPr lang="en-US" sz="2000" dirty="0" smtClean="0"/>
          </a:p>
          <a:p>
            <a:pPr marL="0" indent="0">
              <a:buNone/>
            </a:pPr>
            <a:r>
              <a:rPr lang="en-US" sz="2000" dirty="0" smtClean="0"/>
              <a:t>“All births </a:t>
            </a:r>
            <a:r>
              <a:rPr lang="en-US" sz="2000" dirty="0"/>
              <a:t>registered in the 50 </a:t>
            </a:r>
            <a:r>
              <a:rPr lang="en-US" sz="2000" dirty="0" smtClean="0"/>
              <a:t>States, DC, </a:t>
            </a:r>
            <a:r>
              <a:rPr lang="en-US" sz="2000" dirty="0"/>
              <a:t>and </a:t>
            </a:r>
            <a:r>
              <a:rPr lang="en-US" sz="2000" dirty="0" smtClean="0"/>
              <a:t>NYC from </a:t>
            </a:r>
            <a:r>
              <a:rPr lang="en-US" sz="2000" dirty="0"/>
              <a:t>1969 to 2008. The </a:t>
            </a:r>
            <a:r>
              <a:rPr lang="en-US" sz="2000" dirty="0" smtClean="0"/>
              <a:t>CDC receives </a:t>
            </a:r>
            <a:r>
              <a:rPr lang="en-US" sz="2000" dirty="0"/>
              <a:t>these data as electronic files, prepared from individual records processed by each registration </a:t>
            </a:r>
            <a:r>
              <a:rPr lang="en-US" sz="2000" dirty="0" smtClean="0"/>
              <a:t>area…” </a:t>
            </a:r>
            <a:endParaRPr lang="en-US" sz="2000"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94</a:t>
            </a:fld>
            <a:endParaRPr lang="en-US" dirty="0"/>
          </a:p>
        </p:txBody>
      </p:sp>
    </p:spTree>
    <p:extLst>
      <p:ext uri="{BB962C8B-B14F-4D97-AF65-F5344CB8AC3E}">
        <p14:creationId xmlns:p14="http://schemas.microsoft.com/office/powerpoint/2010/main" val="5312547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66729315"/>
              </p:ext>
            </p:extLst>
          </p:nvPr>
        </p:nvGraphicFramePr>
        <p:xfrm>
          <a:off x="1128713" y="1847850"/>
          <a:ext cx="7048500" cy="4119879"/>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alcohol_use</a:t>
                      </a:r>
                      <a:endParaRPr lang="en-US" dirty="0"/>
                    </a:p>
                  </a:txBody>
                  <a:tcPr/>
                </a:tc>
                <a:tc>
                  <a:txBody>
                    <a:bodyPr/>
                    <a:lstStyle/>
                    <a:p>
                      <a:r>
                        <a:rPr lang="en-US" dirty="0" smtClean="0"/>
                        <a:t>BOOL</a:t>
                      </a:r>
                      <a:endParaRPr lang="en-US" dirty="0"/>
                    </a:p>
                  </a:txBody>
                  <a:tcPr/>
                </a:tc>
                <a:tc>
                  <a:txBody>
                    <a:bodyPr/>
                    <a:lstStyle/>
                    <a:p>
                      <a:r>
                        <a:rPr lang="en-US" dirty="0" smtClean="0"/>
                        <a:t>True if the mother used alcohol. Available starting 1989</a:t>
                      </a:r>
                      <a:endParaRPr lang="en-US" dirty="0"/>
                    </a:p>
                  </a:txBody>
                  <a:tcPr/>
                </a:tc>
              </a:tr>
              <a:tr h="370840">
                <a:tc>
                  <a:txBody>
                    <a:bodyPr/>
                    <a:lstStyle/>
                    <a:p>
                      <a:r>
                        <a:rPr lang="en-US" dirty="0" smtClean="0"/>
                        <a:t>apgar_1min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1 minute. Available from 1978-2002.</a:t>
                      </a:r>
                    </a:p>
                  </a:txBody>
                  <a:tcPr/>
                </a:tc>
              </a:tr>
              <a:tr h="370840">
                <a:tc>
                  <a:txBody>
                    <a:bodyPr/>
                    <a:lstStyle/>
                    <a:p>
                      <a:r>
                        <a:rPr lang="en-US" dirty="0" smtClean="0"/>
                        <a:t>apgar_5min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5 minutes. Available from 1978-2002.</a:t>
                      </a:r>
                    </a:p>
                  </a:txBody>
                  <a:tcPr/>
                </a:tc>
              </a:tr>
              <a:tr h="370840">
                <a:tc>
                  <a:txBody>
                    <a:bodyPr/>
                    <a:lstStyle/>
                    <a:p>
                      <a:r>
                        <a:rPr lang="en-US" dirty="0" err="1" smtClean="0"/>
                        <a:t>born_alive_alive</a:t>
                      </a:r>
                      <a:r>
                        <a:rPr lang="en-US" dirty="0" smtClean="0"/>
                        <a:t>	</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living.</a:t>
                      </a:r>
                    </a:p>
                  </a:txBody>
                  <a:tcPr/>
                </a:tc>
              </a:tr>
              <a:tr h="370840">
                <a:tc>
                  <a:txBody>
                    <a:bodyPr/>
                    <a:lstStyle/>
                    <a:p>
                      <a:r>
                        <a:rPr lang="en-US" dirty="0" err="1" smtClean="0"/>
                        <a:t>born_alive_dead</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dead.</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95</a:t>
            </a:fld>
            <a:endParaRPr lang="en-US" dirty="0"/>
          </a:p>
        </p:txBody>
      </p:sp>
      <p:sp>
        <p:nvSpPr>
          <p:cNvPr id="8" name="TextBox 7"/>
          <p:cNvSpPr txBox="1"/>
          <p:nvPr/>
        </p:nvSpPr>
        <p:spPr>
          <a:xfrm>
            <a:off x="3999760" y="6009634"/>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71556964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8127456"/>
              </p:ext>
            </p:extLst>
          </p:nvPr>
        </p:nvGraphicFramePr>
        <p:xfrm>
          <a:off x="1128713" y="1847850"/>
          <a:ext cx="7048500" cy="39420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smtClean="0"/>
                        <a:t>plurality</a:t>
                      </a:r>
                      <a:endParaRPr lang="en-US" dirty="0"/>
                    </a:p>
                  </a:txBody>
                  <a:tcPr/>
                </a:tc>
                <a:tc>
                  <a:txBody>
                    <a:bodyPr/>
                    <a:lstStyle/>
                    <a:p>
                      <a:r>
                        <a:rPr lang="en-US" dirty="0" smtClean="0"/>
                        <a:t>INT</a:t>
                      </a:r>
                      <a:endParaRPr lang="en-US" dirty="0"/>
                    </a:p>
                  </a:txBody>
                  <a:tcPr/>
                </a:tc>
                <a:tc>
                  <a:txBody>
                    <a:bodyPr/>
                    <a:lstStyle/>
                    <a:p>
                      <a:r>
                        <a:rPr lang="en-US" dirty="0" smtClean="0"/>
                        <a:t>How many children were born as a result of this pregnancy. twins=2, triplets=3, and so on.</a:t>
                      </a:r>
                    </a:p>
                  </a:txBody>
                  <a:tcPr/>
                </a:tc>
              </a:tr>
              <a:tr h="370840">
                <a:tc>
                  <a:txBody>
                    <a:bodyPr/>
                    <a:lstStyle/>
                    <a:p>
                      <a:r>
                        <a:rPr lang="en-US" dirty="0" smtClean="0"/>
                        <a:t>state</a:t>
                      </a:r>
                      <a:endParaRPr lang="en-US" dirty="0"/>
                    </a:p>
                  </a:txBody>
                  <a:tcPr/>
                </a:tc>
                <a:tc>
                  <a:txBody>
                    <a:bodyPr/>
                    <a:lstStyle/>
                    <a:p>
                      <a:r>
                        <a:rPr lang="en-US" dirty="0" smtClean="0"/>
                        <a:t>STR</a:t>
                      </a:r>
                      <a:endParaRPr lang="en-US" dirty="0"/>
                    </a:p>
                  </a:txBody>
                  <a:tcPr/>
                </a:tc>
                <a:tc>
                  <a:txBody>
                    <a:bodyPr/>
                    <a:lstStyle/>
                    <a:p>
                      <a:r>
                        <a:rPr lang="en-US" dirty="0" smtClean="0"/>
                        <a:t>The two character postal code for the state. Entries after 2004 do not include this value.</a:t>
                      </a:r>
                    </a:p>
                  </a:txBody>
                  <a:tcPr/>
                </a:tc>
              </a:tr>
              <a:tr h="370840">
                <a:tc>
                  <a:txBody>
                    <a:bodyPr/>
                    <a:lstStyle/>
                    <a:p>
                      <a:r>
                        <a:rPr lang="en-US" dirty="0" err="1" smtClean="0"/>
                        <a:t>wday</a:t>
                      </a:r>
                      <a:endParaRPr lang="en-US" dirty="0"/>
                    </a:p>
                  </a:txBody>
                  <a:tcPr/>
                </a:tc>
                <a:tc>
                  <a:txBody>
                    <a:bodyPr/>
                    <a:lstStyle/>
                    <a:p>
                      <a:r>
                        <a:rPr lang="en-US" dirty="0" smtClean="0"/>
                        <a:t>INT</a:t>
                      </a:r>
                      <a:endParaRPr lang="en-US" dirty="0"/>
                    </a:p>
                  </a:txBody>
                  <a:tcPr/>
                </a:tc>
                <a:tc>
                  <a:txBody>
                    <a:bodyPr/>
                    <a:lstStyle/>
                    <a:p>
                      <a:r>
                        <a:rPr lang="en-US" dirty="0" smtClean="0"/>
                        <a:t>Day of the week, where 1 is Sunday and 7 is Saturday.</a:t>
                      </a:r>
                    </a:p>
                  </a:txBody>
                  <a:tcPr/>
                </a:tc>
              </a:tr>
              <a:tr h="370840">
                <a:tc>
                  <a:txBody>
                    <a:bodyPr/>
                    <a:lstStyle/>
                    <a:p>
                      <a:r>
                        <a:rPr lang="en-US" dirty="0" err="1" smtClean="0"/>
                        <a:t>weight_gain_pounds</a:t>
                      </a:r>
                      <a:endParaRPr lang="en-US" dirty="0"/>
                    </a:p>
                  </a:txBody>
                  <a:tcPr/>
                </a:tc>
                <a:tc>
                  <a:txBody>
                    <a:bodyPr/>
                    <a:lstStyle/>
                    <a:p>
                      <a:r>
                        <a:rPr lang="en-US" dirty="0" smtClean="0"/>
                        <a:t>FLOAT</a:t>
                      </a:r>
                      <a:endParaRPr lang="en-US" dirty="0"/>
                    </a:p>
                  </a:txBody>
                  <a:tcPr/>
                </a:tc>
                <a:tc>
                  <a:txBody>
                    <a:bodyPr/>
                    <a:lstStyle/>
                    <a:p>
                      <a:r>
                        <a:rPr lang="en-US" dirty="0" smtClean="0"/>
                        <a:t>Number of pounds gained by the mother during pregnancy.</a:t>
                      </a:r>
                    </a:p>
                  </a:txBody>
                  <a:tcPr/>
                </a:tc>
              </a:tr>
              <a:tr h="370840">
                <a:tc>
                  <a:txBody>
                    <a:bodyPr/>
                    <a:lstStyle/>
                    <a:p>
                      <a:r>
                        <a:rPr lang="en-US" dirty="0" err="1" smtClean="0"/>
                        <a:t>weight_pounds</a:t>
                      </a:r>
                      <a:r>
                        <a:rPr lang="en-US" dirty="0" smtClean="0"/>
                        <a:t>	</a:t>
                      </a:r>
                      <a:endParaRPr lang="en-US" dirty="0"/>
                    </a:p>
                  </a:txBody>
                  <a:tcPr/>
                </a:tc>
                <a:tc>
                  <a:txBody>
                    <a:bodyPr/>
                    <a:lstStyle/>
                    <a:p>
                      <a:r>
                        <a:rPr lang="en-US" dirty="0" smtClean="0"/>
                        <a:t>FLOAT</a:t>
                      </a:r>
                      <a:endParaRPr lang="en-US" dirty="0"/>
                    </a:p>
                  </a:txBody>
                  <a:tcPr/>
                </a:tc>
                <a:tc>
                  <a:txBody>
                    <a:bodyPr/>
                    <a:lstStyle/>
                    <a:p>
                      <a:r>
                        <a:rPr lang="en-US" dirty="0" smtClean="0"/>
                        <a:t>Weight of the child, in pounds.</a:t>
                      </a:r>
                    </a:p>
                  </a:txBody>
                  <a:tcPr/>
                </a:tc>
              </a:tr>
              <a:tr h="370840">
                <a:tc>
                  <a:txBody>
                    <a:bodyPr/>
                    <a:lstStyle/>
                    <a:p>
                      <a:r>
                        <a:rPr lang="en-US" dirty="0" smtClean="0"/>
                        <a:t>year</a:t>
                      </a:r>
                      <a:endParaRPr lang="en-US" dirty="0"/>
                    </a:p>
                  </a:txBody>
                  <a:tcPr/>
                </a:tc>
                <a:tc>
                  <a:txBody>
                    <a:bodyPr/>
                    <a:lstStyle/>
                    <a:p>
                      <a:r>
                        <a:rPr lang="en-US" dirty="0" smtClean="0"/>
                        <a:t>INT</a:t>
                      </a:r>
                      <a:endParaRPr lang="en-US" dirty="0"/>
                    </a:p>
                  </a:txBody>
                  <a:tcPr/>
                </a:tc>
                <a:tc>
                  <a:txBody>
                    <a:bodyPr/>
                    <a:lstStyle/>
                    <a:p>
                      <a:r>
                        <a:rPr lang="en-US" dirty="0" smtClean="0"/>
                        <a:t>Four-digit year of the birth. Example: 1975.</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96</a:t>
            </a:fld>
            <a:endParaRPr lang="en-US" dirty="0"/>
          </a:p>
        </p:txBody>
      </p:sp>
      <p:sp>
        <p:nvSpPr>
          <p:cNvPr id="3" name="TextBox 2"/>
          <p:cNvSpPr txBox="1"/>
          <p:nvPr/>
        </p:nvSpPr>
        <p:spPr>
          <a:xfrm>
            <a:off x="4075584" y="1402879"/>
            <a:ext cx="344039"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1147669" y="6012887"/>
            <a:ext cx="5571695"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bigquery</a:t>
            </a:r>
            <a:r>
              <a:rPr lang="en-US" dirty="0"/>
              <a:t>/docs/dataset-</a:t>
            </a:r>
            <a:r>
              <a:rPr lang="en-US" dirty="0" err="1"/>
              <a:t>natality</a:t>
            </a:r>
            <a:endParaRPr lang="en-US" dirty="0"/>
          </a:p>
        </p:txBody>
      </p:sp>
    </p:spTree>
    <p:extLst>
      <p:ext uri="{BB962C8B-B14F-4D97-AF65-F5344CB8AC3E}">
        <p14:creationId xmlns:p14="http://schemas.microsoft.com/office/powerpoint/2010/main" val="3632024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todo</a:t>
            </a:r>
            <a:endParaRPr lang="en-US" dirty="0"/>
          </a:p>
        </p:txBody>
      </p:sp>
      <p:sp>
        <p:nvSpPr>
          <p:cNvPr id="3" name="Content Placeholder 2"/>
          <p:cNvSpPr>
            <a:spLocks noGrp="1"/>
          </p:cNvSpPr>
          <p:nvPr>
            <p:ph idx="1"/>
          </p:nvPr>
        </p:nvSpPr>
        <p:spPr/>
        <p:txBody>
          <a:bodyPr/>
          <a:lstStyle/>
          <a:p>
            <a:r>
              <a:rPr lang="en-US" dirty="0" smtClean="0"/>
              <a:t>Xx add slides on off the shelf tools for machine learning and how to invoke them and/or </a:t>
            </a:r>
            <a:r>
              <a:rPr lang="en-US" dirty="0" err="1" smtClean="0"/>
              <a:t>scikit</a:t>
            </a:r>
            <a:r>
              <a:rPr lang="en-US" smtClean="0"/>
              <a:t>-learn?</a:t>
            </a:r>
            <a:endParaRPr lang="en-US"/>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97</a:t>
            </a:fld>
            <a:endParaRPr lang="en-US" dirty="0"/>
          </a:p>
        </p:txBody>
      </p:sp>
    </p:spTree>
    <p:extLst>
      <p:ext uri="{BB962C8B-B14F-4D97-AF65-F5344CB8AC3E}">
        <p14:creationId xmlns:p14="http://schemas.microsoft.com/office/powerpoint/2010/main" val="2941569808"/>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11658</TotalTime>
  <Words>5172</Words>
  <Application>Microsoft Macintosh PowerPoint</Application>
  <PresentationFormat>On-screen Show (4:3)</PresentationFormat>
  <Paragraphs>1174</Paragraphs>
  <Slides>97</Slides>
  <Notes>64</Notes>
  <HiddenSlides>19</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11" baseType="lpstr">
      <vt:lpstr>Andale Mono</vt:lpstr>
      <vt:lpstr>Arial</vt:lpstr>
      <vt:lpstr>Benguiat Frisky</vt:lpstr>
      <vt:lpstr>Calibri</vt:lpstr>
      <vt:lpstr>Copperplate</vt:lpstr>
      <vt:lpstr>Geneva</vt:lpstr>
      <vt:lpstr>Helvetica</vt:lpstr>
      <vt:lpstr>ＭＳ Ｐゴシック</vt:lpstr>
      <vt:lpstr>Symbol</vt:lpstr>
      <vt:lpstr>Times New Roman</vt:lpstr>
      <vt:lpstr>Wingdings</vt:lpstr>
      <vt:lpstr>Office Theme</vt:lpstr>
      <vt:lpstr>Equation</vt:lpstr>
      <vt:lpstr>Bitmap Image</vt:lpstr>
      <vt:lpstr>PowerPoint Presentation</vt:lpstr>
      <vt:lpstr>PowerPoint Presentation</vt:lpstr>
      <vt:lpstr>Plan for today</vt:lpstr>
      <vt:lpstr>Selecting algorithms</vt:lpstr>
      <vt:lpstr>Selecting algorithms</vt:lpstr>
      <vt:lpstr>Regression:  Predicting a Quantity</vt:lpstr>
      <vt:lpstr>Goal of Logistic Regression</vt:lpstr>
      <vt:lpstr>Logistic Regression: Predicting a Class</vt:lpstr>
      <vt:lpstr>Minimizing the error (learning) is just search over the weight space</vt:lpstr>
      <vt:lpstr>What do we mean by ‘best separation’?</vt:lpstr>
      <vt:lpstr>What do we mean by ‘best separation’?</vt:lpstr>
      <vt:lpstr>Animal Outcomes</vt:lpstr>
      <vt:lpstr>How do you pick your features?</vt:lpstr>
      <vt:lpstr>Practical Example: Animal Data</vt:lpstr>
      <vt:lpstr>Preparing the Data</vt:lpstr>
      <vt:lpstr>Extracting Features</vt:lpstr>
      <vt:lpstr>Extracting Features</vt:lpstr>
      <vt:lpstr>Extracting Features</vt:lpstr>
      <vt:lpstr>Extracting Features</vt:lpstr>
      <vt:lpstr>Extracting Features</vt:lpstr>
      <vt:lpstr>Removing unwanted features</vt:lpstr>
      <vt:lpstr>Removing unwanted classes</vt:lpstr>
      <vt:lpstr>Don’t forget to plot it </vt:lpstr>
      <vt:lpstr>Doing this for animal eg</vt:lpstr>
      <vt:lpstr>Dividing your data</vt:lpstr>
      <vt:lpstr>Dividing your data</vt:lpstr>
      <vt:lpstr>Recall: Training Classifiers</vt:lpstr>
      <vt:lpstr>Training Classifiers</vt:lpstr>
      <vt:lpstr>Training Classifiers</vt:lpstr>
      <vt:lpstr>Using Kfold Validation</vt:lpstr>
      <vt:lpstr>Using Kfold Validation</vt:lpstr>
      <vt:lpstr>Using Kfold Validation</vt:lpstr>
      <vt:lpstr>Using Kfold Validation</vt:lpstr>
      <vt:lpstr>Real Work: Selecting Features and Algorithms</vt:lpstr>
      <vt:lpstr>Real Work: Selecting Features and Algorithms</vt:lpstr>
      <vt:lpstr>Real Work: Selecting Features and Algorithms</vt:lpstr>
      <vt:lpstr>ALWAYS do this on X_opt</vt:lpstr>
      <vt:lpstr>Finding Features </vt:lpstr>
      <vt:lpstr>Features to avoid  </vt:lpstr>
      <vt:lpstr>PowerPoint Presentation</vt:lpstr>
      <vt:lpstr>Order of Thursday’s presentations / Quiz?</vt:lpstr>
      <vt:lpstr>Selecting algorithms</vt:lpstr>
      <vt:lpstr>Selecting algorithms</vt:lpstr>
      <vt:lpstr>From today’s reading </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From today’s reading </vt:lpstr>
      <vt:lpstr>From today’s reading </vt:lpstr>
      <vt:lpstr>An Alternative:  The Elegance of Statistics</vt:lpstr>
      <vt:lpstr>Conditional Probability Example</vt:lpstr>
      <vt:lpstr>Naïve Bayes</vt:lpstr>
      <vt:lpstr>Bayes Law</vt:lpstr>
      <vt:lpstr>Naïve Bayes</vt:lpstr>
      <vt:lpstr>Naïve Bayes</vt:lpstr>
      <vt:lpstr>Small Issues</vt:lpstr>
      <vt:lpstr>Naïve Bayes Pros and Cons</vt:lpstr>
      <vt:lpstr>From today’s reading </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PowerPoint Presentation</vt:lpstr>
      <vt:lpstr>The Data Set</vt:lpstr>
      <vt:lpstr>Example: Natality Data Set</vt:lpstr>
      <vt:lpstr>Natality Data Set</vt:lpstr>
      <vt:lpstr>todo</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632</cp:revision>
  <dcterms:created xsi:type="dcterms:W3CDTF">2013-10-07T16:54:34Z</dcterms:created>
  <dcterms:modified xsi:type="dcterms:W3CDTF">2017-01-06T15:18:11Z</dcterms:modified>
</cp:coreProperties>
</file>