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2.xml" ContentType="application/vnd.openxmlformats-officedocument.presentationml.notesSlide+xml"/>
  <Override PartName="/ppt/embeddings/oleObject3.bin" ContentType="application/vnd.openxmlformats-officedocument.oleObject"/>
  <Override PartName="/ppt/notesSlides/notesSlide1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handoutMasterIdLst>
    <p:handoutMasterId r:id="rId51"/>
  </p:handoutMasterIdLst>
  <p:sldIdLst>
    <p:sldId id="256" r:id="rId2"/>
    <p:sldId id="870" r:id="rId3"/>
    <p:sldId id="718" r:id="rId4"/>
    <p:sldId id="719" r:id="rId5"/>
    <p:sldId id="720" r:id="rId6"/>
    <p:sldId id="583" r:id="rId7"/>
    <p:sldId id="584" r:id="rId8"/>
    <p:sldId id="585" r:id="rId9"/>
    <p:sldId id="758" r:id="rId10"/>
    <p:sldId id="759" r:id="rId11"/>
    <p:sldId id="807" r:id="rId12"/>
    <p:sldId id="761" r:id="rId13"/>
    <p:sldId id="762" r:id="rId14"/>
    <p:sldId id="866" r:id="rId15"/>
    <p:sldId id="868" r:id="rId16"/>
    <p:sldId id="869" r:id="rId17"/>
    <p:sldId id="763" r:id="rId18"/>
    <p:sldId id="764" r:id="rId19"/>
    <p:sldId id="791" r:id="rId20"/>
    <p:sldId id="765" r:id="rId21"/>
    <p:sldId id="766" r:id="rId22"/>
    <p:sldId id="767" r:id="rId23"/>
    <p:sldId id="768" r:id="rId24"/>
    <p:sldId id="790" r:id="rId25"/>
    <p:sldId id="770" r:id="rId26"/>
    <p:sldId id="844" r:id="rId27"/>
    <p:sldId id="771" r:id="rId28"/>
    <p:sldId id="773" r:id="rId29"/>
    <p:sldId id="792" r:id="rId30"/>
    <p:sldId id="780" r:id="rId31"/>
    <p:sldId id="846" r:id="rId32"/>
    <p:sldId id="781" r:id="rId33"/>
    <p:sldId id="793" r:id="rId34"/>
    <p:sldId id="834" r:id="rId35"/>
    <p:sldId id="835" r:id="rId36"/>
    <p:sldId id="823" r:id="rId37"/>
    <p:sldId id="784" r:id="rId38"/>
    <p:sldId id="785" r:id="rId39"/>
    <p:sldId id="786" r:id="rId40"/>
    <p:sldId id="783" r:id="rId41"/>
    <p:sldId id="795" r:id="rId42"/>
    <p:sldId id="796" r:id="rId43"/>
    <p:sldId id="797" r:id="rId44"/>
    <p:sldId id="798" r:id="rId45"/>
    <p:sldId id="824" r:id="rId46"/>
    <p:sldId id="847" r:id="rId47"/>
    <p:sldId id="788" r:id="rId48"/>
    <p:sldId id="789"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31" autoAdjust="0"/>
    <p:restoredTop sz="66905" autoAdjust="0"/>
  </p:normalViewPr>
  <p:slideViewPr>
    <p:cSldViewPr snapToGrid="0" snapToObjects="1">
      <p:cViewPr varScale="1">
        <p:scale>
          <a:sx n="50" d="100"/>
          <a:sy n="50" d="100"/>
        </p:scale>
        <p:origin x="-1880"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150" d="100"/>
        <a:sy n="150" d="100"/>
      </p:scale>
      <p:origin x="0" y="67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6/12/16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6/12/16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 OUT ARTICLE, READ and discuss.</a:t>
            </a:r>
          </a:p>
          <a:p>
            <a:r>
              <a:rPr lang="en-US" sz="1200" b="0" i="0" u="none" strike="noStrike" kern="1200" baseline="0" dirty="0" smtClean="0">
                <a:solidFill>
                  <a:schemeClr val="tx1"/>
                </a:solidFill>
                <a:latin typeface="+mn-lt"/>
                <a:ea typeface="+mn-ea"/>
                <a:cs typeface="+mn-cs"/>
              </a:rPr>
              <a:t>Can you envision a study that would convince you that a cause can lead to something happening in the past?</a:t>
            </a:r>
            <a:endParaRPr lang="en-US" dirty="0"/>
          </a:p>
        </p:txBody>
      </p:sp>
      <p:sp>
        <p:nvSpPr>
          <p:cNvPr id="4" name="Slide Number Placeholder 3"/>
          <p:cNvSpPr>
            <a:spLocks noGrp="1"/>
          </p:cNvSpPr>
          <p:nvPr>
            <p:ph type="sldNum" sz="quarter" idx="10"/>
          </p:nvPr>
        </p:nvSpPr>
        <p:spPr/>
        <p:txBody>
          <a:bodyPr/>
          <a:lstStyle/>
          <a:p>
            <a:fld id="{B6DE1C19-0478-AA40-92CA-F7BF7CDE4E7C}" type="slidenum">
              <a:rPr lang="en-US" smtClean="0"/>
              <a:t>3</a:t>
            </a:fld>
            <a:endParaRPr lang="en-US"/>
          </a:p>
        </p:txBody>
      </p:sp>
    </p:spTree>
    <p:extLst>
      <p:ext uri="{BB962C8B-B14F-4D97-AF65-F5344CB8AC3E}">
        <p14:creationId xmlns:p14="http://schemas.microsoft.com/office/powerpoint/2010/main" val="168124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test students</a:t>
            </a:r>
          </a:p>
          <a:p>
            <a:endParaRPr lang="en-US" dirty="0" smtClean="0"/>
          </a:p>
          <a:p>
            <a:r>
              <a:rPr lang="en-US" dirty="0" smtClean="0"/>
              <a:t>Cognitive bias</a:t>
            </a:r>
          </a:p>
          <a:p>
            <a:endParaRPr lang="en-US" dirty="0" smtClean="0"/>
          </a:p>
          <a:p>
            <a:r>
              <a:rPr lang="en-US" sz="1200" b="0" i="0" u="none" strike="noStrike" kern="1200" baseline="0" dirty="0" smtClean="0">
                <a:solidFill>
                  <a:schemeClr val="tx1"/>
                </a:solidFill>
                <a:latin typeface="+mn-lt"/>
                <a:ea typeface="+mn-ea"/>
                <a:cs typeface="+mn-cs"/>
              </a:rPr>
              <a:t>Fig. 1A were judged  as positively related by 87%,  as negatively related by 2%, and  as unrelated by 11% of participants. The two uncorrelated  sequences in Fig. 1B  were judged  as positively related by 3%,  as negatively related by 79%, and  as unrelated by 18% of participants.</a:t>
            </a:r>
          </a:p>
        </p:txBody>
      </p:sp>
      <p:sp>
        <p:nvSpPr>
          <p:cNvPr id="4" name="Slide Number Placeholder 3"/>
          <p:cNvSpPr>
            <a:spLocks noGrp="1"/>
          </p:cNvSpPr>
          <p:nvPr>
            <p:ph type="sldNum" sz="quarter" idx="10"/>
          </p:nvPr>
        </p:nvSpPr>
        <p:spPr/>
        <p:txBody>
          <a:bodyPr/>
          <a:lstStyle/>
          <a:p>
            <a:fld id="{96F5A71B-BA24-424E-808D-00C995453344}" type="slidenum">
              <a:rPr lang="en-US" smtClean="0"/>
              <a:t>16</a:t>
            </a:fld>
            <a:endParaRPr lang="en-US"/>
          </a:p>
        </p:txBody>
      </p:sp>
    </p:spTree>
    <p:extLst>
      <p:ext uri="{BB962C8B-B14F-4D97-AF65-F5344CB8AC3E}">
        <p14:creationId xmlns:p14="http://schemas.microsoft.com/office/powerpoint/2010/main" val="973976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23</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p>
          <a:p>
            <a:r>
              <a:rPr lang="en-US" dirty="0" smtClean="0">
                <a:latin typeface="Lucida Grande" charset="0"/>
                <a:cs typeface="Geneva" charset="0"/>
              </a:rPr>
              <a:t>----- Meeting Notes (2/19/15 10:00) -----</a:t>
            </a:r>
          </a:p>
          <a:p>
            <a:r>
              <a:rPr lang="en-US" dirty="0" smtClean="0">
                <a:latin typeface="Lucida Grande" charset="0"/>
                <a:cs typeface="Geneva" charset="0"/>
              </a:rPr>
              <a:t>cook's distance</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24</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X 2.6,</a:t>
            </a:r>
            <a:r>
              <a:rPr lang="en-US" baseline="0" dirty="0" smtClean="0"/>
              <a:t> mean of y 3</a:t>
            </a:r>
          </a:p>
          <a:p>
            <a:endParaRPr lang="en-US" baseline="0" dirty="0" smtClean="0"/>
          </a:p>
          <a:p>
            <a:r>
              <a:rPr lang="en-US" baseline="0" dirty="0" smtClean="0"/>
              <a:t>Coffee is as related to correct answers as vice versa</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28</a:t>
            </a:fld>
            <a:endParaRPr lang="en-US"/>
          </a:p>
        </p:txBody>
      </p:sp>
    </p:spTree>
    <p:extLst>
      <p:ext uri="{BB962C8B-B14F-4D97-AF65-F5344CB8AC3E}">
        <p14:creationId xmlns:p14="http://schemas.microsoft.com/office/powerpoint/2010/main" val="49550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29</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bama.ua.edu</a:t>
            </a:r>
            <a:r>
              <a:rPr lang="en-US" dirty="0" smtClean="0"/>
              <a:t>/~</a:t>
            </a:r>
            <a:r>
              <a:rPr lang="en-US" dirty="0" err="1" smtClean="0"/>
              <a:t>sprentic</a:t>
            </a:r>
            <a:r>
              <a:rPr lang="en-US" dirty="0" smtClean="0"/>
              <a:t>/101%20Psych%20&amp;%20Life--Correlation-</a:t>
            </a:r>
            <a:r>
              <a:rPr lang="en-US" dirty="0" err="1" smtClean="0"/>
              <a:t>causation.htm</a:t>
            </a:r>
            <a:endParaRPr lang="en-US" dirty="0" smtClean="0"/>
          </a:p>
          <a:p>
            <a:endParaRPr lang="en-US" dirty="0" smtClean="0"/>
          </a:p>
          <a:p>
            <a:r>
              <a:rPr lang="en-US" dirty="0" smtClean="0"/>
              <a:t>But why</a:t>
            </a:r>
            <a:r>
              <a:rPr lang="en-US" baseline="0" dirty="0" smtClean="0"/>
              <a:t> shouldn’t we use pirates to predict temperature?</a:t>
            </a:r>
          </a:p>
          <a:p>
            <a:endParaRPr lang="en-US" baseline="0" dirty="0" smtClean="0"/>
          </a:p>
          <a:p>
            <a:r>
              <a:rPr lang="en-US" baseline="0" dirty="0" smtClean="0"/>
              <a:t>Now, why do we think pirates don’t cause global warming, or global warming doesn’t cause piracy?</a:t>
            </a:r>
          </a:p>
        </p:txBody>
      </p:sp>
      <p:sp>
        <p:nvSpPr>
          <p:cNvPr id="4" name="Slide Number Placeholder 3"/>
          <p:cNvSpPr>
            <a:spLocks noGrp="1"/>
          </p:cNvSpPr>
          <p:nvPr>
            <p:ph type="sldNum" sz="quarter" idx="10"/>
          </p:nvPr>
        </p:nvSpPr>
        <p:spPr/>
        <p:txBody>
          <a:bodyPr/>
          <a:lstStyle/>
          <a:p>
            <a:fld id="{96F5A71B-BA24-424E-808D-00C995453344}" type="slidenum">
              <a:rPr lang="en-US" smtClean="0"/>
              <a:t>30</a:t>
            </a:fld>
            <a:endParaRPr lang="en-US"/>
          </a:p>
        </p:txBody>
      </p:sp>
    </p:spTree>
    <p:extLst>
      <p:ext uri="{BB962C8B-B14F-4D97-AF65-F5344CB8AC3E}">
        <p14:creationId xmlns:p14="http://schemas.microsoft.com/office/powerpoint/2010/main" val="2526612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Directionality </a:t>
            </a:r>
            <a:r>
              <a:rPr lang="en-US" baseline="0" dirty="0" smtClean="0"/>
              <a:t> = why we can’t use it for prediction!</a:t>
            </a:r>
          </a:p>
          <a:p>
            <a:endParaRPr lang="en-US" baseline="0" dirty="0" smtClean="0"/>
          </a:p>
          <a:p>
            <a:r>
              <a:rPr lang="en-US" baseline="0" dirty="0" smtClean="0"/>
              <a:t>Umbrella vendors out before rain</a:t>
            </a:r>
          </a:p>
          <a:p>
            <a:endParaRPr lang="en-US" baseline="0" dirty="0" smtClean="0"/>
          </a:p>
          <a:p>
            <a:r>
              <a:rPr lang="en-US" baseline="0" dirty="0" smtClean="0"/>
              <a:t>Observe out of order</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32</a:t>
            </a:fld>
            <a:endParaRPr lang="en-US"/>
          </a:p>
        </p:txBody>
      </p:sp>
    </p:spTree>
    <p:extLst>
      <p:ext uri="{BB962C8B-B14F-4D97-AF65-F5344CB8AC3E}">
        <p14:creationId xmlns:p14="http://schemas.microsoft.com/office/powerpoint/2010/main" val="38247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Special case for C:</a:t>
            </a:r>
            <a:r>
              <a:rPr lang="en-US" baseline="0" dirty="0" smtClean="0"/>
              <a:t> C = Time </a:t>
            </a:r>
            <a:r>
              <a:rPr lang="en-US" dirty="0" smtClean="0"/>
              <a:t>(shared change</a:t>
            </a:r>
            <a:r>
              <a:rPr lang="en-US" baseline="0" dirty="0" smtClean="0"/>
              <a:t> over time)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0797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E1C19-0478-AA40-92CA-F7BF7CDE4E7C}" type="slidenum">
              <a:rPr lang="en-US" smtClean="0"/>
              <a:t>4</a:t>
            </a:fld>
            <a:endParaRPr lang="en-US"/>
          </a:p>
        </p:txBody>
      </p:sp>
    </p:spTree>
    <p:extLst>
      <p:ext uri="{BB962C8B-B14F-4D97-AF65-F5344CB8AC3E}">
        <p14:creationId xmlns:p14="http://schemas.microsoft.com/office/powerpoint/2010/main" val="318474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Restricted range. Only observing grey</a:t>
            </a:r>
            <a:r>
              <a:rPr lang="en-US" baseline="0" dirty="0" smtClean="0"/>
              <a:t> area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Illustrate restricted range on board. When else does that happen? Surveying political</a:t>
            </a:r>
            <a:r>
              <a:rPr lang="en-US" baseline="0" dirty="0" smtClean="0"/>
              <a:t> website users</a:t>
            </a:r>
            <a:endParaRPr lang="en-US" dirty="0" smtClean="0"/>
          </a:p>
          <a:p>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37</a:t>
            </a:fld>
            <a:endParaRPr lang="en-US"/>
          </a:p>
        </p:txBody>
      </p:sp>
    </p:spTree>
    <p:extLst>
      <p:ext uri="{BB962C8B-B14F-4D97-AF65-F5344CB8AC3E}">
        <p14:creationId xmlns:p14="http://schemas.microsoft.com/office/powerpoint/2010/main" val="726312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38</a:t>
            </a:fld>
            <a:endParaRPr lang="en-US"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41</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Which data should we consult in choosing an action, the aggregated or the partitioned?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Kidney Stone example above, it is clear that if one is diagnosed with "Small Stones" or "Large Stones" the data for the respective subpopulation should be consulted and Treatment A would be preferred to Treatment B.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Pearl[2] shows that, indeed, in many cases it is the aggregated, not the partitioned data that gives the correct choice of action.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Treatment B is standard, A is experimental approach</a:t>
            </a:r>
          </a:p>
          <a:p>
            <a:endParaRPr lang="en-US" dirty="0" smtClean="0"/>
          </a:p>
          <a:p>
            <a:r>
              <a:rPr lang="en-US" dirty="0" smtClean="0"/>
              <a:t>Who wants treatment A</a:t>
            </a:r>
            <a:r>
              <a:rPr lang="en-US" baseline="0" dirty="0" smtClean="0"/>
              <a:t> and who wants treatment B?</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47</a:t>
            </a:fld>
            <a:endParaRPr lang="en-US"/>
          </a:p>
        </p:txBody>
      </p:sp>
    </p:spTree>
    <p:extLst>
      <p:ext uri="{BB962C8B-B14F-4D97-AF65-F5344CB8AC3E}">
        <p14:creationId xmlns:p14="http://schemas.microsoft.com/office/powerpoint/2010/main" val="2479017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www.ncbi.nlm.nih.gov</a:t>
            </a:r>
            <a:r>
              <a:rPr lang="en-US" dirty="0" smtClean="0"/>
              <a:t>/</a:t>
            </a:r>
            <a:r>
              <a:rPr lang="en-US" dirty="0" err="1" smtClean="0"/>
              <a:t>pubmed</a:t>
            </a:r>
            <a:r>
              <a:rPr lang="en-US" dirty="0" smtClean="0"/>
              <a:t>/11747681</a:t>
            </a:r>
          </a:p>
          <a:p>
            <a:endParaRPr lang="en-US" dirty="0" smtClean="0"/>
          </a:p>
          <a:p>
            <a:r>
              <a:rPr lang="en-US" dirty="0" smtClean="0"/>
              <a:t>Ask: so what actually happened?</a:t>
            </a:r>
          </a:p>
          <a:p>
            <a:endParaRPr lang="en-US" dirty="0" smtClean="0"/>
          </a:p>
          <a:p>
            <a:r>
              <a:rPr lang="en-US" dirty="0" smtClean="0"/>
              <a:t>Levels of granularity</a:t>
            </a:r>
            <a:r>
              <a:rPr lang="en-US" baseline="0" dirty="0" smtClean="0"/>
              <a:t> matter!!!</a:t>
            </a:r>
          </a:p>
          <a:p>
            <a:endParaRPr lang="en-US" baseline="0" dirty="0" smtClean="0"/>
          </a:p>
          <a:p>
            <a:r>
              <a:rPr lang="en-US" baseline="0" dirty="0" smtClean="0"/>
              <a:t>Men have higher mortality rate, and more of them got treatment A than B, biasing the sample and vice versa with women.</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48</a:t>
            </a:fld>
            <a:endParaRPr lang="en-US"/>
          </a:p>
        </p:txBody>
      </p:sp>
    </p:spTree>
    <p:extLst>
      <p:ext uri="{BB962C8B-B14F-4D97-AF65-F5344CB8AC3E}">
        <p14:creationId xmlns:p14="http://schemas.microsoft.com/office/powerpoint/2010/main" val="110747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www.ncbi.nlm.nih.gov</a:t>
            </a:r>
            <a:r>
              <a:rPr lang="en-US" dirty="0" smtClean="0"/>
              <a:t>/</a:t>
            </a:r>
            <a:r>
              <a:rPr lang="en-US" dirty="0" err="1" smtClean="0"/>
              <a:t>pmc</a:t>
            </a:r>
            <a:r>
              <a:rPr lang="en-US" dirty="0" smtClean="0"/>
              <a:t>/articles/PMC1122963/</a:t>
            </a:r>
          </a:p>
          <a:p>
            <a:endParaRPr lang="en-US" dirty="0"/>
          </a:p>
        </p:txBody>
      </p:sp>
      <p:sp>
        <p:nvSpPr>
          <p:cNvPr id="4" name="Slide Number Placeholder 3"/>
          <p:cNvSpPr>
            <a:spLocks noGrp="1"/>
          </p:cNvSpPr>
          <p:nvPr>
            <p:ph type="sldNum" sz="quarter" idx="10"/>
          </p:nvPr>
        </p:nvSpPr>
        <p:spPr/>
        <p:txBody>
          <a:bodyPr/>
          <a:lstStyle/>
          <a:p>
            <a:fld id="{B6DE1C19-0478-AA40-92CA-F7BF7CDE4E7C}" type="slidenum">
              <a:rPr lang="en-US" smtClean="0"/>
              <a:t>5</a:t>
            </a:fld>
            <a:endParaRPr lang="en-US"/>
          </a:p>
        </p:txBody>
      </p:sp>
    </p:spTree>
    <p:extLst>
      <p:ext uri="{BB962C8B-B14F-4D97-AF65-F5344CB8AC3E}">
        <p14:creationId xmlns:p14="http://schemas.microsoft.com/office/powerpoint/2010/main" val="88226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www.nature.com</a:t>
            </a:r>
            <a:r>
              <a:rPr lang="en-US" dirty="0" smtClean="0"/>
              <a:t>/news/the-scientist-who-put-the-nail-in-xmrv-s-coffin-1.11444</a:t>
            </a:r>
          </a:p>
          <a:p>
            <a:r>
              <a:rPr lang="en-US" sz="1200" b="1" kern="1200" dirty="0" smtClean="0">
                <a:solidFill>
                  <a:schemeClr val="tx1"/>
                </a:solidFill>
                <a:latin typeface="+mn-lt"/>
                <a:ea typeface="+mn-ea"/>
                <a:cs typeface="+mn-cs"/>
              </a:rPr>
              <a:t>March 2011</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Scientists at NIH present research showing that XMRV emerged from two different mouse viruses in the laboratory during the 1990s. The implication, one author told Nature, is that this virus, born in a laboratory, has probably been infecting laboratory samples for more than a decade, but not people. Meanwhile, a Nature profile of Judy </a:t>
            </a:r>
            <a:r>
              <a:rPr lang="en-US" sz="1200" b="0" kern="1200" dirty="0" err="1" smtClean="0">
                <a:solidFill>
                  <a:schemeClr val="tx1"/>
                </a:solidFill>
                <a:latin typeface="+mn-lt"/>
                <a:ea typeface="+mn-ea"/>
                <a:cs typeface="+mn-cs"/>
              </a:rPr>
              <a:t>Mikovits</a:t>
            </a:r>
            <a:r>
              <a:rPr lang="en-US" sz="1200" b="0" kern="1200" dirty="0" smtClean="0">
                <a:solidFill>
                  <a:schemeClr val="tx1"/>
                </a:solidFill>
                <a:latin typeface="+mn-lt"/>
                <a:ea typeface="+mn-ea"/>
                <a:cs typeface="+mn-cs"/>
              </a:rPr>
              <a:t> highlights growing tensions between </a:t>
            </a:r>
            <a:r>
              <a:rPr lang="en-US" sz="1200" b="0" kern="1200" dirty="0" err="1" smtClean="0">
                <a:solidFill>
                  <a:schemeClr val="tx1"/>
                </a:solidFill>
                <a:latin typeface="+mn-lt"/>
                <a:ea typeface="+mn-ea"/>
                <a:cs typeface="+mn-cs"/>
              </a:rPr>
              <a:t>Mikovits</a:t>
            </a:r>
            <a:r>
              <a:rPr lang="en-US" sz="1200" b="0" kern="1200" dirty="0" smtClean="0">
                <a:solidFill>
                  <a:schemeClr val="tx1"/>
                </a:solidFill>
                <a:latin typeface="+mn-lt"/>
                <a:ea typeface="+mn-ea"/>
                <a:cs typeface="+mn-cs"/>
              </a:rPr>
              <a:t> and her former collaborators on the initial report.</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8</a:t>
            </a:fld>
            <a:endParaRPr lang="en-US"/>
          </a:p>
        </p:txBody>
      </p:sp>
    </p:spTree>
    <p:extLst>
      <p:ext uri="{BB962C8B-B14F-4D97-AF65-F5344CB8AC3E}">
        <p14:creationId xmlns:p14="http://schemas.microsoft.com/office/powerpoint/2010/main" val="426405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F588A-0AE3-7E40-AEBC-0D36AC237A6D}" type="slidenum">
              <a:rPr lang="en-US"/>
              <a:pPr/>
              <a:t>10</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12</a:t>
            </a:fld>
            <a:endParaRPr lang="en-US"/>
          </a:p>
        </p:txBody>
      </p:sp>
    </p:spTree>
    <p:extLst>
      <p:ext uri="{BB962C8B-B14F-4D97-AF65-F5344CB8AC3E}">
        <p14:creationId xmlns:p14="http://schemas.microsoft.com/office/powerpoint/2010/main" val="328062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correlation without variation. Note:</a:t>
            </a:r>
            <a:r>
              <a:rPr lang="en-US" baseline="0" dirty="0" smtClean="0"/>
              <a:t> this is what happens if you ask only winners why they won</a:t>
            </a:r>
            <a:endParaRPr lang="en-US" dirty="0"/>
          </a:p>
        </p:txBody>
      </p:sp>
      <p:sp>
        <p:nvSpPr>
          <p:cNvPr id="4" name="Slide Number Placeholder 3"/>
          <p:cNvSpPr>
            <a:spLocks noGrp="1"/>
          </p:cNvSpPr>
          <p:nvPr>
            <p:ph type="sldNum" sz="quarter" idx="10"/>
          </p:nvPr>
        </p:nvSpPr>
        <p:spPr/>
        <p:txBody>
          <a:bodyPr/>
          <a:lstStyle/>
          <a:p>
            <a:fld id="{96F5A71B-BA24-424E-808D-00C995453344}" type="slidenum">
              <a:rPr lang="en-US" smtClean="0"/>
              <a:t>13</a:t>
            </a:fld>
            <a:endParaRPr lang="en-US"/>
          </a:p>
        </p:txBody>
      </p:sp>
    </p:spTree>
    <p:extLst>
      <p:ext uri="{BB962C8B-B14F-4D97-AF65-F5344CB8AC3E}">
        <p14:creationId xmlns:p14="http://schemas.microsoft.com/office/powerpoint/2010/main" val="411075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u="none" strike="noStrike" kern="1200" baseline="0" dirty="0" smtClean="0">
                <a:solidFill>
                  <a:schemeClr val="tx1"/>
                </a:solidFill>
                <a:latin typeface="+mn-lt"/>
                <a:ea typeface="+mn-ea"/>
                <a:cs typeface="+mn-cs"/>
              </a:rPr>
              <a:t>XX look up original ref for this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Fig. 1A were judged  as positively related by 87%,  as negatively related by 2%, and  as unrelated by 11% of participants.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is correlated</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6F5A71B-BA24-424E-808D-00C995453344}" type="slidenum">
              <a:rPr lang="en-US" smtClean="0"/>
              <a:t>14</a:t>
            </a:fld>
            <a:endParaRPr lang="en-US"/>
          </a:p>
        </p:txBody>
      </p:sp>
    </p:spTree>
    <p:extLst>
      <p:ext uri="{BB962C8B-B14F-4D97-AF65-F5344CB8AC3E}">
        <p14:creationId xmlns:p14="http://schemas.microsoft.com/office/powerpoint/2010/main" val="97397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two uncorrelated  sequences in Fig. 1B  were judged  as positively related by 3%,  as negatively related by 79%, and  as unrelated by 18% of participants.</a:t>
            </a:r>
          </a:p>
        </p:txBody>
      </p:sp>
      <p:sp>
        <p:nvSpPr>
          <p:cNvPr id="4" name="Slide Number Placeholder 3"/>
          <p:cNvSpPr>
            <a:spLocks noGrp="1"/>
          </p:cNvSpPr>
          <p:nvPr>
            <p:ph type="sldNum" sz="quarter" idx="10"/>
          </p:nvPr>
        </p:nvSpPr>
        <p:spPr/>
        <p:txBody>
          <a:bodyPr/>
          <a:lstStyle/>
          <a:p>
            <a:fld id="{96F5A71B-BA24-424E-808D-00C995453344}" type="slidenum">
              <a:rPr lang="en-US" smtClean="0"/>
              <a:t>15</a:t>
            </a:fld>
            <a:endParaRPr lang="en-US"/>
          </a:p>
        </p:txBody>
      </p:sp>
    </p:spTree>
    <p:extLst>
      <p:ext uri="{BB962C8B-B14F-4D97-AF65-F5344CB8AC3E}">
        <p14:creationId xmlns:p14="http://schemas.microsoft.com/office/powerpoint/2010/main" val="97397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6/12/16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D9350A-A741-6B47-9E49-C361ED3BFDDC}" type="slidenum">
              <a:rPr lang="en-US"/>
              <a:pPr/>
              <a:t>‹#›</a:t>
            </a:fld>
            <a:endParaRPr lang="en-US"/>
          </a:p>
        </p:txBody>
      </p:sp>
    </p:spTree>
    <p:extLst>
      <p:ext uri="{BB962C8B-B14F-4D97-AF65-F5344CB8AC3E}">
        <p14:creationId xmlns:p14="http://schemas.microsoft.com/office/powerpoint/2010/main" val="79944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409283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6/12/16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6/12/16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6/12/16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5" r:id="rId19"/>
    <p:sldLayoutId id="2147483678"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png"/><Relationship Id="rId6"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8.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0.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22.wmf"/><Relationship Id="rId1" Type="http://schemas.openxmlformats.org/officeDocument/2006/relationships/vmlDrawing" Target="../drawings/vmlDrawing3.vml"/><Relationship Id="rId2"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4.wmf"/><Relationship Id="rId5" Type="http://schemas.openxmlformats.org/officeDocument/2006/relationships/oleObject" Target="../embeddings/oleObject5.bin"/><Relationship Id="rId6" Type="http://schemas.openxmlformats.org/officeDocument/2006/relationships/image" Target="../media/image25.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6.bin"/><Relationship Id="rId5" Type="http://schemas.openxmlformats.org/officeDocument/2006/relationships/image" Target="../media/image26.emf"/><Relationship Id="rId6" Type="http://schemas.openxmlformats.org/officeDocument/2006/relationships/oleObject" Target="../embeddings/oleObject7.bin"/><Relationship Id="rId7" Type="http://schemas.openxmlformats.org/officeDocument/2006/relationships/image" Target="../media/image2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Introductory Statistics: </a:t>
            </a:r>
            <a:br>
              <a:rPr lang="en-US" dirty="0" smtClean="0">
                <a:latin typeface="Geneva" charset="0"/>
                <a:ea typeface="ＭＳ Ｐゴシック" charset="0"/>
                <a:cs typeface="ＭＳ Ｐゴシック" charset="0"/>
              </a:rPr>
            </a:br>
            <a:r>
              <a:rPr lang="en-US" dirty="0" smtClean="0">
                <a:latin typeface="Geneva" charset="0"/>
                <a:ea typeface="ＭＳ Ｐゴシック" charset="0"/>
                <a:cs typeface="ＭＳ Ｐゴシック" charset="0"/>
              </a:rPr>
              <a:t>Correlation &amp; Causality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a:t>
            </a:r>
            <a:r>
              <a:rPr lang="en-US" smtClean="0"/>
              <a:t>Spring 2014</a:t>
            </a:r>
            <a:endParaRPr lang="en-US" dirty="0" smtClean="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Regularities and experience</a:t>
            </a:r>
            <a:endParaRPr lang="en-US" dirty="0"/>
          </a:p>
        </p:txBody>
      </p:sp>
      <p:pic>
        <p:nvPicPr>
          <p:cNvPr id="11269" name="Picture 5" descr="MCBD08317_000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462088"/>
            <a:ext cx="1524000" cy="1344612"/>
          </a:xfrm>
        </p:spPr>
      </p:pic>
      <p:pic>
        <p:nvPicPr>
          <p:cNvPr id="11271" name="Picture 7" descr="MCj028696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657600"/>
            <a:ext cx="1828800" cy="1276350"/>
          </a:xfrm>
          <a:prstGeom prst="rect">
            <a:avLst/>
          </a:prstGeom>
          <a:noFill/>
          <a:extLst>
            <a:ext uri="{909E8E84-426E-40dd-AFC4-6F175D3DCCD1}">
              <a14:hiddenFill xmlns:a14="http://schemas.microsoft.com/office/drawing/2010/main">
                <a:solidFill>
                  <a:srgbClr val="FFFFFF"/>
                </a:solidFill>
              </a14:hiddenFill>
            </a:ext>
          </a:extLst>
        </p:spPr>
      </p:pic>
      <p:sp>
        <p:nvSpPr>
          <p:cNvPr id="11272" name="AutoShape 8"/>
          <p:cNvSpPr>
            <a:spLocks noChangeArrowheads="1"/>
          </p:cNvSpPr>
          <p:nvPr/>
        </p:nvSpPr>
        <p:spPr bwMode="auto">
          <a:xfrm>
            <a:off x="3124200" y="1981200"/>
            <a:ext cx="2743200" cy="363645"/>
          </a:xfrm>
          <a:prstGeom prst="rightArrow">
            <a:avLst>
              <a:gd name="adj1" fmla="val 50000"/>
              <a:gd name="adj2" fmla="val 128571"/>
            </a:avLst>
          </a:prstGeom>
          <a:solidFill>
            <a:schemeClr val="bg1">
              <a:lumMod val="65000"/>
            </a:schemeClr>
          </a:solidFill>
          <a:ln w="9525">
            <a:noFill/>
            <a:miter lim="800000"/>
            <a:headEnd/>
            <a:tailEnd/>
          </a:ln>
          <a:effectLst/>
          <a:extLst/>
        </p:spPr>
        <p:txBody>
          <a:bodyPr wrap="none" anchor="ctr"/>
          <a:lstStyle/>
          <a:p>
            <a:pPr algn="ctr" eaLnBrk="1" hangingPunct="1"/>
            <a:endParaRPr lang="en-US" b="0"/>
          </a:p>
        </p:txBody>
      </p:sp>
      <p:sp>
        <p:nvSpPr>
          <p:cNvPr id="11273" name="Text Box 9"/>
          <p:cNvSpPr txBox="1">
            <a:spLocks noChangeArrowheads="1"/>
          </p:cNvSpPr>
          <p:nvPr/>
        </p:nvSpPr>
        <p:spPr bwMode="auto">
          <a:xfrm>
            <a:off x="3200400" y="12954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b="0"/>
              <a:t>Past experience leads to expectation</a:t>
            </a:r>
          </a:p>
        </p:txBody>
      </p:sp>
      <p:sp>
        <p:nvSpPr>
          <p:cNvPr id="11274" name="Text Box 10"/>
          <p:cNvSpPr txBox="1">
            <a:spLocks noChangeArrowheads="1"/>
          </p:cNvSpPr>
          <p:nvPr/>
        </p:nvSpPr>
        <p:spPr bwMode="auto">
          <a:xfrm>
            <a:off x="685800" y="2909888"/>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b="0"/>
              <a:t>Hear noise</a:t>
            </a:r>
          </a:p>
        </p:txBody>
      </p:sp>
      <p:sp>
        <p:nvSpPr>
          <p:cNvPr id="11282" name="AutoShape 18"/>
          <p:cNvSpPr>
            <a:spLocks noChangeArrowheads="1"/>
          </p:cNvSpPr>
          <p:nvPr/>
        </p:nvSpPr>
        <p:spPr bwMode="auto">
          <a:xfrm>
            <a:off x="6553200" y="3048001"/>
            <a:ext cx="609600" cy="717550"/>
          </a:xfrm>
          <a:prstGeom prst="downArrow">
            <a:avLst>
              <a:gd name="adj1" fmla="val 50000"/>
              <a:gd name="adj2" fmla="val 43164"/>
            </a:avLst>
          </a:prstGeom>
          <a:solidFill>
            <a:schemeClr val="bg1">
              <a:lumMod val="65000"/>
            </a:schemeClr>
          </a:solidFill>
          <a:ln w="9525">
            <a:noFill/>
            <a:miter lim="800000"/>
            <a:headEnd/>
            <a:tailEnd/>
          </a:ln>
          <a:effectLst/>
          <a:extLst/>
        </p:spPr>
        <p:txBody>
          <a:bodyPr vert="eaVert" wrap="none" anchor="ctr"/>
          <a:lstStyle/>
          <a:p>
            <a:endParaRPr lang="en-US"/>
          </a:p>
        </p:txBody>
      </p:sp>
      <p:sp>
        <p:nvSpPr>
          <p:cNvPr id="11283" name="Text Box 19"/>
          <p:cNvSpPr txBox="1">
            <a:spLocks noChangeArrowheads="1"/>
          </p:cNvSpPr>
          <p:nvPr/>
        </p:nvSpPr>
        <p:spPr bwMode="auto">
          <a:xfrm>
            <a:off x="7086600" y="3124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b="0"/>
              <a:t>Go to window </a:t>
            </a:r>
          </a:p>
          <a:p>
            <a:pPr eaLnBrk="1" hangingPunct="1"/>
            <a:r>
              <a:rPr lang="en-US" b="0"/>
              <a:t>to verify</a:t>
            </a:r>
          </a:p>
        </p:txBody>
      </p:sp>
      <p:sp>
        <p:nvSpPr>
          <p:cNvPr id="11284" name="AutoShape 20"/>
          <p:cNvSpPr>
            <a:spLocks noChangeArrowheads="1"/>
          </p:cNvSpPr>
          <p:nvPr/>
        </p:nvSpPr>
        <p:spPr bwMode="auto">
          <a:xfrm>
            <a:off x="3367088" y="4038600"/>
            <a:ext cx="1890712" cy="642873"/>
          </a:xfrm>
          <a:prstGeom prst="leftArrow">
            <a:avLst>
              <a:gd name="adj1" fmla="val 50000"/>
              <a:gd name="adj2" fmla="val 50126"/>
            </a:avLst>
          </a:prstGeom>
          <a:solidFill>
            <a:schemeClr val="bg1">
              <a:lumMod val="65000"/>
            </a:schemeClr>
          </a:solidFill>
          <a:ln w="9525">
            <a:noFill/>
            <a:miter lim="800000"/>
            <a:headEnd/>
            <a:tailEnd/>
          </a:ln>
          <a:effectLst/>
          <a:extLst/>
        </p:spPr>
        <p:txBody>
          <a:bodyPr wrap="none" anchor="ctr"/>
          <a:lstStyle/>
          <a:p>
            <a:endParaRPr lang="en-US"/>
          </a:p>
        </p:txBody>
      </p:sp>
      <p:sp>
        <p:nvSpPr>
          <p:cNvPr id="11285" name="Text Box 21"/>
          <p:cNvSpPr txBox="1">
            <a:spLocks noChangeArrowheads="1"/>
          </p:cNvSpPr>
          <p:nvPr/>
        </p:nvSpPr>
        <p:spPr bwMode="auto">
          <a:xfrm>
            <a:off x="1050925" y="5638800"/>
            <a:ext cx="7407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r>
              <a:rPr lang="en-US" sz="2400"/>
              <a:t>Only with empirical evidence, can we make and test predictions</a:t>
            </a:r>
          </a:p>
        </p:txBody>
      </p:sp>
      <p:sp>
        <p:nvSpPr>
          <p:cNvPr id="11286" name="Rectangle 22"/>
          <p:cNvSpPr>
            <a:spLocks noChangeArrowheads="1"/>
          </p:cNvSpPr>
          <p:nvPr/>
        </p:nvSpPr>
        <p:spPr bwMode="auto">
          <a:xfrm>
            <a:off x="3276600" y="3657600"/>
            <a:ext cx="221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b="0"/>
              <a:t>Prediction was false</a:t>
            </a:r>
          </a:p>
        </p:txBody>
      </p:sp>
      <p:pic>
        <p:nvPicPr>
          <p:cNvPr id="2" name="Picture 1"/>
          <p:cNvPicPr>
            <a:picLocks noChangeAspect="1"/>
          </p:cNvPicPr>
          <p:nvPr/>
        </p:nvPicPr>
        <p:blipFill>
          <a:blip r:embed="rId5"/>
          <a:stretch>
            <a:fillRect/>
          </a:stretch>
        </p:blipFill>
        <p:spPr>
          <a:xfrm>
            <a:off x="6322860" y="3850279"/>
            <a:ext cx="1225131" cy="1830134"/>
          </a:xfrm>
          <a:prstGeom prst="rect">
            <a:avLst/>
          </a:prstGeom>
        </p:spPr>
      </p:pic>
      <p:pic>
        <p:nvPicPr>
          <p:cNvPr id="3" name="Picture 2" descr="MC900311932.WM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1296988"/>
            <a:ext cx="1828800" cy="1612900"/>
          </a:xfrm>
          <a:prstGeom prst="rect">
            <a:avLst/>
          </a:prstGeom>
        </p:spPr>
      </p:pic>
      <p:sp>
        <p:nvSpPr>
          <p:cNvPr id="15" name="TextBox 14"/>
          <p:cNvSpPr txBox="1"/>
          <p:nvPr/>
        </p:nvSpPr>
        <p:spPr>
          <a:xfrm>
            <a:off x="524486" y="6488698"/>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1168756292"/>
      </p:ext>
    </p:extLst>
  </p:cSld>
  <p:clrMapOvr>
    <a:masterClrMapping/>
  </p:clrMapOvr>
  <p:transition xmlns:p14="http://schemas.microsoft.com/office/powerpoint/2010/main" advTm="26656"/>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r>
              <a:rPr lang="en-US" dirty="0" smtClean="0"/>
              <a:t>Comparing Variables Systematically</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6/12/16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8574174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pic>
        <p:nvPicPr>
          <p:cNvPr id="3" name="Picture 2"/>
          <p:cNvPicPr>
            <a:picLocks noChangeAspect="1"/>
          </p:cNvPicPr>
          <p:nvPr/>
        </p:nvPicPr>
        <p:blipFill>
          <a:blip r:embed="rId3"/>
          <a:stretch>
            <a:fillRect/>
          </a:stretch>
        </p:blipFill>
        <p:spPr>
          <a:xfrm>
            <a:off x="0" y="1631950"/>
            <a:ext cx="9144000" cy="4670059"/>
          </a:xfrm>
          <a:prstGeom prst="rect">
            <a:avLst/>
          </a:prstGeom>
        </p:spPr>
      </p:pic>
      <p:sp>
        <p:nvSpPr>
          <p:cNvPr id="5" name="TextBox 4"/>
          <p:cNvSpPr txBox="1"/>
          <p:nvPr/>
        </p:nvSpPr>
        <p:spPr>
          <a:xfrm>
            <a:off x="786147" y="6345803"/>
            <a:ext cx="7430527" cy="369332"/>
          </a:xfrm>
          <a:prstGeom prst="rect">
            <a:avLst/>
          </a:prstGeom>
          <a:noFill/>
        </p:spPr>
        <p:txBody>
          <a:bodyPr wrap="none" rtlCol="0">
            <a:spAutoFit/>
          </a:bodyPr>
          <a:lstStyle/>
          <a:p>
            <a:r>
              <a:rPr lang="en-US" dirty="0" smtClean="0"/>
              <a:t>S. Kleinberg (2015) Why: A Guide to Finding and Using Causes. O’Reilly Media.</a:t>
            </a:r>
            <a:endParaRPr lang="en-US" dirty="0"/>
          </a:p>
        </p:txBody>
      </p:sp>
    </p:spTree>
    <p:extLst>
      <p:ext uri="{BB962C8B-B14F-4D97-AF65-F5344CB8AC3E}">
        <p14:creationId xmlns:p14="http://schemas.microsoft.com/office/powerpoint/2010/main" val="15362607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295400"/>
            <a:ext cx="9144000" cy="4249692"/>
          </a:xfrm>
          <a:prstGeom prst="rect">
            <a:avLst/>
          </a:prstGeom>
        </p:spPr>
      </p:pic>
      <p:sp>
        <p:nvSpPr>
          <p:cNvPr id="3" name="TextBox 2"/>
          <p:cNvSpPr txBox="1"/>
          <p:nvPr/>
        </p:nvSpPr>
        <p:spPr>
          <a:xfrm>
            <a:off x="786147" y="6345803"/>
            <a:ext cx="7430527" cy="369332"/>
          </a:xfrm>
          <a:prstGeom prst="rect">
            <a:avLst/>
          </a:prstGeom>
          <a:noFill/>
        </p:spPr>
        <p:txBody>
          <a:bodyPr wrap="none" rtlCol="0">
            <a:spAutoFit/>
          </a:bodyPr>
          <a:lstStyle/>
          <a:p>
            <a:r>
              <a:rPr lang="en-US" dirty="0" smtClean="0"/>
              <a:t>S. Kleinberg (2015) Why: A Guide to Finding and Using Causes. O’Reilly Media.</a:t>
            </a:r>
            <a:endParaRPr lang="en-US" dirty="0"/>
          </a:p>
        </p:txBody>
      </p:sp>
    </p:spTree>
    <p:extLst>
      <p:ext uri="{BB962C8B-B14F-4D97-AF65-F5344CB8AC3E}">
        <p14:creationId xmlns:p14="http://schemas.microsoft.com/office/powerpoint/2010/main" val="644500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3"/>
          <a:stretch>
            <a:fillRect/>
          </a:stretch>
        </p:blipFill>
        <p:spPr>
          <a:xfrm>
            <a:off x="2015461" y="418148"/>
            <a:ext cx="5435600" cy="2501900"/>
          </a:xfrm>
          <a:prstGeom prst="rect">
            <a:avLst/>
          </a:prstGeom>
        </p:spPr>
      </p:pic>
      <p:sp>
        <p:nvSpPr>
          <p:cNvPr id="8" name="Rectangle 7"/>
          <p:cNvSpPr/>
          <p:nvPr/>
        </p:nvSpPr>
        <p:spPr>
          <a:xfrm>
            <a:off x="1511519" y="5502911"/>
            <a:ext cx="6671339" cy="923330"/>
          </a:xfrm>
          <a:prstGeom prst="rect">
            <a:avLst/>
          </a:prstGeom>
        </p:spPr>
        <p:txBody>
          <a:bodyPr wrap="square">
            <a:spAutoFit/>
          </a:bodyPr>
          <a:lstStyle/>
          <a:p>
            <a:r>
              <a:rPr lang="en-US" dirty="0" err="1"/>
              <a:t>Redelmeier</a:t>
            </a:r>
            <a:r>
              <a:rPr lang="en-US" dirty="0"/>
              <a:t> DA, </a:t>
            </a:r>
            <a:r>
              <a:rPr lang="en-US" dirty="0" err="1"/>
              <a:t>Tversky</a:t>
            </a:r>
            <a:r>
              <a:rPr lang="en-US" dirty="0"/>
              <a:t> A (1996) On the belief that arthritis pain is related to the weather. Proceedings of the National Academy of Sciences 93(7):2895-2896.</a:t>
            </a:r>
          </a:p>
        </p:txBody>
      </p:sp>
    </p:spTree>
    <p:extLst>
      <p:ext uri="{BB962C8B-B14F-4D97-AF65-F5344CB8AC3E}">
        <p14:creationId xmlns:p14="http://schemas.microsoft.com/office/powerpoint/2010/main" val="89698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3"/>
          <a:stretch>
            <a:fillRect/>
          </a:stretch>
        </p:blipFill>
        <p:spPr>
          <a:xfrm>
            <a:off x="2015461" y="418148"/>
            <a:ext cx="5435600" cy="2501900"/>
          </a:xfrm>
          <a:prstGeom prst="rect">
            <a:avLst/>
          </a:prstGeom>
        </p:spPr>
      </p:pic>
      <p:pic>
        <p:nvPicPr>
          <p:cNvPr id="6" name="Picture 5"/>
          <p:cNvPicPr>
            <a:picLocks noChangeAspect="1"/>
          </p:cNvPicPr>
          <p:nvPr/>
        </p:nvPicPr>
        <p:blipFill>
          <a:blip r:embed="rId4"/>
          <a:stretch>
            <a:fillRect/>
          </a:stretch>
        </p:blipFill>
        <p:spPr>
          <a:xfrm>
            <a:off x="1824961" y="2955050"/>
            <a:ext cx="5626100" cy="2616200"/>
          </a:xfrm>
          <a:prstGeom prst="rect">
            <a:avLst/>
          </a:prstGeom>
        </p:spPr>
      </p:pic>
      <p:sp>
        <p:nvSpPr>
          <p:cNvPr id="8" name="Rectangle 7"/>
          <p:cNvSpPr/>
          <p:nvPr/>
        </p:nvSpPr>
        <p:spPr>
          <a:xfrm>
            <a:off x="1511519" y="5502911"/>
            <a:ext cx="6671339" cy="923330"/>
          </a:xfrm>
          <a:prstGeom prst="rect">
            <a:avLst/>
          </a:prstGeom>
        </p:spPr>
        <p:txBody>
          <a:bodyPr wrap="square">
            <a:spAutoFit/>
          </a:bodyPr>
          <a:lstStyle/>
          <a:p>
            <a:r>
              <a:rPr lang="en-US" dirty="0" err="1"/>
              <a:t>Redelmeier</a:t>
            </a:r>
            <a:r>
              <a:rPr lang="en-US" dirty="0"/>
              <a:t> DA, </a:t>
            </a:r>
            <a:r>
              <a:rPr lang="en-US" dirty="0" err="1"/>
              <a:t>Tversky</a:t>
            </a:r>
            <a:r>
              <a:rPr lang="en-US" dirty="0"/>
              <a:t> A (1996) On the belief that arthritis pain is related to the weather. Proceedings of the National Academy of Sciences 93(7):2895-2896.</a:t>
            </a:r>
          </a:p>
        </p:txBody>
      </p:sp>
    </p:spTree>
    <p:extLst>
      <p:ext uri="{BB962C8B-B14F-4D97-AF65-F5344CB8AC3E}">
        <p14:creationId xmlns:p14="http://schemas.microsoft.com/office/powerpoint/2010/main" val="45789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3"/>
          <a:stretch>
            <a:fillRect/>
          </a:stretch>
        </p:blipFill>
        <p:spPr>
          <a:xfrm>
            <a:off x="2015461" y="418148"/>
            <a:ext cx="5435600" cy="2501900"/>
          </a:xfrm>
          <a:prstGeom prst="rect">
            <a:avLst/>
          </a:prstGeom>
        </p:spPr>
      </p:pic>
      <p:pic>
        <p:nvPicPr>
          <p:cNvPr id="6" name="Picture 5"/>
          <p:cNvPicPr>
            <a:picLocks noChangeAspect="1"/>
          </p:cNvPicPr>
          <p:nvPr/>
        </p:nvPicPr>
        <p:blipFill>
          <a:blip r:embed="rId4"/>
          <a:stretch>
            <a:fillRect/>
          </a:stretch>
        </p:blipFill>
        <p:spPr>
          <a:xfrm>
            <a:off x="1824961" y="2955050"/>
            <a:ext cx="5626100" cy="2616200"/>
          </a:xfrm>
          <a:prstGeom prst="rect">
            <a:avLst/>
          </a:prstGeom>
        </p:spPr>
      </p:pic>
      <p:sp>
        <p:nvSpPr>
          <p:cNvPr id="7" name="TextBox 6"/>
          <p:cNvSpPr txBox="1"/>
          <p:nvPr/>
        </p:nvSpPr>
        <p:spPr>
          <a:xfrm>
            <a:off x="5147000" y="2920048"/>
            <a:ext cx="2304061" cy="492443"/>
          </a:xfrm>
          <a:prstGeom prst="rect">
            <a:avLst/>
          </a:prstGeom>
          <a:noFill/>
        </p:spPr>
        <p:txBody>
          <a:bodyPr wrap="none" rtlCol="0">
            <a:spAutoFit/>
          </a:bodyPr>
          <a:lstStyle/>
          <a:p>
            <a:r>
              <a:rPr lang="en-US" sz="2600" dirty="0" smtClean="0">
                <a:solidFill>
                  <a:srgbClr val="FF0000"/>
                </a:solidFill>
              </a:rPr>
              <a:t>Correlation = 0!</a:t>
            </a:r>
            <a:endParaRPr lang="en-US" sz="2600" dirty="0">
              <a:solidFill>
                <a:srgbClr val="FF0000"/>
              </a:solidFill>
            </a:endParaRPr>
          </a:p>
        </p:txBody>
      </p:sp>
      <p:sp>
        <p:nvSpPr>
          <p:cNvPr id="8" name="Rectangle 7"/>
          <p:cNvSpPr/>
          <p:nvPr/>
        </p:nvSpPr>
        <p:spPr>
          <a:xfrm>
            <a:off x="1511519" y="5502911"/>
            <a:ext cx="6671339" cy="923330"/>
          </a:xfrm>
          <a:prstGeom prst="rect">
            <a:avLst/>
          </a:prstGeom>
        </p:spPr>
        <p:txBody>
          <a:bodyPr wrap="square">
            <a:spAutoFit/>
          </a:bodyPr>
          <a:lstStyle/>
          <a:p>
            <a:r>
              <a:rPr lang="en-US" dirty="0" err="1"/>
              <a:t>Redelmeier</a:t>
            </a:r>
            <a:r>
              <a:rPr lang="en-US" dirty="0"/>
              <a:t> DA, </a:t>
            </a:r>
            <a:r>
              <a:rPr lang="en-US" dirty="0" err="1"/>
              <a:t>Tversky</a:t>
            </a:r>
            <a:r>
              <a:rPr lang="en-US" dirty="0"/>
              <a:t> A (1996) On the belief that arthritis pain is related to the weather. Proceedings of the National Academy of Sciences 93(7):2895-2896.</a:t>
            </a:r>
          </a:p>
        </p:txBody>
      </p:sp>
    </p:spTree>
    <p:extLst>
      <p:ext uri="{BB962C8B-B14F-4D97-AF65-F5344CB8AC3E}">
        <p14:creationId xmlns:p14="http://schemas.microsoft.com/office/powerpoint/2010/main" val="2937846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smtClean="0">
                <a:solidFill>
                  <a:schemeClr val="folHlink"/>
                </a:solidFill>
              </a:rPr>
              <a:t>correlation</a:t>
            </a:r>
            <a:r>
              <a:rPr lang="en-US" dirty="0" smtClean="0"/>
              <a:t> </a:t>
            </a:r>
            <a:r>
              <a:rPr lang="en-US" dirty="0"/>
              <a:t>analysis </a:t>
            </a:r>
            <a:r>
              <a:rPr lang="en-US" dirty="0" smtClean="0"/>
              <a:t>measures of association (relationship</a:t>
            </a:r>
            <a:r>
              <a:rPr lang="en-US" dirty="0"/>
              <a:t>)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lvl="1"/>
            <a:r>
              <a:rPr lang="en-US" dirty="0" smtClean="0"/>
              <a:t>Analysis techniques limited to </a:t>
            </a:r>
            <a:r>
              <a:rPr lang="en-US" i="1" dirty="0" smtClean="0"/>
              <a:t>linear </a:t>
            </a:r>
            <a:r>
              <a:rPr lang="en-US" dirty="0" smtClean="0"/>
              <a:t>relationships</a:t>
            </a:r>
          </a:p>
          <a:p>
            <a:pPr marL="0" indent="0" defTabSz="852488">
              <a:spcBef>
                <a:spcPct val="40000"/>
              </a:spcBef>
              <a:buNone/>
            </a:pPr>
            <a:endParaRPr lang="en-US" dirty="0" smtClean="0"/>
          </a:p>
        </p:txBody>
      </p:sp>
    </p:spTree>
    <p:extLst>
      <p:ext uri="{BB962C8B-B14F-4D97-AF65-F5344CB8AC3E}">
        <p14:creationId xmlns:p14="http://schemas.microsoft.com/office/powerpoint/2010/main" val="30594833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349754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42276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Causality</a:t>
            </a:r>
            <a:endParaRPr lang="en-US" dirty="0"/>
          </a:p>
        </p:txBody>
      </p:sp>
      <p:sp>
        <p:nvSpPr>
          <p:cNvPr id="3" name="Text Placeholder 2"/>
          <p:cNvSpPr>
            <a:spLocks noGrp="1"/>
          </p:cNvSpPr>
          <p:nvPr>
            <p:ph idx="1"/>
          </p:nvPr>
        </p:nvSpPr>
        <p:spPr>
          <a:xfrm>
            <a:off x="1128943" y="1847153"/>
            <a:ext cx="7609868" cy="4379976"/>
          </a:xfrm>
        </p:spPr>
        <p:txBody>
          <a:bodyPr/>
          <a:lstStyle/>
          <a:p>
            <a:r>
              <a:rPr lang="en-US" dirty="0"/>
              <a:t>How do we </a:t>
            </a:r>
            <a:r>
              <a:rPr lang="en-US" i="1" dirty="0"/>
              <a:t>infer </a:t>
            </a:r>
            <a:r>
              <a:rPr lang="en-US" dirty="0"/>
              <a:t>causality? </a:t>
            </a:r>
            <a:endParaRPr lang="en-US" dirty="0" smtClean="0"/>
          </a:p>
          <a:p>
            <a:r>
              <a:rPr lang="en-US" dirty="0" smtClean="0"/>
              <a:t>How </a:t>
            </a:r>
            <a:r>
              <a:rPr lang="en-US" dirty="0"/>
              <a:t>do we prove it</a:t>
            </a:r>
            <a:r>
              <a:rPr lang="en-US" dirty="0" smtClean="0"/>
              <a:t>?</a:t>
            </a:r>
          </a:p>
          <a:p>
            <a:pPr lvl="1"/>
            <a:r>
              <a:rPr lang="en-US" dirty="0"/>
              <a:t>Why is it hard to prove causality</a:t>
            </a:r>
          </a:p>
          <a:p>
            <a:pPr lvl="1"/>
            <a:r>
              <a:rPr lang="en-US" dirty="0"/>
              <a:t>Why do we need to prove causality</a:t>
            </a:r>
            <a:r>
              <a:rPr lang="en-US" dirty="0" smtClean="0"/>
              <a:t>?</a:t>
            </a:r>
          </a:p>
          <a:p>
            <a:pPr marL="320675" indent="-320675" defTabSz="852488">
              <a:spcBef>
                <a:spcPct val="25000"/>
              </a:spcBef>
              <a:buSzPct val="80000"/>
            </a:pPr>
            <a:r>
              <a:rPr lang="en-US" dirty="0" smtClean="0"/>
              <a:t>Diagram the </a:t>
            </a:r>
            <a:r>
              <a:rPr lang="en-US" dirty="0"/>
              <a:t>relationships between variables</a:t>
            </a:r>
          </a:p>
          <a:p>
            <a:pPr marL="320675" indent="-320675" defTabSz="852488">
              <a:spcBef>
                <a:spcPct val="25000"/>
              </a:spcBef>
              <a:buSzPct val="80000"/>
            </a:pPr>
            <a:r>
              <a:rPr lang="en-US" dirty="0"/>
              <a:t>Explain the concept of causation</a:t>
            </a:r>
          </a:p>
          <a:p>
            <a:endParaRPr lang="en-US" dirty="0"/>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6/12/16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785821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32136264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316522"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14112335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317546"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38215114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318570"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6344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6499874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30448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511150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89379603"/>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19693"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542464787"/>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19694"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223356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correlation</a:t>
            </a:r>
            <a:endParaRPr lang="en-US" dirty="0"/>
          </a:p>
        </p:txBody>
      </p:sp>
      <p:sp>
        <p:nvSpPr>
          <p:cNvPr id="5" name="Content Placeholder 4"/>
          <p:cNvSpPr>
            <a:spLocks noGrp="1"/>
          </p:cNvSpPr>
          <p:nvPr>
            <p:ph idx="1"/>
          </p:nvPr>
        </p:nvSpPr>
        <p:spPr/>
        <p:txBody>
          <a:bodyPr/>
          <a:lstStyle/>
          <a:p>
            <a:r>
              <a:rPr lang="en-US" dirty="0" smtClean="0"/>
              <a:t>Cups of coffee (X) vs. correct test answers (Y)</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195657835"/>
              </p:ext>
            </p:extLst>
          </p:nvPr>
        </p:nvGraphicFramePr>
        <p:xfrm>
          <a:off x="609598" y="2565397"/>
          <a:ext cx="2573868" cy="2565402"/>
        </p:xfrm>
        <a:graphic>
          <a:graphicData uri="http://schemas.openxmlformats.org/drawingml/2006/table">
            <a:tbl>
              <a:tblPr firstRow="1" bandRow="1">
                <a:tableStyleId>{5940675A-B579-460E-94D1-54222C63F5DA}</a:tableStyleId>
              </a:tblPr>
              <a:tblGrid>
                <a:gridCol w="1286934"/>
                <a:gridCol w="1286934"/>
              </a:tblGrid>
              <a:tr h="427567">
                <a:tc>
                  <a:txBody>
                    <a:bodyPr/>
                    <a:lstStyle/>
                    <a:p>
                      <a:r>
                        <a:rPr lang="en-US" dirty="0" smtClean="0"/>
                        <a:t>X</a:t>
                      </a:r>
                      <a:endParaRPr lang="en-US" dirty="0"/>
                    </a:p>
                  </a:txBody>
                  <a:tcPr/>
                </a:tc>
                <a:tc>
                  <a:txBody>
                    <a:bodyPr/>
                    <a:lstStyle/>
                    <a:p>
                      <a:r>
                        <a:rPr lang="en-US" dirty="0" smtClean="0"/>
                        <a:t>Y</a:t>
                      </a:r>
                      <a:endParaRPr lang="en-US" dirty="0"/>
                    </a:p>
                  </a:txBody>
                  <a:tcPr/>
                </a:tc>
              </a:tr>
              <a:tr h="427567">
                <a:tc>
                  <a:txBody>
                    <a:bodyPr/>
                    <a:lstStyle/>
                    <a:p>
                      <a:r>
                        <a:rPr lang="en-US" dirty="0" smtClean="0"/>
                        <a:t>0</a:t>
                      </a:r>
                      <a:endParaRPr lang="en-US" dirty="0"/>
                    </a:p>
                  </a:txBody>
                  <a:tcPr/>
                </a:tc>
                <a:tc>
                  <a:txBody>
                    <a:bodyPr/>
                    <a:lstStyle/>
                    <a:p>
                      <a:r>
                        <a:rPr lang="en-US" dirty="0" smtClean="0"/>
                        <a:t>1</a:t>
                      </a:r>
                      <a:endParaRPr lang="en-US" dirty="0"/>
                    </a:p>
                  </a:txBody>
                  <a:tcPr/>
                </a:tc>
              </a:tr>
              <a:tr h="427567">
                <a:tc>
                  <a:txBody>
                    <a:bodyPr/>
                    <a:lstStyle/>
                    <a:p>
                      <a:r>
                        <a:rPr lang="en-US" dirty="0" smtClean="0"/>
                        <a:t>1</a:t>
                      </a:r>
                      <a:endParaRPr lang="en-US" dirty="0"/>
                    </a:p>
                  </a:txBody>
                  <a:tcPr/>
                </a:tc>
                <a:tc>
                  <a:txBody>
                    <a:bodyPr/>
                    <a:lstStyle/>
                    <a:p>
                      <a:r>
                        <a:rPr lang="en-US" dirty="0" smtClean="0"/>
                        <a:t>1</a:t>
                      </a:r>
                      <a:endParaRPr lang="en-US" dirty="0"/>
                    </a:p>
                  </a:txBody>
                  <a:tcPr/>
                </a:tc>
              </a:tr>
              <a:tr h="427567">
                <a:tc>
                  <a:txBody>
                    <a:bodyPr/>
                    <a:lstStyle/>
                    <a:p>
                      <a:r>
                        <a:rPr lang="en-US" dirty="0" smtClean="0"/>
                        <a:t>3</a:t>
                      </a:r>
                      <a:endParaRPr lang="en-US" dirty="0"/>
                    </a:p>
                  </a:txBody>
                  <a:tcPr/>
                </a:tc>
                <a:tc>
                  <a:txBody>
                    <a:bodyPr/>
                    <a:lstStyle/>
                    <a:p>
                      <a:r>
                        <a:rPr lang="en-US" dirty="0" smtClean="0"/>
                        <a:t>3</a:t>
                      </a:r>
                      <a:endParaRPr lang="en-US" dirty="0"/>
                    </a:p>
                  </a:txBody>
                  <a:tcPr/>
                </a:tc>
              </a:tr>
              <a:tr h="427567">
                <a:tc>
                  <a:txBody>
                    <a:bodyPr/>
                    <a:lstStyle/>
                    <a:p>
                      <a:r>
                        <a:rPr lang="en-US" dirty="0" smtClean="0"/>
                        <a:t>4</a:t>
                      </a:r>
                      <a:endParaRPr lang="en-US" dirty="0"/>
                    </a:p>
                  </a:txBody>
                  <a:tcPr/>
                </a:tc>
                <a:tc>
                  <a:txBody>
                    <a:bodyPr/>
                    <a:lstStyle/>
                    <a:p>
                      <a:r>
                        <a:rPr lang="en-US" dirty="0" smtClean="0"/>
                        <a:t>5</a:t>
                      </a:r>
                      <a:endParaRPr lang="en-US" dirty="0"/>
                    </a:p>
                  </a:txBody>
                  <a:tcPr/>
                </a:tc>
              </a:tr>
              <a:tr h="427567">
                <a:tc>
                  <a:txBody>
                    <a:bodyPr/>
                    <a:lstStyle/>
                    <a:p>
                      <a:r>
                        <a:rPr lang="en-US" dirty="0" smtClean="0"/>
                        <a:t>5</a:t>
                      </a:r>
                      <a:endParaRPr lang="en-US" dirty="0"/>
                    </a:p>
                  </a:txBody>
                  <a:tcPr/>
                </a:tc>
                <a:tc>
                  <a:txBody>
                    <a:bodyPr/>
                    <a:lstStyle/>
                    <a:p>
                      <a:r>
                        <a:rPr lang="en-US" dirty="0" smtClean="0"/>
                        <a:t>5</a:t>
                      </a:r>
                      <a:endParaRPr lang="en-US" dirty="0"/>
                    </a:p>
                  </a:txBody>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81181054"/>
              </p:ext>
            </p:extLst>
          </p:nvPr>
        </p:nvGraphicFramePr>
        <p:xfrm>
          <a:off x="1981200" y="5420370"/>
          <a:ext cx="6705600" cy="1087671"/>
        </p:xfrm>
        <a:graphic>
          <a:graphicData uri="http://schemas.openxmlformats.org/presentationml/2006/ole">
            <mc:AlternateContent xmlns:mc="http://schemas.openxmlformats.org/markup-compatibility/2006">
              <mc:Choice xmlns:v="urn:schemas-microsoft-com:vml" Requires="v">
                <p:oleObj spid="_x0000_s320717" name="Equation" r:id="rId4" imgW="2425700" imgH="393700" progId="Equation.3">
                  <p:embed/>
                </p:oleObj>
              </mc:Choice>
              <mc:Fallback>
                <p:oleObj name="Equation" r:id="rId4" imgW="2425700" imgH="393700" progId="Equation.3">
                  <p:embed/>
                  <p:pic>
                    <p:nvPicPr>
                      <p:cNvPr id="0" name=""/>
                      <p:cNvPicPr/>
                      <p:nvPr/>
                    </p:nvPicPr>
                    <p:blipFill>
                      <a:blip r:embed="rId5"/>
                      <a:stretch>
                        <a:fillRect/>
                      </a:stretch>
                    </p:blipFill>
                    <p:spPr>
                      <a:xfrm>
                        <a:off x="1981200" y="5420370"/>
                        <a:ext cx="6705600" cy="108767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19600294"/>
              </p:ext>
            </p:extLst>
          </p:nvPr>
        </p:nvGraphicFramePr>
        <p:xfrm>
          <a:off x="4130675" y="2565397"/>
          <a:ext cx="4014046" cy="1009823"/>
        </p:xfrm>
        <a:graphic>
          <a:graphicData uri="http://schemas.openxmlformats.org/presentationml/2006/ole">
            <mc:AlternateContent xmlns:mc="http://schemas.openxmlformats.org/markup-compatibility/2006">
              <mc:Choice xmlns:v="urn:schemas-microsoft-com:vml" Requires="v">
                <p:oleObj spid="_x0000_s320718" name="Equation" r:id="rId6" imgW="2019300" imgH="508000" progId="Equation.3">
                  <p:embed/>
                </p:oleObj>
              </mc:Choice>
              <mc:Fallback>
                <p:oleObj name="Equation" r:id="rId6" imgW="2019300" imgH="508000" progId="Equation.3">
                  <p:embed/>
                  <p:pic>
                    <p:nvPicPr>
                      <p:cNvPr id="0" name=""/>
                      <p:cNvPicPr/>
                      <p:nvPr/>
                    </p:nvPicPr>
                    <p:blipFill>
                      <a:blip r:embed="rId7"/>
                      <a:stretch>
                        <a:fillRect/>
                      </a:stretch>
                    </p:blipFill>
                    <p:spPr>
                      <a:xfrm>
                        <a:off x="4130675" y="2565397"/>
                        <a:ext cx="4014046" cy="1009823"/>
                      </a:xfrm>
                      <a:prstGeom prst="rect">
                        <a:avLst/>
                      </a:prstGeom>
                    </p:spPr>
                  </p:pic>
                </p:oleObj>
              </mc:Fallback>
            </mc:AlternateContent>
          </a:graphicData>
        </a:graphic>
      </p:graphicFrame>
    </p:spTree>
    <p:extLst>
      <p:ext uri="{BB962C8B-B14F-4D97-AF65-F5344CB8AC3E}">
        <p14:creationId xmlns:p14="http://schemas.microsoft.com/office/powerpoint/2010/main" val="2989083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0924440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rcRect l="-19871" r="-19871"/>
          <a:stretch>
            <a:fillRect/>
          </a:stretch>
        </p:blipFill>
        <p:spPr/>
      </p:pic>
      <p:sp>
        <p:nvSpPr>
          <p:cNvPr id="3" name="Rectangle 2"/>
          <p:cNvSpPr/>
          <p:nvPr/>
        </p:nvSpPr>
        <p:spPr>
          <a:xfrm>
            <a:off x="971550" y="6334780"/>
            <a:ext cx="7715250" cy="523220"/>
          </a:xfrm>
          <a:prstGeom prst="rect">
            <a:avLst/>
          </a:prstGeom>
        </p:spPr>
        <p:txBody>
          <a:bodyPr wrap="square">
            <a:spAutoFit/>
          </a:bodyPr>
          <a:lstStyle/>
          <a:p>
            <a:r>
              <a:rPr lang="en-US" sz="1400" dirty="0" err="1"/>
              <a:t>Leibovici</a:t>
            </a:r>
            <a:r>
              <a:rPr lang="en-US" sz="1400" dirty="0"/>
              <a:t>, L. (2001). Effects of remote, retroactive intercessory prayer on outcomes in patients with bloodstream infection: </a:t>
            </a:r>
            <a:r>
              <a:rPr lang="en-US" sz="1400" dirty="0" err="1"/>
              <a:t>Randomised</a:t>
            </a:r>
            <a:r>
              <a:rPr lang="en-US" sz="1400" dirty="0"/>
              <a:t> controlled trial. </a:t>
            </a:r>
            <a:r>
              <a:rPr lang="en-US" sz="1400" i="1" dirty="0" err="1"/>
              <a:t>Bmj</a:t>
            </a:r>
            <a:r>
              <a:rPr lang="en-US" sz="1400" dirty="0"/>
              <a:t>, </a:t>
            </a:r>
            <a:r>
              <a:rPr lang="en-US" sz="1400" i="1" dirty="0"/>
              <a:t>323</a:t>
            </a:r>
            <a:r>
              <a:rPr lang="en-US" sz="1400" dirty="0"/>
              <a:t>(7327), 1450-1451. </a:t>
            </a:r>
          </a:p>
        </p:txBody>
      </p:sp>
    </p:spTree>
    <p:extLst>
      <p:ext uri="{BB962C8B-B14F-4D97-AF65-F5344CB8AC3E}">
        <p14:creationId xmlns:p14="http://schemas.microsoft.com/office/powerpoint/2010/main" val="11486405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without causation (1)</a:t>
            </a:r>
            <a:endParaRPr lang="en-US" dirty="0"/>
          </a:p>
        </p:txBody>
      </p:sp>
      <p:pic>
        <p:nvPicPr>
          <p:cNvPr id="4" name="Content Placeholder 3"/>
          <p:cNvPicPr>
            <a:picLocks noGrp="1" noChangeAspect="1"/>
          </p:cNvPicPr>
          <p:nvPr>
            <p:ph idx="1"/>
          </p:nvPr>
        </p:nvPicPr>
        <p:blipFill>
          <a:blip r:embed="rId3"/>
          <a:srcRect l="-15118" r="-15118"/>
          <a:stretch>
            <a:fillRect/>
          </a:stretch>
        </p:blipFill>
        <p:spPr/>
      </p:pic>
      <p:sp>
        <p:nvSpPr>
          <p:cNvPr id="3" name="TextBox 2"/>
          <p:cNvSpPr txBox="1"/>
          <p:nvPr/>
        </p:nvSpPr>
        <p:spPr>
          <a:xfrm>
            <a:off x="3209118" y="6301942"/>
            <a:ext cx="3004812" cy="369332"/>
          </a:xfrm>
          <a:prstGeom prst="rect">
            <a:avLst/>
          </a:prstGeom>
          <a:noFill/>
        </p:spPr>
        <p:txBody>
          <a:bodyPr wrap="none" rtlCol="0">
            <a:spAutoFit/>
          </a:bodyPr>
          <a:lstStyle/>
          <a:p>
            <a:r>
              <a:rPr lang="en-US" dirty="0"/>
              <a:t>http://</a:t>
            </a:r>
            <a:r>
              <a:rPr lang="en-US" dirty="0" err="1"/>
              <a:t>bama.ua.edu</a:t>
            </a:r>
            <a:r>
              <a:rPr lang="en-US" dirty="0"/>
              <a:t>/~</a:t>
            </a:r>
            <a:r>
              <a:rPr lang="en-US" dirty="0" err="1"/>
              <a:t>sprentic</a:t>
            </a:r>
            <a:endParaRPr lang="en-US" dirty="0"/>
          </a:p>
        </p:txBody>
      </p:sp>
    </p:spTree>
    <p:extLst>
      <p:ext uri="{BB962C8B-B14F-4D97-AF65-F5344CB8AC3E}">
        <p14:creationId xmlns:p14="http://schemas.microsoft.com/office/powerpoint/2010/main" val="230722909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x-none" dirty="0" smtClean="0"/>
              <a:t>Correlation != Causality</a:t>
            </a:r>
            <a:endParaRPr lang="en-US" dirty="0"/>
          </a:p>
        </p:txBody>
      </p:sp>
      <p:sp>
        <p:nvSpPr>
          <p:cNvPr id="12291" name="Rectangle 3"/>
          <p:cNvSpPr>
            <a:spLocks noGrp="1" noChangeArrowheads="1"/>
          </p:cNvSpPr>
          <p:nvPr>
            <p:ph type="body" idx="1"/>
          </p:nvPr>
        </p:nvSpPr>
        <p:spPr>
          <a:xfrm>
            <a:off x="990600" y="1676400"/>
            <a:ext cx="7772400" cy="4114800"/>
          </a:xfrm>
        </p:spPr>
        <p:txBody>
          <a:bodyPr/>
          <a:lstStyle/>
          <a:p>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pic>
        <p:nvPicPr>
          <p:cNvPr id="5" name="Content Placeholder 3"/>
          <p:cNvPicPr>
            <a:picLocks noChangeAspect="1"/>
          </p:cNvPicPr>
          <p:nvPr/>
        </p:nvPicPr>
        <p:blipFill>
          <a:blip r:embed="rId2"/>
          <a:srcRect t="-18225" b="-18225"/>
          <a:stretch>
            <a:fillRect/>
          </a:stretch>
        </p:blipFill>
        <p:spPr>
          <a:xfrm>
            <a:off x="990600" y="1300269"/>
            <a:ext cx="7772400" cy="4274521"/>
          </a:xfrm>
          <a:prstGeom prst="rect">
            <a:avLst/>
          </a:prstGeom>
        </p:spPr>
      </p:pic>
    </p:spTree>
    <p:extLst>
      <p:ext uri="{BB962C8B-B14F-4D97-AF65-F5344CB8AC3E}">
        <p14:creationId xmlns:p14="http://schemas.microsoft.com/office/powerpoint/2010/main" val="6799476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with some causation</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3"/>
          <a:srcRect l="-27065" r="-27065"/>
          <a:stretch>
            <a:fillRect/>
          </a:stretch>
        </p:blipFill>
        <p:spPr>
          <a:xfrm>
            <a:off x="549563" y="2775521"/>
            <a:ext cx="4547391" cy="2500890"/>
          </a:xfrm>
          <a:prstGeom prst="rect">
            <a:avLst/>
          </a:prstGeom>
        </p:spPr>
      </p:pic>
      <p:pic>
        <p:nvPicPr>
          <p:cNvPr id="5" name="Picture 4"/>
          <p:cNvPicPr>
            <a:picLocks noChangeAspect="1"/>
          </p:cNvPicPr>
          <p:nvPr/>
        </p:nvPicPr>
        <p:blipFill>
          <a:blip r:embed="rId4"/>
          <a:stretch>
            <a:fillRect/>
          </a:stretch>
        </p:blipFill>
        <p:spPr>
          <a:xfrm>
            <a:off x="5905500" y="2755966"/>
            <a:ext cx="2159000" cy="2540000"/>
          </a:xfrm>
          <a:prstGeom prst="rect">
            <a:avLst/>
          </a:prstGeom>
        </p:spPr>
      </p:pic>
    </p:spTree>
    <p:extLst>
      <p:ext uri="{BB962C8B-B14F-4D97-AF65-F5344CB8AC3E}">
        <p14:creationId xmlns:p14="http://schemas.microsoft.com/office/powerpoint/2010/main" val="129808080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Summary</a:t>
            </a:r>
            <a:endParaRPr lang="en-US" dirty="0"/>
          </a:p>
        </p:txBody>
      </p:sp>
      <p:sp>
        <p:nvSpPr>
          <p:cNvPr id="3" name="Content Placeholder 2"/>
          <p:cNvSpPr>
            <a:spLocks noGrp="1"/>
          </p:cNvSpPr>
          <p:nvPr>
            <p:ph idx="1"/>
          </p:nvPr>
        </p:nvSpPr>
        <p:spPr>
          <a:xfrm>
            <a:off x="1128942" y="1423820"/>
            <a:ext cx="7761058" cy="4379976"/>
          </a:xfrm>
        </p:spPr>
        <p:txBody>
          <a:bodyPr/>
          <a:lstStyle/>
          <a:p>
            <a:pPr marL="228600" lvl="1" indent="0">
              <a:buNone/>
            </a:pPr>
            <a:r>
              <a:rPr lang="en-US" dirty="0" smtClean="0"/>
              <a:t>Measures </a:t>
            </a:r>
            <a:r>
              <a:rPr lang="en-US" dirty="0"/>
              <a:t>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marL="228600" lvl="1" indent="0">
              <a:buNone/>
            </a:pPr>
            <a:r>
              <a:rPr lang="en-US" dirty="0" smtClean="0"/>
              <a:t>Limited in its applicability to normal, linearly related data with consistent scatter and no outliers</a:t>
            </a:r>
          </a:p>
          <a:p>
            <a:pPr marL="228600" lvl="1" indent="0">
              <a:buNone/>
            </a:pPr>
            <a:r>
              <a:rPr lang="en-US" dirty="0" smtClean="0"/>
              <a:t>Often mistaken for causation</a:t>
            </a:r>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32783333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9067561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123965433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Summary</a:t>
            </a:r>
            <a:endParaRPr lang="en-US" dirty="0"/>
          </a:p>
        </p:txBody>
      </p:sp>
      <p:sp>
        <p:nvSpPr>
          <p:cNvPr id="3" name="Content Placeholder 2"/>
          <p:cNvSpPr>
            <a:spLocks noGrp="1"/>
          </p:cNvSpPr>
          <p:nvPr>
            <p:ph idx="1"/>
          </p:nvPr>
        </p:nvSpPr>
        <p:spPr>
          <a:xfrm>
            <a:off x="1128942" y="1423820"/>
            <a:ext cx="7761058" cy="4379976"/>
          </a:xfrm>
        </p:spPr>
        <p:txBody>
          <a:bodyPr/>
          <a:lstStyle/>
          <a:p>
            <a:pPr marL="228600" lvl="1" indent="0">
              <a:buNone/>
            </a:pPr>
            <a:r>
              <a:rPr lang="en-US" dirty="0" smtClean="0"/>
              <a:t>Measures </a:t>
            </a:r>
            <a:r>
              <a:rPr lang="en-US" dirty="0"/>
              <a:t>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marL="228600" lvl="1" indent="0">
              <a:buNone/>
            </a:pPr>
            <a:r>
              <a:rPr lang="en-US" dirty="0" smtClean="0"/>
              <a:t>Limited in its applicability to normal, linearly related data with consistent scatter and no outliers</a:t>
            </a:r>
          </a:p>
          <a:p>
            <a:pPr marL="228600" lvl="1" indent="0">
              <a:buNone/>
            </a:pPr>
            <a:r>
              <a:rPr lang="en-US" dirty="0" smtClean="0"/>
              <a:t>Often mistaken for causation</a:t>
            </a:r>
          </a:p>
          <a:p>
            <a:pPr marL="228600" lvl="1" indent="0">
              <a:buNone/>
            </a:pPr>
            <a:r>
              <a:rPr lang="en-US" dirty="0"/>
              <a:t>Cannot easily determine if there is a mediating variable</a:t>
            </a:r>
          </a:p>
          <a:p>
            <a:pPr marL="228600" lvl="1" indent="0">
              <a:buNone/>
            </a:pPr>
            <a:endParaRPr lang="en-US" dirty="0" smtClean="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8089241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 without correlation</a:t>
            </a:r>
            <a:endParaRPr lang="en-US" dirty="0"/>
          </a:p>
        </p:txBody>
      </p:sp>
      <p:pic>
        <p:nvPicPr>
          <p:cNvPr id="4" name="Content Placeholder 3"/>
          <p:cNvPicPr>
            <a:picLocks noGrp="1" noChangeAspect="1"/>
          </p:cNvPicPr>
          <p:nvPr>
            <p:ph idx="1"/>
          </p:nvPr>
        </p:nvPicPr>
        <p:blipFill>
          <a:blip r:embed="rId3"/>
          <a:srcRect l="-15141" r="-15141"/>
          <a:stretch>
            <a:fillRect/>
          </a:stretch>
        </p:blipFill>
        <p:spPr/>
      </p:pic>
      <p:sp>
        <p:nvSpPr>
          <p:cNvPr id="5" name="TextBox 4"/>
          <p:cNvSpPr txBox="1"/>
          <p:nvPr/>
        </p:nvSpPr>
        <p:spPr>
          <a:xfrm>
            <a:off x="786147" y="6365959"/>
            <a:ext cx="7430527" cy="369332"/>
          </a:xfrm>
          <a:prstGeom prst="rect">
            <a:avLst/>
          </a:prstGeom>
          <a:noFill/>
        </p:spPr>
        <p:txBody>
          <a:bodyPr wrap="none" rtlCol="0">
            <a:spAutoFit/>
          </a:bodyPr>
          <a:lstStyle/>
          <a:p>
            <a:r>
              <a:rPr lang="en-US" dirty="0" smtClean="0"/>
              <a:t>S. Kleinberg (2015) Why: A Guide to Finding and Using Causes. O’Reilly Media.</a:t>
            </a:r>
            <a:endParaRPr lang="en-US" dirty="0"/>
          </a:p>
        </p:txBody>
      </p:sp>
    </p:spTree>
    <p:extLst>
      <p:ext uri="{BB962C8B-B14F-4D97-AF65-F5344CB8AC3E}">
        <p14:creationId xmlns:p14="http://schemas.microsoft.com/office/powerpoint/2010/main" val="5624562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856438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64579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2-11-12 at 12.26.02 PM.png"/>
          <p:cNvPicPr>
            <a:picLocks noGrp="1" noChangeAspect="1"/>
          </p:cNvPicPr>
          <p:nvPr>
            <p:ph idx="1"/>
          </p:nvPr>
        </p:nvPicPr>
        <p:blipFill>
          <a:blip r:embed="rId3">
            <a:extLst>
              <a:ext uri="{28A0092B-C50C-407E-A947-70E740481C1C}">
                <a14:useLocalDpi xmlns:a14="http://schemas.microsoft.com/office/drawing/2010/main" val="0"/>
              </a:ext>
            </a:extLst>
          </a:blip>
          <a:srcRect l="-16745" r="-16745"/>
          <a:stretch>
            <a:fillRect/>
          </a:stretch>
        </p:blipFill>
        <p:spPr/>
      </p:pic>
      <p:sp>
        <p:nvSpPr>
          <p:cNvPr id="5" name="TextBox 4"/>
          <p:cNvSpPr txBox="1"/>
          <p:nvPr/>
        </p:nvSpPr>
        <p:spPr>
          <a:xfrm>
            <a:off x="524486" y="6502066"/>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11857264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mn-lt"/>
                <a:cs typeface="Times New Roman" charset="0"/>
              </a:rPr>
              <a:t>Q</a:t>
            </a:r>
            <a:r>
              <a:rPr lang="en-US" dirty="0" smtClean="0">
                <a:latin typeface="+mn-lt"/>
                <a:cs typeface="Times New Roman" charset="0"/>
              </a:rPr>
              <a:t>uantifies </a:t>
            </a:r>
            <a:r>
              <a:rPr lang="en-US" dirty="0">
                <a:latin typeface="+mn-lt"/>
                <a:cs typeface="Times New Roman" charset="0"/>
              </a:rPr>
              <a:t>the degree of association between two variables after statistically removing the association of a third variable with both of those two variables</a:t>
            </a:r>
            <a:r>
              <a:rPr lang="en-US" dirty="0" smtClean="0">
                <a:latin typeface="+mn-lt"/>
                <a:cs typeface="Times New Roman" charset="0"/>
              </a:rPr>
              <a:t>.</a:t>
            </a:r>
          </a:p>
          <a:p>
            <a:pPr marL="0" indent="0">
              <a:buNone/>
            </a:pPr>
            <a:r>
              <a:rPr lang="en-US" i="1" dirty="0" smtClean="0">
                <a:latin typeface="+mn-lt"/>
                <a:cs typeface="Times New Roman" charset="0"/>
              </a:rPr>
              <a:t>e.g.</a:t>
            </a:r>
            <a:r>
              <a:rPr lang="en-US" i="1" dirty="0">
                <a:latin typeface="+mn-lt"/>
                <a:cs typeface="Times New Roman" charset="0"/>
              </a:rPr>
              <a:t>, </a:t>
            </a:r>
            <a:r>
              <a:rPr lang="en-US" dirty="0" smtClean="0">
                <a:latin typeface="+mn-lt"/>
                <a:cs typeface="Times New Roman" charset="0"/>
              </a:rPr>
              <a:t>number </a:t>
            </a:r>
            <a:r>
              <a:rPr lang="en-US" dirty="0">
                <a:latin typeface="+mn-lt"/>
                <a:cs typeface="Times New Roman" charset="0"/>
              </a:rPr>
              <a:t>of </a:t>
            </a:r>
            <a:br>
              <a:rPr lang="en-US" dirty="0">
                <a:latin typeface="+mn-lt"/>
                <a:cs typeface="Times New Roman" charset="0"/>
              </a:rPr>
            </a:br>
            <a:r>
              <a:rPr lang="en-US" dirty="0" smtClean="0">
                <a:latin typeface="+mn-lt"/>
                <a:cs typeface="Times New Roman" charset="0"/>
              </a:rPr>
              <a:t>absences </a:t>
            </a:r>
            <a:r>
              <a:rPr lang="en-US" dirty="0">
                <a:latin typeface="+mn-lt"/>
                <a:cs typeface="Times New Roman" charset="0"/>
              </a:rPr>
              <a:t>and exam </a:t>
            </a:r>
            <a:r>
              <a:rPr lang="en-US" dirty="0" smtClean="0">
                <a:latin typeface="+mn-lt"/>
                <a:cs typeface="Times New Roman" charset="0"/>
              </a:rPr>
              <a:t/>
            </a:r>
            <a:br>
              <a:rPr lang="en-US" dirty="0" smtClean="0">
                <a:latin typeface="+mn-lt"/>
                <a:cs typeface="Times New Roman" charset="0"/>
              </a:rPr>
            </a:br>
            <a:r>
              <a:rPr lang="en-US" dirty="0" smtClean="0">
                <a:latin typeface="+mn-lt"/>
                <a:cs typeface="Times New Roman" charset="0"/>
              </a:rPr>
              <a:t>grade</a:t>
            </a:r>
            <a:r>
              <a:rPr lang="en-US" dirty="0">
                <a:latin typeface="+mn-lt"/>
                <a:cs typeface="Times New Roman" charset="0"/>
              </a:rPr>
              <a:t>, over and above </a:t>
            </a:r>
            <a:r>
              <a:rPr lang="en-US" dirty="0" smtClean="0">
                <a:latin typeface="+mn-lt"/>
                <a:cs typeface="Times New Roman" charset="0"/>
              </a:rPr>
              <a:t/>
            </a:r>
            <a:br>
              <a:rPr lang="en-US" dirty="0" smtClean="0">
                <a:latin typeface="+mn-lt"/>
                <a:cs typeface="Times New Roman" charset="0"/>
              </a:rPr>
            </a:br>
            <a:r>
              <a:rPr lang="en-US" dirty="0" smtClean="0">
                <a:latin typeface="+mn-lt"/>
                <a:cs typeface="Times New Roman" charset="0"/>
              </a:rPr>
              <a:t>the </a:t>
            </a:r>
            <a:r>
              <a:rPr lang="en-US" dirty="0">
                <a:latin typeface="+mn-lt"/>
                <a:cs typeface="Times New Roman" charset="0"/>
              </a:rPr>
              <a:t>correlation of </a:t>
            </a:r>
            <a:r>
              <a:rPr lang="en-US" dirty="0" smtClean="0">
                <a:latin typeface="+mn-lt"/>
                <a:cs typeface="Times New Roman" charset="0"/>
              </a:rPr>
              <a:t/>
            </a:r>
            <a:br>
              <a:rPr lang="en-US" dirty="0" smtClean="0">
                <a:latin typeface="+mn-lt"/>
                <a:cs typeface="Times New Roman" charset="0"/>
              </a:rPr>
            </a:br>
            <a:r>
              <a:rPr lang="en-US" dirty="0" smtClean="0">
                <a:latin typeface="+mn-lt"/>
                <a:cs typeface="Times New Roman" charset="0"/>
              </a:rPr>
              <a:t>percentage </a:t>
            </a:r>
            <a:r>
              <a:rPr lang="en-US" dirty="0">
                <a:latin typeface="+mn-lt"/>
                <a:cs typeface="Times New Roman" charset="0"/>
              </a:rPr>
              <a:t>of </a:t>
            </a:r>
            <a:r>
              <a:rPr lang="en-US" dirty="0" smtClean="0">
                <a:latin typeface="+mn-lt"/>
                <a:cs typeface="Times New Roman" charset="0"/>
              </a:rPr>
              <a:t/>
            </a:r>
            <a:br>
              <a:rPr lang="en-US" dirty="0" smtClean="0">
                <a:latin typeface="+mn-lt"/>
                <a:cs typeface="Times New Roman" charset="0"/>
              </a:rPr>
            </a:br>
            <a:r>
              <a:rPr lang="en-US" dirty="0" smtClean="0">
                <a:latin typeface="+mn-lt"/>
                <a:cs typeface="Times New Roman" charset="0"/>
              </a:rPr>
              <a:t>completed </a:t>
            </a:r>
            <a:r>
              <a:rPr lang="en-US" dirty="0">
                <a:latin typeface="+mn-lt"/>
                <a:cs typeface="Times New Roman" charset="0"/>
              </a:rPr>
              <a:t>homework </a:t>
            </a:r>
            <a:r>
              <a:rPr lang="en-US" dirty="0" smtClean="0">
                <a:latin typeface="+mn-lt"/>
                <a:cs typeface="Times New Roman" charset="0"/>
              </a:rPr>
              <a:t/>
            </a:r>
            <a:br>
              <a:rPr lang="en-US" dirty="0" smtClean="0">
                <a:latin typeface="+mn-lt"/>
                <a:cs typeface="Times New Roman" charset="0"/>
              </a:rPr>
            </a:br>
            <a:r>
              <a:rPr lang="en-US" dirty="0" smtClean="0">
                <a:latin typeface="+mn-lt"/>
                <a:cs typeface="Times New Roman" charset="0"/>
              </a:rPr>
              <a:t>assignments </a:t>
            </a:r>
            <a:r>
              <a:rPr lang="en-US" dirty="0">
                <a:latin typeface="+mn-lt"/>
                <a:cs typeface="Times New Roman" charset="0"/>
              </a:rPr>
              <a:t>with these variables.</a:t>
            </a:r>
          </a:p>
          <a:p>
            <a:pPr marL="0" indent="0">
              <a:buNone/>
            </a:pPr>
            <a:endParaRPr lang="en-US" dirty="0">
              <a:latin typeface="+mn-lt"/>
              <a:cs typeface="Times New Roman" charset="0"/>
            </a:endParaRPr>
          </a:p>
          <a:p>
            <a:pPr marL="0" indent="0">
              <a:buNone/>
            </a:pPr>
            <a:endParaRPr lang="en-US" i="1" dirty="0">
              <a:latin typeface="+mn-lt"/>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36405216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22934193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27547802"/>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3448189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08027026"/>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288037668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89602829"/>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20702099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Summary</a:t>
            </a:r>
            <a:endParaRPr lang="en-US" dirty="0"/>
          </a:p>
        </p:txBody>
      </p:sp>
      <p:sp>
        <p:nvSpPr>
          <p:cNvPr id="3" name="Content Placeholder 2"/>
          <p:cNvSpPr>
            <a:spLocks noGrp="1"/>
          </p:cNvSpPr>
          <p:nvPr>
            <p:ph idx="1"/>
          </p:nvPr>
        </p:nvSpPr>
        <p:spPr>
          <a:xfrm>
            <a:off x="1128942" y="1423820"/>
            <a:ext cx="7761058" cy="4379976"/>
          </a:xfrm>
        </p:spPr>
        <p:txBody>
          <a:bodyPr/>
          <a:lstStyle/>
          <a:p>
            <a:pPr marL="228600" lvl="1" indent="0">
              <a:buNone/>
            </a:pPr>
            <a:r>
              <a:rPr lang="en-US" dirty="0" smtClean="0"/>
              <a:t>Measures </a:t>
            </a:r>
            <a:r>
              <a:rPr lang="en-US" dirty="0"/>
              <a:t>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marL="228600" lvl="1" indent="0">
              <a:buNone/>
            </a:pPr>
            <a:r>
              <a:rPr lang="en-US" dirty="0" smtClean="0"/>
              <a:t>Limited in its applicability to normal, linearly related data with consistent scatter and no outliers</a:t>
            </a:r>
          </a:p>
          <a:p>
            <a:pPr marL="228600" lvl="1" indent="0">
              <a:buNone/>
            </a:pPr>
            <a:r>
              <a:rPr lang="en-US" dirty="0" smtClean="0"/>
              <a:t>Often mistaken for causation</a:t>
            </a:r>
          </a:p>
          <a:p>
            <a:pPr marL="228600" lvl="1" indent="0">
              <a:buNone/>
            </a:pPr>
            <a:r>
              <a:rPr lang="en-US" dirty="0"/>
              <a:t>Cannot easily determine if there is a mediating </a:t>
            </a:r>
            <a:r>
              <a:rPr lang="en-US" dirty="0" smtClean="0"/>
              <a:t>variable</a:t>
            </a:r>
          </a:p>
          <a:p>
            <a:pPr marL="228600" lvl="1" indent="0">
              <a:buNone/>
            </a:pPr>
            <a:r>
              <a:rPr lang="en-US" dirty="0"/>
              <a:t>Range restriction &amp; other manipulations can affect or even reverse outcomes (Simpson’s paradox)</a:t>
            </a:r>
          </a:p>
          <a:p>
            <a:pPr marL="228600" lvl="1" indent="0">
              <a:buNone/>
            </a:pPr>
            <a:endParaRPr lang="en-US" dirty="0"/>
          </a:p>
          <a:p>
            <a:pPr marL="228600" lvl="1" indent="0">
              <a:buNone/>
            </a:pPr>
            <a:endParaRPr lang="en-US" dirty="0" smtClean="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3312709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Strangely…</a:t>
            </a:r>
            <a:endParaRPr lang="en-US" dirty="0"/>
          </a:p>
        </p:txBody>
      </p:sp>
      <p:sp>
        <p:nvSpPr>
          <p:cNvPr id="3" name="Content Placeholder 2"/>
          <p:cNvSpPr>
            <a:spLocks noGrp="1"/>
          </p:cNvSpPr>
          <p:nvPr>
            <p:ph idx="1"/>
          </p:nvPr>
        </p:nvSpPr>
        <p:spPr/>
        <p:txBody>
          <a:bodyPr/>
          <a:lstStyle/>
          <a:p>
            <a:r>
              <a:rPr lang="en-US" dirty="0" smtClean="0"/>
              <a:t>Causation also does not imply correlation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6/12/16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7" name="Picture 6"/>
          <p:cNvPicPr>
            <a:picLocks noChangeAspect="1"/>
          </p:cNvPicPr>
          <p:nvPr/>
        </p:nvPicPr>
        <p:blipFill>
          <a:blip r:embed="rId2"/>
          <a:stretch>
            <a:fillRect/>
          </a:stretch>
        </p:blipFill>
        <p:spPr>
          <a:xfrm>
            <a:off x="2628900" y="3042351"/>
            <a:ext cx="3873500" cy="3340100"/>
          </a:xfrm>
          <a:prstGeom prst="rect">
            <a:avLst/>
          </a:prstGeom>
        </p:spPr>
      </p:pic>
      <p:sp>
        <p:nvSpPr>
          <p:cNvPr id="8" name="TextBox 7"/>
          <p:cNvSpPr txBox="1"/>
          <p:nvPr/>
        </p:nvSpPr>
        <p:spPr>
          <a:xfrm>
            <a:off x="786147" y="6445013"/>
            <a:ext cx="7430527" cy="369332"/>
          </a:xfrm>
          <a:prstGeom prst="rect">
            <a:avLst/>
          </a:prstGeom>
          <a:noFill/>
        </p:spPr>
        <p:txBody>
          <a:bodyPr wrap="none" rtlCol="0">
            <a:spAutoFit/>
          </a:bodyPr>
          <a:lstStyle/>
          <a:p>
            <a:r>
              <a:rPr lang="en-US" dirty="0" smtClean="0"/>
              <a:t>S. Kleinberg (2015) Why: A Guide to Finding and Using Causes. O’Reilly Media.</a:t>
            </a:r>
            <a:endParaRPr lang="en-US" dirty="0"/>
          </a:p>
        </p:txBody>
      </p:sp>
    </p:spTree>
    <p:extLst>
      <p:ext uri="{BB962C8B-B14F-4D97-AF65-F5344CB8AC3E}">
        <p14:creationId xmlns:p14="http://schemas.microsoft.com/office/powerpoint/2010/main" val="5767604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 without correlation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1223628"/>
              </p:ext>
            </p:extLst>
          </p:nvPr>
        </p:nvGraphicFramePr>
        <p:xfrm>
          <a:off x="2678545" y="2662383"/>
          <a:ext cx="3755241" cy="1844040"/>
        </p:xfrm>
        <a:graphic>
          <a:graphicData uri="http://schemas.openxmlformats.org/drawingml/2006/table">
            <a:tbl>
              <a:tblPr firstRow="1">
                <a:tableStyleId>{9D7B26C5-4107-4FEC-AEDC-1716B250A1EF}</a:tableStyleId>
              </a:tblPr>
              <a:tblGrid>
                <a:gridCol w="1251747"/>
                <a:gridCol w="1251747"/>
                <a:gridCol w="1251747"/>
              </a:tblGrid>
              <a:tr h="3200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Treatment</a:t>
                      </a:r>
                    </a:p>
                  </a:txBody>
                  <a:tcPr/>
                </a:tc>
                <a:tc gridSpan="2">
                  <a:txBody>
                    <a:bodyPr/>
                    <a:lstStyle/>
                    <a:p>
                      <a:endParaRPr lang="en-US" dirty="0"/>
                    </a:p>
                  </a:txBody>
                  <a:tcPr/>
                </a:tc>
                <a:tc hMerge="1">
                  <a:txBody>
                    <a:bodyPr/>
                    <a:lstStyle/>
                    <a:p>
                      <a:endParaRPr lang="en-US" dirty="0"/>
                    </a:p>
                  </a:txBody>
                  <a:tcPr/>
                </a:tc>
              </a:tr>
              <a:tr h="320040">
                <a:tc>
                  <a:txBody>
                    <a:bodyPr/>
                    <a:lstStyle/>
                    <a:p>
                      <a:endParaRPr lang="en-US"/>
                    </a:p>
                  </a:txBody>
                  <a:tcPr/>
                </a:tc>
                <a:tc>
                  <a:txBody>
                    <a:bodyPr/>
                    <a:lstStyle/>
                    <a:p>
                      <a:r>
                        <a:rPr lang="en-US" dirty="0" smtClean="0"/>
                        <a:t>Dead</a:t>
                      </a:r>
                      <a:endParaRPr lang="en-US" dirty="0"/>
                    </a:p>
                  </a:txBody>
                  <a:tcPr/>
                </a:tc>
                <a:tc>
                  <a:txBody>
                    <a:bodyPr/>
                    <a:lstStyle/>
                    <a:p>
                      <a:r>
                        <a:rPr lang="en-US" dirty="0" smtClean="0"/>
                        <a:t>Alive</a:t>
                      </a:r>
                      <a:endParaRPr lang="en-US" dirty="0"/>
                    </a:p>
                  </a:txBody>
                  <a:tcPr/>
                </a:tc>
              </a:tr>
              <a:tr h="370840">
                <a:tc>
                  <a:txBody>
                    <a:bodyPr/>
                    <a:lstStyle/>
                    <a:p>
                      <a:r>
                        <a:rPr lang="en-US" dirty="0" smtClean="0"/>
                        <a:t>A</a:t>
                      </a:r>
                      <a:endParaRPr lang="en-US" dirty="0"/>
                    </a:p>
                  </a:txBody>
                  <a:tcPr/>
                </a:tc>
                <a:tc>
                  <a:txBody>
                    <a:bodyPr/>
                    <a:lstStyle/>
                    <a:p>
                      <a:r>
                        <a:rPr lang="en-US" dirty="0" smtClean="0"/>
                        <a:t>85</a:t>
                      </a:r>
                      <a:endParaRPr lang="en-US" dirty="0"/>
                    </a:p>
                  </a:txBody>
                  <a:tcPr/>
                </a:tc>
                <a:tc>
                  <a:txBody>
                    <a:bodyPr/>
                    <a:lstStyle/>
                    <a:p>
                      <a:r>
                        <a:rPr lang="en-US" dirty="0" smtClean="0"/>
                        <a:t>215 (</a:t>
                      </a:r>
                      <a:r>
                        <a:rPr lang="en-US" dirty="0" smtClean="0">
                          <a:solidFill>
                            <a:srgbClr val="FF0000"/>
                          </a:solidFill>
                        </a:rPr>
                        <a:t>72%</a:t>
                      </a:r>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59</a:t>
                      </a:r>
                      <a:endParaRPr lang="en-US" dirty="0"/>
                    </a:p>
                  </a:txBody>
                  <a:tcPr/>
                </a:tc>
                <a:tc>
                  <a:txBody>
                    <a:bodyPr/>
                    <a:lstStyle/>
                    <a:p>
                      <a:r>
                        <a:rPr lang="en-US" dirty="0" smtClean="0"/>
                        <a:t>241 (</a:t>
                      </a:r>
                      <a:r>
                        <a:rPr lang="en-US" dirty="0" smtClean="0">
                          <a:solidFill>
                            <a:srgbClr val="008000"/>
                          </a:solidFill>
                        </a:rPr>
                        <a:t>80%</a:t>
                      </a:r>
                      <a:r>
                        <a:rPr lang="en-US" dirty="0" smtClean="0"/>
                        <a:t>)</a:t>
                      </a:r>
                      <a:endParaRPr lang="en-US" dirty="0"/>
                    </a:p>
                  </a:txBody>
                  <a:tcPr/>
                </a:tc>
              </a:tr>
              <a:tr h="370840">
                <a:tc>
                  <a:txBody>
                    <a:bodyPr/>
                    <a:lstStyle/>
                    <a:p>
                      <a:r>
                        <a:rPr lang="en-US" dirty="0" smtClean="0"/>
                        <a:t>Total</a:t>
                      </a:r>
                      <a:endParaRPr lang="en-US" dirty="0"/>
                    </a:p>
                  </a:txBody>
                  <a:tcPr/>
                </a:tc>
                <a:tc>
                  <a:txBody>
                    <a:bodyPr/>
                    <a:lstStyle/>
                    <a:p>
                      <a:r>
                        <a:rPr lang="en-US" dirty="0" smtClean="0"/>
                        <a:t>144</a:t>
                      </a:r>
                      <a:endParaRPr lang="en-US" dirty="0"/>
                    </a:p>
                  </a:txBody>
                  <a:tcPr/>
                </a:tc>
                <a:tc>
                  <a:txBody>
                    <a:bodyPr/>
                    <a:lstStyle/>
                    <a:p>
                      <a:r>
                        <a:rPr lang="en-US" dirty="0" smtClean="0"/>
                        <a:t>456</a:t>
                      </a:r>
                      <a:endParaRPr lang="en-US" dirty="0"/>
                    </a:p>
                  </a:txBody>
                  <a:tcPr/>
                </a:tc>
              </a:tr>
            </a:tbl>
          </a:graphicData>
        </a:graphic>
      </p:graphicFrame>
    </p:spTree>
    <p:extLst>
      <p:ext uri="{BB962C8B-B14F-4D97-AF65-F5344CB8AC3E}">
        <p14:creationId xmlns:p14="http://schemas.microsoft.com/office/powerpoint/2010/main" val="285373667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Causation without correlation (2)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1161068"/>
              </p:ext>
            </p:extLst>
          </p:nvPr>
        </p:nvGraphicFramePr>
        <p:xfrm>
          <a:off x="457200" y="2246720"/>
          <a:ext cx="8229599" cy="1844040"/>
        </p:xfrm>
        <a:graphic>
          <a:graphicData uri="http://schemas.openxmlformats.org/drawingml/2006/table">
            <a:tbl>
              <a:tblPr firstRow="1">
                <a:tableStyleId>{9D7B26C5-4107-4FEC-AEDC-1716B250A1EF}</a:tableStyleId>
              </a:tblPr>
              <a:tblGrid>
                <a:gridCol w="1332345"/>
                <a:gridCol w="1018969"/>
                <a:gridCol w="1347850"/>
                <a:gridCol w="1003464"/>
                <a:gridCol w="1175657"/>
                <a:gridCol w="1175657"/>
                <a:gridCol w="1175657"/>
              </a:tblGrid>
              <a:tr h="32004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Treatment</a:t>
                      </a:r>
                    </a:p>
                    <a:p>
                      <a:endParaRPr lang="en-US" dirty="0"/>
                    </a:p>
                  </a:txBody>
                  <a:tcPr/>
                </a:tc>
                <a:tc gridSpan="2">
                  <a:txBody>
                    <a:bodyPr/>
                    <a:lstStyle/>
                    <a:p>
                      <a:r>
                        <a:rPr lang="en-US" dirty="0" smtClean="0"/>
                        <a:t>Men</a:t>
                      </a:r>
                      <a:endParaRPr lang="en-US" dirty="0"/>
                    </a:p>
                  </a:txBody>
                  <a:tcPr/>
                </a:tc>
                <a:tc hMerge="1">
                  <a:txBody>
                    <a:bodyPr/>
                    <a:lstStyle/>
                    <a:p>
                      <a:endParaRPr lang="en-US" dirty="0"/>
                    </a:p>
                  </a:txBody>
                  <a:tcPr/>
                </a:tc>
                <a:tc gridSpan="2">
                  <a:txBody>
                    <a:bodyPr/>
                    <a:lstStyle/>
                    <a:p>
                      <a:r>
                        <a:rPr lang="en-US" dirty="0" smtClean="0"/>
                        <a:t>Women</a:t>
                      </a:r>
                      <a:endParaRPr lang="en-US" dirty="0"/>
                    </a:p>
                  </a:txBody>
                  <a:tcPr/>
                </a:tc>
                <a:tc hMerge="1">
                  <a:txBody>
                    <a:bodyPr/>
                    <a:lstStyle/>
                    <a:p>
                      <a:endParaRPr lang="en-US" dirty="0"/>
                    </a:p>
                  </a:txBody>
                  <a:tcPr/>
                </a:tc>
                <a:tc gridSpan="2">
                  <a:txBody>
                    <a:bodyPr/>
                    <a:lstStyle/>
                    <a:p>
                      <a:r>
                        <a:rPr lang="en-US" dirty="0" smtClean="0"/>
                        <a:t>Combined</a:t>
                      </a:r>
                      <a:endParaRPr lang="en-US" dirty="0"/>
                    </a:p>
                  </a:txBody>
                  <a:tcPr/>
                </a:tc>
                <a:tc hMerge="1">
                  <a:txBody>
                    <a:bodyPr/>
                    <a:lstStyle/>
                    <a:p>
                      <a:endParaRPr lang="en-US" dirty="0"/>
                    </a:p>
                  </a:txBody>
                  <a:tcPr/>
                </a:tc>
              </a:tr>
              <a:tr h="320040">
                <a:tc vMerge="1">
                  <a:txBody>
                    <a:bodyPr/>
                    <a:lstStyle/>
                    <a:p>
                      <a:endParaRPr lang="en-US"/>
                    </a:p>
                  </a:txBody>
                  <a:tcPr/>
                </a:tc>
                <a:tc>
                  <a:txBody>
                    <a:bodyPr/>
                    <a:lstStyle/>
                    <a:p>
                      <a:r>
                        <a:rPr lang="en-US" dirty="0" smtClean="0"/>
                        <a:t>Dead</a:t>
                      </a:r>
                      <a:endParaRPr lang="en-US" dirty="0"/>
                    </a:p>
                  </a:txBody>
                  <a:tcPr/>
                </a:tc>
                <a:tc>
                  <a:txBody>
                    <a:bodyPr/>
                    <a:lstStyle/>
                    <a:p>
                      <a:r>
                        <a:rPr lang="en-US" dirty="0" smtClean="0"/>
                        <a:t>Alive</a:t>
                      </a:r>
                      <a:endParaRPr lang="en-US" dirty="0"/>
                    </a:p>
                  </a:txBody>
                  <a:tcPr/>
                </a:tc>
                <a:tc>
                  <a:txBody>
                    <a:bodyPr/>
                    <a:lstStyle/>
                    <a:p>
                      <a:r>
                        <a:rPr lang="en-US" dirty="0" smtClean="0"/>
                        <a:t>Dead</a:t>
                      </a:r>
                      <a:endParaRPr lang="en-US" dirty="0"/>
                    </a:p>
                  </a:txBody>
                  <a:tcPr/>
                </a:tc>
                <a:tc>
                  <a:txBody>
                    <a:bodyPr/>
                    <a:lstStyle/>
                    <a:p>
                      <a:r>
                        <a:rPr lang="en-US" dirty="0" smtClean="0"/>
                        <a:t>Alive</a:t>
                      </a:r>
                      <a:endParaRPr lang="en-US" dirty="0"/>
                    </a:p>
                  </a:txBody>
                  <a:tcPr/>
                </a:tc>
                <a:tc>
                  <a:txBody>
                    <a:bodyPr/>
                    <a:lstStyle/>
                    <a:p>
                      <a:r>
                        <a:rPr lang="en-US" dirty="0" smtClean="0"/>
                        <a:t>Dead</a:t>
                      </a:r>
                      <a:endParaRPr lang="en-US" dirty="0"/>
                    </a:p>
                  </a:txBody>
                  <a:tcPr/>
                </a:tc>
                <a:tc>
                  <a:txBody>
                    <a:bodyPr/>
                    <a:lstStyle/>
                    <a:p>
                      <a:r>
                        <a:rPr lang="en-US" dirty="0" smtClean="0"/>
                        <a:t>Alive</a:t>
                      </a:r>
                      <a:endParaRPr lang="en-US" dirty="0"/>
                    </a:p>
                  </a:txBody>
                  <a:tcPr/>
                </a:tc>
              </a:tr>
              <a:tr h="370840">
                <a:tc>
                  <a:txBody>
                    <a:bodyPr/>
                    <a:lstStyle/>
                    <a:p>
                      <a:r>
                        <a:rPr lang="en-US" dirty="0" smtClean="0"/>
                        <a:t>A</a:t>
                      </a:r>
                      <a:endParaRPr lang="en-US" dirty="0"/>
                    </a:p>
                  </a:txBody>
                  <a:tcPr/>
                </a:tc>
                <a:tc>
                  <a:txBody>
                    <a:bodyPr/>
                    <a:lstStyle/>
                    <a:p>
                      <a:r>
                        <a:rPr lang="en-US" dirty="0" smtClean="0"/>
                        <a:t>80</a:t>
                      </a:r>
                      <a:endParaRPr lang="en-US" dirty="0"/>
                    </a:p>
                  </a:txBody>
                  <a:tcPr/>
                </a:tc>
                <a:tc>
                  <a:txBody>
                    <a:bodyPr/>
                    <a:lstStyle/>
                    <a:p>
                      <a:r>
                        <a:rPr lang="en-US" dirty="0" smtClean="0"/>
                        <a:t>120 (</a:t>
                      </a:r>
                      <a:r>
                        <a:rPr lang="en-US" dirty="0" smtClean="0">
                          <a:solidFill>
                            <a:srgbClr val="008000"/>
                          </a:solidFill>
                        </a:rPr>
                        <a:t>60%</a:t>
                      </a:r>
                      <a:r>
                        <a:rPr lang="en-US" dirty="0" smtClean="0"/>
                        <a:t>)</a:t>
                      </a:r>
                      <a:endParaRPr lang="en-US" dirty="0"/>
                    </a:p>
                  </a:txBody>
                  <a:tcPr/>
                </a:tc>
                <a:tc>
                  <a:txBody>
                    <a:bodyPr/>
                    <a:lstStyle/>
                    <a:p>
                      <a:r>
                        <a:rPr lang="en-US" dirty="0" smtClean="0"/>
                        <a:t>5</a:t>
                      </a:r>
                      <a:endParaRPr lang="en-US" dirty="0"/>
                    </a:p>
                  </a:txBody>
                  <a:tcPr/>
                </a:tc>
                <a:tc>
                  <a:txBody>
                    <a:bodyPr/>
                    <a:lstStyle/>
                    <a:p>
                      <a:r>
                        <a:rPr lang="en-US" dirty="0" smtClean="0"/>
                        <a:t>95 (</a:t>
                      </a:r>
                      <a:r>
                        <a:rPr lang="en-US" dirty="0" smtClean="0">
                          <a:solidFill>
                            <a:srgbClr val="008000"/>
                          </a:solidFill>
                        </a:rPr>
                        <a:t>95%</a:t>
                      </a:r>
                      <a:r>
                        <a:rPr lang="en-US" dirty="0" smtClean="0"/>
                        <a:t>)</a:t>
                      </a:r>
                      <a:endParaRPr lang="en-US" dirty="0"/>
                    </a:p>
                  </a:txBody>
                  <a:tcPr/>
                </a:tc>
                <a:tc>
                  <a:txBody>
                    <a:bodyPr/>
                    <a:lstStyle/>
                    <a:p>
                      <a:r>
                        <a:rPr lang="en-US" dirty="0" smtClean="0"/>
                        <a:t>85</a:t>
                      </a:r>
                      <a:endParaRPr lang="en-US" dirty="0"/>
                    </a:p>
                  </a:txBody>
                  <a:tcPr/>
                </a:tc>
                <a:tc>
                  <a:txBody>
                    <a:bodyPr/>
                    <a:lstStyle/>
                    <a:p>
                      <a:r>
                        <a:rPr lang="en-US" dirty="0" smtClean="0"/>
                        <a:t>215 (</a:t>
                      </a:r>
                      <a:r>
                        <a:rPr lang="en-US" dirty="0" smtClean="0">
                          <a:solidFill>
                            <a:srgbClr val="FF0000"/>
                          </a:solidFill>
                        </a:rPr>
                        <a:t>72%</a:t>
                      </a:r>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20</a:t>
                      </a:r>
                      <a:endParaRPr lang="en-US" dirty="0"/>
                    </a:p>
                  </a:txBody>
                  <a:tcPr/>
                </a:tc>
                <a:tc>
                  <a:txBody>
                    <a:bodyPr/>
                    <a:lstStyle/>
                    <a:p>
                      <a:r>
                        <a:rPr lang="en-US" dirty="0" smtClean="0"/>
                        <a:t>20 (</a:t>
                      </a:r>
                      <a:r>
                        <a:rPr lang="en-US" dirty="0" smtClean="0">
                          <a:solidFill>
                            <a:srgbClr val="FF0000"/>
                          </a:solidFill>
                        </a:rPr>
                        <a:t>50%</a:t>
                      </a:r>
                      <a:r>
                        <a:rPr lang="en-US" dirty="0" smtClean="0"/>
                        <a:t>)</a:t>
                      </a:r>
                      <a:endParaRPr lang="en-US" dirty="0"/>
                    </a:p>
                  </a:txBody>
                  <a:tcPr/>
                </a:tc>
                <a:tc>
                  <a:txBody>
                    <a:bodyPr/>
                    <a:lstStyle/>
                    <a:p>
                      <a:r>
                        <a:rPr lang="en-US" dirty="0" smtClean="0"/>
                        <a:t>39</a:t>
                      </a:r>
                      <a:endParaRPr lang="en-US" dirty="0"/>
                    </a:p>
                  </a:txBody>
                  <a:tcPr/>
                </a:tc>
                <a:tc>
                  <a:txBody>
                    <a:bodyPr/>
                    <a:lstStyle/>
                    <a:p>
                      <a:r>
                        <a:rPr lang="en-US" dirty="0" smtClean="0"/>
                        <a:t>221 (</a:t>
                      </a:r>
                      <a:r>
                        <a:rPr lang="en-US" dirty="0" smtClean="0">
                          <a:solidFill>
                            <a:srgbClr val="FF0000"/>
                          </a:solidFill>
                        </a:rPr>
                        <a:t>85%</a:t>
                      </a:r>
                      <a:r>
                        <a:rPr lang="en-US" dirty="0" smtClean="0"/>
                        <a:t>)</a:t>
                      </a:r>
                      <a:endParaRPr lang="en-US" dirty="0"/>
                    </a:p>
                  </a:txBody>
                  <a:tcPr/>
                </a:tc>
                <a:tc>
                  <a:txBody>
                    <a:bodyPr/>
                    <a:lstStyle/>
                    <a:p>
                      <a:r>
                        <a:rPr lang="en-US" dirty="0" smtClean="0"/>
                        <a:t>59</a:t>
                      </a:r>
                      <a:endParaRPr lang="en-US" dirty="0"/>
                    </a:p>
                  </a:txBody>
                  <a:tcPr/>
                </a:tc>
                <a:tc>
                  <a:txBody>
                    <a:bodyPr/>
                    <a:lstStyle/>
                    <a:p>
                      <a:r>
                        <a:rPr lang="en-US" dirty="0" smtClean="0"/>
                        <a:t>241 (</a:t>
                      </a:r>
                      <a:r>
                        <a:rPr lang="en-US" dirty="0" smtClean="0">
                          <a:solidFill>
                            <a:srgbClr val="008000"/>
                          </a:solidFill>
                        </a:rPr>
                        <a:t>80%</a:t>
                      </a:r>
                      <a:r>
                        <a:rPr lang="en-US" dirty="0" smtClean="0"/>
                        <a:t>)</a:t>
                      </a:r>
                      <a:endParaRPr lang="en-US" dirty="0"/>
                    </a:p>
                  </a:txBody>
                  <a:tcPr/>
                </a:tc>
              </a:tr>
              <a:tr h="370840">
                <a:tc>
                  <a:txBody>
                    <a:bodyPr/>
                    <a:lstStyle/>
                    <a:p>
                      <a:r>
                        <a:rPr lang="en-US" dirty="0" smtClean="0"/>
                        <a:t>Total</a:t>
                      </a:r>
                      <a:endParaRPr lang="en-US" dirty="0"/>
                    </a:p>
                  </a:txBody>
                  <a:tcPr/>
                </a:tc>
                <a:tc>
                  <a:txBody>
                    <a:bodyPr/>
                    <a:lstStyle/>
                    <a:p>
                      <a:r>
                        <a:rPr lang="en-US" dirty="0" smtClean="0"/>
                        <a:t>100</a:t>
                      </a:r>
                      <a:endParaRPr lang="en-US" dirty="0"/>
                    </a:p>
                  </a:txBody>
                  <a:tcPr/>
                </a:tc>
                <a:tc>
                  <a:txBody>
                    <a:bodyPr/>
                    <a:lstStyle/>
                    <a:p>
                      <a:r>
                        <a:rPr lang="en-US" dirty="0" smtClean="0"/>
                        <a:t>140</a:t>
                      </a:r>
                      <a:endParaRPr lang="en-US" dirty="0"/>
                    </a:p>
                  </a:txBody>
                  <a:tcPr/>
                </a:tc>
                <a:tc>
                  <a:txBody>
                    <a:bodyPr/>
                    <a:lstStyle/>
                    <a:p>
                      <a:r>
                        <a:rPr lang="en-US" dirty="0" smtClean="0"/>
                        <a:t>44</a:t>
                      </a:r>
                      <a:endParaRPr lang="en-US" dirty="0"/>
                    </a:p>
                  </a:txBody>
                  <a:tcPr/>
                </a:tc>
                <a:tc>
                  <a:txBody>
                    <a:bodyPr/>
                    <a:lstStyle/>
                    <a:p>
                      <a:r>
                        <a:rPr lang="en-US" dirty="0" smtClean="0"/>
                        <a:t>316</a:t>
                      </a:r>
                      <a:endParaRPr lang="en-US" dirty="0"/>
                    </a:p>
                  </a:txBody>
                  <a:tcPr/>
                </a:tc>
                <a:tc>
                  <a:txBody>
                    <a:bodyPr/>
                    <a:lstStyle/>
                    <a:p>
                      <a:r>
                        <a:rPr lang="en-US" dirty="0" smtClean="0"/>
                        <a:t>144</a:t>
                      </a:r>
                      <a:endParaRPr lang="en-US" dirty="0"/>
                    </a:p>
                  </a:txBody>
                  <a:tcPr/>
                </a:tc>
                <a:tc>
                  <a:txBody>
                    <a:bodyPr/>
                    <a:lstStyle/>
                    <a:p>
                      <a:r>
                        <a:rPr lang="en-US" dirty="0" smtClean="0"/>
                        <a:t>456</a:t>
                      </a:r>
                      <a:endParaRPr lang="en-US" dirty="0"/>
                    </a:p>
                  </a:txBody>
                  <a:tcPr/>
                </a:tc>
              </a:tr>
            </a:tbl>
          </a:graphicData>
        </a:graphic>
      </p:graphicFrame>
      <p:sp>
        <p:nvSpPr>
          <p:cNvPr id="7" name="TextBox 6"/>
          <p:cNvSpPr txBox="1"/>
          <p:nvPr/>
        </p:nvSpPr>
        <p:spPr>
          <a:xfrm>
            <a:off x="1293091" y="5772727"/>
            <a:ext cx="6881091" cy="738664"/>
          </a:xfrm>
          <a:prstGeom prst="rect">
            <a:avLst/>
          </a:prstGeom>
          <a:noFill/>
        </p:spPr>
        <p:txBody>
          <a:bodyPr wrap="square" rtlCol="0">
            <a:spAutoFit/>
          </a:bodyPr>
          <a:lstStyle/>
          <a:p>
            <a:r>
              <a:rPr lang="en-US" sz="1400" dirty="0" smtClean="0"/>
              <a:t>Baker </a:t>
            </a:r>
            <a:r>
              <a:rPr lang="en-US" sz="1400" dirty="0"/>
              <a:t>SG, Kramer BS (2001) Good for women, good for men, bad for people: Simpson's paradox and the importance of sex-specific analysis in observational studies. Journal of women's health &amp; gender-based medicine 10: 867-872</a:t>
            </a:r>
          </a:p>
        </p:txBody>
      </p:sp>
    </p:spTree>
    <p:extLst>
      <p:ext uri="{BB962C8B-B14F-4D97-AF65-F5344CB8AC3E}">
        <p14:creationId xmlns:p14="http://schemas.microsoft.com/office/powerpoint/2010/main" val="8422304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Leibovici’s</a:t>
            </a:r>
            <a:r>
              <a:rPr lang="en-US" dirty="0" smtClean="0"/>
              <a:t> reply</a:t>
            </a:r>
            <a:endParaRPr lang="en-US" dirty="0"/>
          </a:p>
        </p:txBody>
      </p:sp>
      <p:pic>
        <p:nvPicPr>
          <p:cNvPr id="4" name="Content Placeholder 3" descr="Screen Shot 2012-11-12 at 12.28.15 PM.png"/>
          <p:cNvPicPr>
            <a:picLocks noGrp="1" noChangeAspect="1"/>
          </p:cNvPicPr>
          <p:nvPr>
            <p:ph idx="1"/>
          </p:nvPr>
        </p:nvPicPr>
        <p:blipFill>
          <a:blip r:embed="rId3">
            <a:extLst>
              <a:ext uri="{28A0092B-C50C-407E-A947-70E740481C1C}">
                <a14:useLocalDpi xmlns:a14="http://schemas.microsoft.com/office/drawing/2010/main" val="0"/>
              </a:ext>
            </a:extLst>
          </a:blip>
          <a:srcRect l="-13129" r="-13129"/>
          <a:stretch>
            <a:fillRect/>
          </a:stretch>
        </p:blipFill>
        <p:spPr/>
      </p:pic>
      <p:sp>
        <p:nvSpPr>
          <p:cNvPr id="5" name="TextBox 4"/>
          <p:cNvSpPr txBox="1"/>
          <p:nvPr/>
        </p:nvSpPr>
        <p:spPr>
          <a:xfrm>
            <a:off x="524486" y="6488698"/>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4733162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XMRV leads to CFS?</a:t>
            </a:r>
            <a:endParaRPr lang="en-US" dirty="0"/>
          </a:p>
        </p:txBody>
      </p:sp>
      <p:pic>
        <p:nvPicPr>
          <p:cNvPr id="4" name="Content Placeholder 3" descr="Screen Shot 2012-08-25 at 12.54.28 PM.png"/>
          <p:cNvPicPr>
            <a:picLocks noGrp="1" noChangeAspect="1"/>
          </p:cNvPicPr>
          <p:nvPr>
            <p:ph idx="1"/>
          </p:nvPr>
        </p:nvPicPr>
        <p:blipFill>
          <a:blip r:embed="rId2">
            <a:extLst>
              <a:ext uri="{28A0092B-C50C-407E-A947-70E740481C1C}">
                <a14:useLocalDpi xmlns:a14="http://schemas.microsoft.com/office/drawing/2010/main" val="0"/>
              </a:ext>
            </a:extLst>
          </a:blip>
          <a:srcRect t="1194" b="1194"/>
          <a:stretch>
            <a:fillRect/>
          </a:stretch>
        </p:blipFill>
        <p:spPr>
          <a:prstGeom prst="rect">
            <a:avLst/>
          </a:prstGeom>
        </p:spPr>
      </p:pic>
      <p:sp>
        <p:nvSpPr>
          <p:cNvPr id="3" name="TextBox 2"/>
          <p:cNvSpPr txBox="1"/>
          <p:nvPr/>
        </p:nvSpPr>
        <p:spPr>
          <a:xfrm>
            <a:off x="524486" y="6475330"/>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6762408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XMRV leads to CFS?</a:t>
            </a:r>
          </a:p>
        </p:txBody>
      </p:sp>
      <p:pic>
        <p:nvPicPr>
          <p:cNvPr id="4" name="Content Placeholder 3" descr="Screen Shot 2012-08-25 at 12.43.3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41" r="-184"/>
          <a:stretch/>
        </p:blipFill>
        <p:spPr>
          <a:xfrm>
            <a:off x="183445" y="1600200"/>
            <a:ext cx="5108222" cy="4525963"/>
          </a:xfrm>
        </p:spPr>
      </p:pic>
      <p:sp>
        <p:nvSpPr>
          <p:cNvPr id="5" name="Rectangle 4"/>
          <p:cNvSpPr/>
          <p:nvPr/>
        </p:nvSpPr>
        <p:spPr>
          <a:xfrm>
            <a:off x="254000" y="3857037"/>
            <a:ext cx="4929481" cy="423333"/>
          </a:xfrm>
          <a:prstGeom prst="rect">
            <a:avLst/>
          </a:prstGeom>
          <a:solidFill>
            <a:schemeClr val="accent3">
              <a:lumMod val="20000"/>
              <a:lumOff val="8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ine Callout 1 5"/>
          <p:cNvSpPr/>
          <p:nvPr/>
        </p:nvSpPr>
        <p:spPr>
          <a:xfrm>
            <a:off x="5973703" y="2803408"/>
            <a:ext cx="2191926" cy="1138296"/>
          </a:xfrm>
          <a:prstGeom prst="borderCallout1">
            <a:avLst>
              <a:gd name="adj1" fmla="val 52634"/>
              <a:gd name="adj2" fmla="val -179"/>
              <a:gd name="adj3" fmla="val 112500"/>
              <a:gd name="adj4" fmla="val -3833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 think it settles the issue of whether the initial report was real or not”</a:t>
            </a:r>
            <a:endParaRPr lang="en-US" dirty="0">
              <a:solidFill>
                <a:srgbClr val="000000"/>
              </a:solidFill>
            </a:endParaRPr>
          </a:p>
        </p:txBody>
      </p:sp>
      <p:sp>
        <p:nvSpPr>
          <p:cNvPr id="7" name="TextBox 6"/>
          <p:cNvSpPr txBox="1"/>
          <p:nvPr/>
        </p:nvSpPr>
        <p:spPr>
          <a:xfrm>
            <a:off x="524486" y="6488698"/>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22524541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endParaRPr lang="en-US" dirty="0"/>
          </a:p>
        </p:txBody>
      </p:sp>
      <p:sp>
        <p:nvSpPr>
          <p:cNvPr id="3" name="Content Placeholder 2"/>
          <p:cNvSpPr>
            <a:spLocks noGrp="1"/>
          </p:cNvSpPr>
          <p:nvPr>
            <p:ph idx="1"/>
          </p:nvPr>
        </p:nvSpPr>
        <p:spPr/>
        <p:txBody>
          <a:bodyPr/>
          <a:lstStyle/>
          <a:p>
            <a:endParaRPr lang="en-US"/>
          </a:p>
        </p:txBody>
      </p:sp>
      <p:pic>
        <p:nvPicPr>
          <p:cNvPr id="5" name="Picture 4" descr="Screen Shot 2012-08-25 at 12.55.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0696"/>
            <a:ext cx="6263217" cy="5567304"/>
          </a:xfrm>
          <a:prstGeom prst="rect">
            <a:avLst/>
          </a:prstGeom>
        </p:spPr>
      </p:pic>
      <p:pic>
        <p:nvPicPr>
          <p:cNvPr id="4" name="Picture 3" descr="Screen Shot 2012-08-25 at 12.44.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107" y="1506126"/>
            <a:ext cx="3024693" cy="5257800"/>
          </a:xfrm>
          <a:prstGeom prst="rect">
            <a:avLst/>
          </a:prstGeom>
        </p:spPr>
      </p:pic>
      <p:sp>
        <p:nvSpPr>
          <p:cNvPr id="6" name="TextBox 5"/>
          <p:cNvSpPr txBox="1"/>
          <p:nvPr/>
        </p:nvSpPr>
        <p:spPr>
          <a:xfrm>
            <a:off x="524486" y="6488698"/>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1560836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Dependence/independence</a:t>
            </a:r>
            <a:endParaRPr lang="en-US" dirty="0"/>
          </a:p>
        </p:txBody>
      </p:sp>
      <p:sp>
        <p:nvSpPr>
          <p:cNvPr id="3" name="Content Placeholder 2"/>
          <p:cNvSpPr>
            <a:spLocks noGrp="1"/>
          </p:cNvSpPr>
          <p:nvPr>
            <p:ph idx="1"/>
          </p:nvPr>
        </p:nvSpPr>
        <p:spPr/>
        <p:txBody>
          <a:bodyPr/>
          <a:lstStyle/>
          <a:p>
            <a:r>
              <a:rPr lang="en-US" dirty="0" smtClean="0"/>
              <a:t>Events that are independent</a:t>
            </a:r>
          </a:p>
          <a:p>
            <a:pPr lvl="1"/>
            <a:r>
              <a:rPr lang="en-US" dirty="0" smtClean="0"/>
              <a:t>Flipping heads and then tails</a:t>
            </a:r>
          </a:p>
          <a:p>
            <a:pPr lvl="1"/>
            <a:r>
              <a:rPr lang="en-US" dirty="0" smtClean="0"/>
              <a:t>Day of week and whether a patient had a heart attack (probably?)</a:t>
            </a:r>
          </a:p>
          <a:p>
            <a:r>
              <a:rPr lang="en-US" dirty="0" smtClean="0"/>
              <a:t>Events that are dependent</a:t>
            </a:r>
          </a:p>
          <a:p>
            <a:pPr lvl="1"/>
            <a:r>
              <a:rPr lang="en-US" dirty="0" smtClean="0"/>
              <a:t>Vice presidential candidate and presidential nominee</a:t>
            </a:r>
          </a:p>
          <a:p>
            <a:pPr lvl="1"/>
            <a:r>
              <a:rPr lang="en-US" dirty="0" smtClean="0"/>
              <a:t>Diagnostic test being positive and whether patient has a disease</a:t>
            </a:r>
            <a:endParaRPr lang="en-US" dirty="0"/>
          </a:p>
        </p:txBody>
      </p:sp>
      <p:sp>
        <p:nvSpPr>
          <p:cNvPr id="4" name="TextBox 3"/>
          <p:cNvSpPr txBox="1"/>
          <p:nvPr/>
        </p:nvSpPr>
        <p:spPr>
          <a:xfrm>
            <a:off x="524486" y="6488698"/>
            <a:ext cx="4199550" cy="369332"/>
          </a:xfrm>
          <a:prstGeom prst="rect">
            <a:avLst/>
          </a:prstGeom>
          <a:noFill/>
        </p:spPr>
        <p:txBody>
          <a:bodyPr wrap="none" rtlCol="0">
            <a:spAutoFit/>
          </a:bodyPr>
          <a:lstStyle/>
          <a:p>
            <a:r>
              <a:rPr lang="en-US" dirty="0" smtClean="0"/>
              <a:t>Adapted from class by Samantha Kleinberg</a:t>
            </a:r>
            <a:endParaRPr lang="en-US" dirty="0"/>
          </a:p>
        </p:txBody>
      </p:sp>
    </p:spTree>
    <p:extLst>
      <p:ext uri="{BB962C8B-B14F-4D97-AF65-F5344CB8AC3E}">
        <p14:creationId xmlns:p14="http://schemas.microsoft.com/office/powerpoint/2010/main" val="390491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19722</TotalTime>
  <Words>2579</Words>
  <Application>Microsoft Macintosh PowerPoint</Application>
  <PresentationFormat>On-screen Show (4:3)</PresentationFormat>
  <Paragraphs>411</Paragraphs>
  <Slides>48</Slides>
  <Notes>29</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1" baseType="lpstr">
      <vt:lpstr>Office Theme</vt:lpstr>
      <vt:lpstr>Clip</vt:lpstr>
      <vt:lpstr>Equation</vt:lpstr>
      <vt:lpstr>PowerPoint Presentation</vt:lpstr>
      <vt:lpstr>Causality</vt:lpstr>
      <vt:lpstr>PowerPoint Presentation</vt:lpstr>
      <vt:lpstr>PowerPoint Presentation</vt:lpstr>
      <vt:lpstr>Leibovici’s reply</vt:lpstr>
      <vt:lpstr>XMRV leads to CFS?</vt:lpstr>
      <vt:lpstr>XMRV leads to CFS?</vt:lpstr>
      <vt:lpstr>But …</vt:lpstr>
      <vt:lpstr>Dependence/independence</vt:lpstr>
      <vt:lpstr>Regularities and experience</vt:lpstr>
      <vt:lpstr>Correlation</vt:lpstr>
      <vt:lpstr>Correlation</vt:lpstr>
      <vt:lpstr>PowerPoint Presentation</vt:lpstr>
      <vt:lpstr>PowerPoint Presentation</vt:lpstr>
      <vt:lpstr>PowerPoint Presentation</vt:lpstr>
      <vt:lpstr>PowerPoint Presentation</vt:lpstr>
      <vt:lpstr>Scatter Plots and Correlation</vt:lpstr>
      <vt:lpstr>What is “Linear”?</vt:lpstr>
      <vt:lpstr>Sample Correlations</vt:lpstr>
      <vt:lpstr>Correlation Assumptions</vt:lpstr>
      <vt:lpstr>Residual Analysis for Linearity</vt:lpstr>
      <vt:lpstr>Residual Analysis for  Constant Variance (Homoscedasticity) </vt:lpstr>
      <vt:lpstr>PowerPoint Presentation</vt:lpstr>
      <vt:lpstr>The effect of outliers</vt:lpstr>
      <vt:lpstr>Pearson Correlation Coefficient</vt:lpstr>
      <vt:lpstr>Features of  ρ  and  r</vt:lpstr>
      <vt:lpstr>Calculating the Pearson  Correlation Coefficient</vt:lpstr>
      <vt:lpstr>Measuring correlation</vt:lpstr>
      <vt:lpstr>Correlation is not Causation</vt:lpstr>
      <vt:lpstr>Correlation without causation (1)</vt:lpstr>
      <vt:lpstr>Correlation != Causality</vt:lpstr>
      <vt:lpstr>Correlation with some causation</vt:lpstr>
      <vt:lpstr>Correlation Summary</vt:lpstr>
      <vt:lpstr>How can we test these associations?</vt:lpstr>
      <vt:lpstr>How can we test these associations?</vt:lpstr>
      <vt:lpstr>Correlation Summary</vt:lpstr>
      <vt:lpstr>Causation without correlation</vt:lpstr>
      <vt:lpstr>Restricted Range: Sampling Bias</vt:lpstr>
      <vt:lpstr>Further Restrictions</vt:lpstr>
      <vt:lpstr>Partial Correlation</vt:lpstr>
      <vt:lpstr>Simpson’s Paradox</vt:lpstr>
      <vt:lpstr>A situation where the subgroups are always the way to go</vt:lpstr>
      <vt:lpstr>Gender Discrimination?</vt:lpstr>
      <vt:lpstr>Gender Discrimination?</vt:lpstr>
      <vt:lpstr>Correlation Summary</vt:lpstr>
      <vt:lpstr>Strangely…</vt:lpstr>
      <vt:lpstr>Causation without correlation</vt:lpstr>
      <vt:lpstr>Causation without correlation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624</cp:revision>
  <cp:lastPrinted>2014-02-18T19:49:30Z</cp:lastPrinted>
  <dcterms:created xsi:type="dcterms:W3CDTF">2013-10-07T16:54:34Z</dcterms:created>
  <dcterms:modified xsi:type="dcterms:W3CDTF">2016-06-12T09:03:09Z</dcterms:modified>
</cp:coreProperties>
</file>