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85" r:id="rId17"/>
    <p:sldId id="902" r:id="rId18"/>
    <p:sldId id="903" r:id="rId19"/>
    <p:sldId id="904" r:id="rId20"/>
    <p:sldId id="905" r:id="rId21"/>
    <p:sldId id="906" r:id="rId22"/>
    <p:sldId id="908" r:id="rId23"/>
    <p:sldId id="909" r:id="rId24"/>
    <p:sldId id="907" r:id="rId25"/>
    <p:sldId id="910" r:id="rId26"/>
    <p:sldId id="911" r:id="rId27"/>
    <p:sldId id="912" r:id="rId28"/>
    <p:sldId id="913" r:id="rId29"/>
    <p:sldId id="914" r:id="rId30"/>
    <p:sldId id="915" r:id="rId31"/>
    <p:sldId id="916" r:id="rId32"/>
    <p:sldId id="917" r:id="rId33"/>
    <p:sldId id="888" r:id="rId34"/>
    <p:sldId id="889" r:id="rId35"/>
    <p:sldId id="891" r:id="rId36"/>
    <p:sldId id="892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1" autoAdjust="0"/>
    <p:restoredTop sz="66905" autoAdjust="0"/>
  </p:normalViewPr>
  <p:slideViewPr>
    <p:cSldViewPr snapToGrid="0" snapToObjects="1">
      <p:cViewPr varScale="1">
        <p:scale>
          <a:sx n="67" d="100"/>
          <a:sy n="67" d="100"/>
        </p:scale>
        <p:origin x="-1392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7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9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F4C62F-1AA2-D048-B9E4-59F1195B6196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2335CD-B321-3B44-AAA5-7F5A9A8AA537}" type="slidenum">
              <a:rPr lang="en-US" sz="1200"/>
              <a:pPr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420CC6F-B2DE-C144-9ECF-BCD1BEF8687D}" type="slidenum">
              <a:rPr lang="en-US" sz="1200"/>
              <a:pPr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187489-F65C-8147-8ECD-50D4A1D09F7C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7C557C-8A91-894F-9A91-46452B6A5D98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sz="1200" dirty="0" smtClean="0"/>
              <a:t>Random error (chance) can be controlled by statistical significance</a:t>
            </a:r>
          </a:p>
          <a:p>
            <a:pPr>
              <a:buFontTx/>
              <a:buNone/>
            </a:pPr>
            <a:r>
              <a:rPr kumimoji="0" lang="en-US" sz="1200" dirty="0" smtClean="0"/>
              <a:t>or by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CFF9885-1641-C041-A79B-4B6FE803528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4C8FE9-153E-0148-913A-CECABAE17AD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958A87A-0384-2747-95A6-216779FFD183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Contiguity: cause and effect are nearby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Temporal priority: cause occurs prior to effect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000" dirty="0" smtClean="0">
                <a:latin typeface="Calibri" charset="0"/>
              </a:rPr>
              <a:t>Constant conjunction: cause regularly followed by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4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9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A791F2-06E1-8A44-9672-BF3ABE268D3F}" type="slidenum">
              <a:rPr lang="en-US" b="0"/>
              <a:pPr/>
              <a:t>40</a:t>
            </a:fld>
            <a:endParaRPr lang="en-US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Seatbelt </a:t>
            </a:r>
            <a:r>
              <a:rPr lang="en-US" i="1" dirty="0" smtClean="0"/>
              <a:t>should</a:t>
            </a:r>
            <a:r>
              <a:rPr lang="en-US" dirty="0" smtClean="0"/>
              <a:t> prevent death, but causes it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Image </a:t>
            </a:r>
            <a:r>
              <a:rPr lang="en-US" dirty="0"/>
              <a:t>from: http://</a:t>
            </a:r>
            <a:r>
              <a:rPr lang="en-US" dirty="0" err="1"/>
              <a:t>www.springerlink.com</a:t>
            </a:r>
            <a:r>
              <a:rPr lang="en-US" dirty="0"/>
              <a:t>/content/vm062877643u8209/</a:t>
            </a:r>
            <a:r>
              <a:rPr lang="en-US" dirty="0" err="1"/>
              <a:t>fulltext.pdf</a:t>
            </a:r>
            <a:endParaRPr lang="en-US" dirty="0"/>
          </a:p>
          <a:p>
            <a:pPr eaLnBrk="1" hangingPunct="1"/>
            <a:r>
              <a:rPr lang="en-US" dirty="0"/>
              <a:t>http://carsguide.110mb.com/?l=</a:t>
            </a:r>
            <a:r>
              <a:rPr lang="en-US" dirty="0" err="1"/>
              <a:t>Golf_ball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ja-JP" altLang="en-US" dirty="0"/>
              <a:t>“</a:t>
            </a:r>
            <a:r>
              <a:rPr lang="en-US" dirty="0"/>
              <a:t>A novice golfer swings at a golf ball and the ball begins rolling toward the cup. But a</a:t>
            </a:r>
          </a:p>
          <a:p>
            <a:pPr eaLnBrk="1" hangingPunct="1"/>
            <a:r>
              <a:rPr lang="en-US" dirty="0"/>
              <a:t>squirrel comes along and kicks the ball away. Kicks of exactly this kind have a tendency to</a:t>
            </a:r>
          </a:p>
          <a:p>
            <a:pPr eaLnBrk="1" hangingPunct="1"/>
            <a:r>
              <a:rPr lang="en-US" dirty="0"/>
              <a:t>prevent balls from making a birdie (reducing the probability of a birdie, say, from 0.5</a:t>
            </a:r>
          </a:p>
          <a:p>
            <a:pPr eaLnBrk="1" hangingPunct="1"/>
            <a:r>
              <a:rPr lang="en-US" dirty="0"/>
              <a:t>to 0.1). Improbably enough (since there is only 10% of chance to make a birdie) and</a:t>
            </a:r>
          </a:p>
          <a:p>
            <a:pPr eaLnBrk="1" hangingPunct="1"/>
            <a:r>
              <a:rPr lang="en-US" dirty="0"/>
              <a:t>luckily for the golfer, in this particular case, the ball comes off the squirrel</a:t>
            </a:r>
            <a:r>
              <a:rPr lang="ja-JP" altLang="en-US" dirty="0"/>
              <a:t>’</a:t>
            </a:r>
            <a:r>
              <a:rPr lang="en-US" dirty="0"/>
              <a:t>s foot on a</a:t>
            </a:r>
          </a:p>
          <a:p>
            <a:pPr eaLnBrk="1" hangingPunct="1"/>
            <a:r>
              <a:rPr lang="en-US" dirty="0"/>
              <a:t>new trajectory (increasing the probability of a birdie to 0.7) to roll into the cup for a birdie</a:t>
            </a:r>
          </a:p>
          <a:p>
            <a:pPr eaLnBrk="1" hangingPunct="1"/>
            <a:r>
              <a:rPr lang="en-US" dirty="0"/>
              <a:t>at a later time.</a:t>
            </a:r>
            <a:r>
              <a:rPr lang="ja-JP" altLang="en-US" dirty="0"/>
              <a:t>”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6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/wiki/Poison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2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122-A94F-7345-9DF4-33C22AD23A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715A2-15A0-7A4F-929A-7CAD6CC37DB0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AD8ED-09A3-4347-B039-4F09CC276E7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3F7A9-AC26-424E-BCA5-A184B7315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Meadow took a report estimating the chance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SIDS as 1 in 8,543 and then said two would be one in 8,543*8,543 – approximately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73 million.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you ever said it’s too unlikely to be true? Something unlikely has already happened!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#1: may be an underlying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#2: probability of an event != probability of guilt or innocence. Why not? Any low probability event will eventually occur (e.g. someone winning the lottery).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compare probability of two SIDS against probability of two murders</a:t>
            </a:r>
          </a:p>
          <a:p>
            <a:r>
              <a:rPr lang="en-US" b="0" dirty="0" smtClean="0"/>
              <a:t>Clark spent 3 years in prison.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A71B-BA24-424E-808D-00C9954533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12F1E-1D30-C246-80A4-AD6FF243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6/13/16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6/13/16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yes'_theorem" TargetMode="External"/><Relationship Id="rId4" Type="http://schemas.openxmlformats.org/officeDocument/2006/relationships/hyperlink" Target="http://yudkowsky.net/rational/bayes" TargetMode="External"/><Relationship Id="rId5" Type="http://schemas.openxmlformats.org/officeDocument/2006/relationships/hyperlink" Target="http://oscarbonilla.com/2009/05/visualizing-bayes-theorem/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2.emf"/><Relationship Id="rId10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Proving Causality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conditions summary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042" y="1600200"/>
            <a:ext cx="8229600" cy="40704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 are conditions needed for C to cause the effect</a:t>
            </a:r>
          </a:p>
          <a:p>
            <a:r>
              <a:rPr lang="en-US" dirty="0" smtClean="0"/>
              <a:t>Y is a set of sufficient conditions for E</a:t>
            </a:r>
          </a:p>
          <a:p>
            <a:r>
              <a:rPr lang="en-US" dirty="0" smtClean="0"/>
              <a:t>C is INUS condition of E </a:t>
            </a:r>
            <a:r>
              <a:rPr lang="en-US" dirty="0" err="1" smtClean="0"/>
              <a:t>iff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some X and some Y (CX or Y) is necessary and sufficient condition of E</a:t>
            </a:r>
          </a:p>
          <a:p>
            <a:pPr lvl="1"/>
            <a:r>
              <a:rPr lang="en-US" dirty="0" smtClean="0"/>
              <a:t>C is not a sufficient condition of E</a:t>
            </a:r>
          </a:p>
          <a:p>
            <a:pPr lvl="1"/>
            <a:r>
              <a:rPr lang="en-US" dirty="0" smtClean="0"/>
              <a:t>X is not a sufficient condition of E</a:t>
            </a:r>
          </a:p>
          <a:p>
            <a:r>
              <a:rPr lang="en-US" dirty="0" smtClean="0"/>
              <a:t>There are sets of conditions that result in effect, cause is necessary part of one of those sets.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19262"/>
      </p:ext>
    </p:extLst>
  </p:cSld>
  <p:clrMapOvr>
    <a:masterClrMapping/>
  </p:clrMapOvr>
  <p:transition xmlns:p14="http://schemas.microsoft.com/office/powerpoint/2010/main" advTm="33953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INUS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Insufficient to rule out spurious relationships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cause of two effects</a:t>
            </a:r>
            <a:endParaRPr lang="en-US" dirty="0"/>
          </a:p>
          <a:p>
            <a:pPr lvl="1"/>
            <a:r>
              <a:rPr lang="en-US" dirty="0" smtClean="0"/>
              <a:t>Chance regularities</a:t>
            </a:r>
          </a:p>
          <a:p>
            <a:r>
              <a:rPr lang="en-US" dirty="0" smtClean="0"/>
              <a:t>Strength of contribution</a:t>
            </a:r>
          </a:p>
          <a:p>
            <a:r>
              <a:rPr lang="en-US" dirty="0" smtClean="0"/>
              <a:t>Relative 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Murder 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June 27, 2005: A sleepwalker, </a:t>
            </a:r>
            <a:r>
              <a:rPr lang="en-US" dirty="0" err="1" smtClean="0"/>
              <a:t>Benjamini</a:t>
            </a:r>
            <a:r>
              <a:rPr lang="en-US" dirty="0" smtClean="0"/>
              <a:t> </a:t>
            </a:r>
            <a:r>
              <a:rPr lang="en-US" dirty="0" err="1" smtClean="0"/>
              <a:t>Adoyo</a:t>
            </a:r>
            <a:r>
              <a:rPr lang="en-US" dirty="0" smtClean="0"/>
              <a:t> goes to sleep disorder clinic. Had been wandering through house, and sometimes shaking his wife while standing over her and babbling. He had no memory of these episodes.</a:t>
            </a:r>
          </a:p>
          <a:p>
            <a:r>
              <a:rPr lang="en-US" dirty="0" smtClean="0"/>
              <a:t>August 10, 2005: After sleep study, center says he has non-REM </a:t>
            </a:r>
            <a:r>
              <a:rPr lang="en-US" dirty="0" err="1" smtClean="0"/>
              <a:t>parasomnia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October 17, 2005: Visits clinic again. Medication increased.</a:t>
            </a:r>
            <a:endParaRPr lang="en-US" dirty="0"/>
          </a:p>
          <a:p>
            <a:r>
              <a:rPr lang="en-US" dirty="0" smtClean="0"/>
              <a:t>October 19, 2005: </a:t>
            </a:r>
            <a:r>
              <a:rPr lang="en-US" dirty="0" err="1" smtClean="0"/>
              <a:t>Adoyo</a:t>
            </a:r>
            <a:r>
              <a:rPr lang="en-US" dirty="0" smtClean="0"/>
              <a:t> is arrested and charged with killing his wife</a:t>
            </a:r>
          </a:p>
          <a:p>
            <a:endParaRPr lang="en-US" dirty="0" smtClean="0"/>
          </a:p>
          <a:p>
            <a:r>
              <a:rPr lang="en-US" dirty="0" smtClean="0"/>
              <a:t>In general, </a:t>
            </a:r>
            <a:r>
              <a:rPr lang="en-US" dirty="0" err="1" smtClean="0"/>
              <a:t>parasomniacs</a:t>
            </a:r>
            <a:r>
              <a:rPr lang="en-US" dirty="0" smtClean="0"/>
              <a:t> can kill people with no intention, awareness or memory of committing the crime</a:t>
            </a:r>
          </a:p>
          <a:p>
            <a:r>
              <a:rPr lang="en-US" dirty="0" smtClean="0"/>
              <a:t>Is it murder or a result of his sleep disorder?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028" y="6304002"/>
            <a:ext cx="754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Case of the Sleeping Slayer. Scientific American, September 2012, p 34-39.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Sleepwalker or murderer?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911 call, 3:41 am October 19, 2005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Confessed, but was confused and asked about wife’s welfare</a:t>
            </a:r>
          </a:p>
          <a:p>
            <a:r>
              <a:rPr lang="en-US" dirty="0" smtClean="0"/>
              <a:t>Core question: </a:t>
            </a:r>
            <a:r>
              <a:rPr lang="en-US" dirty="0" err="1"/>
              <a:t>p</a:t>
            </a:r>
            <a:r>
              <a:rPr lang="en-US" dirty="0" err="1" smtClean="0"/>
              <a:t>arasomnia</a:t>
            </a:r>
            <a:r>
              <a:rPr lang="en-US" dirty="0" smtClean="0"/>
              <a:t> was known prior to incident, but was it the cause of wife’s murder?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5226" y="2093653"/>
            <a:ext cx="5013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Operator: What’s going on?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You just get here</a:t>
            </a:r>
          </a:p>
          <a:p>
            <a:r>
              <a:rPr lang="en-US" dirty="0" smtClean="0"/>
              <a:t>Operator: You need to tell me what’s going on.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Somebody is dead</a:t>
            </a:r>
          </a:p>
          <a:p>
            <a:r>
              <a:rPr lang="en-US" dirty="0" smtClean="0"/>
              <a:t>Operator: Somebody is dead?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Yes.</a:t>
            </a:r>
          </a:p>
          <a:p>
            <a:r>
              <a:rPr lang="en-US" dirty="0" smtClean="0"/>
              <a:t>Operator: Where are they at?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: In their house. Somebody is dead. Get here.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Wasn’t nearby wife (proximity is important)</a:t>
            </a:r>
          </a:p>
          <a:p>
            <a:r>
              <a:rPr lang="en-US" dirty="0" smtClean="0"/>
              <a:t>Usually no motive, but had been arguing with wife</a:t>
            </a:r>
          </a:p>
          <a:p>
            <a:r>
              <a:rPr lang="en-US" dirty="0" smtClean="0"/>
              <a:t>Assaulted wife in bedroom with hammer, chased into hall &amp; bathroom, stabbed and strangled her</a:t>
            </a:r>
          </a:p>
          <a:p>
            <a:r>
              <a:rPr lang="en-US" dirty="0" smtClean="0"/>
              <a:t>Unusual to see so many mechanisms at once</a:t>
            </a:r>
          </a:p>
          <a:p>
            <a:r>
              <a:rPr lang="en-US" dirty="0" err="1" smtClean="0"/>
              <a:t>Adoyo</a:t>
            </a:r>
            <a:r>
              <a:rPr lang="en-US" dirty="0" smtClean="0"/>
              <a:t> pled guilty to second degree murder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 (take this home)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Sally Clark’s 1</a:t>
            </a:r>
            <a:r>
              <a:rPr lang="en-US" baseline="30000" dirty="0" smtClean="0"/>
              <a:t>st</a:t>
            </a:r>
            <a:r>
              <a:rPr lang="en-US" dirty="0" smtClean="0"/>
              <a:t> son died in 1996, as a result of SIDS</a:t>
            </a:r>
          </a:p>
          <a:p>
            <a:r>
              <a:rPr lang="en-US" dirty="0" smtClean="0"/>
              <a:t>Her 2</a:t>
            </a:r>
            <a:r>
              <a:rPr lang="en-US" baseline="30000" dirty="0" smtClean="0"/>
              <a:t>nd</a:t>
            </a:r>
            <a:r>
              <a:rPr lang="en-US" dirty="0" smtClean="0"/>
              <a:t> son died in 1999, also as a result of SIDS</a:t>
            </a:r>
          </a:p>
          <a:p>
            <a:endParaRPr lang="en-US" dirty="0"/>
          </a:p>
          <a:p>
            <a:r>
              <a:rPr lang="en-US" dirty="0" smtClean="0"/>
              <a:t>Prosecutors argued too unlikely to both be SIDS, must be murder.</a:t>
            </a:r>
          </a:p>
          <a:p>
            <a:pPr lvl="1"/>
            <a:r>
              <a:rPr lang="en-US" dirty="0" smtClean="0"/>
              <a:t>Chance of SIDS = 1/8,543 so chance of 2 deaths = 1/(8,543*8,543)  (</a:t>
            </a:r>
            <a:r>
              <a:rPr lang="en-US" dirty="0" err="1" smtClean="0"/>
              <a:t>approx</a:t>
            </a:r>
            <a:r>
              <a:rPr lang="en-US" dirty="0" smtClean="0"/>
              <a:t> 1 in 73 million)</a:t>
            </a:r>
          </a:p>
          <a:p>
            <a:pPr lvl="1"/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8362" y="65991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4181" y="67095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Probabilities from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determine probability of heads/tails from coin flip?</a:t>
            </a:r>
          </a:p>
          <a:p>
            <a:endParaRPr lang="en-US" dirty="0" smtClean="0"/>
          </a:p>
          <a:p>
            <a:r>
              <a:rPr lang="en-US" dirty="0" smtClean="0"/>
              <a:t>Frequency of event x </a:t>
            </a:r>
          </a:p>
          <a:p>
            <a:pPr lvl="1"/>
            <a:r>
              <a:rPr lang="en-US" dirty="0" smtClean="0"/>
              <a:t> #(x) = number of times it is observed</a:t>
            </a:r>
          </a:p>
          <a:p>
            <a:r>
              <a:rPr lang="en-US" dirty="0" smtClean="0"/>
              <a:t>Relative frequency </a:t>
            </a:r>
          </a:p>
          <a:p>
            <a:pPr lvl="1"/>
            <a:r>
              <a:rPr lang="en-US" dirty="0" smtClean="0"/>
              <a:t>#(x)/N, where N is number of observations</a:t>
            </a:r>
          </a:p>
          <a:p>
            <a:r>
              <a:rPr lang="en-US" dirty="0" smtClean="0"/>
              <a:t>As N</a:t>
            </a:r>
            <a:r>
              <a:rPr lang="en-US" dirty="0" smtClean="0">
                <a:sym typeface="Wingdings"/>
              </a:rPr>
              <a:t>∞, relative frequency P(x)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causality: 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 causes E if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P(E|C)&gt;P(E)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Or P(E|C)&gt;P(E|¬C)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Bayes Rule</a:t>
            </a:r>
            <a:endParaRPr lang="en-US" dirty="0">
              <a:latin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28942" y="1381479"/>
            <a:ext cx="7718725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We write P(A | B) to denote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(or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… assuming B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or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If we know B is true, </a:t>
            </a:r>
            <a:r>
              <a:rPr lang="en-US" dirty="0" smtClean="0">
                <a:latin typeface="Arial" charset="0"/>
              </a:rPr>
              <a:t>what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</a:t>
            </a:r>
            <a:r>
              <a:rPr lang="en-US" dirty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probability </a:t>
            </a:r>
            <a:r>
              <a:rPr lang="en-US" dirty="0">
                <a:latin typeface="Arial" charset="0"/>
              </a:rPr>
              <a:t>of A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7652" name="Picture 7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65575"/>
            <a:ext cx="474345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8943" y="1254477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P(A | B)  -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Probability of A given B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You can think of this as just a change of universe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Probability of A treating B as the universe</a:t>
            </a:r>
          </a:p>
        </p:txBody>
      </p:sp>
      <p:pic>
        <p:nvPicPr>
          <p:cNvPr id="28676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 descr="prob_venn_diagram_Bonl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187700"/>
            <a:ext cx="356076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4789488" y="4156075"/>
            <a:ext cx="895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3600">
                <a:solidFill>
                  <a:srgbClr val="000000"/>
                </a:solidFill>
                <a:sym typeface="Wingdings" charset="0"/>
              </a:rPr>
              <a:t></a:t>
            </a:r>
            <a:endParaRPr 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09868" cy="4379976"/>
          </a:xfrm>
        </p:spPr>
        <p:txBody>
          <a:bodyPr/>
          <a:lstStyle/>
          <a:p>
            <a:r>
              <a:rPr lang="en-US" dirty="0"/>
              <a:t>How do we </a:t>
            </a:r>
            <a:r>
              <a:rPr lang="en-US" i="1" dirty="0"/>
              <a:t>infer </a:t>
            </a:r>
            <a:r>
              <a:rPr lang="en-US" dirty="0"/>
              <a:t>causality?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prove it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Why is it hard to prove causality</a:t>
            </a:r>
          </a:p>
          <a:p>
            <a:pPr lvl="1"/>
            <a:r>
              <a:rPr lang="en-US" dirty="0"/>
              <a:t>Why do we need to prove causality</a:t>
            </a:r>
            <a:r>
              <a:rPr lang="en-US" dirty="0" smtClean="0"/>
              <a:t>?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 smtClean="0"/>
              <a:t>Diagram the </a:t>
            </a:r>
            <a:r>
              <a:rPr lang="en-US" dirty="0"/>
              <a:t>relationships between variables</a:t>
            </a:r>
          </a:p>
          <a:p>
            <a:pPr marL="320675" indent="-320675" defTabSz="852488">
              <a:spcBef>
                <a:spcPct val="25000"/>
              </a:spcBef>
              <a:buSzPct val="80000"/>
            </a:pPr>
            <a:r>
              <a:rPr lang="en-US" dirty="0"/>
              <a:t>Explain the concept of causation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= 	</a:t>
            </a:r>
            <a:r>
              <a:rPr lang="en-US" dirty="0" smtClean="0">
                <a:latin typeface="Arial" charset="0"/>
              </a:rPr>
              <a:t>|A&amp;B|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   </a:t>
            </a:r>
            <a:r>
              <a:rPr lang="en-US" dirty="0" smtClean="0">
                <a:latin typeface="Arial" charset="0"/>
              </a:rPr>
              <a:t>    |B|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29700" name="Picture 4" descr="prob_venn_diagram_Bonly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390775"/>
            <a:ext cx="4732337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6"/>
          <p:cNvCxnSpPr>
            <a:cxnSpLocks noChangeShapeType="1"/>
          </p:cNvCxnSpPr>
          <p:nvPr/>
        </p:nvCxnSpPr>
        <p:spPr bwMode="auto">
          <a:xfrm>
            <a:off x="1909763" y="3399366"/>
            <a:ext cx="1211791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151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P</a:t>
            </a:r>
            <a:r>
              <a:rPr lang="en-US" dirty="0" smtClean="0">
                <a:latin typeface="Arial" charset="0"/>
              </a:rPr>
              <a:t>(A| 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Divide top and bottom by |U| …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</a:rPr>
              <a:t>		|A&amp;B|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=		   |U|     		=  P(A&amp;B)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|B|		     	 </a:t>
            </a:r>
            <a:r>
              <a:rPr lang="en-US" dirty="0" smtClean="0">
                <a:latin typeface="Arial" charset="0"/>
              </a:rPr>
              <a:t> P</a:t>
            </a:r>
            <a:r>
              <a:rPr lang="en-US" dirty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   |U|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1440657" y="5450431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5"/>
          <p:cNvCxnSpPr>
            <a:cxnSpLocks noChangeShapeType="1"/>
          </p:cNvCxnSpPr>
          <p:nvPr/>
        </p:nvCxnSpPr>
        <p:spPr bwMode="auto">
          <a:xfrm>
            <a:off x="1753670" y="4853650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5"/>
          <p:cNvCxnSpPr>
            <a:cxnSpLocks noChangeShapeType="1"/>
          </p:cNvCxnSpPr>
          <p:nvPr/>
        </p:nvCxnSpPr>
        <p:spPr bwMode="auto">
          <a:xfrm>
            <a:off x="1753670" y="5929837"/>
            <a:ext cx="62602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/>
          <p:cNvCxnSpPr>
            <a:cxnSpLocks noChangeShapeType="1"/>
          </p:cNvCxnSpPr>
          <p:nvPr/>
        </p:nvCxnSpPr>
        <p:spPr bwMode="auto">
          <a:xfrm>
            <a:off x="3765677" y="5439717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5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P(A| B</a:t>
            </a:r>
            <a:r>
              <a:rPr lang="en-US" dirty="0" smtClean="0">
                <a:latin typeface="Arial" charset="0"/>
              </a:rPr>
              <a:t>) =  </a:t>
            </a:r>
            <a:r>
              <a:rPr lang="en-US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                     P(B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P(B|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) =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91005" y="30974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</a:t>
            </a:r>
            <a:r>
              <a:rPr lang="en-US" sz="2800" dirty="0">
                <a:latin typeface="Arial" charset="0"/>
              </a:rPr>
              <a:t>P</a:t>
            </a:r>
            <a:r>
              <a:rPr lang="en-US" sz="2800" dirty="0" smtClean="0">
                <a:latin typeface="Arial" charset="0"/>
              </a:rPr>
              <a:t>(A)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2702308" y="3543933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5"/>
          <p:cNvCxnSpPr>
            <a:cxnSpLocks noChangeShapeType="1"/>
          </p:cNvCxnSpPr>
          <p:nvPr/>
        </p:nvCxnSpPr>
        <p:spPr bwMode="auto">
          <a:xfrm>
            <a:off x="3138488" y="2331368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Conditional Probability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P(A| B</a:t>
            </a:r>
            <a:r>
              <a:rPr lang="en-US" dirty="0" smtClean="0">
                <a:latin typeface="Arial" charset="0"/>
              </a:rPr>
              <a:t>) =  </a:t>
            </a:r>
            <a:r>
              <a:rPr lang="en-US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                     P(B</a:t>
            </a:r>
            <a:r>
              <a:rPr lang="en-US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P(B|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) =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P(A&amp;B) = P(B|A)*P(A) = P(A|B)*P(B)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So… P(A|B) = P(B|A)*P(A)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P(B)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0" name="Picture 3" descr="prob_venn_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075240"/>
            <a:ext cx="47434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91005" y="309740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  </a:t>
            </a:r>
            <a:r>
              <a:rPr lang="en-US" sz="2800" dirty="0">
                <a:latin typeface="Arial" charset="0"/>
              </a:rPr>
              <a:t>P(A&amp;B)</a:t>
            </a:r>
          </a:p>
          <a:p>
            <a:pPr>
              <a:buNone/>
            </a:pPr>
            <a:r>
              <a:rPr lang="en-US" sz="2800" dirty="0" smtClean="0">
                <a:latin typeface="Arial" charset="0"/>
              </a:rPr>
              <a:t>     </a:t>
            </a:r>
            <a:r>
              <a:rPr lang="en-US" sz="2800" dirty="0">
                <a:latin typeface="Arial" charset="0"/>
              </a:rPr>
              <a:t>P</a:t>
            </a:r>
            <a:r>
              <a:rPr lang="en-US" sz="2800" dirty="0" smtClean="0">
                <a:latin typeface="Arial" charset="0"/>
              </a:rPr>
              <a:t>(A)</a:t>
            </a:r>
            <a:endParaRPr lang="en-US" sz="2800" dirty="0">
              <a:latin typeface="Arial" charset="0"/>
            </a:endParaRPr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>
            <a:off x="2702308" y="3543933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5"/>
          <p:cNvCxnSpPr>
            <a:cxnSpLocks noChangeShapeType="1"/>
          </p:cNvCxnSpPr>
          <p:nvPr/>
        </p:nvCxnSpPr>
        <p:spPr bwMode="auto">
          <a:xfrm>
            <a:off x="3138488" y="2331368"/>
            <a:ext cx="1262062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5"/>
          <p:cNvCxnSpPr>
            <a:cxnSpLocks noChangeShapeType="1"/>
          </p:cNvCxnSpPr>
          <p:nvPr/>
        </p:nvCxnSpPr>
        <p:spPr bwMode="auto">
          <a:xfrm>
            <a:off x="3333339" y="6028885"/>
            <a:ext cx="206918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052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Bayes Law</a:t>
            </a:r>
            <a:endParaRPr lang="en-US" dirty="0">
              <a:latin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 smtClean="0">
                <a:latin typeface="Arial" charset="0"/>
                <a:hlinkClick r:id="rId3"/>
              </a:rPr>
              <a:t>http</a:t>
            </a:r>
            <a:r>
              <a:rPr lang="en-US" sz="2000" dirty="0">
                <a:latin typeface="Arial" charset="0"/>
                <a:hlinkClick r:id="rId3"/>
              </a:rPr>
              <a:t>://en.wikipedia.org/wiki/Bayes'_theorem</a:t>
            </a:r>
            <a:r>
              <a:rPr lang="en-US" sz="2800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4"/>
              </a:rPr>
              <a:t>http://yudkowsky.net/rational/bayes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Arial" charset="0"/>
                <a:hlinkClick r:id="rId5"/>
              </a:rPr>
              <a:t>http://oscarbonilla.com/2009/05/visualizing-bayes-theorem/</a:t>
            </a:r>
            <a:r>
              <a:rPr lang="en-US" sz="1800" dirty="0">
                <a:latin typeface="Arial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Bayes </a:t>
            </a:r>
            <a:r>
              <a:rPr lang="en-US" dirty="0">
                <a:latin typeface="Arial" charset="0"/>
              </a:rPr>
              <a:t>Law (AKA Bayes theorem):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32772" name="Picture 4" descr="bay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2667000" y="4876800"/>
            <a:ext cx="4232275" cy="1066800"/>
            <a:chOff x="3094" y="2928"/>
            <a:chExt cx="2666" cy="672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32777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327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32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32778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rgbClr val="85020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05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50205"/>
                </a:solidFill>
                <a:latin typeface="Arial" charset="0"/>
              </a:rPr>
              <a:t>Why is that true?</a:t>
            </a:r>
          </a:p>
        </p:txBody>
      </p:sp>
      <p:pic>
        <p:nvPicPr>
          <p:cNvPr id="33795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850205"/>
                </a:solidFill>
                <a:latin typeface="Arial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92961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4819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4821" name="Straight Connector 14"/>
          <p:cNvCxnSpPr>
            <a:cxnSpLocks noChangeShapeType="1"/>
          </p:cNvCxnSpPr>
          <p:nvPr/>
        </p:nvCxnSpPr>
        <p:spPr bwMode="auto">
          <a:xfrm>
            <a:off x="2951163" y="2315634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3544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	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9015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939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A)P(A)</a:t>
            </a:r>
            <a:endParaRPr lang="en-US" dirty="0">
              <a:solidFill>
                <a:srgbClr val="445984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080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9647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MS Org Chart" r:id="rId3" imgW="6311880" imgH="1663560" progId="OrgPlusWOPX.4">
                  <p:embed followColorScheme="full"/>
                </p:oleObj>
              </mc:Choice>
              <mc:Fallback>
                <p:oleObj name="MS Org Chart" r:id="rId3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chemeClr val="bg1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chemeClr val="bg1"/>
              </a:solidFill>
            </a:endParaRP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chemeClr val="bg1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335" y="5627554"/>
            <a:ext cx="652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(Bayesian inference)				(Statistical inference)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0828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is that true?</a:t>
            </a:r>
          </a:p>
        </p:txBody>
      </p:sp>
      <p:pic>
        <p:nvPicPr>
          <p:cNvPr id="35843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63" y="228600"/>
            <a:ext cx="153193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Content Placeholder 5"/>
          <p:cNvSpPr>
            <a:spLocks noGrp="1"/>
          </p:cNvSpPr>
          <p:nvPr>
            <p:ph idx="1"/>
          </p:nvPr>
        </p:nvSpPr>
        <p:spPr>
          <a:xfrm>
            <a:off x="1128942" y="1847153"/>
            <a:ext cx="78626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P(A | B) = P(A&amp;B) 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(B) 	</a:t>
            </a:r>
            <a:r>
              <a:rPr lang="en-US" dirty="0" smtClean="0">
                <a:latin typeface="Arial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P(A | B)P(B)= P(A&amp;B) 	</a:t>
            </a:r>
            <a:endParaRPr lang="en-US" dirty="0" smtClean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445984"/>
                </a:solidFill>
                <a:latin typeface="Arial" charset="0"/>
              </a:rPr>
              <a:t>Now 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the converse</a:t>
            </a:r>
            <a:r>
              <a:rPr lang="en-US" dirty="0">
                <a:latin typeface="Arial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P(B | A) = P(A&amp;B)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		   </a:t>
            </a:r>
            <a:r>
              <a:rPr lang="en-US" dirty="0" smtClean="0">
                <a:latin typeface="Arial" charset="0"/>
              </a:rPr>
              <a:t>		P</a:t>
            </a:r>
            <a:r>
              <a:rPr lang="en-US" dirty="0">
                <a:latin typeface="Arial" charset="0"/>
              </a:rPr>
              <a:t>(A) 	</a:t>
            </a:r>
            <a:r>
              <a:rPr lang="en-US" dirty="0" smtClean="0">
                <a:latin typeface="Arial" charset="0"/>
              </a:rPr>
              <a:t>		</a:t>
            </a:r>
            <a:r>
              <a:rPr lang="en-US" dirty="0" smtClean="0">
                <a:latin typeface="Arial" charset="0"/>
                <a:sym typeface="Wingdings" charset="0"/>
              </a:rPr>
              <a:t></a:t>
            </a:r>
            <a:r>
              <a:rPr lang="en-US" dirty="0">
                <a:latin typeface="Arial" charset="0"/>
              </a:rPr>
              <a:t>	P(B | A)P(A)= P(A&amp;B)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/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endParaRPr lang="en-US" sz="1000" dirty="0" smtClean="0">
              <a:solidFill>
                <a:schemeClr val="bg2"/>
              </a:solidFill>
              <a:latin typeface="Arial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	P(A | B)P(B) = P(B | A)P(A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445984"/>
                </a:solidFill>
                <a:latin typeface="Arial" charset="0"/>
              </a:rPr>
              <a:t> divide by P(B)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35845" name="Straight Connector 14"/>
          <p:cNvCxnSpPr>
            <a:cxnSpLocks noChangeShapeType="1"/>
          </p:cNvCxnSpPr>
          <p:nvPr/>
        </p:nvCxnSpPr>
        <p:spPr bwMode="auto">
          <a:xfrm>
            <a:off x="2929996" y="2336800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4"/>
          <p:cNvCxnSpPr>
            <a:cxnSpLocks noChangeShapeType="1"/>
          </p:cNvCxnSpPr>
          <p:nvPr/>
        </p:nvCxnSpPr>
        <p:spPr bwMode="auto">
          <a:xfrm>
            <a:off x="2929996" y="3928533"/>
            <a:ext cx="1277937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635125" y="5477410"/>
            <a:ext cx="4232275" cy="1066800"/>
            <a:chOff x="3094" y="2928"/>
            <a:chExt cx="2666" cy="672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033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Bayes Law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Bayes Law (AKA Bayes theorem):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40964" name="Picture 4" descr="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9050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086600" y="2238375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bg2"/>
                </a:solidFill>
              </a:rPr>
              <a:t>Rev. Thomas Bayes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400">
                <a:solidFill>
                  <a:schemeClr val="bg2"/>
                </a:solidFill>
              </a:rPr>
              <a:t>1702-1761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58458" y="4410610"/>
            <a:ext cx="4232275" cy="1066800"/>
            <a:chOff x="3094" y="2928"/>
            <a:chExt cx="2666" cy="672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094" y="310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2800" dirty="0">
                  <a:solidFill>
                    <a:srgbClr val="850205"/>
                  </a:solidFill>
                </a:rPr>
                <a:t>P(A | B) =</a:t>
              </a: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4128" y="2928"/>
              <a:ext cx="1632" cy="672"/>
              <a:chOff x="4128" y="2928"/>
              <a:chExt cx="1632" cy="672"/>
            </a:xfrm>
          </p:grpSpPr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sp>
              <p:nvSpPr>
                <p:cNvPr id="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28" y="292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 | A) P(A)</a:t>
                  </a:r>
                </a:p>
              </p:txBody>
            </p:sp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128" y="3273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2800">
                      <a:solidFill>
                        <a:srgbClr val="850205"/>
                      </a:solidFill>
                    </a:rPr>
                    <a:t>P(B)</a:t>
                  </a:r>
                </a:p>
              </p:txBody>
            </p:sp>
          </p:grp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4320" y="3271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85020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576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disease (d) is 0.001</a:t>
            </a:r>
          </a:p>
          <a:p>
            <a:r>
              <a:rPr lang="en-US" dirty="0" smtClean="0"/>
              <a:t>But diagnostic test not foolproof</a:t>
            </a:r>
          </a:p>
          <a:p>
            <a:pPr lvl="1"/>
            <a:r>
              <a:rPr lang="en-US" dirty="0" smtClean="0"/>
              <a:t>P(+|d) = 0.98 </a:t>
            </a:r>
          </a:p>
          <a:p>
            <a:pPr lvl="1"/>
            <a:r>
              <a:rPr lang="en-US" dirty="0" smtClean="0"/>
              <a:t>P(+|¬d) = 0.1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Given a positive test, what’s probability patient has disease?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91252"/>
              </p:ext>
            </p:extLst>
          </p:nvPr>
        </p:nvGraphicFramePr>
        <p:xfrm>
          <a:off x="2890134" y="1653593"/>
          <a:ext cx="3189539" cy="97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66" name="Equation" r:id="rId4" imgW="1409700" imgH="431800" progId="Equation.3">
                  <p:embed/>
                </p:oleObj>
              </mc:Choice>
              <mc:Fallback>
                <p:oleObj name="Equation" r:id="rId4" imgW="1409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134" y="1653593"/>
                        <a:ext cx="3189539" cy="976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62219"/>
              </p:ext>
            </p:extLst>
          </p:nvPr>
        </p:nvGraphicFramePr>
        <p:xfrm>
          <a:off x="4017962" y="2690443"/>
          <a:ext cx="4131877" cy="868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67" name="Equation" r:id="rId6" imgW="1993900" imgH="419100" progId="Equation.3">
                  <p:embed/>
                </p:oleObj>
              </mc:Choice>
              <mc:Fallback>
                <p:oleObj name="Equation" r:id="rId6" imgW="1993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7962" y="2690443"/>
                        <a:ext cx="4131877" cy="868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37322"/>
              </p:ext>
            </p:extLst>
          </p:nvPr>
        </p:nvGraphicFramePr>
        <p:xfrm>
          <a:off x="457200" y="3065463"/>
          <a:ext cx="2159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68" name="Equation" r:id="rId8" imgW="1041400" imgH="203200" progId="Equation.3">
                  <p:embed/>
                </p:oleObj>
              </mc:Choice>
              <mc:Fallback>
                <p:oleObj name="Equation" r:id="rId8" imgW="1041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3065463"/>
                        <a:ext cx="21590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46737"/>
              </p:ext>
            </p:extLst>
          </p:nvPr>
        </p:nvGraphicFramePr>
        <p:xfrm>
          <a:off x="4052888" y="3946525"/>
          <a:ext cx="40528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69" name="Equation" r:id="rId10" imgW="1955800" imgH="419100" progId="Equation.3">
                  <p:embed/>
                </p:oleObj>
              </mc:Choice>
              <mc:Fallback>
                <p:oleObj name="Equation" r:id="rId10" imgW="1955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2888" y="3946525"/>
                        <a:ext cx="4052887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96927"/>
              </p:ext>
            </p:extLst>
          </p:nvPr>
        </p:nvGraphicFramePr>
        <p:xfrm>
          <a:off x="4035755" y="5310188"/>
          <a:ext cx="22383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70" name="Equation" r:id="rId12" imgW="1079500" imgH="393700" progId="Equation.3">
                  <p:embed/>
                </p:oleObj>
              </mc:Choice>
              <mc:Fallback>
                <p:oleObj name="Equation" r:id="rId12" imgW="1079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5755" y="5310188"/>
                        <a:ext cx="22383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5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Nonstationarity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6873" y="5816689"/>
            <a:ext cx="6052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Sober, E. (2001). Venetian sea levels, </a:t>
            </a:r>
            <a:r>
              <a:rPr lang="en-US" dirty="0" smtClean="0"/>
              <a:t>British </a:t>
            </a:r>
            <a:r>
              <a:rPr lang="en-US" dirty="0"/>
              <a:t>bread prices, and the principle of the common cause. </a:t>
            </a:r>
            <a:r>
              <a:rPr lang="en-US" i="1" dirty="0"/>
              <a:t>The British Journal for the Philosophy of Science</a:t>
            </a:r>
            <a:r>
              <a:rPr lang="en-US" dirty="0"/>
              <a:t>, </a:t>
            </a:r>
            <a:r>
              <a:rPr lang="en-US" i="1" dirty="0"/>
              <a:t>52</a:t>
            </a:r>
            <a:r>
              <a:rPr lang="en-US" dirty="0"/>
              <a:t>(2), 331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417638"/>
            <a:ext cx="4318000" cy="436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1633538"/>
            <a:ext cx="4203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4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Indeterminism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lamp on, </a:t>
            </a:r>
            <a:r>
              <a:rPr lang="en-US" dirty="0" err="1" smtClean="0"/>
              <a:t>tv</a:t>
            </a:r>
            <a:r>
              <a:rPr lang="en-US" dirty="0" smtClean="0"/>
              <a:t> also on, so P(L|T)=1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Does switch screen off L and 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223" y="3281769"/>
            <a:ext cx="78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01262" y="2779625"/>
            <a:ext cx="1530056" cy="4283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1262" y="3666401"/>
            <a:ext cx="1255252" cy="9032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9020" y="259495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lamp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9020" y="4385000"/>
            <a:ext cx="3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90880" y="258073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0880" y="4338025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Overdetermination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and Susie throwing rocks at glass bottle</a:t>
            </a:r>
          </a:p>
          <a:p>
            <a:r>
              <a:rPr lang="en-US" dirty="0" smtClean="0"/>
              <a:t>Rocks hit simultaneously, but Susie threw first</a:t>
            </a:r>
            <a:endParaRPr lang="en-US" dirty="0"/>
          </a:p>
        </p:txBody>
      </p:sp>
      <p:pic>
        <p:nvPicPr>
          <p:cNvPr id="4" name="Picture 6" descr="MCj011297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886200"/>
            <a:ext cx="1600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38950" y="5410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Glass Breaks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42950" y="35814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Susie Aims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333750" y="35814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Susie Throws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933950" y="48768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Bob Throws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038350" y="4876800"/>
            <a:ext cx="15240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/>
              <a:t>Bob Aims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57750" y="40386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56235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26695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6381750" y="43434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0550" y="6019800"/>
            <a:ext cx="632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66750" y="5562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5586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Bob’s rock arrives first and breaks </a:t>
            </a:r>
            <a:r>
              <a:rPr lang="en-US" dirty="0"/>
              <a:t>g</a:t>
            </a:r>
            <a:r>
              <a:rPr lang="en-US" dirty="0" smtClean="0"/>
              <a:t>lass</a:t>
            </a:r>
          </a:p>
          <a:p>
            <a:r>
              <a:rPr lang="en-US" dirty="0" smtClean="0"/>
              <a:t>But Susie still threw first and has perfect aim (breaks glass with P=1)</a:t>
            </a:r>
            <a:endParaRPr lang="en-US" dirty="0"/>
          </a:p>
        </p:txBody>
      </p:sp>
      <p:pic>
        <p:nvPicPr>
          <p:cNvPr id="4" name="Picture 4" descr="MCj011297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4400"/>
            <a:ext cx="1600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58000" y="60198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Glass Breaks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2000" y="41910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Susie Aims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352800" y="4191000"/>
            <a:ext cx="15240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 dirty="0">
                <a:solidFill>
                  <a:srgbClr val="000000"/>
                </a:solidFill>
              </a:rPr>
              <a:t>Susie Throws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953000" y="54864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Bob Throws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057400" y="5486400"/>
            <a:ext cx="1524000" cy="914400"/>
          </a:xfrm>
          <a:prstGeom prst="ellipse">
            <a:avLst/>
          </a:prstGeom>
          <a:solidFill>
            <a:srgbClr val="B9CDE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0">
                <a:solidFill>
                  <a:srgbClr val="000000"/>
                </a:solidFill>
              </a:rPr>
              <a:t>Bob Aims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76800" y="4648200"/>
            <a:ext cx="3733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5814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860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6400800" y="5410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09600" y="6629400"/>
            <a:ext cx="632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6172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5831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Seatbelt </a:t>
            </a:r>
            <a:r>
              <a:rPr lang="en-US" i="1" dirty="0" smtClean="0"/>
              <a:t>should</a:t>
            </a:r>
            <a:r>
              <a:rPr lang="en-US" dirty="0" smtClean="0"/>
              <a:t> prevent death, but causes 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376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44254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94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>
              <a:solidFill>
                <a:srgbClr val="FFFF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Lightning Bolt 1"/>
          <p:cNvSpPr/>
          <p:nvPr/>
        </p:nvSpPr>
        <p:spPr>
          <a:xfrm>
            <a:off x="5957643" y="3407163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0" y="3407163"/>
            <a:ext cx="17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Systematic Error</a:t>
            </a:r>
            <a:endParaRPr lang="en-US" dirty="0"/>
          </a:p>
        </p:txBody>
      </p:sp>
      <p:sp>
        <p:nvSpPr>
          <p:cNvPr id="23" name="Lightning Bolt 22"/>
          <p:cNvSpPr/>
          <p:nvPr/>
        </p:nvSpPr>
        <p:spPr>
          <a:xfrm>
            <a:off x="2657248" y="2701608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99930" y="3320741"/>
            <a:ext cx="135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  <a:br>
              <a:rPr lang="en-US" dirty="0" smtClean="0"/>
            </a:br>
            <a:r>
              <a:rPr lang="en-US" dirty="0" smtClean="0"/>
              <a:t>Logical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1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Probability </a:t>
            </a:r>
            <a:r>
              <a:rPr lang="en-US" dirty="0" smtClean="0">
                <a:latin typeface="Arial" charset="0"/>
              </a:rPr>
              <a:t>trajectory</a:t>
            </a:r>
            <a:endParaRPr lang="en-US" dirty="0">
              <a:latin typeface="Arial" charset="0"/>
            </a:endParaRPr>
          </a:p>
        </p:txBody>
      </p:sp>
      <p:pic>
        <p:nvPicPr>
          <p:cNvPr id="430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057400"/>
            <a:ext cx="7010400" cy="2435225"/>
          </a:xfrm>
          <a:noFill/>
        </p:spPr>
      </p:pic>
      <p:pic>
        <p:nvPicPr>
          <p:cNvPr id="43012" name="Picture 7" descr="MCj029772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4419600"/>
            <a:ext cx="186213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1" descr="MCAN00718_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70425"/>
            <a:ext cx="14478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12"/>
          <p:cNvSpPr>
            <a:spLocks noChangeShapeType="1"/>
          </p:cNvSpPr>
          <p:nvPr/>
        </p:nvSpPr>
        <p:spPr bwMode="auto">
          <a:xfrm flipH="1" flipV="1">
            <a:off x="3429000" y="4038600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3"/>
          <p:cNvSpPr>
            <a:spLocks noChangeShapeType="1"/>
          </p:cNvSpPr>
          <p:nvPr/>
        </p:nvSpPr>
        <p:spPr bwMode="auto">
          <a:xfrm flipV="1">
            <a:off x="2209800" y="3352800"/>
            <a:ext cx="762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146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Text Box 19"/>
          <p:cNvSpPr txBox="1">
            <a:spLocks noChangeArrowheads="1"/>
          </p:cNvSpPr>
          <p:nvPr/>
        </p:nvSpPr>
        <p:spPr bwMode="auto">
          <a:xfrm>
            <a:off x="8213725" y="39227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43018" name="Text Box 20"/>
          <p:cNvSpPr txBox="1">
            <a:spLocks noChangeArrowheads="1"/>
          </p:cNvSpPr>
          <p:nvPr/>
        </p:nvSpPr>
        <p:spPr bwMode="auto">
          <a:xfrm>
            <a:off x="4495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43019" name="Text Box 21"/>
          <p:cNvSpPr txBox="1">
            <a:spLocks noChangeArrowheads="1"/>
          </p:cNvSpPr>
          <p:nvPr/>
        </p:nvSpPr>
        <p:spPr bwMode="auto">
          <a:xfrm>
            <a:off x="6156325" y="4760913"/>
            <a:ext cx="2759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20" name="Text Box 22"/>
          <p:cNvSpPr txBox="1">
            <a:spLocks noChangeArrowheads="1"/>
          </p:cNvSpPr>
          <p:nvPr/>
        </p:nvSpPr>
        <p:spPr bwMode="auto">
          <a:xfrm>
            <a:off x="6019800" y="5029200"/>
            <a:ext cx="29305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P(Y) changes at x</a:t>
            </a:r>
          </a:p>
          <a:p>
            <a:pPr>
              <a:buFontTx/>
              <a:buChar char="•"/>
            </a:pPr>
            <a:r>
              <a:rPr lang="en-US"/>
              <a:t>After x P(Y) is high</a:t>
            </a:r>
          </a:p>
          <a:p>
            <a:pPr>
              <a:buFontTx/>
              <a:buChar char="•"/>
            </a:pPr>
            <a:r>
              <a:rPr lang="en-US"/>
              <a:t>P is higher than before x</a:t>
            </a:r>
          </a:p>
          <a:p>
            <a:pPr>
              <a:buFontTx/>
              <a:buChar char="•"/>
            </a:pPr>
            <a:r>
              <a:rPr lang="en-US"/>
              <a:t>P remains high until y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Was Because Of!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probability of death (D) within 30 minutes of poisoning (O) is 0.8</a:t>
            </a:r>
          </a:p>
          <a:p>
            <a:pPr marL="0" indent="0">
              <a:buNone/>
            </a:pPr>
            <a:r>
              <a:rPr lang="en-US" dirty="0" smtClean="0"/>
              <a:t>But if an antidote (A) is given within 10 minutes of poisoning, the probability of death is reduced to 0.001</a:t>
            </a:r>
          </a:p>
          <a:p>
            <a:pPr marL="0" indent="0">
              <a:buNone/>
            </a:pPr>
            <a:r>
              <a:rPr lang="en-US" dirty="0" smtClean="0"/>
              <a:t>However the antidote has occasional side effects, so the probability of death when an antidote is given in the absence of the poison is still 0.001</a:t>
            </a:r>
          </a:p>
          <a:p>
            <a:pPr marL="0" indent="0">
              <a:buNone/>
            </a:pPr>
            <a:r>
              <a:rPr lang="en-US" dirty="0" smtClean="0"/>
              <a:t>Is O a cause of death? Is A?</a:t>
            </a:r>
          </a:p>
        </p:txBody>
      </p:sp>
    </p:spTree>
    <p:extLst>
      <p:ext uri="{BB962C8B-B14F-4D97-AF65-F5344CB8AC3E}">
        <p14:creationId xmlns:p14="http://schemas.microsoft.com/office/powerpoint/2010/main" val="337297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and antidote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P(D|O)=0.8 in 30 minutes</a:t>
            </a:r>
          </a:p>
          <a:p>
            <a:pPr marL="0" indent="0">
              <a:buNone/>
            </a:pPr>
            <a:r>
              <a:rPr lang="en-US" dirty="0" smtClean="0"/>
              <a:t>P(D|A^O)=0.001 if within </a:t>
            </a:r>
            <a:r>
              <a:rPr lang="en-US" smtClean="0"/>
              <a:t>10 minutes of 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P(D|A^¬O)=0.001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 A and O positive, negative, neutral or mixed? Better handled by </a:t>
            </a:r>
            <a:r>
              <a:rPr lang="en-US" dirty="0" err="1" smtClean="0"/>
              <a:t>Suppes</a:t>
            </a:r>
            <a:r>
              <a:rPr lang="en-US" dirty="0" smtClean="0"/>
              <a:t> or </a:t>
            </a:r>
            <a:r>
              <a:rPr lang="en-US" dirty="0" err="1" smtClean="0"/>
              <a:t>Eells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impact on a specific instance be different than that at type level? When?</a:t>
            </a:r>
          </a:p>
        </p:txBody>
      </p:sp>
    </p:spTree>
    <p:extLst>
      <p:ext uri="{BB962C8B-B14F-4D97-AF65-F5344CB8AC3E}">
        <p14:creationId xmlns:p14="http://schemas.microsoft.com/office/powerpoint/2010/main" val="381352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and antidote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0915" r="-40915"/>
          <a:stretch>
            <a:fillRect/>
          </a:stretch>
        </p:blipFill>
        <p:spPr>
          <a:xfrm>
            <a:off x="0" y="4733705"/>
            <a:ext cx="2083010" cy="1145575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769075" y="1768831"/>
            <a:ext cx="15120" cy="353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9075" y="5306493"/>
            <a:ext cx="58201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72511" y="2645688"/>
            <a:ext cx="665293" cy="3233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3205061"/>
            <a:ext cx="98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P(death)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37804" y="2606828"/>
            <a:ext cx="92233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4849" y="22526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9995" y="5694614"/>
            <a:ext cx="9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antidote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3160142" y="4958774"/>
            <a:ext cx="0" cy="735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27951" y="4906014"/>
            <a:ext cx="922338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4467" y="4401105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5225" y="1959180"/>
            <a:ext cx="516434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3565" y="17916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39008" y="5306493"/>
            <a:ext cx="0" cy="57278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88178" y="5879280"/>
            <a:ext cx="2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5" name="Freeform 34"/>
          <p:cNvSpPr/>
          <p:nvPr/>
        </p:nvSpPr>
        <p:spPr>
          <a:xfrm>
            <a:off x="3628871" y="1874641"/>
            <a:ext cx="3129902" cy="3038779"/>
          </a:xfrm>
          <a:custGeom>
            <a:avLst/>
            <a:gdLst>
              <a:gd name="connsiteX0" fmla="*/ 0 w 3129902"/>
              <a:gd name="connsiteY0" fmla="*/ 3038779 h 3038779"/>
              <a:gd name="connsiteX1" fmla="*/ 498970 w 3129902"/>
              <a:gd name="connsiteY1" fmla="*/ 2751533 h 3038779"/>
              <a:gd name="connsiteX2" fmla="*/ 1088662 w 3129902"/>
              <a:gd name="connsiteY2" fmla="*/ 2403814 h 3038779"/>
              <a:gd name="connsiteX3" fmla="*/ 2101722 w 3129902"/>
              <a:gd name="connsiteY3" fmla="*/ 937347 h 3038779"/>
              <a:gd name="connsiteX4" fmla="*/ 2691413 w 3129902"/>
              <a:gd name="connsiteY4" fmla="*/ 151200 h 3038779"/>
              <a:gd name="connsiteX5" fmla="*/ 3129902 w 3129902"/>
              <a:gd name="connsiteY5" fmla="*/ 18 h 303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902" h="3038779">
                <a:moveTo>
                  <a:pt x="0" y="3038779"/>
                </a:moveTo>
                <a:lnTo>
                  <a:pt x="498970" y="2751533"/>
                </a:lnTo>
                <a:cubicBezTo>
                  <a:pt x="680414" y="2645705"/>
                  <a:pt x="821537" y="2706178"/>
                  <a:pt x="1088662" y="2403814"/>
                </a:cubicBezTo>
                <a:cubicBezTo>
                  <a:pt x="1355787" y="2101450"/>
                  <a:pt x="1834597" y="1312783"/>
                  <a:pt x="2101722" y="937347"/>
                </a:cubicBezTo>
                <a:cubicBezTo>
                  <a:pt x="2368847" y="561911"/>
                  <a:pt x="2520050" y="307421"/>
                  <a:pt x="2691413" y="151200"/>
                </a:cubicBezTo>
                <a:cubicBezTo>
                  <a:pt x="2862776" y="-5021"/>
                  <a:pt x="3129902" y="18"/>
                  <a:pt x="3129902" y="18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99501" y="1179140"/>
            <a:ext cx="1179382" cy="11793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      X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7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6" grpId="0"/>
      <p:bldP spid="30" grpId="0"/>
      <p:bldP spid="33" grpId="0"/>
      <p:bldP spid="35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background contexts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poison and antidote are administered at same time?</a:t>
            </a:r>
          </a:p>
          <a:p>
            <a:r>
              <a:rPr lang="en-US" dirty="0" smtClean="0"/>
              <a:t>What about exposure that provides resistance to later bacteria?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Counterexample (sort of)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likely to survive until t2 but not a later time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death|A</a:t>
            </a:r>
            <a:r>
              <a:rPr lang="en-US" dirty="0" smtClean="0"/>
              <a:t>)=P(</a:t>
            </a:r>
            <a:r>
              <a:rPr lang="en-US" dirty="0" err="1" smtClean="0"/>
              <a:t>death|disease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death|cure</a:t>
            </a:r>
            <a:r>
              <a:rPr lang="en-US" dirty="0" smtClean="0"/>
              <a:t>)=0</a:t>
            </a:r>
          </a:p>
          <a:p>
            <a:r>
              <a:rPr lang="en-US" dirty="0" smtClean="0"/>
              <a:t>BUT residual chance of death from A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676400" y="4343400"/>
            <a:ext cx="1066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Patient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27432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733800" y="4343400"/>
            <a:ext cx="1828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Ineffective drug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5562600" y="4648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400800" y="4343400"/>
            <a:ext cx="12192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Cure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600200" y="5410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4495800" y="55626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572000" y="39766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58000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B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0574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4495800" y="50292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t1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781800" y="50292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90991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Process </a:t>
            </a:r>
            <a:r>
              <a:rPr lang="en-US" sz="3400" dirty="0" err="1" smtClean="0">
                <a:solidFill>
                  <a:schemeClr val="tx2"/>
                </a:solidFill>
                <a:latin typeface="Times New Roman" charset="0"/>
              </a:rPr>
              <a:t>vs</a:t>
            </a:r>
            <a:r>
              <a:rPr lang="en-US" sz="3400" dirty="0" smtClean="0">
                <a:solidFill>
                  <a:schemeClr val="tx2"/>
                </a:solidFill>
                <a:latin typeface="Times New Roman" charset="0"/>
              </a:rPr>
              <a:t> Frequency Data</a:t>
            </a:r>
            <a:endParaRPr lang="en-US" sz="4400" dirty="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65627"/>
              </p:ext>
            </p:extLst>
          </p:nvPr>
        </p:nvGraphicFramePr>
        <p:xfrm>
          <a:off x="1706563" y="1738700"/>
          <a:ext cx="633253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18" name="MS Org Chart" r:id="rId4" imgW="6311880" imgH="1663560" progId="OrgPlusWOPX.4">
                  <p:embed followColorScheme="full"/>
                </p:oleObj>
              </mc:Choice>
              <mc:Fallback>
                <p:oleObj name="MS Org Chart" r:id="rId4" imgW="6311880" imgH="166356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738700"/>
                        <a:ext cx="6332537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55974" y="4139000"/>
            <a:ext cx="2481461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Formulate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hypotheses</a:t>
            </a:r>
            <a:endParaRPr kumimoji="0" lang="en-US" sz="3000" dirty="0">
              <a:solidFill>
                <a:srgbClr val="FFFFFF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009035" y="4139000"/>
            <a:ext cx="2687165" cy="12765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04407" y="4139000"/>
            <a:ext cx="2632114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(Collect) &amp; Analyze data </a:t>
            </a:r>
            <a:br>
              <a:rPr lang="en-US" sz="2400" dirty="0" smtClean="0">
                <a:solidFill>
                  <a:srgbClr val="FFFFFF"/>
                </a:solidFill>
                <a:latin typeface="Times New Roman" charset="0"/>
              </a:rPr>
            </a:br>
            <a:r>
              <a:rPr lang="en-US" sz="2400" dirty="0" smtClean="0">
                <a:solidFill>
                  <a:srgbClr val="FFFFFF"/>
                </a:solidFill>
                <a:latin typeface="Times New Roman" charset="0"/>
              </a:rPr>
              <a:t>to </a:t>
            </a:r>
            <a:r>
              <a:rPr lang="en-US" sz="2400" dirty="0">
                <a:solidFill>
                  <a:srgbClr val="FFFFFF"/>
                </a:solidFill>
                <a:latin typeface="Times New Roman" charset="0"/>
              </a:rPr>
              <a:t>test hypotheses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2971800" y="35294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400800" y="352940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3637435" y="4672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226987" y="5841171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000" dirty="0" smtClean="0">
                <a:solidFill>
                  <a:srgbClr val="FFFFFF"/>
                </a:solidFill>
              </a:rPr>
              <a:t>Evaluate hypotheses</a:t>
            </a:r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5509207" y="5415528"/>
            <a:ext cx="0" cy="42564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ghtning Bolt 20"/>
          <p:cNvSpPr/>
          <p:nvPr/>
        </p:nvSpPr>
        <p:spPr>
          <a:xfrm>
            <a:off x="5619296" y="5205812"/>
            <a:ext cx="1238704" cy="95713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29687" y="5415528"/>
            <a:ext cx="1559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for </a:t>
            </a:r>
          </a:p>
          <a:p>
            <a:r>
              <a:rPr lang="en-US" dirty="0" smtClean="0"/>
              <a:t>Random Error;</a:t>
            </a:r>
          </a:p>
          <a:p>
            <a:r>
              <a:rPr lang="en-US" dirty="0" smtClean="0"/>
              <a:t>Errors of </a:t>
            </a:r>
            <a:br>
              <a:rPr lang="en-US" dirty="0" smtClean="0"/>
            </a:br>
            <a:r>
              <a:rPr lang="en-US" dirty="0" err="1" smtClean="0"/>
              <a:t>Interpretatino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Blends background knowledge &amp; data</a:t>
            </a:r>
          </a:p>
          <a:p>
            <a:r>
              <a:rPr lang="en-US" dirty="0" smtClean="0"/>
              <a:t>Estimates actual ratio in the population at large of things being tested for</a:t>
            </a:r>
          </a:p>
          <a:p>
            <a:r>
              <a:rPr lang="en-US" dirty="0" smtClean="0"/>
              <a:t>Bayesian in nature</a:t>
            </a:r>
          </a:p>
          <a:p>
            <a:r>
              <a:rPr lang="en-US" dirty="0" smtClean="0"/>
              <a:t>Helps provide grounding for what is expected in your data, lets you judge if there is sample bias, </a:t>
            </a:r>
            <a:r>
              <a:rPr lang="en-US" i="1" dirty="0" smtClean="0"/>
              <a:t>etc.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</a:t>
            </a:r>
            <a:r>
              <a:rPr lang="en-US" dirty="0" err="1" smtClean="0"/>
              <a:t>vs</a:t>
            </a:r>
            <a:r>
              <a:rPr lang="en-US" dirty="0" smtClean="0"/>
              <a:t> empiricism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Theoretical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Contiguity</a:t>
            </a:r>
          </a:p>
          <a:p>
            <a:r>
              <a:rPr lang="en-US" dirty="0" smtClean="0"/>
              <a:t>Temporal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Necessary connection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Empirical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Contiguity</a:t>
            </a:r>
          </a:p>
          <a:p>
            <a:r>
              <a:rPr lang="en-US" dirty="0" smtClean="0"/>
              <a:t>Temporal priority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Constant conjunction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/>
              <a:t>A cause is an insufficient (I) </a:t>
            </a:r>
            <a:r>
              <a:rPr lang="en-US" dirty="0"/>
              <a:t>but non-</a:t>
            </a:r>
            <a:r>
              <a:rPr lang="en-US" dirty="0" smtClean="0"/>
              <a:t>redundant (N) </a:t>
            </a:r>
            <a:r>
              <a:rPr lang="en-US" dirty="0"/>
              <a:t>part of an </a:t>
            </a:r>
            <a:r>
              <a:rPr lang="en-US" dirty="0" smtClean="0"/>
              <a:t>unnecessary (U) </a:t>
            </a:r>
            <a:r>
              <a:rPr lang="en-US" dirty="0"/>
              <a:t>but sufficient </a:t>
            </a:r>
            <a:r>
              <a:rPr lang="en-US" dirty="0" smtClean="0"/>
              <a:t>condition (S)</a:t>
            </a:r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3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INUS example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71656" y="1600201"/>
            <a:ext cx="8229600" cy="2245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Lit match (C) may cause house fire (E)</a:t>
            </a:r>
          </a:p>
          <a:p>
            <a:r>
              <a:rPr lang="en-US" dirty="0" smtClean="0"/>
              <a:t>Many cases where lit match does not cause fire </a:t>
            </a:r>
          </a:p>
          <a:p>
            <a:r>
              <a:rPr lang="en-US" dirty="0" smtClean="0"/>
              <a:t>Many cases of fire without lit match (Y)</a:t>
            </a:r>
          </a:p>
          <a:p>
            <a:r>
              <a:rPr lang="en-US" dirty="0" smtClean="0"/>
              <a:t>For lit match to cause fire, need oxygen, flammable materials, etc. (X)</a:t>
            </a:r>
            <a:endParaRPr lang="en-US" dirty="0"/>
          </a:p>
        </p:txBody>
      </p:sp>
      <p:pic>
        <p:nvPicPr>
          <p:cNvPr id="18" name="Picture 5" descr="MCj029029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7200"/>
            <a:ext cx="13350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MCj029038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4572000"/>
            <a:ext cx="973138" cy="1087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7" descr="MCj0397492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1825625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438400" y="49530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5334000" y="4953000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279525" y="59801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C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7315200" y="609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y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419600" y="6019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90537"/>
      </p:ext>
    </p:extLst>
  </p:cSld>
  <p:clrMapOvr>
    <a:masterClrMapping/>
  </p:clrMapOvr>
  <p:transition xmlns:p14="http://schemas.microsoft.com/office/powerpoint/2010/main" advTm="16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19742</TotalTime>
  <Words>2044</Words>
  <Application>Microsoft Macintosh PowerPoint</Application>
  <PresentationFormat>On-screen Show (4:3)</PresentationFormat>
  <Paragraphs>410</Paragraphs>
  <Slides>45</Slides>
  <Notes>38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MS Org Chart</vt:lpstr>
      <vt:lpstr>Equation</vt:lpstr>
      <vt:lpstr>PowerPoint Presentation</vt:lpstr>
      <vt:lpstr>Causality</vt:lpstr>
      <vt:lpstr>PowerPoint Presentation</vt:lpstr>
      <vt:lpstr>PowerPoint Presentation</vt:lpstr>
      <vt:lpstr>PowerPoint Presentation</vt:lpstr>
      <vt:lpstr>Inference</vt:lpstr>
      <vt:lpstr>Theory vs empiricism</vt:lpstr>
      <vt:lpstr>INUS condition</vt:lpstr>
      <vt:lpstr>INUS example</vt:lpstr>
      <vt:lpstr>INUS conditions summary</vt:lpstr>
      <vt:lpstr>Problems for INUS</vt:lpstr>
      <vt:lpstr>Murder mystery</vt:lpstr>
      <vt:lpstr>Sleepwalker or murderer?</vt:lpstr>
      <vt:lpstr>The verdict</vt:lpstr>
      <vt:lpstr>Another Example  (take this home)</vt:lpstr>
      <vt:lpstr>Probabilities from data</vt:lpstr>
      <vt:lpstr>Probabilistic causality: basic idea</vt:lpstr>
      <vt:lpstr>Bayes Rule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Bayes Law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Why is that true?</vt:lpstr>
      <vt:lpstr>Bayes Law</vt:lpstr>
      <vt:lpstr>Bayes rule</vt:lpstr>
      <vt:lpstr>Example continued</vt:lpstr>
      <vt:lpstr>Problem: Nonstationarity</vt:lpstr>
      <vt:lpstr>Problem: Indeterminism</vt:lpstr>
      <vt:lpstr>Problem: Overdetermination</vt:lpstr>
      <vt:lpstr>Problem: Preemption</vt:lpstr>
      <vt:lpstr>PowerPoint Presentation</vt:lpstr>
      <vt:lpstr>Probability trajectory</vt:lpstr>
      <vt:lpstr>PowerPoint Presentation</vt:lpstr>
      <vt:lpstr>Poison and antidote</vt:lpstr>
      <vt:lpstr>Poison and antidote</vt:lpstr>
      <vt:lpstr>Why are background contexts needed?</vt:lpstr>
      <vt:lpstr>Counterexample (sort of)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652</cp:revision>
  <cp:lastPrinted>2014-02-18T19:49:30Z</cp:lastPrinted>
  <dcterms:created xsi:type="dcterms:W3CDTF">2013-10-07T16:54:34Z</dcterms:created>
  <dcterms:modified xsi:type="dcterms:W3CDTF">2016-06-13T23:09:42Z</dcterms:modified>
</cp:coreProperties>
</file>