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552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99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D99A7-8EC1-7C4C-9C95-44D3DC75A81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3E20A-D907-764B-B864-1E273F0C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0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4852" indent="-282635" defTabSz="9217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0541" indent="-226108" defTabSz="92170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2758" indent="-226108" defTabSz="92170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34974" indent="-226108" defTabSz="92170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87191" indent="-226108" algn="r" defTabSz="9217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9407" indent="-226108" algn="r" defTabSz="9217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1624" indent="-226108" algn="r" defTabSz="9217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43840" indent="-226108" algn="r" defTabSz="9217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FF9E69-7AE9-482C-979C-18D84F486DC3}" type="slidenum">
              <a:rPr lang="en-US" smtClean="0">
                <a:solidFill>
                  <a:prstClr val="black"/>
                </a:solidFill>
              </a:rPr>
              <a:pPr eaLnBrk="1" hangingPunct="1"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-here is an overview of the task that we used</a:t>
            </a:r>
          </a:p>
          <a:p>
            <a:pPr eaLnBrk="1" hangingPunct="1"/>
            <a:r>
              <a:rPr lang="en-US" dirty="0" smtClean="0"/>
              <a:t>-at the start of each trial participants saw a dot and were instructed to keep their eyes fixed on that point throughout the entire trial</a:t>
            </a:r>
          </a:p>
          <a:p>
            <a:pPr eaLnBrk="1" hangingPunct="1"/>
            <a:r>
              <a:rPr lang="en-US" dirty="0" smtClean="0"/>
              <a:t>-after a 1.5sec fixation period, they saw a search array in which they had to try to find an X among </a:t>
            </a:r>
            <a:r>
              <a:rPr lang="en-US" dirty="0" err="1" smtClean="0"/>
              <a:t>Ls</a:t>
            </a:r>
            <a:r>
              <a:rPr lang="en-US" dirty="0" smtClean="0"/>
              <a:t> for </a:t>
            </a:r>
            <a:r>
              <a:rPr lang="en-US" dirty="0" err="1" smtClean="0"/>
              <a:t>popout</a:t>
            </a:r>
            <a:r>
              <a:rPr lang="en-US" dirty="0" smtClean="0"/>
              <a:t> or a T among </a:t>
            </a:r>
            <a:r>
              <a:rPr lang="en-US" dirty="0" err="1" smtClean="0"/>
              <a:t>Ls</a:t>
            </a:r>
            <a:r>
              <a:rPr lang="en-US" dirty="0" smtClean="0"/>
              <a:t> for effort search</a:t>
            </a:r>
          </a:p>
          <a:p>
            <a:pPr eaLnBrk="1" hangingPunct="1"/>
            <a:r>
              <a:rPr lang="en-US" dirty="0" smtClean="0"/>
              <a:t>-participants responded with a button press to indicate the presence or absence of a target</a:t>
            </a:r>
          </a:p>
          <a:p>
            <a:pPr eaLnBrk="1" hangingPunct="1"/>
            <a:r>
              <a:rPr lang="en-US" dirty="0" smtClean="0"/>
              <a:t>-</a:t>
            </a:r>
            <a:r>
              <a:rPr lang="en-US" dirty="0" err="1" smtClean="0"/>
              <a:t>popout</a:t>
            </a:r>
            <a:r>
              <a:rPr lang="en-US" dirty="0" smtClean="0"/>
              <a:t> and search trials were presented in separate blocks to avoid any task-switching effects </a:t>
            </a:r>
          </a:p>
          <a:p>
            <a:pPr eaLnBrk="1" hangingPunct="1"/>
            <a:r>
              <a:rPr lang="en-US" dirty="0" smtClean="0"/>
              <a:t>-the presentation order was counterbalanced such that half of the participants started with </a:t>
            </a:r>
            <a:r>
              <a:rPr lang="en-US" dirty="0" err="1" smtClean="0"/>
              <a:t>popout</a:t>
            </a:r>
            <a:r>
              <a:rPr lang="en-US" dirty="0" smtClean="0"/>
              <a:t> trials and the other half started with search trials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455A5-E8A4-4759-9344-B0723BC9BC37}" type="slidenum">
              <a:rPr lang="en-US">
                <a:solidFill>
                  <a:srgbClr val="000000"/>
                </a:solidFill>
                <a:latin typeface="Franklin Gothic Medium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8604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E7A0B-C90E-4596-8F73-2C797A374AE2}" type="slidenum">
              <a:rPr lang="en-US">
                <a:solidFill>
                  <a:srgbClr val="000000"/>
                </a:solidFill>
                <a:latin typeface="Franklin Gothic Medium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103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F7462-6510-4332-9458-A90F30B4C3E7}" type="slidenum">
              <a:rPr lang="en-US">
                <a:solidFill>
                  <a:srgbClr val="000000"/>
                </a:solidFill>
                <a:latin typeface="Franklin Gothic Medium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6164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555EA-5B0E-4583-9563-26C351B709E7}" type="slidenum">
              <a:rPr lang="en-US">
                <a:solidFill>
                  <a:srgbClr val="000000"/>
                </a:solidFill>
                <a:latin typeface="Franklin Gothic Medium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8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84733-CC82-4B47-A7AE-B184FA54B175}" type="slidenum">
              <a:rPr lang="en-US">
                <a:solidFill>
                  <a:srgbClr val="000000"/>
                </a:solidFill>
                <a:latin typeface="Franklin Gothic Medium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8975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A211D-7D6A-4075-9602-ED2FB08CF4E2}" type="slidenum">
              <a:rPr lang="en-US">
                <a:solidFill>
                  <a:srgbClr val="000000"/>
                </a:solidFill>
                <a:latin typeface="Franklin Gothic Medium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41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E7CA3-FABD-41E3-864E-C90DA4DFF1F8}" type="slidenum">
              <a:rPr lang="en-US">
                <a:solidFill>
                  <a:srgbClr val="000000"/>
                </a:solidFill>
                <a:latin typeface="Franklin Gothic Medium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6020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71478-7D39-4D41-A242-7C3F3C1E5928}" type="slidenum">
              <a:rPr lang="en-US">
                <a:solidFill>
                  <a:srgbClr val="000000"/>
                </a:solidFill>
                <a:latin typeface="Franklin Gothic Medium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2772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DA6F9-9B6D-4BCC-A389-970F80CA2B6F}" type="slidenum">
              <a:rPr lang="en-US">
                <a:solidFill>
                  <a:srgbClr val="000000"/>
                </a:solidFill>
                <a:latin typeface="Franklin Gothic Medium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2185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DE2AA-54FB-4090-8F22-B3DC468E421C}" type="slidenum">
              <a:rPr lang="en-US">
                <a:solidFill>
                  <a:srgbClr val="000000"/>
                </a:solidFill>
                <a:latin typeface="Franklin Gothic Medium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932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85C9F-3187-45C3-AC68-A0B390FC63DF}" type="slidenum">
              <a:rPr lang="en-US">
                <a:solidFill>
                  <a:srgbClr val="000000"/>
                </a:solidFill>
                <a:latin typeface="Franklin Gothic Medium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7278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0F159-7D0A-4B6E-A940-1010478C20C6}" type="slidenum">
              <a:rPr lang="en-US">
                <a:solidFill>
                  <a:srgbClr val="000000"/>
                </a:solidFill>
                <a:latin typeface="Franklin Gothic Medium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9997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AD1E2A8-97D8-4C37-A0D4-2867B90ECF32}" type="slidenum">
              <a:rPr lang="en-US">
                <a:solidFill>
                  <a:srgbClr val="000000"/>
                </a:solidFill>
                <a:latin typeface="Franklin Gothic Medium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877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ranklin Gothic Medium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ranklin Gothic Medium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ranklin Gothic Medium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ranklin Gothic Medium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81200"/>
            <a:ext cx="1439863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FFFFFF"/>
          </a:solidFill>
        </p:spPr>
        <p:txBody>
          <a:bodyPr/>
          <a:lstStyle/>
          <a:p>
            <a:pPr algn="l" eaLnBrk="1" hangingPunct="1"/>
            <a:r>
              <a:rPr lang="en-US" sz="3600" b="1" smtClean="0"/>
              <a:t>Visual search task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646613"/>
            <a:ext cx="1412875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981200"/>
            <a:ext cx="1389063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1981200"/>
            <a:ext cx="135255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6613"/>
            <a:ext cx="1395413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1395413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" t="8775"/>
          <a:stretch>
            <a:fillRect/>
          </a:stretch>
        </p:blipFill>
        <p:spPr bwMode="auto">
          <a:xfrm>
            <a:off x="4824413" y="4646613"/>
            <a:ext cx="1419225" cy="13684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r="6432"/>
          <a:stretch>
            <a:fillRect/>
          </a:stretch>
        </p:blipFill>
        <p:spPr bwMode="auto">
          <a:xfrm>
            <a:off x="3432175" y="4646613"/>
            <a:ext cx="1371600" cy="13731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3" name="Line 11"/>
          <p:cNvSpPr>
            <a:spLocks noChangeShapeType="1"/>
          </p:cNvSpPr>
          <p:nvPr/>
        </p:nvSpPr>
        <p:spPr bwMode="auto">
          <a:xfrm flipH="1">
            <a:off x="304800" y="3352800"/>
            <a:ext cx="2286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3962400" y="3352800"/>
            <a:ext cx="2286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867400" y="1295400"/>
            <a:ext cx="19050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Franklin Gothic Medium" pitchFamily="34" charset="0"/>
              </a:rPr>
              <a:t>ITI</a:t>
            </a:r>
          </a:p>
          <a:p>
            <a:pPr algn="ctr" defTabSz="91440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Franklin Gothic Medium" pitchFamily="34" charset="0"/>
              </a:rPr>
              <a:t>2000 - 8000 ms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609600" y="1295400"/>
            <a:ext cx="17526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Franklin Gothic Medium" pitchFamily="34" charset="0"/>
              </a:rPr>
              <a:t>fixation</a:t>
            </a:r>
          </a:p>
          <a:p>
            <a:pPr algn="ctr" defTabSz="91440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Franklin Gothic Medium" pitchFamily="34" charset="0"/>
              </a:rPr>
              <a:t>1500 ms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2438400" y="1295400"/>
            <a:ext cx="17526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Franklin Gothic Medium" pitchFamily="34" charset="0"/>
              </a:rPr>
              <a:t>search array</a:t>
            </a:r>
          </a:p>
          <a:p>
            <a:pPr algn="ctr" defTabSz="91440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Franklin Gothic Medium" pitchFamily="34" charset="0"/>
              </a:rPr>
              <a:t>2000 ms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191000" y="1295400"/>
            <a:ext cx="17526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Franklin Gothic Medium" pitchFamily="34" charset="0"/>
              </a:rPr>
              <a:t>mask</a:t>
            </a:r>
          </a:p>
          <a:p>
            <a:pPr algn="ctr" defTabSz="91440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Franklin Gothic Medium" pitchFamily="34" charset="0"/>
              </a:rPr>
              <a:t>500 ms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762000" y="42672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Franklin Gothic Medium" pitchFamily="34" charset="0"/>
              </a:rPr>
              <a:t>popout</a:t>
            </a:r>
            <a:r>
              <a:rPr lang="en-US" dirty="0" smtClean="0">
                <a:solidFill>
                  <a:srgbClr val="000000"/>
                </a:solidFill>
                <a:latin typeface="Franklin Gothic Medium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3873500" y="42672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Franklin Gothic Medium" pitchFamily="34" charset="0"/>
              </a:rPr>
              <a:t>search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400800" y="4495800"/>
            <a:ext cx="2667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Franklin Gothic Medium" pitchFamily="34" charset="0"/>
              </a:rPr>
              <a:t>4 sec trials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Franklin Gothic Medium" pitchFamily="34" charset="0"/>
              </a:rPr>
              <a:t>96 trials per condition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Franklin Gothic Medium" pitchFamily="34" charset="0"/>
              </a:rPr>
              <a:t>3 blocks of popout/search trials           </a:t>
            </a: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2590800" y="1981200"/>
            <a:ext cx="1371600" cy="1371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nb-NO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333375" y="60198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Franklin Gothic Medium" pitchFamily="34" charset="0"/>
              </a:rPr>
              <a:t>X/3L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800225" y="60198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Franklin Gothic Medium" pitchFamily="34" charset="0"/>
              </a:rPr>
              <a:t>X/9L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3457575" y="60198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Franklin Gothic Medium" pitchFamily="34" charset="0"/>
              </a:rPr>
              <a:t>T/3L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4848225" y="60198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Franklin Gothic Medium" pitchFamily="34" charset="0"/>
              </a:rPr>
              <a:t>T/9L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808080"/>
                </a:solidFill>
                <a:latin typeface="Franklin Gothic Medium" pitchFamily="34" charset="0"/>
              </a:rPr>
              <a:t>Ziegler et al. (2013) OHBM</a:t>
            </a:r>
          </a:p>
        </p:txBody>
      </p:sp>
    </p:spTree>
    <p:extLst>
      <p:ext uri="{BB962C8B-B14F-4D97-AF65-F5344CB8AC3E}">
        <p14:creationId xmlns:p14="http://schemas.microsoft.com/office/powerpoint/2010/main" val="3617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171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Visual search task</vt:lpstr>
    </vt:vector>
  </TitlesOfParts>
  <Company>UCSF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search task</dc:title>
  <dc:creator>David Ziegler</dc:creator>
  <cp:lastModifiedBy>EMBODY study</cp:lastModifiedBy>
  <cp:revision>1</cp:revision>
  <dcterms:created xsi:type="dcterms:W3CDTF">2015-12-02T23:50:04Z</dcterms:created>
  <dcterms:modified xsi:type="dcterms:W3CDTF">2015-12-10T23:24:41Z</dcterms:modified>
</cp:coreProperties>
</file>