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25" d="100"/>
          <a:sy n="25" d="100"/>
        </p:scale>
        <p:origin x="1790" y="-182"/>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3800" b="1" dirty="0">
              <a:solidFill>
                <a:schemeClr val="tx1"/>
              </a:solidFill>
              <a:latin typeface="Arial" panose="020B0604020202020204" pitchFamily="34" charset="0"/>
              <a:cs typeface="Arial" panose="020B0604020202020204" pitchFamily="34" charset="0"/>
            </a:rPr>
            <a:t>Import</a:t>
          </a:r>
        </a:p>
      </dgm:t>
    </dgm:pt>
    <dgm:pt modelId="{01B26431-458E-D24E-8B30-1AA483D12A64}" type="parTrans" cxnId="{9DCE54BA-667B-2E4C-B97C-5F889B44A152}">
      <dgm:prSet/>
      <dgm:spPr/>
      <dgm:t>
        <a:bodyPr/>
        <a:lstStyle/>
        <a:p>
          <a:endParaRPr lang="en-US"/>
        </a:p>
      </dgm:t>
    </dgm:pt>
    <dgm:pt modelId="{ED25798F-2DD3-D542-A52E-B6A36B80E83E}" type="sibTrans" cxnId="{9DCE54BA-667B-2E4C-B97C-5F889B44A152}">
      <dgm:prSet/>
      <dgm:spPr/>
      <dgm:t>
        <a:bodyPr/>
        <a:lstStyle/>
        <a:p>
          <a:endParaRPr lang="en-US"/>
        </a:p>
      </dgm:t>
    </dgm:pt>
    <dgm:pt modelId="{5AEE49C3-2B5E-B94C-B2B8-5EA45B9D049C}">
      <dgm:prSet phldrT="[Text]" custT="1"/>
      <dgm:spPr/>
      <dgm:t>
        <a:bodyPr anchor="ctr" anchorCtr="0"/>
        <a:lstStyle/>
        <a:p>
          <a:r>
            <a:rPr lang="en-US" sz="3200" dirty="0">
              <a:latin typeface="Arial" panose="020B0604020202020204" pitchFamily="34" charset="0"/>
              <a:cs typeface="Arial" panose="020B0604020202020204" pitchFamily="34" charset="0"/>
            </a:rPr>
            <a:t>From spreadsheet files</a:t>
          </a:r>
        </a:p>
      </dgm:t>
    </dgm:pt>
    <dgm:pt modelId="{3ADE0267-E7F6-684C-869C-C2EE8BDD6976}" type="parTrans" cxnId="{855227BE-5131-4040-87AB-23DECCE3B3E7}">
      <dgm:prSet/>
      <dgm:spPr/>
      <dgm:t>
        <a:bodyPr/>
        <a:lstStyle/>
        <a:p>
          <a:endParaRPr lang="en-US"/>
        </a:p>
      </dgm:t>
    </dgm:pt>
    <dgm:pt modelId="{1E7C609D-8102-6C47-99F8-F074CABA29BD}" type="sibTrans" cxnId="{855227BE-5131-4040-87AB-23DECCE3B3E7}">
      <dgm:prSet/>
      <dgm:spPr/>
      <dgm:t>
        <a:bodyPr/>
        <a:lstStyle/>
        <a:p>
          <a:endParaRPr lang="en-US"/>
        </a:p>
      </dgm:t>
    </dgm:pt>
    <dgm:pt modelId="{65760BD8-580C-8F47-9A23-996F4C0EBC5D}">
      <dgm:prSet phldrT="[Text]" custT="1"/>
      <dgm:spPr/>
      <dgm:t>
        <a:bodyPr anchor="ctr" anchorCtr="0"/>
        <a:lstStyle/>
        <a:p>
          <a:r>
            <a:rPr lang="en-US" sz="3200" dirty="0">
              <a:latin typeface="Arial" panose="020B0604020202020204" pitchFamily="34" charset="0"/>
              <a:cs typeface="Arial" panose="020B0604020202020204" pitchFamily="34" charset="0"/>
            </a:rPr>
            <a:t>From </a:t>
          </a:r>
          <a:r>
            <a:rPr lang="en-US" sz="3200" dirty="0" err="1">
              <a:latin typeface="Arial" panose="020B0604020202020204" pitchFamily="34" charset="0"/>
              <a:cs typeface="Arial" panose="020B0604020202020204" pitchFamily="34" charset="0"/>
            </a:rPr>
            <a:t>Matlab</a:t>
          </a:r>
          <a:r>
            <a:rPr lang="en-US" sz="3200" dirty="0">
              <a:latin typeface="Arial" panose="020B0604020202020204" pitchFamily="34" charset="0"/>
              <a:cs typeface="Arial" panose="020B0604020202020204" pitchFamily="34" charset="0"/>
            </a:rPr>
            <a:t> data file</a:t>
          </a:r>
        </a:p>
      </dgm:t>
    </dgm:pt>
    <dgm:pt modelId="{255D2192-5762-F44E-9391-923F5F58C13A}" type="parTrans" cxnId="{57A388FF-E62A-B24A-A234-0FC344A6CE47}">
      <dgm:prSet/>
      <dgm:spPr/>
      <dgm:t>
        <a:bodyPr/>
        <a:lstStyle/>
        <a:p>
          <a:endParaRPr lang="en-US"/>
        </a:p>
      </dgm:t>
    </dgm:pt>
    <dgm:pt modelId="{DDC28B9E-F979-E648-A0AE-624F88C40A73}" type="sibTrans" cxnId="{57A388FF-E62A-B24A-A234-0FC344A6CE47}">
      <dgm:prSet/>
      <dgm:spPr/>
      <dgm:t>
        <a:bodyPr/>
        <a:lstStyle/>
        <a:p>
          <a:endParaRPr lang="en-US"/>
        </a:p>
      </dgm:t>
    </dgm:pt>
    <dgm:pt modelId="{98FEF093-7BD7-154B-933F-BDDC4655B614}">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Inspect</a:t>
          </a:r>
        </a:p>
      </dgm:t>
    </dgm:pt>
    <dgm:pt modelId="{A4A06BC2-45BE-FD4C-90BA-1AB9B24D768A}" type="parTrans" cxnId="{8CD389F2-9A62-B543-90B5-BE8658417A7D}">
      <dgm:prSet/>
      <dgm:spPr/>
      <dgm:t>
        <a:bodyPr/>
        <a:lstStyle/>
        <a:p>
          <a:endParaRPr lang="en-US"/>
        </a:p>
      </dgm:t>
    </dgm:pt>
    <dgm:pt modelId="{CB6E7D44-7787-304A-98EB-EC872B6A8FA1}" type="sibTrans" cxnId="{8CD389F2-9A62-B543-90B5-BE8658417A7D}">
      <dgm:prSet/>
      <dgm:spPr/>
      <dgm:t>
        <a:bodyPr/>
        <a:lstStyle/>
        <a:p>
          <a:endParaRPr lang="en-US"/>
        </a:p>
      </dgm:t>
    </dgm:pt>
    <dgm:pt modelId="{514562F1-BE79-6C4D-91B6-F710FF4441F6}">
      <dgm:prSet phldrT="[Text]" custT="1"/>
      <dgm:spPr/>
      <dgm:t>
        <a:bodyPr/>
        <a:lstStyle/>
        <a:p>
          <a:r>
            <a:rPr lang="en-US" sz="3200" dirty="0">
              <a:latin typeface="Arial" panose="020B0604020202020204" pitchFamily="34" charset="0"/>
              <a:cs typeface="Arial" panose="020B0604020202020204" pitchFamily="34" charset="0"/>
            </a:rPr>
            <a:t>Explore the dataset to get descriptive results</a:t>
          </a:r>
        </a:p>
      </dgm:t>
    </dgm:pt>
    <dgm:pt modelId="{66187BB8-EF42-CD44-B720-FCCE89CB2B23}" type="parTrans" cxnId="{4D6E28B7-9A07-154D-9B9B-B7984C85F9EF}">
      <dgm:prSet/>
      <dgm:spPr/>
      <dgm:t>
        <a:bodyPr/>
        <a:lstStyle/>
        <a:p>
          <a:endParaRPr lang="en-US"/>
        </a:p>
      </dgm:t>
    </dgm:pt>
    <dgm:pt modelId="{7E8EBF78-1F4A-B747-84F5-0422FF9243EB}" type="sibTrans" cxnId="{4D6E28B7-9A07-154D-9B9B-B7984C85F9EF}">
      <dgm:prSet/>
      <dgm:spPr/>
      <dgm:t>
        <a:bodyPr/>
        <a:lstStyle/>
        <a:p>
          <a:endParaRPr lang="en-US"/>
        </a:p>
      </dgm:t>
    </dgm:pt>
    <dgm:pt modelId="{E520D62C-8738-3449-82CC-A4F0770F4BBE}">
      <dgm:prSet phldrT="[Text]" custT="1"/>
      <dgm:spPr/>
      <dgm:t>
        <a:bodyPr/>
        <a:lstStyle/>
        <a:p>
          <a:r>
            <a:rPr lang="en-US" sz="3200" dirty="0">
              <a:latin typeface="Arial" panose="020B0604020202020204" pitchFamily="34" charset="0"/>
              <a:cs typeface="Arial" panose="020B0604020202020204" pitchFamily="34" charset="0"/>
            </a:rPr>
            <a:t>Find out data features and outliers</a:t>
          </a:r>
        </a:p>
      </dgm:t>
    </dgm:pt>
    <dgm:pt modelId="{13FCE6C1-B5A9-AB40-9B44-14C2DF4B0A96}" type="parTrans" cxnId="{26F58388-234B-1841-9786-4C20848833AB}">
      <dgm:prSet/>
      <dgm:spPr/>
      <dgm:t>
        <a:bodyPr/>
        <a:lstStyle/>
        <a:p>
          <a:endParaRPr lang="en-US"/>
        </a:p>
      </dgm:t>
    </dgm:pt>
    <dgm:pt modelId="{33C38397-ADA4-E74C-841F-B2C57053995C}" type="sibTrans" cxnId="{26F58388-234B-1841-9786-4C20848833AB}">
      <dgm:prSet/>
      <dgm:spPr/>
      <dgm:t>
        <a:bodyPr/>
        <a:lstStyle/>
        <a:p>
          <a:endParaRPr lang="en-US"/>
        </a:p>
      </dgm:t>
    </dgm:pt>
    <dgm:pt modelId="{263DA917-E477-4F4A-BF14-93AD591A5FD3}">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Process</a:t>
          </a:r>
        </a:p>
      </dgm:t>
    </dgm:pt>
    <dgm:pt modelId="{353A76DC-83D1-0442-8641-B0D7F57C250C}" type="parTrans" cxnId="{6785B677-A03C-1B45-9E48-773FFD42198B}">
      <dgm:prSet/>
      <dgm:spPr/>
      <dgm:t>
        <a:bodyPr/>
        <a:lstStyle/>
        <a:p>
          <a:endParaRPr lang="en-US"/>
        </a:p>
      </dgm:t>
    </dgm:pt>
    <dgm:pt modelId="{777F92C4-0728-9B40-BE56-B04CE5B35F88}" type="sibTrans" cxnId="{6785B677-A03C-1B45-9E48-773FFD42198B}">
      <dgm:prSet/>
      <dgm:spPr/>
      <dgm:t>
        <a:bodyPr/>
        <a:lstStyle/>
        <a:p>
          <a:endParaRPr lang="en-US"/>
        </a:p>
      </dgm:t>
    </dgm:pt>
    <dgm:pt modelId="{2CABD736-904B-E04F-BA4A-3B847AB4CB9F}">
      <dgm:prSet phldrT="[Text]" custT="1"/>
      <dgm:spPr/>
      <dgm:t>
        <a:bodyPr/>
        <a:lstStyle/>
        <a:p>
          <a:r>
            <a:rPr lang="en-US" sz="3200" dirty="0">
              <a:latin typeface="Arial" panose="020B0604020202020204" pitchFamily="34" charset="0"/>
              <a:cs typeface="Arial" panose="020B0604020202020204" pitchFamily="34" charset="0"/>
            </a:rPr>
            <a:t>Deal with the problems in datasets</a:t>
          </a:r>
        </a:p>
      </dgm:t>
    </dgm:pt>
    <dgm:pt modelId="{B136FC4E-3E03-1F4D-8812-A89371D0E95D}" type="parTrans" cxnId="{E2EBA3E1-219F-3148-AAE5-913901F2B520}">
      <dgm:prSet/>
      <dgm:spPr/>
      <dgm:t>
        <a:bodyPr/>
        <a:lstStyle/>
        <a:p>
          <a:endParaRPr lang="en-US"/>
        </a:p>
      </dgm:t>
    </dgm:pt>
    <dgm:pt modelId="{BD1080D6-3D3A-B344-81A0-818042F07345}" type="sibTrans" cxnId="{E2EBA3E1-219F-3148-AAE5-913901F2B520}">
      <dgm:prSet/>
      <dgm:spPr/>
      <dgm:t>
        <a:bodyPr/>
        <a:lstStyle/>
        <a:p>
          <a:endParaRPr lang="en-US"/>
        </a:p>
      </dgm:t>
    </dgm:pt>
    <dgm:pt modelId="{D7294F92-1D0E-864F-8504-D9422F398733}">
      <dgm:prSet phldrT="[Text]" custT="1"/>
      <dgm:spPr/>
      <dgm:t>
        <a:bodyPr anchor="ctr" anchorCtr="0"/>
        <a:lstStyle/>
        <a:p>
          <a:r>
            <a:rPr lang="en-US" sz="3200" dirty="0">
              <a:latin typeface="Arial" panose="020B0604020202020204" pitchFamily="34" charset="0"/>
              <a:cs typeface="Arial" panose="020B0604020202020204" pitchFamily="34" charset="0"/>
            </a:rPr>
            <a:t>From online sources or other formats</a:t>
          </a:r>
        </a:p>
      </dgm:t>
    </dgm:pt>
    <dgm:pt modelId="{6DF4FDAE-C6D1-2F46-8929-23F4D0FCCB83}" type="parTrans" cxnId="{4ADC6FF0-5806-D24D-912D-D24AD5399249}">
      <dgm:prSet/>
      <dgm:spPr/>
      <dgm:t>
        <a:bodyPr/>
        <a:lstStyle/>
        <a:p>
          <a:endParaRPr lang="en-US"/>
        </a:p>
      </dgm:t>
    </dgm:pt>
    <dgm:pt modelId="{9531EC04-253B-B841-9464-692F382A0D9A}" type="sibTrans" cxnId="{4ADC6FF0-5806-D24D-912D-D24AD5399249}">
      <dgm:prSet/>
      <dgm:spPr/>
      <dgm:t>
        <a:bodyPr/>
        <a:lstStyle/>
        <a:p>
          <a:endParaRPr lang="en-US"/>
        </a:p>
      </dgm:t>
    </dgm:pt>
    <dgm:pt modelId="{4D57851C-55DB-4646-9352-B46E7E8050D9}">
      <dgm:prSet phldrT="[Text]" custT="1"/>
      <dgm:spPr/>
      <dgm:t>
        <a:bodyPr/>
        <a:lstStyle/>
        <a:p>
          <a:r>
            <a:rPr lang="en-US" sz="3200" dirty="0">
              <a:latin typeface="Arial" panose="020B0604020202020204" pitchFamily="34" charset="0"/>
              <a:cs typeface="Arial" panose="020B0604020202020204" pitchFamily="34" charset="0"/>
            </a:rPr>
            <a:t>Save the dataset </a:t>
          </a:r>
        </a:p>
      </dgm:t>
    </dgm:pt>
    <dgm:pt modelId="{B9806477-5FC4-E048-BA22-BB9084D730CB}" type="parTrans" cxnId="{4F6E6506-C0DF-9E4B-A5A7-62252099B645}">
      <dgm:prSet/>
      <dgm:spPr/>
      <dgm:t>
        <a:bodyPr/>
        <a:lstStyle/>
        <a:p>
          <a:endParaRPr lang="en-US"/>
        </a:p>
      </dgm:t>
    </dgm:pt>
    <dgm:pt modelId="{2B764139-26C2-0049-AA4F-FF05B7F4F6F6}" type="sibTrans" cxnId="{4F6E6506-C0DF-9E4B-A5A7-62252099B645}">
      <dgm:prSet/>
      <dgm:spPr/>
      <dgm:t>
        <a:bodyPr/>
        <a:lstStyle/>
        <a:p>
          <a:endParaRPr lang="en-US"/>
        </a:p>
      </dgm:t>
    </dgm:pt>
    <dgm:pt modelId="{707A7114-2100-ED4D-942A-AD61071355EE}">
      <dgm:prSet phldrT="[Text]" custT="1"/>
      <dgm:spPr/>
      <dgm:t>
        <a:bodyPr/>
        <a:lstStyle/>
        <a:p>
          <a:r>
            <a:rPr lang="en-US" sz="3200" dirty="0">
              <a:latin typeface="Arial" panose="020B0604020202020204" pitchFamily="34" charset="0"/>
              <a:cs typeface="Arial" panose="020B0604020202020204" pitchFamily="34" charset="0"/>
            </a:rPr>
            <a:t>Manipulate data</a:t>
          </a:r>
        </a:p>
      </dgm:t>
    </dgm:pt>
    <dgm:pt modelId="{6E7EFFB9-7F8F-FF4A-B016-B0FC338B3961}" type="parTrans" cxnId="{2BBB5031-EB99-C047-BC74-E874CFAF11CD}">
      <dgm:prSet/>
      <dgm:spPr/>
      <dgm:t>
        <a:bodyPr/>
        <a:lstStyle/>
        <a:p>
          <a:endParaRPr lang="en-US"/>
        </a:p>
      </dgm:t>
    </dgm:pt>
    <dgm:pt modelId="{90668EA5-DC53-8141-AA66-04617B0B9564}" type="sibTrans" cxnId="{2BBB5031-EB99-C047-BC74-E874CFAF11CD}">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LinFactNeighborX="297">
        <dgm:presLayoutVars>
          <dgm:bulletEnabled val="1"/>
        </dgm:presLayoutVars>
      </dgm:prSet>
      <dgm:spPr/>
    </dgm:pt>
  </dgm:ptLst>
  <dgm:cxnLst>
    <dgm:cxn modelId="{4F6E6506-C0DF-9E4B-A5A7-62252099B645}" srcId="{263DA917-E477-4F4A-BF14-93AD591A5FD3}" destId="{4D57851C-55DB-4646-9352-B46E7E8050D9}" srcOrd="2" destOrd="0" parTransId="{B9806477-5FC4-E048-BA22-BB9084D730CB}" sibTransId="{2B764139-26C2-0049-AA4F-FF05B7F4F6F6}"/>
    <dgm:cxn modelId="{6E20070E-A731-984F-936C-06EDA6FCB5AA}" type="presOf" srcId="{98FEF093-7BD7-154B-933F-BDDC4655B614}" destId="{13CF8B6B-0153-D14F-9375-DB1048261C75}" srcOrd="0" destOrd="0" presId="urn:microsoft.com/office/officeart/2005/8/layout/chevron2"/>
    <dgm:cxn modelId="{0DF3481F-C271-6D49-BC29-BE2610924B0E}" type="presOf" srcId="{263DA917-E477-4F4A-BF14-93AD591A5FD3}" destId="{DDD5CAE5-CA43-4C4E-AA47-B49294EEB2D5}" srcOrd="0" destOrd="0" presId="urn:microsoft.com/office/officeart/2005/8/layout/chevron2"/>
    <dgm:cxn modelId="{2BBB5031-EB99-C047-BC74-E874CFAF11CD}" srcId="{263DA917-E477-4F4A-BF14-93AD591A5FD3}" destId="{707A7114-2100-ED4D-942A-AD61071355EE}" srcOrd="1" destOrd="0" parTransId="{6E7EFFB9-7F8F-FF4A-B016-B0FC338B3961}" sibTransId="{90668EA5-DC53-8141-AA66-04617B0B9564}"/>
    <dgm:cxn modelId="{DE5C8B39-7115-BF4B-B01D-6F808A4477D9}" type="presOf" srcId="{4D57851C-55DB-4646-9352-B46E7E8050D9}" destId="{46F6A35A-F065-574F-A672-AC64D4A93F55}" srcOrd="0" destOrd="2" presId="urn:microsoft.com/office/officeart/2005/8/layout/chevron2"/>
    <dgm:cxn modelId="{BA98B142-1DAA-E148-ACD1-3729711B4BA6}" type="presOf" srcId="{514562F1-BE79-6C4D-91B6-F710FF4441F6}" destId="{9E02F898-CA8A-604D-9DC4-81C07A32013C}" srcOrd="0" destOrd="0" presId="urn:microsoft.com/office/officeart/2005/8/layout/chevron2"/>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26F58388-234B-1841-9786-4C20848833AB}" srcId="{98FEF093-7BD7-154B-933F-BDDC4655B614}" destId="{E520D62C-8738-3449-82CC-A4F0770F4BBE}" srcOrd="1" destOrd="0" parTransId="{13FCE6C1-B5A9-AB40-9B44-14C2DF4B0A96}" sibTransId="{33C38397-ADA4-E74C-841F-B2C57053995C}"/>
    <dgm:cxn modelId="{42FAA1A7-62CD-3342-9C93-572814744FD5}" type="presOf" srcId="{65760BD8-580C-8F47-9A23-996F4C0EBC5D}" destId="{15A052F2-1721-AB4D-A07F-500B21FAB00A}" srcOrd="0" destOrd="1" presId="urn:microsoft.com/office/officeart/2005/8/layout/chevron2"/>
    <dgm:cxn modelId="{B54C2CA9-1BD3-414C-97C4-2107C12C15C1}" type="presOf" srcId="{E520D62C-8738-3449-82CC-A4F0770F4BBE}" destId="{9E02F898-CA8A-604D-9DC4-81C07A32013C}" srcOrd="0" destOrd="1"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855227BE-5131-4040-87AB-23DECCE3B3E7}" srcId="{D3F160AF-3524-2D4F-91ED-83FB2BA9DA8F}" destId="{5AEE49C3-2B5E-B94C-B2B8-5EA45B9D049C}" srcOrd="0" destOrd="0" parTransId="{3ADE0267-E7F6-684C-869C-C2EE8BDD6976}" sibTransId="{1E7C609D-8102-6C47-99F8-F074CABA29BD}"/>
    <dgm:cxn modelId="{0948BBC5-E0E4-EE4F-9D05-2EFC1439DDC4}" type="presOf" srcId="{D3F160AF-3524-2D4F-91ED-83FB2BA9DA8F}" destId="{91758BDD-87C3-CA47-9308-E3EF5FCE68D2}" srcOrd="0" destOrd="0" presId="urn:microsoft.com/office/officeart/2005/8/layout/chevron2"/>
    <dgm:cxn modelId="{F6CE39CF-8B0D-364F-BCAF-DE2AB126F269}" type="presOf" srcId="{2CABD736-904B-E04F-BA4A-3B847AB4CB9F}" destId="{46F6A35A-F065-574F-A672-AC64D4A93F55}" srcOrd="0" destOrd="0" presId="urn:microsoft.com/office/officeart/2005/8/layout/chevron2"/>
    <dgm:cxn modelId="{74ABB1D0-DC6C-AC44-9BC6-812A4E62BE06}" type="presOf" srcId="{D7294F92-1D0E-864F-8504-D9422F398733}" destId="{15A052F2-1721-AB4D-A07F-500B21FAB00A}" srcOrd="0" destOrd="2"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4ADC6FF0-5806-D24D-912D-D24AD5399249}" srcId="{D3F160AF-3524-2D4F-91ED-83FB2BA9DA8F}" destId="{D7294F92-1D0E-864F-8504-D9422F398733}" srcOrd="2" destOrd="0" parTransId="{6DF4FDAE-C6D1-2F46-8929-23F4D0FCCB83}" sibTransId="{9531EC04-253B-B841-9464-692F382A0D9A}"/>
    <dgm:cxn modelId="{8CD389F2-9A62-B543-90B5-BE8658417A7D}" srcId="{89DE7FE0-1E15-BF46-9B8E-D93B3BC27A94}" destId="{98FEF093-7BD7-154B-933F-BDDC4655B614}" srcOrd="1" destOrd="0" parTransId="{A4A06BC2-45BE-FD4C-90BA-1AB9B24D768A}" sibTransId="{CB6E7D44-7787-304A-98EB-EC872B6A8FA1}"/>
    <dgm:cxn modelId="{F3AD6CF6-95CD-BA41-A73D-270830749957}" type="presOf" srcId="{707A7114-2100-ED4D-942A-AD61071355EE}" destId="{46F6A35A-F065-574F-A672-AC64D4A93F55}" srcOrd="0" destOrd="1" presId="urn:microsoft.com/office/officeart/2005/8/layout/chevron2"/>
    <dgm:cxn modelId="{57A388FF-E62A-B24A-A234-0FC344A6CE47}" srcId="{D3F160AF-3524-2D4F-91ED-83FB2BA9DA8F}" destId="{65760BD8-580C-8F47-9A23-996F4C0EBC5D}" srcOrd="1" destOrd="0" parTransId="{255D2192-5762-F44E-9391-923F5F58C13A}" sibTransId="{DDC28B9E-F979-E648-A0AE-624F88C40A73}"/>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3800" b="1" dirty="0">
              <a:solidFill>
                <a:schemeClr val="tx1"/>
              </a:solidFill>
              <a:latin typeface="Arial" panose="020B0604020202020204" pitchFamily="34" charset="0"/>
              <a:cs typeface="Arial" panose="020B0604020202020204" pitchFamily="34" charset="0"/>
            </a:rPr>
            <a:t>Import</a:t>
          </a:r>
        </a:p>
      </dgm:t>
    </dgm:pt>
    <dgm:pt modelId="{01B26431-458E-D24E-8B30-1AA483D12A64}" type="parTrans" cxnId="{9DCE54BA-667B-2E4C-B97C-5F889B44A152}">
      <dgm:prSet/>
      <dgm:spPr/>
      <dgm:t>
        <a:bodyPr/>
        <a:lstStyle/>
        <a:p>
          <a:endParaRPr lang="en-US"/>
        </a:p>
      </dgm:t>
    </dgm:pt>
    <dgm:pt modelId="{ED25798F-2DD3-D542-A52E-B6A36B80E83E}" type="sibTrans" cxnId="{9DCE54BA-667B-2E4C-B97C-5F889B44A152}">
      <dgm:prSet/>
      <dgm:spPr/>
      <dgm:t>
        <a:bodyPr/>
        <a:lstStyle/>
        <a:p>
          <a:endParaRPr lang="en-US"/>
        </a:p>
      </dgm:t>
    </dgm:pt>
    <dgm:pt modelId="{5AEE49C3-2B5E-B94C-B2B8-5EA45B9D049C}">
      <dgm:prSet phldrT="[Text]" custT="1"/>
      <dgm:spPr/>
      <dgm:t>
        <a:bodyPr anchor="ctr" anchorCtr="0"/>
        <a:lstStyle/>
        <a:p>
          <a:r>
            <a:rPr lang="en-US" sz="3200" dirty="0">
              <a:latin typeface="Arial" panose="020B0604020202020204" pitchFamily="34" charset="0"/>
              <a:cs typeface="Arial" panose="020B0604020202020204" pitchFamily="34" charset="0"/>
            </a:rPr>
            <a:t>From spreadsheet files</a:t>
          </a:r>
        </a:p>
      </dgm:t>
    </dgm:pt>
    <dgm:pt modelId="{3ADE0267-E7F6-684C-869C-C2EE8BDD6976}" type="parTrans" cxnId="{855227BE-5131-4040-87AB-23DECCE3B3E7}">
      <dgm:prSet/>
      <dgm:spPr/>
      <dgm:t>
        <a:bodyPr/>
        <a:lstStyle/>
        <a:p>
          <a:endParaRPr lang="en-US"/>
        </a:p>
      </dgm:t>
    </dgm:pt>
    <dgm:pt modelId="{1E7C609D-8102-6C47-99F8-F074CABA29BD}" type="sibTrans" cxnId="{855227BE-5131-4040-87AB-23DECCE3B3E7}">
      <dgm:prSet/>
      <dgm:spPr/>
      <dgm:t>
        <a:bodyPr/>
        <a:lstStyle/>
        <a:p>
          <a:endParaRPr lang="en-US"/>
        </a:p>
      </dgm:t>
    </dgm:pt>
    <dgm:pt modelId="{65760BD8-580C-8F47-9A23-996F4C0EBC5D}">
      <dgm:prSet phldrT="[Text]" custT="1"/>
      <dgm:spPr/>
      <dgm:t>
        <a:bodyPr anchor="ctr" anchorCtr="0"/>
        <a:lstStyle/>
        <a:p>
          <a:r>
            <a:rPr lang="en-US" sz="3200" dirty="0">
              <a:latin typeface="Arial" panose="020B0604020202020204" pitchFamily="34" charset="0"/>
              <a:cs typeface="Arial" panose="020B0604020202020204" pitchFamily="34" charset="0"/>
            </a:rPr>
            <a:t>From </a:t>
          </a:r>
          <a:r>
            <a:rPr lang="en-US" sz="3200" dirty="0" err="1">
              <a:latin typeface="Arial" panose="020B0604020202020204" pitchFamily="34" charset="0"/>
              <a:cs typeface="Arial" panose="020B0604020202020204" pitchFamily="34" charset="0"/>
            </a:rPr>
            <a:t>Matlab</a:t>
          </a:r>
          <a:r>
            <a:rPr lang="en-US" sz="3200" dirty="0">
              <a:latin typeface="Arial" panose="020B0604020202020204" pitchFamily="34" charset="0"/>
              <a:cs typeface="Arial" panose="020B0604020202020204" pitchFamily="34" charset="0"/>
            </a:rPr>
            <a:t> data file</a:t>
          </a:r>
        </a:p>
      </dgm:t>
    </dgm:pt>
    <dgm:pt modelId="{255D2192-5762-F44E-9391-923F5F58C13A}" type="parTrans" cxnId="{57A388FF-E62A-B24A-A234-0FC344A6CE47}">
      <dgm:prSet/>
      <dgm:spPr/>
      <dgm:t>
        <a:bodyPr/>
        <a:lstStyle/>
        <a:p>
          <a:endParaRPr lang="en-US"/>
        </a:p>
      </dgm:t>
    </dgm:pt>
    <dgm:pt modelId="{DDC28B9E-F979-E648-A0AE-624F88C40A73}" type="sibTrans" cxnId="{57A388FF-E62A-B24A-A234-0FC344A6CE47}">
      <dgm:prSet/>
      <dgm:spPr/>
      <dgm:t>
        <a:bodyPr/>
        <a:lstStyle/>
        <a:p>
          <a:endParaRPr lang="en-US"/>
        </a:p>
      </dgm:t>
    </dgm:pt>
    <dgm:pt modelId="{98FEF093-7BD7-154B-933F-BDDC4655B614}">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Inspect</a:t>
          </a:r>
        </a:p>
      </dgm:t>
    </dgm:pt>
    <dgm:pt modelId="{A4A06BC2-45BE-FD4C-90BA-1AB9B24D768A}" type="parTrans" cxnId="{8CD389F2-9A62-B543-90B5-BE8658417A7D}">
      <dgm:prSet/>
      <dgm:spPr/>
      <dgm:t>
        <a:bodyPr/>
        <a:lstStyle/>
        <a:p>
          <a:endParaRPr lang="en-US"/>
        </a:p>
      </dgm:t>
    </dgm:pt>
    <dgm:pt modelId="{CB6E7D44-7787-304A-98EB-EC872B6A8FA1}" type="sibTrans" cxnId="{8CD389F2-9A62-B543-90B5-BE8658417A7D}">
      <dgm:prSet/>
      <dgm:spPr/>
      <dgm:t>
        <a:bodyPr/>
        <a:lstStyle/>
        <a:p>
          <a:endParaRPr lang="en-US"/>
        </a:p>
      </dgm:t>
    </dgm:pt>
    <dgm:pt modelId="{514562F1-BE79-6C4D-91B6-F710FF4441F6}">
      <dgm:prSet phldrT="[Text]" custT="1"/>
      <dgm:spPr/>
      <dgm:t>
        <a:bodyPr/>
        <a:lstStyle/>
        <a:p>
          <a:r>
            <a:rPr lang="en-US" sz="3200" dirty="0">
              <a:latin typeface="Arial" panose="020B0604020202020204" pitchFamily="34" charset="0"/>
              <a:cs typeface="Arial" panose="020B0604020202020204" pitchFamily="34" charset="0"/>
            </a:rPr>
            <a:t>Explore the dataset to get descriptive results</a:t>
          </a:r>
        </a:p>
      </dgm:t>
    </dgm:pt>
    <dgm:pt modelId="{66187BB8-EF42-CD44-B720-FCCE89CB2B23}" type="parTrans" cxnId="{4D6E28B7-9A07-154D-9B9B-B7984C85F9EF}">
      <dgm:prSet/>
      <dgm:spPr/>
      <dgm:t>
        <a:bodyPr/>
        <a:lstStyle/>
        <a:p>
          <a:endParaRPr lang="en-US"/>
        </a:p>
      </dgm:t>
    </dgm:pt>
    <dgm:pt modelId="{7E8EBF78-1F4A-B747-84F5-0422FF9243EB}" type="sibTrans" cxnId="{4D6E28B7-9A07-154D-9B9B-B7984C85F9EF}">
      <dgm:prSet/>
      <dgm:spPr/>
      <dgm:t>
        <a:bodyPr/>
        <a:lstStyle/>
        <a:p>
          <a:endParaRPr lang="en-US"/>
        </a:p>
      </dgm:t>
    </dgm:pt>
    <dgm:pt modelId="{E520D62C-8738-3449-82CC-A4F0770F4BBE}">
      <dgm:prSet phldrT="[Text]" custT="1"/>
      <dgm:spPr/>
      <dgm:t>
        <a:bodyPr/>
        <a:lstStyle/>
        <a:p>
          <a:r>
            <a:rPr lang="en-US" sz="3200" dirty="0">
              <a:latin typeface="Arial" panose="020B0604020202020204" pitchFamily="34" charset="0"/>
              <a:cs typeface="Arial" panose="020B0604020202020204" pitchFamily="34" charset="0"/>
            </a:rPr>
            <a:t>Find out data features and outliers</a:t>
          </a:r>
        </a:p>
      </dgm:t>
    </dgm:pt>
    <dgm:pt modelId="{13FCE6C1-B5A9-AB40-9B44-14C2DF4B0A96}" type="parTrans" cxnId="{26F58388-234B-1841-9786-4C20848833AB}">
      <dgm:prSet/>
      <dgm:spPr/>
      <dgm:t>
        <a:bodyPr/>
        <a:lstStyle/>
        <a:p>
          <a:endParaRPr lang="en-US"/>
        </a:p>
      </dgm:t>
    </dgm:pt>
    <dgm:pt modelId="{33C38397-ADA4-E74C-841F-B2C57053995C}" type="sibTrans" cxnId="{26F58388-234B-1841-9786-4C20848833AB}">
      <dgm:prSet/>
      <dgm:spPr/>
      <dgm:t>
        <a:bodyPr/>
        <a:lstStyle/>
        <a:p>
          <a:endParaRPr lang="en-US"/>
        </a:p>
      </dgm:t>
    </dgm:pt>
    <dgm:pt modelId="{263DA917-E477-4F4A-BF14-93AD591A5FD3}">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Process</a:t>
          </a:r>
        </a:p>
      </dgm:t>
    </dgm:pt>
    <dgm:pt modelId="{353A76DC-83D1-0442-8641-B0D7F57C250C}" type="parTrans" cxnId="{6785B677-A03C-1B45-9E48-773FFD42198B}">
      <dgm:prSet/>
      <dgm:spPr/>
      <dgm:t>
        <a:bodyPr/>
        <a:lstStyle/>
        <a:p>
          <a:endParaRPr lang="en-US"/>
        </a:p>
      </dgm:t>
    </dgm:pt>
    <dgm:pt modelId="{777F92C4-0728-9B40-BE56-B04CE5B35F88}" type="sibTrans" cxnId="{6785B677-A03C-1B45-9E48-773FFD42198B}">
      <dgm:prSet/>
      <dgm:spPr/>
      <dgm:t>
        <a:bodyPr/>
        <a:lstStyle/>
        <a:p>
          <a:endParaRPr lang="en-US"/>
        </a:p>
      </dgm:t>
    </dgm:pt>
    <dgm:pt modelId="{2CABD736-904B-E04F-BA4A-3B847AB4CB9F}">
      <dgm:prSet phldrT="[Text]" custT="1"/>
      <dgm:spPr/>
      <dgm:t>
        <a:bodyPr/>
        <a:lstStyle/>
        <a:p>
          <a:r>
            <a:rPr lang="en-US" sz="3200" dirty="0">
              <a:latin typeface="Arial" panose="020B0604020202020204" pitchFamily="34" charset="0"/>
              <a:cs typeface="Arial" panose="020B0604020202020204" pitchFamily="34" charset="0"/>
            </a:rPr>
            <a:t>Deal with the problems in datasets</a:t>
          </a:r>
        </a:p>
      </dgm:t>
    </dgm:pt>
    <dgm:pt modelId="{B136FC4E-3E03-1F4D-8812-A89371D0E95D}" type="parTrans" cxnId="{E2EBA3E1-219F-3148-AAE5-913901F2B520}">
      <dgm:prSet/>
      <dgm:spPr/>
      <dgm:t>
        <a:bodyPr/>
        <a:lstStyle/>
        <a:p>
          <a:endParaRPr lang="en-US"/>
        </a:p>
      </dgm:t>
    </dgm:pt>
    <dgm:pt modelId="{BD1080D6-3D3A-B344-81A0-818042F07345}" type="sibTrans" cxnId="{E2EBA3E1-219F-3148-AAE5-913901F2B520}">
      <dgm:prSet/>
      <dgm:spPr/>
      <dgm:t>
        <a:bodyPr/>
        <a:lstStyle/>
        <a:p>
          <a:endParaRPr lang="en-US"/>
        </a:p>
      </dgm:t>
    </dgm:pt>
    <dgm:pt modelId="{D7294F92-1D0E-864F-8504-D9422F398733}">
      <dgm:prSet phldrT="[Text]" custT="1"/>
      <dgm:spPr/>
      <dgm:t>
        <a:bodyPr anchor="ctr" anchorCtr="0"/>
        <a:lstStyle/>
        <a:p>
          <a:r>
            <a:rPr lang="en-US" sz="3200" dirty="0">
              <a:latin typeface="Arial" panose="020B0604020202020204" pitchFamily="34" charset="0"/>
              <a:cs typeface="Arial" panose="020B0604020202020204" pitchFamily="34" charset="0"/>
            </a:rPr>
            <a:t>From online sources or other formats</a:t>
          </a:r>
        </a:p>
      </dgm:t>
    </dgm:pt>
    <dgm:pt modelId="{6DF4FDAE-C6D1-2F46-8929-23F4D0FCCB83}" type="parTrans" cxnId="{4ADC6FF0-5806-D24D-912D-D24AD5399249}">
      <dgm:prSet/>
      <dgm:spPr/>
      <dgm:t>
        <a:bodyPr/>
        <a:lstStyle/>
        <a:p>
          <a:endParaRPr lang="en-US"/>
        </a:p>
      </dgm:t>
    </dgm:pt>
    <dgm:pt modelId="{9531EC04-253B-B841-9464-692F382A0D9A}" type="sibTrans" cxnId="{4ADC6FF0-5806-D24D-912D-D24AD5399249}">
      <dgm:prSet/>
      <dgm:spPr/>
      <dgm:t>
        <a:bodyPr/>
        <a:lstStyle/>
        <a:p>
          <a:endParaRPr lang="en-US"/>
        </a:p>
      </dgm:t>
    </dgm:pt>
    <dgm:pt modelId="{4D57851C-55DB-4646-9352-B46E7E8050D9}">
      <dgm:prSet phldrT="[Text]" custT="1"/>
      <dgm:spPr/>
      <dgm:t>
        <a:bodyPr/>
        <a:lstStyle/>
        <a:p>
          <a:r>
            <a:rPr lang="en-US" sz="3200" dirty="0">
              <a:latin typeface="Arial" panose="020B0604020202020204" pitchFamily="34" charset="0"/>
              <a:cs typeface="Arial" panose="020B0604020202020204" pitchFamily="34" charset="0"/>
            </a:rPr>
            <a:t>Save the dataset </a:t>
          </a:r>
        </a:p>
      </dgm:t>
    </dgm:pt>
    <dgm:pt modelId="{B9806477-5FC4-E048-BA22-BB9084D730CB}" type="parTrans" cxnId="{4F6E6506-C0DF-9E4B-A5A7-62252099B645}">
      <dgm:prSet/>
      <dgm:spPr/>
      <dgm:t>
        <a:bodyPr/>
        <a:lstStyle/>
        <a:p>
          <a:endParaRPr lang="en-US"/>
        </a:p>
      </dgm:t>
    </dgm:pt>
    <dgm:pt modelId="{2B764139-26C2-0049-AA4F-FF05B7F4F6F6}" type="sibTrans" cxnId="{4F6E6506-C0DF-9E4B-A5A7-62252099B645}">
      <dgm:prSet/>
      <dgm:spPr/>
      <dgm:t>
        <a:bodyPr/>
        <a:lstStyle/>
        <a:p>
          <a:endParaRPr lang="en-US"/>
        </a:p>
      </dgm:t>
    </dgm:pt>
    <dgm:pt modelId="{707A7114-2100-ED4D-942A-AD61071355EE}">
      <dgm:prSet phldrT="[Text]" custT="1"/>
      <dgm:spPr/>
      <dgm:t>
        <a:bodyPr/>
        <a:lstStyle/>
        <a:p>
          <a:r>
            <a:rPr lang="en-US" sz="3200" dirty="0">
              <a:latin typeface="Arial" panose="020B0604020202020204" pitchFamily="34" charset="0"/>
              <a:cs typeface="Arial" panose="020B0604020202020204" pitchFamily="34" charset="0"/>
            </a:rPr>
            <a:t>Manipulate data</a:t>
          </a:r>
        </a:p>
      </dgm:t>
    </dgm:pt>
    <dgm:pt modelId="{6E7EFFB9-7F8F-FF4A-B016-B0FC338B3961}" type="parTrans" cxnId="{2BBB5031-EB99-C047-BC74-E874CFAF11CD}">
      <dgm:prSet/>
      <dgm:spPr/>
      <dgm:t>
        <a:bodyPr/>
        <a:lstStyle/>
        <a:p>
          <a:endParaRPr lang="en-US"/>
        </a:p>
      </dgm:t>
    </dgm:pt>
    <dgm:pt modelId="{90668EA5-DC53-8141-AA66-04617B0B9564}" type="sibTrans" cxnId="{2BBB5031-EB99-C047-BC74-E874CFAF11CD}">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LinFactNeighborX="297">
        <dgm:presLayoutVars>
          <dgm:bulletEnabled val="1"/>
        </dgm:presLayoutVars>
      </dgm:prSet>
      <dgm:spPr/>
    </dgm:pt>
  </dgm:ptLst>
  <dgm:cxnLst>
    <dgm:cxn modelId="{4F6E6506-C0DF-9E4B-A5A7-62252099B645}" srcId="{263DA917-E477-4F4A-BF14-93AD591A5FD3}" destId="{4D57851C-55DB-4646-9352-B46E7E8050D9}" srcOrd="2" destOrd="0" parTransId="{B9806477-5FC4-E048-BA22-BB9084D730CB}" sibTransId="{2B764139-26C2-0049-AA4F-FF05B7F4F6F6}"/>
    <dgm:cxn modelId="{6E20070E-A731-984F-936C-06EDA6FCB5AA}" type="presOf" srcId="{98FEF093-7BD7-154B-933F-BDDC4655B614}" destId="{13CF8B6B-0153-D14F-9375-DB1048261C75}" srcOrd="0" destOrd="0" presId="urn:microsoft.com/office/officeart/2005/8/layout/chevron2"/>
    <dgm:cxn modelId="{0DF3481F-C271-6D49-BC29-BE2610924B0E}" type="presOf" srcId="{263DA917-E477-4F4A-BF14-93AD591A5FD3}" destId="{DDD5CAE5-CA43-4C4E-AA47-B49294EEB2D5}" srcOrd="0" destOrd="0" presId="urn:microsoft.com/office/officeart/2005/8/layout/chevron2"/>
    <dgm:cxn modelId="{2BBB5031-EB99-C047-BC74-E874CFAF11CD}" srcId="{263DA917-E477-4F4A-BF14-93AD591A5FD3}" destId="{707A7114-2100-ED4D-942A-AD61071355EE}" srcOrd="1" destOrd="0" parTransId="{6E7EFFB9-7F8F-FF4A-B016-B0FC338B3961}" sibTransId="{90668EA5-DC53-8141-AA66-04617B0B9564}"/>
    <dgm:cxn modelId="{DE5C8B39-7115-BF4B-B01D-6F808A4477D9}" type="presOf" srcId="{4D57851C-55DB-4646-9352-B46E7E8050D9}" destId="{46F6A35A-F065-574F-A672-AC64D4A93F55}" srcOrd="0" destOrd="2" presId="urn:microsoft.com/office/officeart/2005/8/layout/chevron2"/>
    <dgm:cxn modelId="{BA98B142-1DAA-E148-ACD1-3729711B4BA6}" type="presOf" srcId="{514562F1-BE79-6C4D-91B6-F710FF4441F6}" destId="{9E02F898-CA8A-604D-9DC4-81C07A32013C}" srcOrd="0" destOrd="0" presId="urn:microsoft.com/office/officeart/2005/8/layout/chevron2"/>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26F58388-234B-1841-9786-4C20848833AB}" srcId="{98FEF093-7BD7-154B-933F-BDDC4655B614}" destId="{E520D62C-8738-3449-82CC-A4F0770F4BBE}" srcOrd="1" destOrd="0" parTransId="{13FCE6C1-B5A9-AB40-9B44-14C2DF4B0A96}" sibTransId="{33C38397-ADA4-E74C-841F-B2C57053995C}"/>
    <dgm:cxn modelId="{42FAA1A7-62CD-3342-9C93-572814744FD5}" type="presOf" srcId="{65760BD8-580C-8F47-9A23-996F4C0EBC5D}" destId="{15A052F2-1721-AB4D-A07F-500B21FAB00A}" srcOrd="0" destOrd="1" presId="urn:microsoft.com/office/officeart/2005/8/layout/chevron2"/>
    <dgm:cxn modelId="{B54C2CA9-1BD3-414C-97C4-2107C12C15C1}" type="presOf" srcId="{E520D62C-8738-3449-82CC-A4F0770F4BBE}" destId="{9E02F898-CA8A-604D-9DC4-81C07A32013C}" srcOrd="0" destOrd="1"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855227BE-5131-4040-87AB-23DECCE3B3E7}" srcId="{D3F160AF-3524-2D4F-91ED-83FB2BA9DA8F}" destId="{5AEE49C3-2B5E-B94C-B2B8-5EA45B9D049C}" srcOrd="0" destOrd="0" parTransId="{3ADE0267-E7F6-684C-869C-C2EE8BDD6976}" sibTransId="{1E7C609D-8102-6C47-99F8-F074CABA29BD}"/>
    <dgm:cxn modelId="{0948BBC5-E0E4-EE4F-9D05-2EFC1439DDC4}" type="presOf" srcId="{D3F160AF-3524-2D4F-91ED-83FB2BA9DA8F}" destId="{91758BDD-87C3-CA47-9308-E3EF5FCE68D2}" srcOrd="0" destOrd="0" presId="urn:microsoft.com/office/officeart/2005/8/layout/chevron2"/>
    <dgm:cxn modelId="{F6CE39CF-8B0D-364F-BCAF-DE2AB126F269}" type="presOf" srcId="{2CABD736-904B-E04F-BA4A-3B847AB4CB9F}" destId="{46F6A35A-F065-574F-A672-AC64D4A93F55}" srcOrd="0" destOrd="0" presId="urn:microsoft.com/office/officeart/2005/8/layout/chevron2"/>
    <dgm:cxn modelId="{74ABB1D0-DC6C-AC44-9BC6-812A4E62BE06}" type="presOf" srcId="{D7294F92-1D0E-864F-8504-D9422F398733}" destId="{15A052F2-1721-AB4D-A07F-500B21FAB00A}" srcOrd="0" destOrd="2"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4ADC6FF0-5806-D24D-912D-D24AD5399249}" srcId="{D3F160AF-3524-2D4F-91ED-83FB2BA9DA8F}" destId="{D7294F92-1D0E-864F-8504-D9422F398733}" srcOrd="2" destOrd="0" parTransId="{6DF4FDAE-C6D1-2F46-8929-23F4D0FCCB83}" sibTransId="{9531EC04-253B-B841-9464-692F382A0D9A}"/>
    <dgm:cxn modelId="{8CD389F2-9A62-B543-90B5-BE8658417A7D}" srcId="{89DE7FE0-1E15-BF46-9B8E-D93B3BC27A94}" destId="{98FEF093-7BD7-154B-933F-BDDC4655B614}" srcOrd="1" destOrd="0" parTransId="{A4A06BC2-45BE-FD4C-90BA-1AB9B24D768A}" sibTransId="{CB6E7D44-7787-304A-98EB-EC872B6A8FA1}"/>
    <dgm:cxn modelId="{F3AD6CF6-95CD-BA41-A73D-270830749957}" type="presOf" srcId="{707A7114-2100-ED4D-942A-AD61071355EE}" destId="{46F6A35A-F065-574F-A672-AC64D4A93F55}" srcOrd="0" destOrd="1" presId="urn:microsoft.com/office/officeart/2005/8/layout/chevron2"/>
    <dgm:cxn modelId="{57A388FF-E62A-B24A-A234-0FC344A6CE47}" srcId="{D3F160AF-3524-2D4F-91ED-83FB2BA9DA8F}" destId="{65760BD8-580C-8F47-9A23-996F4C0EBC5D}" srcOrd="1" destOrd="0" parTransId="{255D2192-5762-F44E-9391-923F5F58C13A}" sibTransId="{DDC28B9E-F979-E648-A0AE-624F88C40A73}"/>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39721" y="252634"/>
          <a:ext cx="2552790" cy="20626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Import</a:t>
          </a:r>
        </a:p>
      </dsp:txBody>
      <dsp:txXfrm rot="-5400000">
        <a:off x="5352" y="1038883"/>
        <a:ext cx="2062644" cy="490146"/>
      </dsp:txXfrm>
    </dsp:sp>
    <dsp:sp modelId="{15A052F2-1721-AB4D-A07F-500B21FAB00A}">
      <dsp:nvSpPr>
        <dsp:cNvPr id="0" name=""/>
        <dsp:cNvSpPr/>
      </dsp:nvSpPr>
      <dsp:spPr>
        <a:xfrm rot="5400000">
          <a:off x="5219177" y="-3127566"/>
          <a:ext cx="1660186" cy="79304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spreadsheet files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a:t>
          </a:r>
          <a:r>
            <a:rPr lang="en-US" sz="3200" kern="1200" dirty="0" err="1">
              <a:latin typeface="Arial" panose="020B0604020202020204" pitchFamily="34" charset="0"/>
              <a:cs typeface="Arial" panose="020B0604020202020204" pitchFamily="34" charset="0"/>
            </a:rPr>
            <a:t>Matlab</a:t>
          </a:r>
          <a:r>
            <a:rPr lang="en-US" sz="3200" kern="1200" dirty="0">
              <a:latin typeface="Arial" panose="020B0604020202020204" pitchFamily="34" charset="0"/>
              <a:cs typeface="Arial" panose="020B0604020202020204" pitchFamily="34" charset="0"/>
            </a:rPr>
            <a:t> data file</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online sources or other formats</a:t>
          </a:r>
        </a:p>
      </dsp:txBody>
      <dsp:txXfrm rot="-5400000">
        <a:off x="2084049" y="88606"/>
        <a:ext cx="7849398" cy="1498098"/>
      </dsp:txXfrm>
    </dsp:sp>
    <dsp:sp modelId="{13CF8B6B-0153-D14F-9375-DB1048261C75}">
      <dsp:nvSpPr>
        <dsp:cNvPr id="0" name=""/>
        <dsp:cNvSpPr/>
      </dsp:nvSpPr>
      <dsp:spPr>
        <a:xfrm rot="5400000">
          <a:off x="-235138" y="2613483"/>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Inspect</a:t>
          </a:r>
        </a:p>
      </dsp:txBody>
      <dsp:txXfrm rot="-5400000">
        <a:off x="5352" y="3408900"/>
        <a:ext cx="2071811" cy="480979"/>
      </dsp:txXfrm>
    </dsp:sp>
    <dsp:sp modelId="{9E02F898-CA8A-604D-9DC4-81C07A32013C}">
      <dsp:nvSpPr>
        <dsp:cNvPr id="0" name=""/>
        <dsp:cNvSpPr/>
      </dsp:nvSpPr>
      <dsp:spPr>
        <a:xfrm rot="5400000">
          <a:off x="5228787" y="-75339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Explore the dataset to get descriptive results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Find out data features and outliers</a:t>
          </a:r>
        </a:p>
      </dsp:txBody>
      <dsp:txXfrm rot="-5400000">
        <a:off x="2102397" y="2453995"/>
        <a:ext cx="7831094" cy="1497311"/>
      </dsp:txXfrm>
    </dsp:sp>
    <dsp:sp modelId="{DDD5CAE5-CA43-4C4E-AA47-B49294EEB2D5}">
      <dsp:nvSpPr>
        <dsp:cNvPr id="0" name=""/>
        <dsp:cNvSpPr/>
      </dsp:nvSpPr>
      <dsp:spPr>
        <a:xfrm rot="5400000">
          <a:off x="-235138" y="4978916"/>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Process</a:t>
          </a:r>
        </a:p>
      </dsp:txBody>
      <dsp:txXfrm rot="-5400000">
        <a:off x="5352" y="5774333"/>
        <a:ext cx="2071811" cy="480979"/>
      </dsp:txXfrm>
    </dsp:sp>
    <dsp:sp modelId="{46F6A35A-F065-574F-A672-AC64D4A93F55}">
      <dsp:nvSpPr>
        <dsp:cNvPr id="0" name=""/>
        <dsp:cNvSpPr/>
      </dsp:nvSpPr>
      <dsp:spPr>
        <a:xfrm rot="5400000">
          <a:off x="5228787" y="161203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Deal with the problems in datasets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Manipulate data</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Save the dataset </a:t>
          </a:r>
        </a:p>
      </dsp:txBody>
      <dsp:txXfrm rot="-5400000">
        <a:off x="2102397" y="4819428"/>
        <a:ext cx="7831094" cy="14973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39721" y="252634"/>
          <a:ext cx="2552790" cy="20626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Import</a:t>
          </a:r>
        </a:p>
      </dsp:txBody>
      <dsp:txXfrm rot="-5400000">
        <a:off x="5352" y="1038883"/>
        <a:ext cx="2062644" cy="490146"/>
      </dsp:txXfrm>
    </dsp:sp>
    <dsp:sp modelId="{15A052F2-1721-AB4D-A07F-500B21FAB00A}">
      <dsp:nvSpPr>
        <dsp:cNvPr id="0" name=""/>
        <dsp:cNvSpPr/>
      </dsp:nvSpPr>
      <dsp:spPr>
        <a:xfrm rot="5400000">
          <a:off x="5219177" y="-3127566"/>
          <a:ext cx="1660186" cy="79304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spreadsheet files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a:t>
          </a:r>
          <a:r>
            <a:rPr lang="en-US" sz="3200" kern="1200" dirty="0" err="1">
              <a:latin typeface="Arial" panose="020B0604020202020204" pitchFamily="34" charset="0"/>
              <a:cs typeface="Arial" panose="020B0604020202020204" pitchFamily="34" charset="0"/>
            </a:rPr>
            <a:t>Matlab</a:t>
          </a:r>
          <a:r>
            <a:rPr lang="en-US" sz="3200" kern="1200" dirty="0">
              <a:latin typeface="Arial" panose="020B0604020202020204" pitchFamily="34" charset="0"/>
              <a:cs typeface="Arial" panose="020B0604020202020204" pitchFamily="34" charset="0"/>
            </a:rPr>
            <a:t> data file</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online sources or other formats</a:t>
          </a:r>
        </a:p>
      </dsp:txBody>
      <dsp:txXfrm rot="-5400000">
        <a:off x="2084049" y="88606"/>
        <a:ext cx="7849398" cy="1498098"/>
      </dsp:txXfrm>
    </dsp:sp>
    <dsp:sp modelId="{13CF8B6B-0153-D14F-9375-DB1048261C75}">
      <dsp:nvSpPr>
        <dsp:cNvPr id="0" name=""/>
        <dsp:cNvSpPr/>
      </dsp:nvSpPr>
      <dsp:spPr>
        <a:xfrm rot="5400000">
          <a:off x="-235138" y="2613483"/>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Inspect</a:t>
          </a:r>
        </a:p>
      </dsp:txBody>
      <dsp:txXfrm rot="-5400000">
        <a:off x="5352" y="3408900"/>
        <a:ext cx="2071811" cy="480979"/>
      </dsp:txXfrm>
    </dsp:sp>
    <dsp:sp modelId="{9E02F898-CA8A-604D-9DC4-81C07A32013C}">
      <dsp:nvSpPr>
        <dsp:cNvPr id="0" name=""/>
        <dsp:cNvSpPr/>
      </dsp:nvSpPr>
      <dsp:spPr>
        <a:xfrm rot="5400000">
          <a:off x="5228787" y="-75339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Explore the dataset to get descriptive results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Find out data features and outliers</a:t>
          </a:r>
        </a:p>
      </dsp:txBody>
      <dsp:txXfrm rot="-5400000">
        <a:off x="2102397" y="2453995"/>
        <a:ext cx="7831094" cy="1497311"/>
      </dsp:txXfrm>
    </dsp:sp>
    <dsp:sp modelId="{DDD5CAE5-CA43-4C4E-AA47-B49294EEB2D5}">
      <dsp:nvSpPr>
        <dsp:cNvPr id="0" name=""/>
        <dsp:cNvSpPr/>
      </dsp:nvSpPr>
      <dsp:spPr>
        <a:xfrm rot="5400000">
          <a:off x="-235138" y="4978916"/>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Process</a:t>
          </a:r>
        </a:p>
      </dsp:txBody>
      <dsp:txXfrm rot="-5400000">
        <a:off x="5352" y="5774333"/>
        <a:ext cx="2071811" cy="480979"/>
      </dsp:txXfrm>
    </dsp:sp>
    <dsp:sp modelId="{46F6A35A-F065-574F-A672-AC64D4A93F55}">
      <dsp:nvSpPr>
        <dsp:cNvPr id="0" name=""/>
        <dsp:cNvSpPr/>
      </dsp:nvSpPr>
      <dsp:spPr>
        <a:xfrm rot="5400000">
          <a:off x="5228787" y="161203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Deal with the problems in datasets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Manipulate data</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Save the dataset </a:t>
          </a:r>
        </a:p>
      </dsp:txBody>
      <dsp:txXfrm rot="-5400000">
        <a:off x="2102397" y="4819428"/>
        <a:ext cx="7831094" cy="14973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11.png"/><Relationship Id="rId26" Type="http://schemas.openxmlformats.org/officeDocument/2006/relationships/image" Target="../media/image19.png"/><Relationship Id="rId39" Type="http://schemas.openxmlformats.org/officeDocument/2006/relationships/image" Target="../media/image32.tiff"/><Relationship Id="rId21" Type="http://schemas.openxmlformats.org/officeDocument/2006/relationships/image" Target="../media/image14.png"/><Relationship Id="rId34" Type="http://schemas.openxmlformats.org/officeDocument/2006/relationships/image" Target="../media/image27.png"/><Relationship Id="rId42" Type="http://schemas.openxmlformats.org/officeDocument/2006/relationships/diagramData" Target="../diagrams/data2.xml"/><Relationship Id="rId7" Type="http://schemas.openxmlformats.org/officeDocument/2006/relationships/diagramData" Target="../diagrams/data1.xml"/><Relationship Id="rId2" Type="http://schemas.openxmlformats.org/officeDocument/2006/relationships/notesSlide" Target="../notesSlides/notesSlide1.xml"/><Relationship Id="rId16" Type="http://schemas.openxmlformats.org/officeDocument/2006/relationships/image" Target="../media/image9.png"/><Relationship Id="rId29"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diagramDrawing" Target="../diagrams/drawing1.xml"/><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30.png"/><Relationship Id="rId40" Type="http://schemas.openxmlformats.org/officeDocument/2006/relationships/image" Target="../media/image33.png"/><Relationship Id="rId45" Type="http://schemas.openxmlformats.org/officeDocument/2006/relationships/diagramColors" Target="../diagrams/colors2.xml"/><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9.png"/><Relationship Id="rId10" Type="http://schemas.openxmlformats.org/officeDocument/2006/relationships/diagramColors" Target="../diagrams/colors1.xml"/><Relationship Id="rId19" Type="http://schemas.openxmlformats.org/officeDocument/2006/relationships/image" Target="../media/image12.svg"/><Relationship Id="rId31" Type="http://schemas.openxmlformats.org/officeDocument/2006/relationships/image" Target="../media/image24.png"/><Relationship Id="rId44" Type="http://schemas.openxmlformats.org/officeDocument/2006/relationships/diagramQuickStyle" Target="../diagrams/quickStyle2.xml"/><Relationship Id="rId4" Type="http://schemas.openxmlformats.org/officeDocument/2006/relationships/image" Target="../media/image2.png"/><Relationship Id="rId9" Type="http://schemas.openxmlformats.org/officeDocument/2006/relationships/diagramQuickStyle" Target="../diagrams/quickStyle1.xml"/><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openxmlformats.org/officeDocument/2006/relationships/image" Target="../media/image28.png"/><Relationship Id="rId43" Type="http://schemas.openxmlformats.org/officeDocument/2006/relationships/diagramLayout" Target="../diagrams/layout2.xml"/><Relationship Id="rId8" Type="http://schemas.openxmlformats.org/officeDocument/2006/relationships/diagramLayout" Target="../diagrams/layout1.xml"/><Relationship Id="rId3" Type="http://schemas.openxmlformats.org/officeDocument/2006/relationships/image" Target="../media/image1.png"/><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38" Type="http://schemas.openxmlformats.org/officeDocument/2006/relationships/image" Target="../media/image31.png"/><Relationship Id="rId46" Type="http://schemas.microsoft.com/office/2007/relationships/diagramDrawing" Target="../diagrams/drawing2.xml"/><Relationship Id="rId20" Type="http://schemas.openxmlformats.org/officeDocument/2006/relationships/image" Target="../media/image13.png"/><Relationship Id="rId41"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5604646"/>
            <a:chOff x="576544" y="12808367"/>
            <a:chExt cx="12227390" cy="25551724"/>
          </a:xfrm>
        </p:grpSpPr>
        <p:sp>
          <p:nvSpPr>
            <p:cNvPr id="2" name="Rectangle 1"/>
            <p:cNvSpPr/>
            <p:nvPr/>
          </p:nvSpPr>
          <p:spPr>
            <a:xfrm>
              <a:off x="581844" y="14018500"/>
              <a:ext cx="12222090" cy="24341591"/>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Due to the development of experimental and analytic equipment, large amounts of scientific data are being produced all over the world. The rapidly increasing volume and variety of geoscience-related data give researchers opportunities to answer scientific questions that are hard to solve using traditional methods. However, most of the time, raw data are not directly usable because of their hierarchical structures, missing values, inaccuracy, duplication, and so on. Also the data format needs to be adapted to different analytic techniques. It is often said that 80% time of data analytics is spent on data cleaning and preparing. Therefore, data processing is a crucial part of the data analytics pipeline, and iterative processing is needed when new problems emerge or secondary data are generated, throughout the whole analytics procedure.</a:t>
              </a:r>
            </a:p>
            <a:p>
              <a:pPr algn="just">
                <a:spcBef>
                  <a:spcPts val="0"/>
                </a:spcBef>
                <a:spcAft>
                  <a:spcPts val="0"/>
                </a:spcAft>
              </a:pPr>
              <a:r>
                <a:rPr lang="en-US" sz="3200" dirty="0">
                  <a:latin typeface="Arial" panose="020B0604020202020204" pitchFamily="34" charset="0"/>
                  <a:cs typeface="Arial" panose="020B0604020202020204" pitchFamily="34" charset="0"/>
                </a:rPr>
                <a:t>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This poster will mainly focus on data processing and preparation. We start by introducing the principles for cleaning datasets, followed by some quick data exploration methods. Then we demonstrate some ways of dealing with various problems, such as missing values or duplication, in the datasets. The last part of the presentation show applications in real geoscientific datasets. Following good data processing practices can save time by avoiding repetition, and get more accurate results in analyses to help solve scientific problems. </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a:solidFill>
                  <a:schemeClr val="accent2"/>
                </a:solidFill>
                <a:latin typeface="Verdana" charset="0"/>
                <a:ea typeface="Verdana" charset="0"/>
                <a:cs typeface="Verdana" charset="0"/>
              </a:rPr>
              <a:t>The Analysis Pipeline: Data Processing and Preparation</a:t>
            </a:r>
          </a:p>
          <a:p>
            <a:pPr marL="17574" algn="ctr">
              <a:spcBef>
                <a:spcPts val="667"/>
              </a:spcBef>
            </a:pP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1800" dirty="0">
                <a:solidFill>
                  <a:srgbClr val="333399"/>
                </a:solidFill>
                <a:latin typeface="Arial Black" pitchFamily="-108" charset="0"/>
                <a:ea typeface="Arial Black" pitchFamily="-108" charset="0"/>
                <a:cs typeface="Arial Black" pitchFamily="-108" charset="0"/>
                <a:sym typeface="Arial Black" pitchFamily="-108" charset="0"/>
              </a:rPr>
              <a:t>Your Name and RPI  email</a:t>
            </a:r>
          </a:p>
          <a:p>
            <a:pPr marL="17574">
              <a:spcBef>
                <a:spcPts val="667"/>
              </a:spcBef>
            </a:pPr>
            <a:r>
              <a:rPr lang="en-US" sz="12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2000" b="1" baseline="30000" dirty="0">
                <a:solidFill>
                  <a:srgbClr val="333399"/>
                </a:solidFill>
                <a:latin typeface="Arial Black" charset="0"/>
                <a:ea typeface="Arial Black" charset="0"/>
                <a:cs typeface="Arial Black" charset="0"/>
                <a:sym typeface="Arial Black" pitchFamily="-108" charset="0"/>
              </a:rPr>
              <a:t>1</a:t>
            </a:r>
            <a:r>
              <a:rPr lang="en-US" sz="2000" b="1" dirty="0">
                <a:solidFill>
                  <a:srgbClr val="333399"/>
                </a:solidFill>
                <a:latin typeface="Arial Black"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sp>
        <p:nvSpPr>
          <p:cNvPr id="15381" name="Rectangle 98"/>
          <p:cNvSpPr>
            <a:spLocks/>
          </p:cNvSpPr>
          <p:nvPr/>
        </p:nvSpPr>
        <p:spPr bwMode="auto">
          <a:xfrm>
            <a:off x="480349" y="38603237"/>
            <a:ext cx="14782800"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Python – A programming language, capable of processing data/statistical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R – A program to process data and perform 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Package (P) or Library (R): software package to be loaded to perform extra tasks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Pandas – An useful data manipulation package in python</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err="1">
                <a:solidFill>
                  <a:schemeClr val="tx1"/>
                </a:solidFill>
                <a:latin typeface="Verdana" pitchFamily="-108" charset="0"/>
                <a:ea typeface="Verdana" pitchFamily="-108" charset="0"/>
                <a:cs typeface="Verdana" pitchFamily="-108" charset="0"/>
                <a:sym typeface="Verdana" pitchFamily="-108" charset="0"/>
              </a:rPr>
              <a:t>Df</a:t>
            </a:r>
            <a:r>
              <a:rPr lang="en-US" sz="2300" dirty="0">
                <a:solidFill>
                  <a:schemeClr val="tx1"/>
                </a:solidFill>
                <a:latin typeface="Verdana" pitchFamily="-108" charset="0"/>
                <a:ea typeface="Verdana" pitchFamily="-108" charset="0"/>
                <a:cs typeface="Verdana" pitchFamily="-108" charset="0"/>
                <a:sym typeface="Verdana" pitchFamily="-108" charset="0"/>
              </a:rPr>
              <a:t>, </a:t>
            </a:r>
            <a:r>
              <a:rPr lang="en-US" sz="2300" dirty="0" err="1">
                <a:solidFill>
                  <a:schemeClr val="tx1"/>
                </a:solidFill>
                <a:latin typeface="Verdana" pitchFamily="-108" charset="0"/>
                <a:ea typeface="Verdana" pitchFamily="-108" charset="0"/>
                <a:cs typeface="Verdana" pitchFamily="-108" charset="0"/>
                <a:sym typeface="Verdana" pitchFamily="-108" charset="0"/>
              </a:rPr>
              <a:t>dataframe</a:t>
            </a:r>
            <a:r>
              <a:rPr lang="en-US" sz="2300" dirty="0">
                <a:solidFill>
                  <a:schemeClr val="tx1"/>
                </a:solidFill>
                <a:latin typeface="Verdana" pitchFamily="-108" charset="0"/>
                <a:ea typeface="Verdana" pitchFamily="-108" charset="0"/>
                <a:cs typeface="Verdana" pitchFamily="-108" charset="0"/>
                <a:sym typeface="Verdana" pitchFamily="-108" charset="0"/>
              </a:rPr>
              <a:t> – Data manipulation structure in R &amp; python pandas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Levels in R </a:t>
            </a:r>
            <a:r>
              <a:rPr lang="en-US" sz="2300" dirty="0" err="1">
                <a:solidFill>
                  <a:schemeClr val="tx1"/>
                </a:solidFill>
                <a:latin typeface="Verdana" pitchFamily="-108" charset="0"/>
                <a:ea typeface="Verdana" pitchFamily="-108" charset="0"/>
                <a:cs typeface="Verdana" pitchFamily="-108" charset="0"/>
                <a:sym typeface="Verdana" pitchFamily="-108" charset="0"/>
              </a:rPr>
              <a:t>dataframe</a:t>
            </a:r>
            <a:r>
              <a:rPr lang="en-US" sz="2300" dirty="0">
                <a:solidFill>
                  <a:schemeClr val="tx1"/>
                </a:solidFill>
                <a:latin typeface="Verdana" pitchFamily="-108" charset="0"/>
                <a:ea typeface="Verdana" pitchFamily="-108" charset="0"/>
                <a:cs typeface="Verdana" pitchFamily="-108" charset="0"/>
                <a:sym typeface="Verdana" pitchFamily="-108" charset="0"/>
              </a:rPr>
              <a:t> – for factor data, the possible number of choices are levels</a:t>
            </a:r>
          </a:p>
        </p:txBody>
      </p:sp>
      <p:pic>
        <p:nvPicPr>
          <p:cNvPr id="18" name="Picture 17" descr="RPI_red_header.png"/>
          <p:cNvPicPr>
            <a:picLocks noChangeAspect="1"/>
          </p:cNvPicPr>
          <p:nvPr/>
        </p:nvPicPr>
        <p:blipFill>
          <a:blip r:embed="rId4"/>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446293" y="36622037"/>
            <a:ext cx="10110328" cy="1703932"/>
            <a:chOff x="509324" y="31389318"/>
            <a:chExt cx="15384053" cy="2380508"/>
          </a:xfrm>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Verdana" pitchFamily="-108"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t> </a:t>
              </a:r>
              <a:endParaRPr lang="en-US" sz="2000" b="1" dirty="0">
                <a:solidFill>
                  <a:schemeClr val="tx1"/>
                </a:solidFill>
                <a:latin typeface="Verdana" pitchFamily="-108"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1564701" y="31912750"/>
              <a:ext cx="2739438" cy="1369718"/>
            </a:xfrm>
            <a:prstGeom prst="rect">
              <a:avLst/>
            </a:prstGeom>
            <a:noFill/>
            <a:ln w="9525">
              <a:noFill/>
              <a:miter lim="800000"/>
              <a:headEnd/>
              <a:tailEnd/>
            </a:ln>
          </p:spPr>
        </p:pic>
      </p:gr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553237"/>
            <a:ext cx="9605363" cy="5755795"/>
            <a:chOff x="576544" y="12808369"/>
            <a:chExt cx="12227388" cy="942478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8214655"/>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It is often said that 80% time of data analytics is spent on data cleaning and preparing, but there has been little research on how to make data cleaning as easy and eﬀective as possible. </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The current presentation is to clarify good some good principles for data processing, followed by some</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quick</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data exploration methods. </a:t>
              </a:r>
              <a:r>
                <a:rPr lang="en-US" sz="3200" dirty="0">
                  <a:latin typeface="Arial" panose="020B0604020202020204" pitchFamily="34" charset="0"/>
                  <a:cs typeface="Arial" panose="020B0604020202020204" pitchFamily="34" charset="0"/>
                </a:rPr>
                <a:t>Hope this presentation could </a:t>
              </a:r>
              <a:r>
                <a:rPr lang="en-US" sz="3200" b="1" dirty="0">
                  <a:latin typeface="Arial" panose="020B0604020202020204" pitchFamily="34" charset="0"/>
                  <a:cs typeface="Arial" panose="020B0604020202020204" pitchFamily="34" charset="0"/>
                </a:rPr>
                <a:t>serve as a </a:t>
              </a:r>
              <a:r>
                <a:rPr lang="en-US" sz="3200" b="1" dirty="0" err="1">
                  <a:latin typeface="Arial" panose="020B0604020202020204" pitchFamily="34" charset="0"/>
                  <a:cs typeface="Arial" panose="020B0604020202020204" pitchFamily="34" charset="0"/>
                </a:rPr>
                <a:t>cheatsheet</a:t>
              </a:r>
              <a:r>
                <a:rPr lang="en-US" sz="3200" b="1" dirty="0">
                  <a:latin typeface="Arial" panose="020B0604020202020204" pitchFamily="34" charset="0"/>
                  <a:cs typeface="Arial" panose="020B0604020202020204" pitchFamily="34" charset="0"/>
                </a:rPr>
                <a:t> for data processing.</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Motivation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26"/>
            <a:ext cx="19743164" cy="34672494"/>
            <a:chOff x="576544" y="12808366"/>
            <a:chExt cx="25132554" cy="56774243"/>
          </a:xfrm>
        </p:grpSpPr>
        <p:sp>
          <p:nvSpPr>
            <p:cNvPr id="89" name="Rectangle 88">
              <a:extLst>
                <a:ext uri="{FF2B5EF4-FFF2-40B4-BE49-F238E27FC236}">
                  <a16:creationId xmlns:a16="http://schemas.microsoft.com/office/drawing/2014/main" id="{934DC56B-CA12-D549-8781-B78844EE7F96}"/>
                </a:ext>
              </a:extLst>
            </p:cNvPr>
            <p:cNvSpPr/>
            <p:nvPr/>
          </p:nvSpPr>
          <p:spPr>
            <a:xfrm>
              <a:off x="576544" y="14472734"/>
              <a:ext cx="12222089" cy="957536"/>
            </a:xfrm>
            <a:prstGeom prst="rect">
              <a:avLst/>
            </a:prstGeom>
          </p:spPr>
          <p:txBody>
            <a:bodyPr wrap="squar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Common workflow for data processing</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Tidying Messy Datasets</a:t>
              </a:r>
            </a:p>
          </p:txBody>
        </p:sp>
        <p:sp>
          <p:nvSpPr>
            <p:cNvPr id="121" name="Rectangle 120">
              <a:extLst>
                <a:ext uri="{FF2B5EF4-FFF2-40B4-BE49-F238E27FC236}">
                  <a16:creationId xmlns:a16="http://schemas.microsoft.com/office/drawing/2014/main" id="{365F9F17-D4B9-DB4C-8FF5-D135122BF044}"/>
                </a:ext>
              </a:extLst>
            </p:cNvPr>
            <p:cNvSpPr/>
            <p:nvPr/>
          </p:nvSpPr>
          <p:spPr>
            <a:xfrm>
              <a:off x="576545" y="28358135"/>
              <a:ext cx="12760910" cy="41224474"/>
            </a:xfrm>
            <a:prstGeom prst="rect">
              <a:avLst/>
            </a:prstGeom>
          </p:spPr>
          <p:txBody>
            <a:bodyPr wrap="square">
              <a:spAutoFit/>
            </a:bodyPr>
            <a:lstStyle/>
            <a:p>
              <a:pPr algn="just">
                <a:spcBef>
                  <a:spcPts val="0"/>
                </a:spcBef>
                <a:spcAft>
                  <a:spcPts val="0"/>
                </a:spcAft>
              </a:pPr>
              <a:r>
                <a:rPr lang="en-US" sz="3600" b="1" u="sng" dirty="0">
                  <a:latin typeface="Arial" panose="020B0604020202020204" pitchFamily="34" charset="0"/>
                  <a:cs typeface="Arial" panose="020B0604020202020204" pitchFamily="34" charset="0"/>
                </a:rPr>
                <a:t>1. Import data: </a:t>
              </a:r>
            </a:p>
            <a:p>
              <a:pPr algn="just">
                <a:spcBef>
                  <a:spcPts val="0"/>
                </a:spcBef>
                <a:spcAft>
                  <a:spcPts val="0"/>
                </a:spcAft>
              </a:pPr>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Python (P) </a:t>
              </a:r>
              <a:r>
                <a:rPr lang="en-US" sz="3200" b="1" dirty="0">
                  <a:solidFill>
                    <a:schemeClr val="tx1"/>
                  </a:solidFill>
                  <a:latin typeface="Arial" panose="020B0604020202020204" pitchFamily="34" charset="0"/>
                  <a:cs typeface="Arial" panose="020B0604020202020204" pitchFamily="34" charset="0"/>
                </a:rPr>
                <a:t>and</a:t>
              </a:r>
              <a:r>
                <a:rPr lang="en-US" sz="3200" b="1" dirty="0">
                  <a:solidFill>
                    <a:srgbClr val="FF0000"/>
                  </a:solidFill>
                  <a:latin typeface="Arial" panose="020B0604020202020204" pitchFamily="34" charset="0"/>
                  <a:cs typeface="Arial" panose="020B0604020202020204" pitchFamily="34" charset="0"/>
                </a:rPr>
                <a:t> </a:t>
              </a:r>
              <a:r>
                <a:rPr lang="en-US" sz="3200" b="1" dirty="0">
                  <a:solidFill>
                    <a:srgbClr val="0070C0"/>
                  </a:solidFill>
                  <a:latin typeface="Arial" panose="020B0604020202020204" pitchFamily="34" charset="0"/>
                  <a:cs typeface="Arial" panose="020B0604020202020204" pitchFamily="34" charset="0"/>
                </a:rPr>
                <a:t>R language (R)</a:t>
              </a: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A. Spreadsheet files </a:t>
              </a:r>
            </a:p>
            <a:p>
              <a:pPr algn="just">
                <a:spcBef>
                  <a:spcPts val="0"/>
                </a:spcBef>
                <a:spcAft>
                  <a:spcPts val="0"/>
                </a:spcAft>
              </a:pPr>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a:t>
              </a:r>
              <a:r>
                <a:rPr lang="en-US" sz="3200" b="1"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solidFill>
                  <a:srgbClr val="0070C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0070C0"/>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rgbClr val="0070C0"/>
                  </a:solidFill>
                  <a:latin typeface="Arial" panose="020B0604020202020204" pitchFamily="34" charset="0"/>
                  <a:cs typeface="Arial" panose="020B0604020202020204" pitchFamily="34" charset="0"/>
                </a:rPr>
                <a:t>     R</a:t>
              </a:r>
              <a:r>
                <a:rPr lang="en-US" sz="3200" b="1"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B. MATLAB data files</a:t>
              </a:r>
            </a:p>
            <a:p>
              <a:pPr algn="just">
                <a:spcBef>
                  <a:spcPts val="0"/>
                </a:spcBef>
                <a:spcAft>
                  <a:spcPts val="0"/>
                </a:spcAft>
              </a:pPr>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     </a:t>
              </a:r>
              <a:r>
                <a:rPr lang="en-US" sz="3200" b="1" dirty="0">
                  <a:solidFill>
                    <a:srgbClr val="0070C0"/>
                  </a:solidFill>
                  <a:latin typeface="Arial" panose="020B0604020202020204" pitchFamily="34" charset="0"/>
                  <a:cs typeface="Arial" panose="020B0604020202020204" pitchFamily="34" charset="0"/>
                </a:rPr>
                <a:t>R:</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C. Online sources</a:t>
              </a:r>
            </a:p>
            <a:p>
              <a:pPr algn="just">
                <a:spcBef>
                  <a:spcPts val="0"/>
                </a:spcBef>
                <a:spcAft>
                  <a:spcPts val="0"/>
                </a:spcAft>
              </a:pPr>
              <a:r>
                <a:rPr lang="en-US" sz="3200" dirty="0">
                  <a:latin typeface="Arial" panose="020B0604020202020204" pitchFamily="34" charset="0"/>
                  <a:cs typeface="Arial" panose="020B0604020202020204" pitchFamily="34" charset="0"/>
                </a:rPr>
                <a:t>     We can use the </a:t>
              </a:r>
              <a:r>
                <a:rPr lang="en-US" sz="3200" dirty="0" err="1">
                  <a:solidFill>
                    <a:srgbClr val="FF0000"/>
                  </a:solidFill>
                  <a:latin typeface="Arial" panose="020B0604020202020204" pitchFamily="34" charset="0"/>
                  <a:cs typeface="Arial" panose="020B0604020202020204" pitchFamily="34" charset="0"/>
                </a:rPr>
                <a:t>BeautifulSoup</a:t>
              </a:r>
              <a:r>
                <a:rPr lang="en-US" sz="3200" dirty="0">
                  <a:solidFill>
                    <a:srgbClr val="FF0000"/>
                  </a:solidFill>
                  <a:latin typeface="Arial" panose="020B0604020202020204" pitchFamily="34" charset="0"/>
                  <a:cs typeface="Arial" panose="020B0604020202020204" pitchFamily="34" charset="0"/>
                </a:rPr>
                <a:t> (P) </a:t>
              </a:r>
              <a:r>
                <a:rPr lang="en-US" sz="3200" dirty="0">
                  <a:solidFill>
                    <a:schemeClr val="tx1"/>
                  </a:solidFill>
                  <a:latin typeface="Arial" panose="020B0604020202020204" pitchFamily="34" charset="0"/>
                  <a:cs typeface="Arial" panose="020B0604020202020204" pitchFamily="34" charset="0"/>
                </a:rPr>
                <a:t>or</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0070C0"/>
                  </a:solidFill>
                  <a:latin typeface="Arial" panose="020B0604020202020204" pitchFamily="34" charset="0"/>
                  <a:cs typeface="Arial" panose="020B0604020202020204" pitchFamily="34" charset="0"/>
                </a:rPr>
                <a:t>scrapeR</a:t>
              </a:r>
              <a:r>
                <a:rPr lang="en-US" sz="3200" dirty="0">
                  <a:solidFill>
                    <a:srgbClr val="0070C0"/>
                  </a:solidFill>
                  <a:latin typeface="Arial" panose="020B0604020202020204" pitchFamily="34" charset="0"/>
                  <a:cs typeface="Arial" panose="020B0604020202020204" pitchFamily="34" charset="0"/>
                </a:rPr>
                <a:t> (R) </a:t>
              </a:r>
              <a:r>
                <a:rPr lang="en-US" sz="3200" dirty="0">
                  <a:solidFill>
                    <a:schemeClr val="tx1"/>
                  </a:solidFill>
                  <a:latin typeface="Arial" panose="020B0604020202020204" pitchFamily="34" charset="0"/>
                  <a:cs typeface="Arial" panose="020B0604020202020204" pitchFamily="34" charset="0"/>
                </a:rPr>
                <a:t>packages to</a:t>
              </a:r>
              <a:r>
                <a:rPr lang="en-US" sz="3200" dirty="0">
                  <a:solidFill>
                    <a:srgbClr val="FF0000"/>
                  </a:solidFill>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parse HTML documents.</a:t>
              </a:r>
            </a:p>
            <a:p>
              <a:pPr algn="just">
                <a:spcBef>
                  <a:spcPts val="0"/>
                </a:spcBef>
                <a:spcAft>
                  <a:spcPts val="0"/>
                </a:spcAft>
              </a:pPr>
              <a:r>
                <a:rPr lang="en-US" sz="3200" i="1" dirty="0">
                  <a:latin typeface="Arial" panose="020B0604020202020204" pitchFamily="34" charset="0"/>
                  <a:cs typeface="Arial" panose="020B0604020202020204" pitchFamily="34" charset="0"/>
                </a:rPr>
                <a:t>D. Databases and others</a:t>
              </a:r>
            </a:p>
            <a:p>
              <a:pPr algn="just">
                <a:spcBef>
                  <a:spcPts val="0"/>
                </a:spcBef>
                <a:spcAft>
                  <a:spcPts val="0"/>
                </a:spcAft>
              </a:pPr>
              <a:r>
                <a:rPr lang="en-US" sz="3200" dirty="0">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Python</a:t>
              </a:r>
              <a:r>
                <a:rPr lang="en-US" sz="3200" dirty="0">
                  <a:latin typeface="Arial" panose="020B0604020202020204" pitchFamily="34" charset="0"/>
                  <a:cs typeface="Arial" panose="020B0604020202020204" pitchFamily="34" charset="0"/>
                </a:rPr>
                <a:t> and </a:t>
              </a:r>
              <a:r>
                <a:rPr lang="en-US" sz="3200" dirty="0">
                  <a:solidFill>
                    <a:srgbClr val="0070C0"/>
                  </a:solidFill>
                  <a:latin typeface="Arial" panose="020B0604020202020204" pitchFamily="34" charset="0"/>
                  <a:cs typeface="Arial" panose="020B0604020202020204" pitchFamily="34" charset="0"/>
                </a:rPr>
                <a:t>R</a:t>
              </a:r>
              <a:r>
                <a:rPr lang="en-US" sz="3200" dirty="0">
                  <a:latin typeface="Arial" panose="020B0604020202020204" pitchFamily="34" charset="0"/>
                  <a:cs typeface="Arial" panose="020B0604020202020204" pitchFamily="34" charset="0"/>
                </a:rPr>
                <a:t> both support data from SQL databases, SAS, STATA, SPSS and other formats. </a:t>
              </a:r>
            </a:p>
            <a:p>
              <a:pPr algn="just">
                <a:spcBef>
                  <a:spcPts val="0"/>
                </a:spcBef>
                <a:spcAft>
                  <a:spcPts val="0"/>
                </a:spcAft>
              </a:pPr>
              <a:endParaRPr lang="en-US" sz="3600" b="1" dirty="0">
                <a:latin typeface="Arial" panose="020B0604020202020204" pitchFamily="34" charset="0"/>
                <a:cs typeface="Arial" panose="020B0604020202020204" pitchFamily="34" charset="0"/>
              </a:endParaRPr>
            </a:p>
            <a:p>
              <a:pPr algn="just">
                <a:spcBef>
                  <a:spcPts val="0"/>
                </a:spcBef>
                <a:spcAft>
                  <a:spcPts val="0"/>
                </a:spcAft>
              </a:pPr>
              <a:r>
                <a:rPr lang="en-US" sz="3600" b="1" u="sng" dirty="0">
                  <a:latin typeface="Arial" panose="020B0604020202020204" pitchFamily="34" charset="0"/>
                  <a:cs typeface="Arial" panose="020B0604020202020204" pitchFamily="34" charset="0"/>
                </a:rPr>
                <a:t>2. Inspect data:</a:t>
              </a:r>
            </a:p>
            <a:p>
              <a:pPr algn="just">
                <a:spcBef>
                  <a:spcPts val="0"/>
                </a:spcBef>
                <a:spcAft>
                  <a:spcPts val="0"/>
                </a:spcAft>
              </a:pPr>
              <a:r>
                <a:rPr lang="en-US" sz="3200" dirty="0">
                  <a:latin typeface="Arial" panose="020B0604020202020204" pitchFamily="34" charset="0"/>
                  <a:cs typeface="Arial" panose="020B0604020202020204" pitchFamily="34" charset="0"/>
                </a:rPr>
                <a:t>    Several methods are used to inspect the dataset. </a:t>
              </a:r>
            </a:p>
            <a:p>
              <a:pPr algn="just">
                <a:spcBef>
                  <a:spcPts val="0"/>
                </a:spcBef>
                <a:spcAft>
                  <a:spcPts val="0"/>
                </a:spcAft>
              </a:pPr>
              <a:r>
                <a:rPr lang="en-US" sz="3200" i="1" dirty="0">
                  <a:latin typeface="Arial" panose="020B0604020202020204" pitchFamily="34" charset="0"/>
                  <a:cs typeface="Arial" panose="020B0604020202020204" pitchFamily="34" charset="0"/>
                </a:rPr>
                <a:t>A. Get an overview of the </a:t>
              </a:r>
              <a:r>
                <a:rPr lang="en-US" sz="3200" i="1" dirty="0" err="1">
                  <a:latin typeface="Arial" panose="020B0604020202020204" pitchFamily="34" charset="0"/>
                  <a:cs typeface="Arial" panose="020B0604020202020204" pitchFamily="34" charset="0"/>
                </a:rPr>
                <a:t>dataframe</a:t>
              </a:r>
              <a:r>
                <a:rPr lang="en-US" sz="3200" i="1" dirty="0">
                  <a:latin typeface="Arial" panose="020B0604020202020204" pitchFamily="34" charset="0"/>
                  <a:cs typeface="Arial" panose="020B0604020202020204" pitchFamily="34" charset="0"/>
                </a:rPr>
                <a:t> (</a:t>
              </a:r>
              <a:r>
                <a:rPr lang="en-US" sz="3200" i="1" dirty="0" err="1">
                  <a:latin typeface="Arial" panose="020B0604020202020204" pitchFamily="34" charset="0"/>
                  <a:cs typeface="Arial" panose="020B0604020202020204" pitchFamily="34" charset="0"/>
                </a:rPr>
                <a:t>df</a:t>
              </a:r>
              <a:r>
                <a:rPr lang="en-US" sz="3200" i="1" dirty="0">
                  <a:latin typeface="Arial" panose="020B0604020202020204" pitchFamily="34" charset="0"/>
                  <a:cs typeface="Arial" panose="020B0604020202020204" pitchFamily="34" charset="0"/>
                </a:rPr>
                <a:t>):</a:t>
              </a:r>
            </a:p>
            <a:p>
              <a:pPr algn="just">
                <a:spcBef>
                  <a:spcPts val="0"/>
                </a:spcBef>
                <a:spcAft>
                  <a:spcPts val="0"/>
                </a:spcAft>
              </a:pPr>
              <a:r>
                <a:rPr lang="en-US" sz="3200" b="1" dirty="0">
                  <a:solidFill>
                    <a:srgbClr val="FF0000"/>
                  </a:solidFill>
                  <a:latin typeface="Arial" panose="020B0604020202020204" pitchFamily="34" charset="0"/>
                  <a:cs typeface="Arial" panose="020B0604020202020204" pitchFamily="34" charset="0"/>
                </a:rPr>
                <a:t>     P: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6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     </a:t>
              </a:r>
              <a:r>
                <a:rPr lang="en-US" sz="3200" b="1" dirty="0">
                  <a:solidFill>
                    <a:srgbClr val="0070C0"/>
                  </a:solidFill>
                  <a:latin typeface="Arial" panose="020B0604020202020204" pitchFamily="34" charset="0"/>
                  <a:cs typeface="Arial" panose="020B0604020202020204" pitchFamily="34" charset="0"/>
                </a:rPr>
                <a:t>R:</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a:t>
              </a: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1800" i="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B. Explore the dataset:</a:t>
              </a:r>
            </a:p>
            <a:p>
              <a:pPr algn="just">
                <a:spcBef>
                  <a:spcPts val="0"/>
                </a:spcBef>
                <a:spcAft>
                  <a:spcPts val="0"/>
                </a:spcAft>
              </a:pPr>
              <a:r>
                <a:rPr lang="en-US" sz="3200" dirty="0">
                  <a:latin typeface="Arial" panose="020B0604020202020204" pitchFamily="34" charset="0"/>
                  <a:cs typeface="Arial" panose="020B0604020202020204" pitchFamily="34" charset="0"/>
                </a:rPr>
                <a:t>	Three commonly used exploratory plots are scatter, box, and histograms. </a:t>
              </a:r>
            </a:p>
          </p:txBody>
        </p:sp>
      </p:grpSp>
      <p:grpSp>
        <p:nvGrpSpPr>
          <p:cNvPr id="53" name="Group 52">
            <a:extLst>
              <a:ext uri="{FF2B5EF4-FFF2-40B4-BE49-F238E27FC236}">
                <a16:creationId xmlns:a16="http://schemas.microsoft.com/office/drawing/2014/main" id="{EF0F3405-5D02-4D40-B40B-6E2941C53555}"/>
              </a:ext>
            </a:extLst>
          </p:cNvPr>
          <p:cNvGrpSpPr/>
          <p:nvPr/>
        </p:nvGrpSpPr>
        <p:grpSpPr>
          <a:xfrm>
            <a:off x="472281" y="25565000"/>
            <a:ext cx="10210800" cy="10513661"/>
            <a:chOff x="476083" y="23646343"/>
            <a:chExt cx="10210800" cy="10513661"/>
          </a:xfrm>
        </p:grpSpPr>
        <p:grpSp>
          <p:nvGrpSpPr>
            <p:cNvPr id="85" name="Group 84">
              <a:extLst>
                <a:ext uri="{FF2B5EF4-FFF2-40B4-BE49-F238E27FC236}">
                  <a16:creationId xmlns:a16="http://schemas.microsoft.com/office/drawing/2014/main" id="{1F7E0187-D979-E64B-A14E-192DC7776C9A}"/>
                </a:ext>
              </a:extLst>
            </p:cNvPr>
            <p:cNvGrpSpPr/>
            <p:nvPr/>
          </p:nvGrpSpPr>
          <p:grpSpPr>
            <a:xfrm>
              <a:off x="644409" y="23646343"/>
              <a:ext cx="9601200" cy="2431328"/>
              <a:chOff x="576544" y="12808368"/>
              <a:chExt cx="12222089" cy="3981163"/>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19301"/>
                <a:ext cx="12222089" cy="2570230"/>
              </a:xfrm>
              <a:prstGeom prst="rect">
                <a:avLst/>
              </a:prstGeom>
            </p:spPr>
            <p:txBody>
              <a:bodyPr wrap="square">
                <a:spAutoFit/>
              </a:bodyPr>
              <a:lstStyle/>
              <a:p>
                <a:pPr marL="457200" indent="-457200" algn="just">
                  <a:spcBef>
                    <a:spcPts val="0"/>
                  </a:spcBef>
                  <a:spcAft>
                    <a:spcPts val="0"/>
                  </a:spcAft>
                  <a:buAutoNum type="arabicPeriod"/>
                </a:pPr>
                <a:r>
                  <a:rPr lang="en-US" sz="3200" b="1" dirty="0">
                    <a:solidFill>
                      <a:srgbClr val="FF0000"/>
                    </a:solidFill>
                    <a:latin typeface="Arial" panose="020B0604020202020204" pitchFamily="34" charset="0"/>
                    <a:cs typeface="Arial" panose="020B0604020202020204" pitchFamily="34" charset="0"/>
                  </a:rPr>
                  <a:t>Each variable forms a column</a:t>
                </a:r>
              </a:p>
              <a:p>
                <a:pPr marL="457200" indent="-457200" algn="just">
                  <a:spcBef>
                    <a:spcPts val="0"/>
                  </a:spcBef>
                  <a:spcAft>
                    <a:spcPts val="0"/>
                  </a:spcAft>
                  <a:buAutoNum type="arabicPeriod"/>
                </a:pPr>
                <a:r>
                  <a:rPr lang="en-US" sz="3200" b="1" dirty="0">
                    <a:solidFill>
                      <a:srgbClr val="FF0000"/>
                    </a:solidFill>
                    <a:latin typeface="Arial" panose="020B0604020202020204" pitchFamily="34" charset="0"/>
                    <a:cs typeface="Arial" panose="020B0604020202020204" pitchFamily="34" charset="0"/>
                  </a:rPr>
                  <a:t>Each observation forms a row</a:t>
                </a:r>
              </a:p>
              <a:p>
                <a:pPr marL="457200" indent="-457200" algn="just">
                  <a:spcBef>
                    <a:spcPts val="0"/>
                  </a:spcBef>
                  <a:spcAft>
                    <a:spcPts val="0"/>
                  </a:spcAft>
                  <a:buAutoNum type="arabicPeriod"/>
                </a:pPr>
                <a:r>
                  <a:rPr lang="en-US" sz="3200" b="1" dirty="0">
                    <a:solidFill>
                      <a:srgbClr val="FF0000"/>
                    </a:solidFill>
                    <a:latin typeface="Arial" panose="020B0604020202020204" pitchFamily="34" charset="0"/>
                    <a:cs typeface="Arial" panose="020B0604020202020204" pitchFamily="34" charset="0"/>
                  </a:rPr>
                  <a:t>Each type of observational unit forms a table</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The Principles</a:t>
                </a:r>
              </a:p>
            </p:txBody>
          </p:sp>
        </p:grpSp>
        <p:pic>
          <p:nvPicPr>
            <p:cNvPr id="33" name="Picture 32">
              <a:extLst>
                <a:ext uri="{FF2B5EF4-FFF2-40B4-BE49-F238E27FC236}">
                  <a16:creationId xmlns:a16="http://schemas.microsoft.com/office/drawing/2014/main" id="{20EF01DB-9932-7E48-9A06-FEEB3870927F}"/>
                </a:ext>
              </a:extLst>
            </p:cNvPr>
            <p:cNvPicPr>
              <a:picLocks noChangeAspect="1"/>
            </p:cNvPicPr>
            <p:nvPr/>
          </p:nvPicPr>
          <p:blipFill>
            <a:blip r:embed="rId5"/>
            <a:stretch>
              <a:fillRect/>
            </a:stretch>
          </p:blipFill>
          <p:spPr>
            <a:xfrm>
              <a:off x="476083" y="26523090"/>
              <a:ext cx="8317661" cy="2857211"/>
            </a:xfrm>
            <a:prstGeom prst="rect">
              <a:avLst/>
            </a:prstGeom>
          </p:spPr>
        </p:pic>
        <p:pic>
          <p:nvPicPr>
            <p:cNvPr id="36" name="Picture 35">
              <a:extLst>
                <a:ext uri="{FF2B5EF4-FFF2-40B4-BE49-F238E27FC236}">
                  <a16:creationId xmlns:a16="http://schemas.microsoft.com/office/drawing/2014/main" id="{74CFF28F-3F4B-0741-ACF1-C92538A26529}"/>
                </a:ext>
              </a:extLst>
            </p:cNvPr>
            <p:cNvPicPr>
              <a:picLocks noChangeAspect="1"/>
            </p:cNvPicPr>
            <p:nvPr/>
          </p:nvPicPr>
          <p:blipFill>
            <a:blip r:embed="rId6"/>
            <a:stretch>
              <a:fillRect/>
            </a:stretch>
          </p:blipFill>
          <p:spPr>
            <a:xfrm>
              <a:off x="1612895" y="29926263"/>
              <a:ext cx="5644988" cy="4233741"/>
            </a:xfrm>
            <a:prstGeom prst="rect">
              <a:avLst/>
            </a:prstGeom>
          </p:spPr>
        </p:pic>
        <p:sp>
          <p:nvSpPr>
            <p:cNvPr id="37" name="TextBox 36">
              <a:extLst>
                <a:ext uri="{FF2B5EF4-FFF2-40B4-BE49-F238E27FC236}">
                  <a16:creationId xmlns:a16="http://schemas.microsoft.com/office/drawing/2014/main" id="{2F00A2F7-9C94-AA4F-97E2-0E01030C53E1}"/>
                </a:ext>
              </a:extLst>
            </p:cNvPr>
            <p:cNvSpPr txBox="1"/>
            <p:nvPr/>
          </p:nvSpPr>
          <p:spPr>
            <a:xfrm>
              <a:off x="3273075" y="26168980"/>
              <a:ext cx="2348720"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Untidy table</a:t>
              </a:r>
            </a:p>
          </p:txBody>
        </p:sp>
        <p:sp>
          <p:nvSpPr>
            <p:cNvPr id="106" name="TextBox 105">
              <a:extLst>
                <a:ext uri="{FF2B5EF4-FFF2-40B4-BE49-F238E27FC236}">
                  <a16:creationId xmlns:a16="http://schemas.microsoft.com/office/drawing/2014/main" id="{1C230D24-67AC-FE43-B0FD-15D853F798F7}"/>
                </a:ext>
              </a:extLst>
            </p:cNvPr>
            <p:cNvSpPr txBox="1"/>
            <p:nvPr/>
          </p:nvSpPr>
          <p:spPr>
            <a:xfrm>
              <a:off x="8658764" y="27388180"/>
              <a:ext cx="2028119" cy="5262979"/>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Better for </a:t>
              </a:r>
            </a:p>
            <a:p>
              <a:r>
                <a:rPr lang="en-US" sz="3200" dirty="0">
                  <a:latin typeface="Arial" panose="020B0604020202020204" pitchFamily="34" charset="0"/>
                  <a:cs typeface="Arial" panose="020B0604020202020204" pitchFamily="34" charset="0"/>
                </a:rPr>
                <a:t>reporting  </a:t>
              </a: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Better for </a:t>
              </a:r>
            </a:p>
            <a:p>
              <a:r>
                <a:rPr lang="en-US" sz="3200" dirty="0">
                  <a:latin typeface="Arial" panose="020B0604020202020204" pitchFamily="34" charset="0"/>
                  <a:cs typeface="Arial" panose="020B0604020202020204" pitchFamily="34" charset="0"/>
                </a:rPr>
                <a:t>analysis</a:t>
              </a:r>
            </a:p>
          </p:txBody>
        </p:sp>
        <p:sp>
          <p:nvSpPr>
            <p:cNvPr id="109" name="TextBox 108">
              <a:extLst>
                <a:ext uri="{FF2B5EF4-FFF2-40B4-BE49-F238E27FC236}">
                  <a16:creationId xmlns:a16="http://schemas.microsoft.com/office/drawing/2014/main" id="{83B39751-A40C-5D45-97CD-E8427C02EABC}"/>
                </a:ext>
              </a:extLst>
            </p:cNvPr>
            <p:cNvSpPr txBox="1"/>
            <p:nvPr/>
          </p:nvSpPr>
          <p:spPr>
            <a:xfrm>
              <a:off x="3460996" y="29394205"/>
              <a:ext cx="1945533"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Tidy table</a:t>
              </a:r>
            </a:p>
          </p:txBody>
        </p:sp>
      </p:grpSp>
      <p:graphicFrame>
        <p:nvGraphicFramePr>
          <p:cNvPr id="74" name="Diagram 73">
            <a:extLst>
              <a:ext uri="{FF2B5EF4-FFF2-40B4-BE49-F238E27FC236}">
                <a16:creationId xmlns:a16="http://schemas.microsoft.com/office/drawing/2014/main" id="{F9519183-4735-274B-B698-9B941593D957}"/>
              </a:ext>
            </a:extLst>
          </p:cNvPr>
          <p:cNvGraphicFramePr/>
          <p:nvPr>
            <p:extLst>
              <p:ext uri="{D42A27DB-BD31-4B8C-83A1-F6EECF244321}">
                <p14:modId xmlns:p14="http://schemas.microsoft.com/office/powerpoint/2010/main" val="3439455582"/>
              </p:ext>
            </p:extLst>
          </p:nvPr>
        </p:nvGraphicFramePr>
        <p:xfrm>
          <a:off x="10563780" y="5777458"/>
          <a:ext cx="10014492" cy="72987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5431314" y="38603237"/>
            <a:ext cx="15444767"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a:solidFill>
                  <a:schemeClr val="tx1"/>
                </a:solidFill>
                <a:latin typeface="Verdana" pitchFamily="-108" charset="0"/>
                <a:ea typeface="Verdana" pitchFamily="-108" charset="0"/>
                <a:cs typeface="Verdana" pitchFamily="-108" charset="0"/>
                <a:sym typeface="Verdana" pitchFamily="-108" charset="0"/>
              </a:rPr>
              <a:t>Beautifulsoup</a:t>
            </a:r>
            <a:r>
              <a:rPr lang="en-US" sz="2000" dirty="0">
                <a:solidFill>
                  <a:schemeClr val="tx1"/>
                </a:solidFill>
                <a:latin typeface="Verdana" pitchFamily="-108" charset="0"/>
                <a:ea typeface="Verdana" pitchFamily="-108" charset="0"/>
                <a:cs typeface="Verdana" pitchFamily="-108" charset="0"/>
                <a:sym typeface="Verdana" pitchFamily="-108" charset="0"/>
              </a:rPr>
              <a:t> package in python: https://www.crummy.com/software/BeautifulSoup/</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Python pandas visualization: https://</a:t>
            </a:r>
            <a:r>
              <a:rPr lang="en-US" sz="2000" dirty="0" err="1">
                <a:solidFill>
                  <a:schemeClr val="tx1"/>
                </a:solidFill>
                <a:latin typeface="Verdana" pitchFamily="-108" charset="0"/>
                <a:ea typeface="Verdana" pitchFamily="-108" charset="0"/>
                <a:cs typeface="Verdana" pitchFamily="-108" charset="0"/>
                <a:sym typeface="Verdana" pitchFamily="-108" charset="0"/>
              </a:rPr>
              <a:t>pandas.pydata.org</a:t>
            </a:r>
            <a:r>
              <a:rPr lang="en-US" sz="2000" dirty="0">
                <a:solidFill>
                  <a:schemeClr val="tx1"/>
                </a:solidFill>
                <a:latin typeface="Verdana" pitchFamily="-108" charset="0"/>
                <a:ea typeface="Verdana" pitchFamily="-108" charset="0"/>
                <a:cs typeface="Verdana" pitchFamily="-108" charset="0"/>
                <a:sym typeface="Verdana" pitchFamily="-108" charset="0"/>
              </a:rPr>
              <a:t>/pandas-docs/stable/</a:t>
            </a:r>
            <a:r>
              <a:rPr lang="en-US" sz="2000" dirty="0" err="1">
                <a:solidFill>
                  <a:schemeClr val="tx1"/>
                </a:solidFill>
                <a:latin typeface="Verdana" pitchFamily="-108" charset="0"/>
                <a:ea typeface="Verdana" pitchFamily="-108" charset="0"/>
                <a:cs typeface="Verdana" pitchFamily="-108" charset="0"/>
                <a:sym typeface="Verdana" pitchFamily="-108" charset="0"/>
              </a:rPr>
              <a:t>visualization.html#visualization-hist</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Python clean dataset: http://</a:t>
            </a:r>
            <a:r>
              <a:rPr lang="en-US" sz="2000" dirty="0" err="1">
                <a:solidFill>
                  <a:schemeClr val="tx1"/>
                </a:solidFill>
                <a:latin typeface="Verdana" pitchFamily="-108" charset="0"/>
                <a:ea typeface="Verdana" pitchFamily="-108" charset="0"/>
                <a:cs typeface="Verdana" pitchFamily="-108" charset="0"/>
                <a:sym typeface="Verdana" pitchFamily="-108" charset="0"/>
              </a:rPr>
              <a:t>www.developintelligence.com</a:t>
            </a:r>
            <a:r>
              <a:rPr lang="en-US" sz="2000" dirty="0">
                <a:solidFill>
                  <a:schemeClr val="tx1"/>
                </a:solidFill>
                <a:latin typeface="Verdana" pitchFamily="-108" charset="0"/>
                <a:ea typeface="Verdana" pitchFamily="-108" charset="0"/>
                <a:cs typeface="Verdana" pitchFamily="-108" charset="0"/>
                <a:sym typeface="Verdana" pitchFamily="-108" charset="0"/>
              </a:rPr>
              <a:t>/blog/2017/08/data-cleaning-pandas-python/</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a:solidFill>
                  <a:schemeClr val="tx1"/>
                </a:solidFill>
                <a:latin typeface="Verdana" pitchFamily="-108" charset="0"/>
                <a:ea typeface="Verdana" pitchFamily="-108" charset="0"/>
                <a:cs typeface="Verdana" pitchFamily="-108" charset="0"/>
                <a:sym typeface="Verdana" pitchFamily="-108" charset="0"/>
              </a:rPr>
              <a:t>ScrapeR</a:t>
            </a:r>
            <a:r>
              <a:rPr lang="en-US" sz="2000" dirty="0">
                <a:solidFill>
                  <a:schemeClr val="tx1"/>
                </a:solidFill>
                <a:latin typeface="Verdana" pitchFamily="-108" charset="0"/>
                <a:ea typeface="Verdana" pitchFamily="-108" charset="0"/>
                <a:cs typeface="Verdana" pitchFamily="-108" charset="0"/>
                <a:sym typeface="Verdana" pitchFamily="-108" charset="0"/>
              </a:rPr>
              <a:t> Package in R: https://</a:t>
            </a:r>
            <a:r>
              <a:rPr lang="en-US" sz="2000" dirty="0" err="1">
                <a:solidFill>
                  <a:schemeClr val="tx1"/>
                </a:solidFill>
                <a:latin typeface="Verdana" pitchFamily="-108" charset="0"/>
                <a:ea typeface="Verdana" pitchFamily="-108" charset="0"/>
                <a:cs typeface="Verdana" pitchFamily="-108" charset="0"/>
                <a:sym typeface="Verdana" pitchFamily="-108" charset="0"/>
              </a:rPr>
              <a:t>cran.r-project.org</a:t>
            </a:r>
            <a:r>
              <a:rPr lang="en-US" sz="2000" dirty="0">
                <a:solidFill>
                  <a:schemeClr val="tx1"/>
                </a:solidFill>
                <a:latin typeface="Verdana" pitchFamily="-108" charset="0"/>
                <a:ea typeface="Verdana" pitchFamily="-108" charset="0"/>
                <a:cs typeface="Verdana" pitchFamily="-108" charset="0"/>
                <a:sym typeface="Verdana" pitchFamily="-108" charset="0"/>
              </a:rPr>
              <a:t>/web/packages/</a:t>
            </a:r>
            <a:r>
              <a:rPr lang="en-US" sz="2000" dirty="0" err="1">
                <a:solidFill>
                  <a:schemeClr val="tx1"/>
                </a:solidFill>
                <a:latin typeface="Verdana" pitchFamily="-108" charset="0"/>
                <a:ea typeface="Verdana" pitchFamily="-108" charset="0"/>
                <a:cs typeface="Verdana" pitchFamily="-108" charset="0"/>
                <a:sym typeface="Verdana" pitchFamily="-108" charset="0"/>
              </a:rPr>
              <a:t>scrapeR</a:t>
            </a:r>
            <a:r>
              <a:rPr lang="en-US" sz="2000" dirty="0">
                <a:solidFill>
                  <a:schemeClr val="tx1"/>
                </a:solidFill>
                <a:latin typeface="Verdana" pitchFamily="-108" charset="0"/>
                <a:ea typeface="Verdana" pitchFamily="-108" charset="0"/>
                <a:cs typeface="Verdana" pitchFamily="-108" charset="0"/>
                <a:sym typeface="Verdana" pitchFamily="-108" charset="0"/>
              </a:rPr>
              <a:t>/</a:t>
            </a:r>
            <a:r>
              <a:rPr lang="en-US" sz="2000" dirty="0" err="1">
                <a:solidFill>
                  <a:schemeClr val="tx1"/>
                </a:solidFill>
                <a:latin typeface="Verdana" pitchFamily="-108" charset="0"/>
                <a:ea typeface="Verdana" pitchFamily="-108" charset="0"/>
                <a:cs typeface="Verdana" pitchFamily="-108" charset="0"/>
                <a:sym typeface="Verdana" pitchFamily="-108" charset="0"/>
              </a:rPr>
              <a:t>scrapeR.pdf</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Read excel files in R: https://www.datacamp.com/community/tutorials/r-tutorial-read-excel-into-r</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R deal with missing data: https://</a:t>
            </a:r>
            <a:r>
              <a:rPr lang="en-US" sz="2000" dirty="0" err="1">
                <a:solidFill>
                  <a:schemeClr val="tx1"/>
                </a:solidFill>
                <a:latin typeface="Verdana" pitchFamily="-108" charset="0"/>
                <a:ea typeface="Verdana" pitchFamily="-108" charset="0"/>
                <a:cs typeface="Verdana" pitchFamily="-108" charset="0"/>
                <a:sym typeface="Verdana" pitchFamily="-108" charset="0"/>
              </a:rPr>
              <a:t>www.statmethods.net</a:t>
            </a:r>
            <a:r>
              <a:rPr lang="en-US" sz="2000" dirty="0">
                <a:solidFill>
                  <a:schemeClr val="tx1"/>
                </a:solidFill>
                <a:latin typeface="Verdana" pitchFamily="-108" charset="0"/>
                <a:ea typeface="Verdana" pitchFamily="-108" charset="0"/>
                <a:cs typeface="Verdana" pitchFamily="-108" charset="0"/>
                <a:sym typeface="Verdana" pitchFamily="-108" charset="0"/>
              </a:rPr>
              <a:t>/input/</a:t>
            </a:r>
            <a:r>
              <a:rPr lang="en-US" sz="2000" dirty="0" err="1">
                <a:solidFill>
                  <a:schemeClr val="tx1"/>
                </a:solidFill>
                <a:latin typeface="Verdana" pitchFamily="-108" charset="0"/>
                <a:ea typeface="Verdana" pitchFamily="-108" charset="0"/>
                <a:cs typeface="Verdana" pitchFamily="-108" charset="0"/>
                <a:sym typeface="Verdana" pitchFamily="-108" charset="0"/>
              </a:rPr>
              <a:t>missingdata.html</a:t>
            </a:r>
            <a:r>
              <a:rPr lang="en-US" sz="2000" dirty="0">
                <a:solidFill>
                  <a:schemeClr val="tx1"/>
                </a:solidFill>
                <a:latin typeface="Verdana" pitchFamily="-108" charset="0"/>
                <a:ea typeface="Verdana" pitchFamily="-108" charset="0"/>
                <a:cs typeface="Verdana" pitchFamily="-108" charset="0"/>
                <a:sym typeface="Verdana" pitchFamily="-108"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R visualization: https://</a:t>
            </a:r>
            <a:r>
              <a:rPr lang="en-US" sz="2000" dirty="0" err="1">
                <a:solidFill>
                  <a:schemeClr val="tx1"/>
                </a:solidFill>
                <a:latin typeface="Verdana" pitchFamily="-108" charset="0"/>
                <a:ea typeface="Verdana" pitchFamily="-108" charset="0"/>
                <a:cs typeface="Verdana" pitchFamily="-108" charset="0"/>
                <a:sym typeface="Verdana" pitchFamily="-108" charset="0"/>
              </a:rPr>
              <a:t>www.analyticsvidhya.com</a:t>
            </a:r>
            <a:r>
              <a:rPr lang="en-US" sz="2000" dirty="0">
                <a:solidFill>
                  <a:schemeClr val="tx1"/>
                </a:solidFill>
                <a:latin typeface="Verdana" pitchFamily="-108" charset="0"/>
                <a:ea typeface="Verdana" pitchFamily="-108" charset="0"/>
                <a:cs typeface="Verdana" pitchFamily="-108" charset="0"/>
                <a:sym typeface="Verdana" pitchFamily="-108" charset="0"/>
              </a:rPr>
              <a:t>/blog/2015/07/guide-data-visualization-r/</a:t>
            </a:r>
          </a:p>
        </p:txBody>
      </p:sp>
      <p:pic>
        <p:nvPicPr>
          <p:cNvPr id="25" name="Picture 24">
            <a:extLst>
              <a:ext uri="{FF2B5EF4-FFF2-40B4-BE49-F238E27FC236}">
                <a16:creationId xmlns:a16="http://schemas.microsoft.com/office/drawing/2014/main" id="{9D4EA219-B669-D644-89D6-72384B4A9936}"/>
              </a:ext>
            </a:extLst>
          </p:cNvPr>
          <p:cNvPicPr>
            <a:picLocks noChangeAspect="1"/>
          </p:cNvPicPr>
          <p:nvPr/>
        </p:nvPicPr>
        <p:blipFill>
          <a:blip r:embed="rId12"/>
          <a:stretch>
            <a:fillRect/>
          </a:stretch>
        </p:blipFill>
        <p:spPr>
          <a:xfrm>
            <a:off x="11775281" y="18487856"/>
            <a:ext cx="7518400" cy="952500"/>
          </a:xfrm>
          <a:prstGeom prst="rect">
            <a:avLst/>
          </a:prstGeom>
        </p:spPr>
      </p:pic>
      <p:pic>
        <p:nvPicPr>
          <p:cNvPr id="26" name="Picture 25">
            <a:extLst>
              <a:ext uri="{FF2B5EF4-FFF2-40B4-BE49-F238E27FC236}">
                <a16:creationId xmlns:a16="http://schemas.microsoft.com/office/drawing/2014/main" id="{B3DCE48A-EBBB-C644-B44D-B45764FF4CD8}"/>
              </a:ext>
            </a:extLst>
          </p:cNvPr>
          <p:cNvPicPr>
            <a:picLocks noChangeAspect="1"/>
          </p:cNvPicPr>
          <p:nvPr/>
        </p:nvPicPr>
        <p:blipFill>
          <a:blip r:embed="rId13"/>
          <a:stretch>
            <a:fillRect/>
          </a:stretch>
        </p:blipFill>
        <p:spPr>
          <a:xfrm>
            <a:off x="11737181" y="15124588"/>
            <a:ext cx="6858000" cy="1331190"/>
          </a:xfrm>
          <a:prstGeom prst="rect">
            <a:avLst/>
          </a:prstGeom>
        </p:spPr>
      </p:pic>
      <p:pic>
        <p:nvPicPr>
          <p:cNvPr id="28" name="Picture 27">
            <a:extLst>
              <a:ext uri="{FF2B5EF4-FFF2-40B4-BE49-F238E27FC236}">
                <a16:creationId xmlns:a16="http://schemas.microsoft.com/office/drawing/2014/main" id="{B42A3161-764E-FE4F-A8ED-E18C69D272A6}"/>
              </a:ext>
            </a:extLst>
          </p:cNvPr>
          <p:cNvPicPr>
            <a:picLocks noChangeAspect="1"/>
          </p:cNvPicPr>
          <p:nvPr/>
        </p:nvPicPr>
        <p:blipFill>
          <a:blip r:embed="rId14"/>
          <a:stretch>
            <a:fillRect/>
          </a:stretch>
        </p:blipFill>
        <p:spPr>
          <a:xfrm>
            <a:off x="11813381" y="19464337"/>
            <a:ext cx="5803900" cy="927100"/>
          </a:xfrm>
          <a:prstGeom prst="rect">
            <a:avLst/>
          </a:prstGeom>
        </p:spPr>
      </p:pic>
      <p:pic>
        <p:nvPicPr>
          <p:cNvPr id="35" name="Picture 34">
            <a:extLst>
              <a:ext uri="{FF2B5EF4-FFF2-40B4-BE49-F238E27FC236}">
                <a16:creationId xmlns:a16="http://schemas.microsoft.com/office/drawing/2014/main" id="{7638E41F-29CC-8241-B49C-8389166EDA78}"/>
              </a:ext>
            </a:extLst>
          </p:cNvPr>
          <p:cNvPicPr>
            <a:picLocks noChangeAspect="1"/>
          </p:cNvPicPr>
          <p:nvPr/>
        </p:nvPicPr>
        <p:blipFill>
          <a:blip r:embed="rId15"/>
          <a:stretch>
            <a:fillRect/>
          </a:stretch>
        </p:blipFill>
        <p:spPr>
          <a:xfrm>
            <a:off x="11737181" y="25471848"/>
            <a:ext cx="9090360" cy="5338603"/>
          </a:xfrm>
          <a:prstGeom prst="rect">
            <a:avLst/>
          </a:prstGeom>
        </p:spPr>
      </p:pic>
      <p:grpSp>
        <p:nvGrpSpPr>
          <p:cNvPr id="44" name="Group 43">
            <a:extLst>
              <a:ext uri="{FF2B5EF4-FFF2-40B4-BE49-F238E27FC236}">
                <a16:creationId xmlns:a16="http://schemas.microsoft.com/office/drawing/2014/main" id="{DCB933AF-A2C7-0C4E-94B7-475192CFCD1D}"/>
              </a:ext>
            </a:extLst>
          </p:cNvPr>
          <p:cNvGrpSpPr/>
          <p:nvPr/>
        </p:nvGrpSpPr>
        <p:grpSpPr>
          <a:xfrm>
            <a:off x="20714940" y="4956115"/>
            <a:ext cx="10237341" cy="2862322"/>
            <a:chOff x="20714940" y="5359865"/>
            <a:chExt cx="10237341" cy="2862322"/>
          </a:xfrm>
        </p:grpSpPr>
        <p:sp>
          <p:nvSpPr>
            <p:cNvPr id="21" name="TextBox 20">
              <a:extLst>
                <a:ext uri="{FF2B5EF4-FFF2-40B4-BE49-F238E27FC236}">
                  <a16:creationId xmlns:a16="http://schemas.microsoft.com/office/drawing/2014/main" id="{16831B7E-2D4B-274D-B4C5-624B8B81E201}"/>
                </a:ext>
              </a:extLst>
            </p:cNvPr>
            <p:cNvSpPr txBox="1"/>
            <p:nvPr/>
          </p:nvSpPr>
          <p:spPr>
            <a:xfrm>
              <a:off x="20714940" y="5359865"/>
              <a:ext cx="9666730" cy="2862322"/>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a:t>
              </a:r>
              <a:r>
                <a:rPr lang="en-US" sz="3200" dirty="0">
                  <a:latin typeface="Arial" panose="020B0604020202020204" pitchFamily="34" charset="0"/>
                  <a:cs typeface="Arial" panose="020B0604020202020204" pitchFamily="34" charset="0"/>
                </a:rPr>
                <a:t>. Scatter plot</a:t>
              </a:r>
            </a:p>
            <a:p>
              <a:r>
                <a:rPr lang="en-US" sz="3200" b="1" dirty="0">
                  <a:solidFill>
                    <a:srgbClr val="FF0000"/>
                  </a:solidFill>
                  <a:latin typeface="Arial" panose="020B0604020202020204" pitchFamily="34" charset="0"/>
                  <a:cs typeface="Arial" panose="020B0604020202020204" pitchFamily="34" charset="0"/>
                </a:rPr>
                <a:t>P:</a:t>
              </a:r>
            </a:p>
            <a:p>
              <a:endParaRPr lang="en-US" sz="3200" b="1" dirty="0">
                <a:solidFill>
                  <a:srgbClr val="FF0000"/>
                </a:solidFill>
                <a:latin typeface="Arial" panose="020B0604020202020204" pitchFamily="34" charset="0"/>
                <a:cs typeface="Arial" panose="020B0604020202020204" pitchFamily="34" charset="0"/>
              </a:endParaRPr>
            </a:p>
            <a:p>
              <a:r>
                <a:rPr lang="en-US" sz="3200" b="1" dirty="0">
                  <a:solidFill>
                    <a:srgbClr val="0070C0"/>
                  </a:solidFill>
                  <a:latin typeface="Arial" panose="020B0604020202020204" pitchFamily="34" charset="0"/>
                  <a:cs typeface="Arial" panose="020B0604020202020204" pitchFamily="34" charset="0"/>
                </a:rPr>
                <a:t>R:</a:t>
              </a:r>
              <a:r>
                <a:rPr lang="en-US" sz="3200" b="1" dirty="0">
                  <a:latin typeface="Arial" panose="020B0604020202020204" pitchFamily="34" charset="0"/>
                  <a:cs typeface="Arial" panose="020B0604020202020204" pitchFamily="34" charset="0"/>
                </a:rPr>
                <a:t> </a:t>
              </a:r>
              <a:endParaRPr lang="en-US" sz="3200" b="1" dirty="0">
                <a:solidFill>
                  <a:srgbClr val="FF0000"/>
                </a:solidFill>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a:p>
              <a:endParaRPr lang="en-US" sz="2400" dirty="0"/>
            </a:p>
          </p:txBody>
        </p:sp>
        <p:pic>
          <p:nvPicPr>
            <p:cNvPr id="24" name="Picture 23">
              <a:extLst>
                <a:ext uri="{FF2B5EF4-FFF2-40B4-BE49-F238E27FC236}">
                  <a16:creationId xmlns:a16="http://schemas.microsoft.com/office/drawing/2014/main" id="{6BBAABFD-94C7-4A43-A3E0-B148E433FD58}"/>
                </a:ext>
              </a:extLst>
            </p:cNvPr>
            <p:cNvPicPr>
              <a:picLocks noChangeAspect="1"/>
            </p:cNvPicPr>
            <p:nvPr/>
          </p:nvPicPr>
          <p:blipFill>
            <a:blip r:embed="rId16"/>
            <a:stretch>
              <a:fillRect/>
            </a:stretch>
          </p:blipFill>
          <p:spPr>
            <a:xfrm>
              <a:off x="21257616" y="5989637"/>
              <a:ext cx="9694665" cy="874518"/>
            </a:xfrm>
            <a:prstGeom prst="rect">
              <a:avLst/>
            </a:prstGeom>
          </p:spPr>
        </p:pic>
        <p:pic>
          <p:nvPicPr>
            <p:cNvPr id="39" name="Picture 38">
              <a:extLst>
                <a:ext uri="{FF2B5EF4-FFF2-40B4-BE49-F238E27FC236}">
                  <a16:creationId xmlns:a16="http://schemas.microsoft.com/office/drawing/2014/main" id="{074E1FC3-5710-BF43-A2B5-DEB71D7B178B}"/>
                </a:ext>
              </a:extLst>
            </p:cNvPr>
            <p:cNvPicPr>
              <a:picLocks noChangeAspect="1"/>
            </p:cNvPicPr>
            <p:nvPr/>
          </p:nvPicPr>
          <p:blipFill>
            <a:blip r:embed="rId17"/>
            <a:stretch>
              <a:fillRect/>
            </a:stretch>
          </p:blipFill>
          <p:spPr>
            <a:xfrm>
              <a:off x="21257616" y="6904037"/>
              <a:ext cx="7785100" cy="927100"/>
            </a:xfrm>
            <a:prstGeom prst="rect">
              <a:avLst/>
            </a:prstGeom>
          </p:spPr>
        </p:pic>
      </p:grpSp>
      <p:pic>
        <p:nvPicPr>
          <p:cNvPr id="43" name="Graphic 42">
            <a:extLst>
              <a:ext uri="{FF2B5EF4-FFF2-40B4-BE49-F238E27FC236}">
                <a16:creationId xmlns:a16="http://schemas.microsoft.com/office/drawing/2014/main" id="{6D4E2F78-DCE7-2542-89FF-EF95811606EB}"/>
              </a:ext>
            </a:extLst>
          </p:cNvPr>
          <p:cNvPicPr>
            <a:picLocks noChangeAspect="1"/>
          </p:cNvPicPr>
          <p:nvPr/>
        </p:nvPicPr>
        <p:blipFill rotWithShape="1">
          <a:blip r:embed="rId18">
            <a:extLst>
              <a:ext uri="{96DAC541-7B7A-43D3-8B79-37D633B846F1}">
                <asvg:svgBlip xmlns:asvg="http://schemas.microsoft.com/office/drawing/2016/SVG/main" r:embed="rId19"/>
              </a:ext>
            </a:extLst>
          </a:blip>
          <a:srcRect t="2143"/>
          <a:stretch/>
        </p:blipFill>
        <p:spPr>
          <a:xfrm>
            <a:off x="20928634" y="7421674"/>
            <a:ext cx="9718847" cy="6340363"/>
          </a:xfrm>
          <a:prstGeom prst="rect">
            <a:avLst/>
          </a:prstGeom>
        </p:spPr>
      </p:pic>
      <p:sp>
        <p:nvSpPr>
          <p:cNvPr id="94" name="TextBox 93">
            <a:extLst>
              <a:ext uri="{FF2B5EF4-FFF2-40B4-BE49-F238E27FC236}">
                <a16:creationId xmlns:a16="http://schemas.microsoft.com/office/drawing/2014/main" id="{56A6163C-BA8C-F148-828F-F85EA8D0B3FB}"/>
              </a:ext>
            </a:extLst>
          </p:cNvPr>
          <p:cNvSpPr txBox="1"/>
          <p:nvPr/>
        </p:nvSpPr>
        <p:spPr>
          <a:xfrm>
            <a:off x="20928119" y="13381037"/>
            <a:ext cx="9666730" cy="236988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ii. Box plot</a:t>
            </a:r>
          </a:p>
          <a:p>
            <a:r>
              <a:rPr lang="en-US" sz="3200" b="1" dirty="0">
                <a:solidFill>
                  <a:srgbClr val="FF0000"/>
                </a:solidFill>
                <a:latin typeface="Arial" panose="020B0604020202020204" pitchFamily="34" charset="0"/>
                <a:cs typeface="Arial" panose="020B0604020202020204" pitchFamily="34" charset="0"/>
              </a:rPr>
              <a:t>P:</a:t>
            </a:r>
          </a:p>
          <a:p>
            <a:r>
              <a:rPr lang="en-US" sz="3200" b="1" dirty="0">
                <a:solidFill>
                  <a:srgbClr val="0070C0"/>
                </a:solidFill>
                <a:latin typeface="Arial" panose="020B0604020202020204" pitchFamily="34" charset="0"/>
                <a:cs typeface="Arial" panose="020B0604020202020204" pitchFamily="34" charset="0"/>
              </a:rPr>
              <a:t>R</a:t>
            </a:r>
            <a:r>
              <a:rPr lang="en-US" sz="3200" b="1" dirty="0">
                <a:latin typeface="Arial" panose="020B0604020202020204" pitchFamily="34" charset="0"/>
                <a:cs typeface="Arial" panose="020B0604020202020204" pitchFamily="34" charset="0"/>
              </a:rPr>
              <a:t>: </a:t>
            </a:r>
            <a:endParaRPr lang="en-US" sz="3200" b="1" dirty="0">
              <a:solidFill>
                <a:srgbClr val="FF0000"/>
              </a:solidFill>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a:p>
            <a:endParaRPr lang="en-US" sz="2400" dirty="0"/>
          </a:p>
        </p:txBody>
      </p:sp>
      <p:pic>
        <p:nvPicPr>
          <p:cNvPr id="48" name="Picture 47">
            <a:extLst>
              <a:ext uri="{FF2B5EF4-FFF2-40B4-BE49-F238E27FC236}">
                <a16:creationId xmlns:a16="http://schemas.microsoft.com/office/drawing/2014/main" id="{C07273E2-C950-8449-8A3C-8F35CB55FB18}"/>
              </a:ext>
            </a:extLst>
          </p:cNvPr>
          <p:cNvPicPr>
            <a:picLocks noChangeAspect="1"/>
          </p:cNvPicPr>
          <p:nvPr/>
        </p:nvPicPr>
        <p:blipFill>
          <a:blip r:embed="rId20"/>
          <a:stretch>
            <a:fillRect/>
          </a:stretch>
        </p:blipFill>
        <p:spPr>
          <a:xfrm>
            <a:off x="21522413" y="14490759"/>
            <a:ext cx="4330700" cy="381000"/>
          </a:xfrm>
          <a:prstGeom prst="rect">
            <a:avLst/>
          </a:prstGeom>
        </p:spPr>
      </p:pic>
      <p:pic>
        <p:nvPicPr>
          <p:cNvPr id="49" name="Picture 48">
            <a:extLst>
              <a:ext uri="{FF2B5EF4-FFF2-40B4-BE49-F238E27FC236}">
                <a16:creationId xmlns:a16="http://schemas.microsoft.com/office/drawing/2014/main" id="{3D7903A8-FC30-C042-B843-70FFCEBAC4B6}"/>
              </a:ext>
            </a:extLst>
          </p:cNvPr>
          <p:cNvPicPr>
            <a:picLocks noChangeAspect="1"/>
          </p:cNvPicPr>
          <p:nvPr/>
        </p:nvPicPr>
        <p:blipFill>
          <a:blip r:embed="rId21"/>
          <a:stretch>
            <a:fillRect/>
          </a:stretch>
        </p:blipFill>
        <p:spPr>
          <a:xfrm>
            <a:off x="21522413" y="14008159"/>
            <a:ext cx="8407400" cy="431800"/>
          </a:xfrm>
          <a:prstGeom prst="rect">
            <a:avLst/>
          </a:prstGeom>
        </p:spPr>
      </p:pic>
      <p:grpSp>
        <p:nvGrpSpPr>
          <p:cNvPr id="3" name="Group 2">
            <a:extLst>
              <a:ext uri="{FF2B5EF4-FFF2-40B4-BE49-F238E27FC236}">
                <a16:creationId xmlns:a16="http://schemas.microsoft.com/office/drawing/2014/main" id="{47A7AC68-C0D1-074C-B601-F89BDE4B8F5A}"/>
              </a:ext>
            </a:extLst>
          </p:cNvPr>
          <p:cNvGrpSpPr/>
          <p:nvPr/>
        </p:nvGrpSpPr>
        <p:grpSpPr>
          <a:xfrm>
            <a:off x="20938467" y="14980336"/>
            <a:ext cx="9785214" cy="4576874"/>
            <a:chOff x="20285104" y="15242214"/>
            <a:chExt cx="10435135" cy="4880864"/>
          </a:xfrm>
        </p:grpSpPr>
        <p:pic>
          <p:nvPicPr>
            <p:cNvPr id="47" name="Picture 46">
              <a:extLst>
                <a:ext uri="{FF2B5EF4-FFF2-40B4-BE49-F238E27FC236}">
                  <a16:creationId xmlns:a16="http://schemas.microsoft.com/office/drawing/2014/main" id="{5EB98C97-3DE8-6441-9A32-020DD88FFD65}"/>
                </a:ext>
              </a:extLst>
            </p:cNvPr>
            <p:cNvPicPr>
              <a:picLocks noChangeAspect="1"/>
            </p:cNvPicPr>
            <p:nvPr/>
          </p:nvPicPr>
          <p:blipFill>
            <a:blip r:embed="rId22"/>
            <a:stretch>
              <a:fillRect/>
            </a:stretch>
          </p:blipFill>
          <p:spPr>
            <a:xfrm>
              <a:off x="22941728" y="15242214"/>
              <a:ext cx="7778511" cy="4880864"/>
            </a:xfrm>
            <a:prstGeom prst="rect">
              <a:avLst/>
            </a:prstGeom>
          </p:spPr>
        </p:pic>
        <p:pic>
          <p:nvPicPr>
            <p:cNvPr id="50" name="Picture 49">
              <a:extLst>
                <a:ext uri="{FF2B5EF4-FFF2-40B4-BE49-F238E27FC236}">
                  <a16:creationId xmlns:a16="http://schemas.microsoft.com/office/drawing/2014/main" id="{1A00DE37-7EDB-0241-8650-5F901484AF28}"/>
                </a:ext>
              </a:extLst>
            </p:cNvPr>
            <p:cNvPicPr>
              <a:picLocks noChangeAspect="1"/>
            </p:cNvPicPr>
            <p:nvPr/>
          </p:nvPicPr>
          <p:blipFill>
            <a:blip r:embed="rId23"/>
            <a:stretch>
              <a:fillRect/>
            </a:stretch>
          </p:blipFill>
          <p:spPr>
            <a:xfrm>
              <a:off x="20285104" y="15295961"/>
              <a:ext cx="2534821" cy="4771181"/>
            </a:xfrm>
            <a:prstGeom prst="rect">
              <a:avLst/>
            </a:prstGeom>
          </p:spPr>
        </p:pic>
      </p:grpSp>
      <p:grpSp>
        <p:nvGrpSpPr>
          <p:cNvPr id="19" name="Group 18">
            <a:extLst>
              <a:ext uri="{FF2B5EF4-FFF2-40B4-BE49-F238E27FC236}">
                <a16:creationId xmlns:a16="http://schemas.microsoft.com/office/drawing/2014/main" id="{32FAD7CD-DF36-4C48-9F78-B81E831B5372}"/>
              </a:ext>
            </a:extLst>
          </p:cNvPr>
          <p:cNvGrpSpPr/>
          <p:nvPr/>
        </p:nvGrpSpPr>
        <p:grpSpPr>
          <a:xfrm>
            <a:off x="11911001" y="31402839"/>
            <a:ext cx="8458947" cy="5345475"/>
            <a:chOff x="11887982" y="31045187"/>
            <a:chExt cx="8458947" cy="5345475"/>
          </a:xfrm>
        </p:grpSpPr>
        <p:pic>
          <p:nvPicPr>
            <p:cNvPr id="14" name="Picture 13">
              <a:extLst>
                <a:ext uri="{FF2B5EF4-FFF2-40B4-BE49-F238E27FC236}">
                  <a16:creationId xmlns:a16="http://schemas.microsoft.com/office/drawing/2014/main" id="{541FFDF1-E603-BD4B-BC05-8DFC5BA9390B}"/>
                </a:ext>
              </a:extLst>
            </p:cNvPr>
            <p:cNvPicPr>
              <a:picLocks noChangeAspect="1"/>
            </p:cNvPicPr>
            <p:nvPr/>
          </p:nvPicPr>
          <p:blipFill>
            <a:blip r:embed="rId24"/>
            <a:stretch>
              <a:fillRect/>
            </a:stretch>
          </p:blipFill>
          <p:spPr>
            <a:xfrm>
              <a:off x="11887982" y="31045187"/>
              <a:ext cx="8458947" cy="4464763"/>
            </a:xfrm>
            <a:prstGeom prst="rect">
              <a:avLst/>
            </a:prstGeom>
          </p:spPr>
        </p:pic>
        <p:pic>
          <p:nvPicPr>
            <p:cNvPr id="11" name="Picture 10">
              <a:extLst>
                <a:ext uri="{FF2B5EF4-FFF2-40B4-BE49-F238E27FC236}">
                  <a16:creationId xmlns:a16="http://schemas.microsoft.com/office/drawing/2014/main" id="{066FF4F9-C35F-DA47-87BF-A87E8E0D69D5}"/>
                </a:ext>
              </a:extLst>
            </p:cNvPr>
            <p:cNvPicPr>
              <a:picLocks noChangeAspect="1"/>
            </p:cNvPicPr>
            <p:nvPr/>
          </p:nvPicPr>
          <p:blipFill>
            <a:blip r:embed="rId25"/>
            <a:stretch>
              <a:fillRect/>
            </a:stretch>
          </p:blipFill>
          <p:spPr>
            <a:xfrm>
              <a:off x="11917489" y="35572742"/>
              <a:ext cx="8155143" cy="817920"/>
            </a:xfrm>
            <a:prstGeom prst="rect">
              <a:avLst/>
            </a:prstGeom>
          </p:spPr>
        </p:pic>
      </p:grpSp>
      <p:grpSp>
        <p:nvGrpSpPr>
          <p:cNvPr id="4" name="Group 3">
            <a:extLst>
              <a:ext uri="{FF2B5EF4-FFF2-40B4-BE49-F238E27FC236}">
                <a16:creationId xmlns:a16="http://schemas.microsoft.com/office/drawing/2014/main" id="{C5E66AFA-8FC7-8540-AF48-B56346352C4A}"/>
              </a:ext>
            </a:extLst>
          </p:cNvPr>
          <p:cNvGrpSpPr/>
          <p:nvPr/>
        </p:nvGrpSpPr>
        <p:grpSpPr>
          <a:xfrm>
            <a:off x="21046281" y="19553237"/>
            <a:ext cx="9912988" cy="18669000"/>
            <a:chOff x="21046281" y="19781837"/>
            <a:chExt cx="9912988" cy="18669000"/>
          </a:xfrm>
        </p:grpSpPr>
        <p:sp>
          <p:nvSpPr>
            <p:cNvPr id="7" name="TextBox 6">
              <a:extLst>
                <a:ext uri="{FF2B5EF4-FFF2-40B4-BE49-F238E27FC236}">
                  <a16:creationId xmlns:a16="http://schemas.microsoft.com/office/drawing/2014/main" id="{FD437AA9-7347-DE40-9ADA-9971D0480BA8}"/>
                </a:ext>
              </a:extLst>
            </p:cNvPr>
            <p:cNvSpPr txBox="1"/>
            <p:nvPr/>
          </p:nvSpPr>
          <p:spPr>
            <a:xfrm>
              <a:off x="21122481" y="26902097"/>
              <a:ext cx="9836788" cy="10987623"/>
            </a:xfrm>
            <a:prstGeom prst="rect">
              <a:avLst/>
            </a:prstGeom>
            <a:noFill/>
          </p:spPr>
          <p:txBody>
            <a:bodyPr wrap="square" rtlCol="0">
              <a:spAutoFit/>
            </a:bodyPr>
            <a:lstStyle/>
            <a:p>
              <a:pPr algn="just">
                <a:spcBef>
                  <a:spcPts val="0"/>
                </a:spcBef>
                <a:spcAft>
                  <a:spcPts val="0"/>
                </a:spcAft>
              </a:pPr>
              <a:r>
                <a:rPr lang="en-US" sz="3600" b="1" u="sng" dirty="0">
                  <a:latin typeface="Arial" panose="020B0604020202020204" pitchFamily="34" charset="0"/>
                  <a:cs typeface="Arial" panose="020B0604020202020204" pitchFamily="34" charset="0"/>
                </a:rPr>
                <a:t>3. Process data:</a:t>
              </a:r>
            </a:p>
            <a:p>
              <a:pPr marL="457200" indent="-457200" algn="just">
                <a:spcBef>
                  <a:spcPts val="0"/>
                </a:spcBef>
                <a:spcAft>
                  <a:spcPts val="0"/>
                </a:spcAft>
                <a:buAutoNum type="alphaUcPeriod"/>
              </a:pPr>
              <a:r>
                <a:rPr lang="en-US" sz="3200" i="1" dirty="0">
                  <a:latin typeface="Arial" panose="020B0604020202020204" pitchFamily="34" charset="0"/>
                  <a:cs typeface="Arial" panose="020B0604020202020204" pitchFamily="34" charset="0"/>
                </a:rPr>
                <a:t> Clean the dataset </a:t>
              </a:r>
            </a:p>
            <a:p>
              <a:pPr algn="just">
                <a:spcBef>
                  <a:spcPts val="0"/>
                </a:spcBef>
                <a:spcAft>
                  <a:spcPts val="0"/>
                </a:spcAft>
              </a:pPr>
              <a:r>
                <a:rPr lang="en-US" sz="3200" b="1" dirty="0">
                  <a:solidFill>
                    <a:srgbClr val="FF0000"/>
                  </a:solidFill>
                  <a:latin typeface="Arial" panose="020B0604020202020204" pitchFamily="34" charset="0"/>
                  <a:cs typeface="Arial" panose="020B0604020202020204" pitchFamily="34" charset="0"/>
                </a:rPr>
                <a:t>   P:</a:t>
              </a:r>
            </a:p>
            <a:p>
              <a:pPr algn="just">
                <a:spcBef>
                  <a:spcPts val="0"/>
                </a:spcBef>
                <a:spcAft>
                  <a:spcPts val="0"/>
                </a:spcAft>
              </a:pPr>
              <a:r>
                <a:rPr lang="en-US" sz="3200"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rgbClr val="0070C0"/>
                  </a:solidFill>
                  <a:latin typeface="Arial" panose="020B0604020202020204" pitchFamily="34" charset="0"/>
                  <a:cs typeface="Arial" panose="020B0604020202020204" pitchFamily="34" charset="0"/>
                </a:rPr>
                <a:t>   R: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B. Manipulate data types</a:t>
              </a:r>
            </a:p>
            <a:p>
              <a:pPr algn="just">
                <a:spcBef>
                  <a:spcPts val="0"/>
                </a:spcBef>
                <a:spcAft>
                  <a:spcPts val="0"/>
                </a:spcAft>
              </a:pPr>
              <a:r>
                <a:rPr lang="en-US" sz="3200"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a:t>
              </a:r>
              <a:r>
                <a:rPr lang="en-US" sz="3200"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rgbClr val="0070C0"/>
                  </a:solidFill>
                  <a:latin typeface="Arial" panose="020B0604020202020204" pitchFamily="34" charset="0"/>
                  <a:cs typeface="Arial" panose="020B0604020202020204" pitchFamily="34" charset="0"/>
                </a:rPr>
                <a:t>   R: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C. Save data</a:t>
              </a:r>
            </a:p>
            <a:p>
              <a:pPr algn="just">
                <a:spcBef>
                  <a:spcPts val="0"/>
                </a:spcBef>
                <a:spcAft>
                  <a:spcPts val="0"/>
                </a:spcAft>
              </a:pPr>
              <a:r>
                <a:rPr lang="en-US" sz="3200" b="1" dirty="0">
                  <a:solidFill>
                    <a:srgbClr val="FF0000"/>
                  </a:solidFill>
                  <a:latin typeface="Arial" panose="020B0604020202020204" pitchFamily="34" charset="0"/>
                  <a:cs typeface="Arial" panose="020B0604020202020204" pitchFamily="34" charset="0"/>
                </a:rPr>
                <a:t>   P:</a:t>
              </a:r>
              <a:r>
                <a:rPr lang="en-US" sz="3200" dirty="0">
                  <a:latin typeface="Arial" panose="020B0604020202020204" pitchFamily="34" charset="0"/>
                  <a:cs typeface="Arial" panose="020B0604020202020204" pitchFamily="34" charset="0"/>
                </a:rPr>
                <a:t> </a:t>
              </a: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   </a:t>
              </a:r>
            </a:p>
            <a:p>
              <a:pPr algn="just">
                <a:spcBef>
                  <a:spcPts val="0"/>
                </a:spcBef>
                <a:spcAft>
                  <a:spcPts val="0"/>
                </a:spcAft>
              </a:pPr>
              <a:r>
                <a:rPr lang="en-US" sz="3200" b="1" dirty="0">
                  <a:solidFill>
                    <a:srgbClr val="0070C0"/>
                  </a:solidFill>
                  <a:latin typeface="Arial" panose="020B0604020202020204" pitchFamily="34" charset="0"/>
                  <a:cs typeface="Arial" panose="020B0604020202020204" pitchFamily="34" charset="0"/>
                </a:rPr>
                <a:t>   R:</a:t>
              </a:r>
            </a:p>
          </p:txBody>
        </p:sp>
        <p:sp>
          <p:nvSpPr>
            <p:cNvPr id="95" name="TextBox 94">
              <a:extLst>
                <a:ext uri="{FF2B5EF4-FFF2-40B4-BE49-F238E27FC236}">
                  <a16:creationId xmlns:a16="http://schemas.microsoft.com/office/drawing/2014/main" id="{A45DF1BC-4FD7-8A44-A663-726E6420F462}"/>
                </a:ext>
              </a:extLst>
            </p:cNvPr>
            <p:cNvSpPr txBox="1"/>
            <p:nvPr/>
          </p:nvSpPr>
          <p:spPr>
            <a:xfrm>
              <a:off x="21097192" y="19781837"/>
              <a:ext cx="9666730" cy="236988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iii. Histogram plot </a:t>
              </a:r>
            </a:p>
            <a:p>
              <a:r>
                <a:rPr lang="en-US" sz="3200" b="1" dirty="0">
                  <a:solidFill>
                    <a:srgbClr val="FF0000"/>
                  </a:solidFill>
                  <a:latin typeface="Arial" panose="020B0604020202020204" pitchFamily="34" charset="0"/>
                  <a:cs typeface="Arial" panose="020B0604020202020204" pitchFamily="34" charset="0"/>
                </a:rPr>
                <a:t>P: </a:t>
              </a:r>
            </a:p>
            <a:p>
              <a:r>
                <a:rPr lang="en-US" sz="3200" b="1" dirty="0">
                  <a:solidFill>
                    <a:srgbClr val="0070C0"/>
                  </a:solidFill>
                  <a:latin typeface="Arial" panose="020B0604020202020204" pitchFamily="34" charset="0"/>
                  <a:cs typeface="Arial" panose="020B0604020202020204" pitchFamily="34" charset="0"/>
                </a:rPr>
                <a:t>R</a:t>
              </a:r>
              <a:r>
                <a:rPr lang="en-US" sz="3200" b="1" dirty="0">
                  <a:latin typeface="Arial" panose="020B0604020202020204" pitchFamily="34" charset="0"/>
                  <a:cs typeface="Arial" panose="020B0604020202020204" pitchFamily="34" charset="0"/>
                </a:rPr>
                <a:t>: </a:t>
              </a:r>
              <a:endParaRPr lang="en-US" sz="3200" b="1" dirty="0">
                <a:solidFill>
                  <a:srgbClr val="FF0000"/>
                </a:solidFill>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a:p>
              <a:endParaRPr lang="en-US" sz="2400" dirty="0"/>
            </a:p>
          </p:txBody>
        </p:sp>
        <p:grpSp>
          <p:nvGrpSpPr>
            <p:cNvPr id="9" name="Group 8">
              <a:extLst>
                <a:ext uri="{FF2B5EF4-FFF2-40B4-BE49-F238E27FC236}">
                  <a16:creationId xmlns:a16="http://schemas.microsoft.com/office/drawing/2014/main" id="{46B13D14-2E0B-6C46-9F1C-D592CA84FACA}"/>
                </a:ext>
              </a:extLst>
            </p:cNvPr>
            <p:cNvGrpSpPr/>
            <p:nvPr/>
          </p:nvGrpSpPr>
          <p:grpSpPr>
            <a:xfrm>
              <a:off x="21046281" y="21363519"/>
              <a:ext cx="9804671" cy="5120640"/>
              <a:chOff x="20849611" y="22423386"/>
              <a:chExt cx="9804671" cy="5120640"/>
            </a:xfrm>
          </p:grpSpPr>
          <p:pic>
            <p:nvPicPr>
              <p:cNvPr id="5" name="Picture 4">
                <a:extLst>
                  <a:ext uri="{FF2B5EF4-FFF2-40B4-BE49-F238E27FC236}">
                    <a16:creationId xmlns:a16="http://schemas.microsoft.com/office/drawing/2014/main" id="{E755668B-05A0-EB4D-9590-A4848AF8968C}"/>
                  </a:ext>
                </a:extLst>
              </p:cNvPr>
              <p:cNvPicPr>
                <a:picLocks noChangeAspect="1"/>
              </p:cNvPicPr>
              <p:nvPr/>
            </p:nvPicPr>
            <p:blipFill>
              <a:blip r:embed="rId26"/>
              <a:stretch>
                <a:fillRect/>
              </a:stretch>
            </p:blipFill>
            <p:spPr>
              <a:xfrm>
                <a:off x="25618281" y="22423386"/>
                <a:ext cx="5036001" cy="5120640"/>
              </a:xfrm>
              <a:prstGeom prst="rect">
                <a:avLst/>
              </a:prstGeom>
            </p:spPr>
          </p:pic>
          <p:pic>
            <p:nvPicPr>
              <p:cNvPr id="6" name="Picture 5">
                <a:extLst>
                  <a:ext uri="{FF2B5EF4-FFF2-40B4-BE49-F238E27FC236}">
                    <a16:creationId xmlns:a16="http://schemas.microsoft.com/office/drawing/2014/main" id="{99F12D7B-B1D7-8247-A2EE-ED14748F4803}"/>
                  </a:ext>
                </a:extLst>
              </p:cNvPr>
              <p:cNvPicPr>
                <a:picLocks noChangeAspect="1"/>
              </p:cNvPicPr>
              <p:nvPr/>
            </p:nvPicPr>
            <p:blipFill>
              <a:blip r:embed="rId27"/>
              <a:stretch>
                <a:fillRect/>
              </a:stretch>
            </p:blipFill>
            <p:spPr>
              <a:xfrm>
                <a:off x="20849611" y="22423386"/>
                <a:ext cx="4844870" cy="4709160"/>
              </a:xfrm>
              <a:prstGeom prst="rect">
                <a:avLst/>
              </a:prstGeom>
            </p:spPr>
          </p:pic>
        </p:grpSp>
        <p:pic>
          <p:nvPicPr>
            <p:cNvPr id="22" name="Picture 21">
              <a:extLst>
                <a:ext uri="{FF2B5EF4-FFF2-40B4-BE49-F238E27FC236}">
                  <a16:creationId xmlns:a16="http://schemas.microsoft.com/office/drawing/2014/main" id="{730FDFD5-A994-6F49-B7FA-4045C0DF98F8}"/>
                </a:ext>
              </a:extLst>
            </p:cNvPr>
            <p:cNvPicPr>
              <a:picLocks noChangeAspect="1"/>
            </p:cNvPicPr>
            <p:nvPr/>
          </p:nvPicPr>
          <p:blipFill>
            <a:blip r:embed="rId28"/>
            <a:stretch>
              <a:fillRect/>
            </a:stretch>
          </p:blipFill>
          <p:spPr>
            <a:xfrm>
              <a:off x="21607108" y="20900284"/>
              <a:ext cx="9235440" cy="296230"/>
            </a:xfrm>
            <a:prstGeom prst="rect">
              <a:avLst/>
            </a:prstGeom>
          </p:spPr>
        </p:pic>
        <p:pic>
          <p:nvPicPr>
            <p:cNvPr id="23" name="Picture 22">
              <a:extLst>
                <a:ext uri="{FF2B5EF4-FFF2-40B4-BE49-F238E27FC236}">
                  <a16:creationId xmlns:a16="http://schemas.microsoft.com/office/drawing/2014/main" id="{6399D1FC-A066-914E-99D2-8C05B3D0C518}"/>
                </a:ext>
              </a:extLst>
            </p:cNvPr>
            <p:cNvPicPr>
              <a:picLocks noChangeAspect="1"/>
            </p:cNvPicPr>
            <p:nvPr/>
          </p:nvPicPr>
          <p:blipFill>
            <a:blip r:embed="rId29"/>
            <a:stretch>
              <a:fillRect/>
            </a:stretch>
          </p:blipFill>
          <p:spPr>
            <a:xfrm>
              <a:off x="21607108" y="20447177"/>
              <a:ext cx="8412480" cy="301642"/>
            </a:xfrm>
            <a:prstGeom prst="rect">
              <a:avLst/>
            </a:prstGeom>
          </p:spPr>
        </p:pic>
        <p:pic>
          <p:nvPicPr>
            <p:cNvPr id="29" name="Picture 28">
              <a:extLst>
                <a:ext uri="{FF2B5EF4-FFF2-40B4-BE49-F238E27FC236}">
                  <a16:creationId xmlns:a16="http://schemas.microsoft.com/office/drawing/2014/main" id="{96EB614A-34A1-8A49-9317-28CC64720FC4}"/>
                </a:ext>
              </a:extLst>
            </p:cNvPr>
            <p:cNvPicPr>
              <a:picLocks noChangeAspect="1"/>
            </p:cNvPicPr>
            <p:nvPr/>
          </p:nvPicPr>
          <p:blipFill>
            <a:blip r:embed="rId30"/>
            <a:stretch>
              <a:fillRect/>
            </a:stretch>
          </p:blipFill>
          <p:spPr>
            <a:xfrm>
              <a:off x="21960681" y="28123514"/>
              <a:ext cx="8810956" cy="1777649"/>
            </a:xfrm>
            <a:prstGeom prst="rect">
              <a:avLst/>
            </a:prstGeom>
          </p:spPr>
        </p:pic>
        <p:grpSp>
          <p:nvGrpSpPr>
            <p:cNvPr id="45" name="Group 44">
              <a:extLst>
                <a:ext uri="{FF2B5EF4-FFF2-40B4-BE49-F238E27FC236}">
                  <a16:creationId xmlns:a16="http://schemas.microsoft.com/office/drawing/2014/main" id="{8CAF6299-A3D6-684A-B945-1F441F1C0A61}"/>
                </a:ext>
              </a:extLst>
            </p:cNvPr>
            <p:cNvGrpSpPr/>
            <p:nvPr/>
          </p:nvGrpSpPr>
          <p:grpSpPr>
            <a:xfrm>
              <a:off x="21960681" y="30056610"/>
              <a:ext cx="8778240" cy="2270510"/>
              <a:chOff x="21960681" y="31386378"/>
              <a:chExt cx="8778240" cy="2270510"/>
            </a:xfrm>
          </p:grpSpPr>
          <p:pic>
            <p:nvPicPr>
              <p:cNvPr id="40" name="Picture 39">
                <a:extLst>
                  <a:ext uri="{FF2B5EF4-FFF2-40B4-BE49-F238E27FC236}">
                    <a16:creationId xmlns:a16="http://schemas.microsoft.com/office/drawing/2014/main" id="{48284564-C4DF-9A49-90DD-86E80D2733C0}"/>
                  </a:ext>
                </a:extLst>
              </p:cNvPr>
              <p:cNvPicPr>
                <a:picLocks noChangeAspect="1"/>
              </p:cNvPicPr>
              <p:nvPr/>
            </p:nvPicPr>
            <p:blipFill>
              <a:blip r:embed="rId31"/>
              <a:stretch>
                <a:fillRect/>
              </a:stretch>
            </p:blipFill>
            <p:spPr>
              <a:xfrm>
                <a:off x="21960681" y="31386378"/>
                <a:ext cx="8778240" cy="2270510"/>
              </a:xfrm>
              <a:prstGeom prst="rect">
                <a:avLst/>
              </a:prstGeom>
            </p:spPr>
          </p:pic>
          <p:pic>
            <p:nvPicPr>
              <p:cNvPr id="42" name="Picture 41">
                <a:extLst>
                  <a:ext uri="{FF2B5EF4-FFF2-40B4-BE49-F238E27FC236}">
                    <a16:creationId xmlns:a16="http://schemas.microsoft.com/office/drawing/2014/main" id="{8229CDAB-E56D-4742-B753-E1E6CDABAE4E}"/>
                  </a:ext>
                </a:extLst>
              </p:cNvPr>
              <p:cNvPicPr>
                <a:picLocks noChangeAspect="1"/>
              </p:cNvPicPr>
              <p:nvPr/>
            </p:nvPicPr>
            <p:blipFill>
              <a:blip r:embed="rId32"/>
              <a:stretch>
                <a:fillRect/>
              </a:stretch>
            </p:blipFill>
            <p:spPr>
              <a:xfrm>
                <a:off x="22004325" y="32170651"/>
                <a:ext cx="1051560" cy="269631"/>
              </a:xfrm>
              <a:prstGeom prst="rect">
                <a:avLst/>
              </a:prstGeom>
            </p:spPr>
          </p:pic>
          <p:pic>
            <p:nvPicPr>
              <p:cNvPr id="96" name="Picture 95">
                <a:extLst>
                  <a:ext uri="{FF2B5EF4-FFF2-40B4-BE49-F238E27FC236}">
                    <a16:creationId xmlns:a16="http://schemas.microsoft.com/office/drawing/2014/main" id="{B4DB61D8-3585-A541-AF65-2E1C8614DDA8}"/>
                  </a:ext>
                </a:extLst>
              </p:cNvPr>
              <p:cNvPicPr>
                <a:picLocks noChangeAspect="1"/>
              </p:cNvPicPr>
              <p:nvPr/>
            </p:nvPicPr>
            <p:blipFill>
              <a:blip r:embed="rId32"/>
              <a:stretch>
                <a:fillRect/>
              </a:stretch>
            </p:blipFill>
            <p:spPr>
              <a:xfrm>
                <a:off x="24144326" y="32170651"/>
                <a:ext cx="1051560" cy="269631"/>
              </a:xfrm>
              <a:prstGeom prst="rect">
                <a:avLst/>
              </a:prstGeom>
            </p:spPr>
          </p:pic>
        </p:grpSp>
        <p:pic>
          <p:nvPicPr>
            <p:cNvPr id="46" name="Picture 45">
              <a:extLst>
                <a:ext uri="{FF2B5EF4-FFF2-40B4-BE49-F238E27FC236}">
                  <a16:creationId xmlns:a16="http://schemas.microsoft.com/office/drawing/2014/main" id="{794375F8-17D9-AE43-B461-3D29B81BC897}"/>
                </a:ext>
              </a:extLst>
            </p:cNvPr>
            <p:cNvPicPr>
              <a:picLocks noChangeAspect="1"/>
            </p:cNvPicPr>
            <p:nvPr/>
          </p:nvPicPr>
          <p:blipFill>
            <a:blip r:embed="rId33"/>
            <a:stretch>
              <a:fillRect/>
            </a:stretch>
          </p:blipFill>
          <p:spPr>
            <a:xfrm>
              <a:off x="21970828" y="32971424"/>
              <a:ext cx="8778240" cy="1915992"/>
            </a:xfrm>
            <a:prstGeom prst="rect">
              <a:avLst/>
            </a:prstGeom>
          </p:spPr>
        </p:pic>
        <p:pic>
          <p:nvPicPr>
            <p:cNvPr id="51" name="Picture 50">
              <a:extLst>
                <a:ext uri="{FF2B5EF4-FFF2-40B4-BE49-F238E27FC236}">
                  <a16:creationId xmlns:a16="http://schemas.microsoft.com/office/drawing/2014/main" id="{2A975648-654B-0045-9A37-B95C6B51EF91}"/>
                </a:ext>
              </a:extLst>
            </p:cNvPr>
            <p:cNvPicPr>
              <a:picLocks noChangeAspect="1"/>
            </p:cNvPicPr>
            <p:nvPr/>
          </p:nvPicPr>
          <p:blipFill>
            <a:blip r:embed="rId34"/>
            <a:stretch>
              <a:fillRect/>
            </a:stretch>
          </p:blipFill>
          <p:spPr>
            <a:xfrm>
              <a:off x="22008869" y="34941598"/>
              <a:ext cx="8869680" cy="700238"/>
            </a:xfrm>
            <a:prstGeom prst="rect">
              <a:avLst/>
            </a:prstGeom>
          </p:spPr>
        </p:pic>
        <p:pic>
          <p:nvPicPr>
            <p:cNvPr id="54" name="Picture 53">
              <a:extLst>
                <a:ext uri="{FF2B5EF4-FFF2-40B4-BE49-F238E27FC236}">
                  <a16:creationId xmlns:a16="http://schemas.microsoft.com/office/drawing/2014/main" id="{B8F3988D-AA0C-CE4C-95F7-B93E55C9FA3C}"/>
                </a:ext>
              </a:extLst>
            </p:cNvPr>
            <p:cNvPicPr>
              <a:picLocks noChangeAspect="1"/>
            </p:cNvPicPr>
            <p:nvPr/>
          </p:nvPicPr>
          <p:blipFill>
            <a:blip r:embed="rId35"/>
            <a:stretch>
              <a:fillRect/>
            </a:stretch>
          </p:blipFill>
          <p:spPr>
            <a:xfrm>
              <a:off x="22018632" y="36367869"/>
              <a:ext cx="8397169" cy="779422"/>
            </a:xfrm>
            <a:prstGeom prst="rect">
              <a:avLst/>
            </a:prstGeom>
          </p:spPr>
        </p:pic>
        <p:pic>
          <p:nvPicPr>
            <p:cNvPr id="55" name="Picture 54">
              <a:extLst>
                <a:ext uri="{FF2B5EF4-FFF2-40B4-BE49-F238E27FC236}">
                  <a16:creationId xmlns:a16="http://schemas.microsoft.com/office/drawing/2014/main" id="{C950746F-8D2C-1E4D-A9A7-056C857D124B}"/>
                </a:ext>
              </a:extLst>
            </p:cNvPr>
            <p:cNvPicPr>
              <a:picLocks noChangeAspect="1"/>
            </p:cNvPicPr>
            <p:nvPr/>
          </p:nvPicPr>
          <p:blipFill>
            <a:blip r:embed="rId36"/>
            <a:stretch>
              <a:fillRect/>
            </a:stretch>
          </p:blipFill>
          <p:spPr>
            <a:xfrm>
              <a:off x="22062268" y="37356437"/>
              <a:ext cx="8686800" cy="1094400"/>
            </a:xfrm>
            <a:prstGeom prst="rect">
              <a:avLst/>
            </a:prstGeom>
          </p:spPr>
        </p:pic>
      </p:grpSp>
      <p:sp>
        <p:nvSpPr>
          <p:cNvPr id="27" name="Rectangle 26">
            <a:extLst>
              <a:ext uri="{FF2B5EF4-FFF2-40B4-BE49-F238E27FC236}">
                <a16:creationId xmlns:a16="http://schemas.microsoft.com/office/drawing/2014/main" id="{D6292003-7A85-7244-A3A8-B54D30B287C8}"/>
              </a:ext>
            </a:extLst>
          </p:cNvPr>
          <p:cNvSpPr/>
          <p:nvPr/>
        </p:nvSpPr>
        <p:spPr>
          <a:xfrm>
            <a:off x="21122481" y="25192037"/>
            <a:ext cx="3315331" cy="461665"/>
          </a:xfrm>
          <a:prstGeom prst="rect">
            <a:avLst/>
          </a:prstGeom>
        </p:spPr>
        <p:txBody>
          <a:bodyPr wrap="none">
            <a:spAutoFit/>
          </a:bodyPr>
          <a:lstStyle/>
          <a:p>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Cartigny</a:t>
            </a:r>
            <a:r>
              <a:rPr lang="en-US" sz="2400" b="1" dirty="0">
                <a:latin typeface="Arial" panose="020B0604020202020204" pitchFamily="34" charset="0"/>
                <a:cs typeface="Arial" panose="020B0604020202020204" pitchFamily="34" charset="0"/>
              </a:rPr>
              <a:t> et al. 2014</a:t>
            </a:r>
            <a:r>
              <a:rPr lang="zh-CN" altLang="en-US" sz="2400" b="1"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a:t>
            </a:r>
          </a:p>
        </p:txBody>
      </p:sp>
      <p:pic>
        <p:nvPicPr>
          <p:cNvPr id="17" name="Picture 16">
            <a:extLst>
              <a:ext uri="{FF2B5EF4-FFF2-40B4-BE49-F238E27FC236}">
                <a16:creationId xmlns:a16="http://schemas.microsoft.com/office/drawing/2014/main" id="{CD969802-2556-C247-9E10-0FB3D20A03D3}"/>
              </a:ext>
            </a:extLst>
          </p:cNvPr>
          <p:cNvPicPr>
            <a:picLocks noChangeAspect="1"/>
          </p:cNvPicPr>
          <p:nvPr/>
        </p:nvPicPr>
        <p:blipFill>
          <a:blip r:embed="rId37"/>
          <a:stretch>
            <a:fillRect/>
          </a:stretch>
        </p:blipFill>
        <p:spPr>
          <a:xfrm>
            <a:off x="11754012" y="16560571"/>
            <a:ext cx="6400800" cy="1311150"/>
          </a:xfrm>
          <a:prstGeom prst="rect">
            <a:avLst/>
          </a:prstGeom>
        </p:spPr>
      </p:pic>
      <p:sp>
        <p:nvSpPr>
          <p:cNvPr id="91" name="Rectangle 90">
            <a:extLst>
              <a:ext uri="{FF2B5EF4-FFF2-40B4-BE49-F238E27FC236}">
                <a16:creationId xmlns:a16="http://schemas.microsoft.com/office/drawing/2014/main" id="{9497463F-39D4-954A-A49C-AA4C8AD58A70}"/>
              </a:ext>
            </a:extLst>
          </p:cNvPr>
          <p:cNvSpPr/>
          <p:nvPr/>
        </p:nvSpPr>
        <p:spPr>
          <a:xfrm>
            <a:off x="20949303" y="25993506"/>
            <a:ext cx="9893245" cy="646331"/>
          </a:xfrm>
          <a:prstGeom prst="rect">
            <a:avLst/>
          </a:prstGeom>
        </p:spPr>
        <p:txBody>
          <a:bodyPr wrap="square">
            <a:spAutoFit/>
          </a:bodyPr>
          <a:lstStyle/>
          <a:p>
            <a:r>
              <a:rPr lang="zh-CN" alt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Cartigny</a:t>
            </a:r>
            <a:r>
              <a:rPr lang="en-US" sz="1800" b="1" dirty="0">
                <a:latin typeface="Times New Roman" panose="02020603050405020304" pitchFamily="18" charset="0"/>
                <a:cs typeface="Times New Roman" panose="02020603050405020304" pitchFamily="18" charset="0"/>
              </a:rPr>
              <a:t>, Pierre, et al. Diamond formation: a </a:t>
            </a:r>
          </a:p>
          <a:p>
            <a:r>
              <a:rPr lang="zh-CN" alt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stable isotope perspective. </a:t>
            </a:r>
            <a:r>
              <a:rPr lang="zh-CN" altLang="en-US" sz="1800" b="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Annual Review of Earth and Planetary Sciences</a:t>
            </a:r>
            <a:r>
              <a:rPr lang="zh-CN" altLang="en-US" sz="1800" b="1" i="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42 (2014): 699-732.</a:t>
            </a:r>
            <a:endParaRPr lang="en-US" sz="1200" b="1" dirty="0">
              <a:latin typeface="Times New Roman" panose="02020603050405020304" pitchFamily="18" charset="0"/>
              <a:cs typeface="Times New Roman" panose="02020603050405020304" pitchFamily="1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38"/>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39"/>
          <a:stretch>
            <a:fillRect/>
          </a:stretch>
        </p:blipFill>
        <p:spPr>
          <a:xfrm>
            <a:off x="26018343" y="814697"/>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39"/>
          <a:stretch>
            <a:fillRect/>
          </a:stretch>
        </p:blipFill>
        <p:spPr>
          <a:xfrm>
            <a:off x="3005739" y="37057766"/>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38"/>
          <a:stretch>
            <a:fillRect/>
          </a:stretch>
        </p:blipFill>
        <p:spPr>
          <a:xfrm>
            <a:off x="6436034" y="37185868"/>
            <a:ext cx="2619020" cy="847650"/>
          </a:xfrm>
          <a:prstGeom prst="rect">
            <a:avLst/>
          </a:prstGeom>
        </p:spPr>
      </p:pic>
      <p:pic>
        <p:nvPicPr>
          <p:cNvPr id="92" name="Picture 91" descr="A blue and white sign&#10;&#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40"/>
          <a:stretch>
            <a:fillRect/>
          </a:stretch>
        </p:blipFill>
        <p:spPr>
          <a:xfrm>
            <a:off x="9335937" y="37055086"/>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41"/>
          <a:stretch>
            <a:fillRect/>
          </a:stretch>
        </p:blipFill>
        <p:spPr>
          <a:xfrm>
            <a:off x="4849009" y="1730620"/>
            <a:ext cx="4249229" cy="2134316"/>
          </a:xfrm>
          <a:prstGeom prst="rect">
            <a:avLst/>
          </a:prstGeom>
        </p:spPr>
      </p:pic>
      <p:graphicFrame>
        <p:nvGraphicFramePr>
          <p:cNvPr id="97" name="Diagram 96">
            <a:extLst>
              <a:ext uri="{FF2B5EF4-FFF2-40B4-BE49-F238E27FC236}">
                <a16:creationId xmlns:a16="http://schemas.microsoft.com/office/drawing/2014/main" id="{CE644E08-2A03-4A88-901A-C0DFD4DE226F}"/>
              </a:ext>
            </a:extLst>
          </p:cNvPr>
          <p:cNvGraphicFramePr/>
          <p:nvPr>
            <p:extLst>
              <p:ext uri="{D42A27DB-BD31-4B8C-83A1-F6EECF244321}">
                <p14:modId xmlns:p14="http://schemas.microsoft.com/office/powerpoint/2010/main" val="3439455582"/>
              </p:ext>
            </p:extLst>
          </p:nvPr>
        </p:nvGraphicFramePr>
        <p:xfrm>
          <a:off x="10563780" y="5777137"/>
          <a:ext cx="10014492" cy="7298779"/>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25545</TotalTime>
  <Pages>0</Pages>
  <Words>921</Words>
  <Characters>0</Characters>
  <Application>Microsoft Office PowerPoint</Application>
  <PresentationFormat>Custom</PresentationFormat>
  <Lines>0</Lines>
  <Paragraphs>158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Times</vt:lpstr>
      <vt:lpstr>Times New Roman</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Wu, Ruoyan</cp:lastModifiedBy>
  <cp:revision>900</cp:revision>
  <cp:lastPrinted>2017-12-12T11:03:11Z</cp:lastPrinted>
  <dcterms:created xsi:type="dcterms:W3CDTF">2010-03-16T21:47:29Z</dcterms:created>
  <dcterms:modified xsi:type="dcterms:W3CDTF">2020-12-01T07:41:06Z</dcterms:modified>
  <cp:category/>
</cp:coreProperties>
</file>