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
  </p:handoutMasterIdLst>
  <p:sldIdLst>
    <p:sldId id="256" r:id="rId3"/>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20" autoAdjust="0"/>
  </p:normalViewPr>
  <p:slideViewPr>
    <p:cSldViewPr>
      <p:cViewPr varScale="1">
        <p:scale>
          <a:sx n="15" d="100"/>
          <a:sy n="15" d="100"/>
        </p:scale>
        <p:origin x="2011" y="86"/>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600" b="1" dirty="0">
              <a:solidFill>
                <a:schemeClr val="tx1"/>
              </a:solidFill>
              <a:latin typeface="Arial" panose="020B0604020202020204" pitchFamily="34" charset="0"/>
              <a:cs typeface="Arial" panose="020B0604020202020204" pitchFamily="34" charset="0"/>
            </a:rPr>
            <a:t>Import</a:t>
          </a:r>
        </a:p>
      </dgm:t>
    </dgm:pt>
    <dgm:pt modelId="{01B26431-458E-D24E-8B30-1AA483D12A64}" cxnId="{9DCE54BA-667B-2E4C-B97C-5F889B44A152}" type="parTrans">
      <dgm:prSet/>
      <dgm:spPr/>
      <dgm:t>
        <a:bodyPr/>
        <a:lstStyle/>
        <a:p>
          <a:endParaRPr lang="en-US"/>
        </a:p>
      </dgm:t>
    </dgm:pt>
    <dgm:pt modelId="{ED25798F-2DD3-D542-A52E-B6A36B80E83E}" cxnId="{9DCE54BA-667B-2E4C-B97C-5F889B44A152}" type="sibTrans">
      <dgm:prSet/>
      <dgm:spPr/>
      <dgm:t>
        <a:bodyPr/>
        <a:lstStyle/>
        <a:p>
          <a:endParaRPr lang="en-US"/>
        </a:p>
      </dgm:t>
    </dgm:pt>
    <dgm:pt modelId="{5AEE49C3-2B5E-B94C-B2B8-5EA45B9D049C}">
      <dgm:prSet phldrT="[Text]" custT="1"/>
      <dgm:spPr/>
      <dgm:t>
        <a:bodyPr anchor="ctr" anchorCtr="0"/>
        <a:lstStyle/>
        <a:p>
          <a:r>
            <a:rPr lang="en-US" sz="2800" dirty="0">
              <a:latin typeface="Arial" panose="020B0604020202020204" pitchFamily="34" charset="0"/>
              <a:cs typeface="Arial" panose="020B0604020202020204" pitchFamily="34" charset="0"/>
            </a:rPr>
            <a:t>Read in csv files</a:t>
          </a:r>
        </a:p>
      </dgm:t>
    </dgm:pt>
    <dgm:pt modelId="{3ADE0267-E7F6-684C-869C-C2EE8BDD6976}" cxnId="{855227BE-5131-4040-87AB-23DECCE3B3E7}" type="parTrans">
      <dgm:prSet/>
      <dgm:spPr/>
      <dgm:t>
        <a:bodyPr/>
        <a:lstStyle/>
        <a:p>
          <a:endParaRPr lang="en-US"/>
        </a:p>
      </dgm:t>
    </dgm:pt>
    <dgm:pt modelId="{1E7C609D-8102-6C47-99F8-F074CABA29BD}" cxnId="{855227BE-5131-4040-87AB-23DECCE3B3E7}" type="sibTrans">
      <dgm:prSet/>
      <dgm:spPr/>
      <dgm:t>
        <a:bodyPr/>
        <a:lstStyle/>
        <a:p>
          <a:endParaRPr lang="en-US"/>
        </a:p>
      </dgm:t>
    </dgm:pt>
    <dgm:pt modelId="{98FEF093-7BD7-154B-933F-BDDC4655B614}">
      <dgm:prSet phldrT="[Text]" custT="1"/>
      <dgm:spPr/>
      <dgm:t>
        <a:bodyPr/>
        <a:lstStyle/>
        <a:p>
          <a:r>
            <a:rPr lang="en-US" sz="3600" b="1" dirty="0">
              <a:solidFill>
                <a:schemeClr val="tx1"/>
              </a:solidFill>
              <a:latin typeface="Arial" panose="020B0604020202020204" pitchFamily="34" charset="0"/>
              <a:cs typeface="Arial" panose="020B0604020202020204" pitchFamily="34" charset="0"/>
            </a:rPr>
            <a:t>Inspect</a:t>
          </a:r>
        </a:p>
      </dgm:t>
    </dgm:pt>
    <dgm:pt modelId="{A4A06BC2-45BE-FD4C-90BA-1AB9B24D768A}" cxnId="{8CD389F2-9A62-B543-90B5-BE8658417A7D}" type="parTrans">
      <dgm:prSet/>
      <dgm:spPr/>
      <dgm:t>
        <a:bodyPr/>
        <a:lstStyle/>
        <a:p>
          <a:endParaRPr lang="en-US"/>
        </a:p>
      </dgm:t>
    </dgm:pt>
    <dgm:pt modelId="{CB6E7D44-7787-304A-98EB-EC872B6A8FA1}" cxnId="{8CD389F2-9A62-B543-90B5-BE8658417A7D}" type="sibTrans">
      <dgm:prSet/>
      <dgm:spPr/>
      <dgm:t>
        <a:bodyPr/>
        <a:lstStyle/>
        <a:p>
          <a:endParaRPr lang="en-US"/>
        </a:p>
      </dgm:t>
    </dgm:pt>
    <dgm:pt modelId="{514562F1-BE79-6C4D-91B6-F710FF4441F6}">
      <dgm:prSet phldrT="[Text]" custT="1"/>
      <dgm:spPr/>
      <dgm:t>
        <a:bodyPr/>
        <a:lstStyle/>
        <a:p>
          <a:r>
            <a:rPr lang="en-US" sz="2800" dirty="0">
              <a:latin typeface="Arial" panose="020B0604020202020204" pitchFamily="34" charset="0"/>
              <a:cs typeface="Arial" panose="020B0604020202020204" pitchFamily="34" charset="0"/>
            </a:rPr>
            <a:t>Identify data types</a:t>
          </a:r>
        </a:p>
      </dgm:t>
    </dgm:pt>
    <dgm:pt modelId="{66187BB8-EF42-CD44-B720-FCCE89CB2B23}" cxnId="{4D6E28B7-9A07-154D-9B9B-B7984C85F9EF}" type="parTrans">
      <dgm:prSet/>
      <dgm:spPr/>
      <dgm:t>
        <a:bodyPr/>
        <a:lstStyle/>
        <a:p>
          <a:endParaRPr lang="en-US"/>
        </a:p>
      </dgm:t>
    </dgm:pt>
    <dgm:pt modelId="{7E8EBF78-1F4A-B747-84F5-0422FF9243EB}" cxnId="{4D6E28B7-9A07-154D-9B9B-B7984C85F9EF}" type="sibTrans">
      <dgm:prSet/>
      <dgm:spPr/>
      <dgm:t>
        <a:bodyPr/>
        <a:lstStyle/>
        <a:p>
          <a:endParaRPr lang="en-US"/>
        </a:p>
      </dgm:t>
    </dgm:pt>
    <dgm:pt modelId="{E520D62C-8738-3449-82CC-A4F0770F4BBE}">
      <dgm:prSet phldrT="[Text]" custT="1"/>
      <dgm:spPr/>
      <dgm:t>
        <a:bodyPr/>
        <a:lstStyle/>
        <a:p>
          <a:r>
            <a:rPr lang="en-US" sz="2800" dirty="0">
              <a:latin typeface="Arial" panose="020B0604020202020204" pitchFamily="34" charset="0"/>
              <a:cs typeface="Arial" panose="020B0604020202020204" pitchFamily="34" charset="0"/>
            </a:rPr>
            <a:t>Filtering based on conditions</a:t>
          </a:r>
        </a:p>
      </dgm:t>
    </dgm:pt>
    <dgm:pt modelId="{13FCE6C1-B5A9-AB40-9B44-14C2DF4B0A96}" cxnId="{26F58388-234B-1841-9786-4C20848833AB}" type="parTrans">
      <dgm:prSet/>
      <dgm:spPr/>
      <dgm:t>
        <a:bodyPr/>
        <a:lstStyle/>
        <a:p>
          <a:endParaRPr lang="en-US"/>
        </a:p>
      </dgm:t>
    </dgm:pt>
    <dgm:pt modelId="{33C38397-ADA4-E74C-841F-B2C57053995C}" cxnId="{26F58388-234B-1841-9786-4C20848833AB}" type="sibTrans">
      <dgm:prSet/>
      <dgm:spPr/>
      <dgm:t>
        <a:bodyPr/>
        <a:lstStyle/>
        <a:p>
          <a:endParaRPr lang="en-US"/>
        </a:p>
      </dgm:t>
    </dgm:pt>
    <dgm:pt modelId="{263DA917-E477-4F4A-BF14-93AD591A5FD3}">
      <dgm:prSet phldrT="[Text]" custT="1"/>
      <dgm:spPr/>
      <dgm:t>
        <a:bodyPr/>
        <a:lstStyle/>
        <a:p>
          <a:r>
            <a:rPr lang="en-US" sz="3600" b="1" dirty="0">
              <a:solidFill>
                <a:schemeClr val="tx1"/>
              </a:solidFill>
              <a:latin typeface="Arial" panose="020B0604020202020204" pitchFamily="34" charset="0"/>
              <a:cs typeface="Arial" panose="020B0604020202020204" pitchFamily="34" charset="0"/>
            </a:rPr>
            <a:t>Graph</a:t>
          </a:r>
        </a:p>
      </dgm:t>
    </dgm:pt>
    <dgm:pt modelId="{353A76DC-83D1-0442-8641-B0D7F57C250C}" cxnId="{6785B677-A03C-1B45-9E48-773FFD42198B}" type="parTrans">
      <dgm:prSet/>
      <dgm:spPr/>
      <dgm:t>
        <a:bodyPr/>
        <a:lstStyle/>
        <a:p>
          <a:endParaRPr lang="en-US"/>
        </a:p>
      </dgm:t>
    </dgm:pt>
    <dgm:pt modelId="{777F92C4-0728-9B40-BE56-B04CE5B35F88}" cxnId="{6785B677-A03C-1B45-9E48-773FFD42198B}" type="sibTrans">
      <dgm:prSet/>
      <dgm:spPr/>
      <dgm:t>
        <a:bodyPr/>
        <a:lstStyle/>
        <a:p>
          <a:endParaRPr lang="en-US"/>
        </a:p>
      </dgm:t>
    </dgm:pt>
    <dgm:pt modelId="{2CABD736-904B-E04F-BA4A-3B847AB4CB9F}">
      <dgm:prSet phldrT="[Text]" custT="1"/>
      <dgm:spPr/>
      <dgm:t>
        <a:bodyPr/>
        <a:lstStyle/>
        <a:p>
          <a:r>
            <a:rPr lang="en-US" sz="2800" dirty="0">
              <a:latin typeface="Arial" panose="020B0604020202020204" pitchFamily="34" charset="0"/>
              <a:cs typeface="Arial" panose="020B0604020202020204" pitchFamily="34" charset="0"/>
            </a:rPr>
            <a:t>Histogram</a:t>
          </a:r>
        </a:p>
      </dgm:t>
    </dgm:pt>
    <dgm:pt modelId="{B136FC4E-3E03-1F4D-8812-A89371D0E95D}" cxnId="{E2EBA3E1-219F-3148-AAE5-913901F2B520}" type="parTrans">
      <dgm:prSet/>
      <dgm:spPr/>
      <dgm:t>
        <a:bodyPr/>
        <a:lstStyle/>
        <a:p>
          <a:endParaRPr lang="en-US"/>
        </a:p>
      </dgm:t>
    </dgm:pt>
    <dgm:pt modelId="{BD1080D6-3D3A-B344-81A0-818042F07345}" cxnId="{E2EBA3E1-219F-3148-AAE5-913901F2B520}" type="sibTrans">
      <dgm:prSet/>
      <dgm:spPr/>
      <dgm:t>
        <a:bodyPr/>
        <a:lstStyle/>
        <a:p>
          <a:endParaRPr lang="en-US"/>
        </a:p>
      </dgm:t>
    </dgm:pt>
    <dgm:pt modelId="{F8D6E838-FF7D-4C1B-9581-77F87F78C44D}">
      <dgm:prSet phldrT="[Text]" custT="1"/>
      <dgm:spPr/>
      <dgm:t>
        <a:bodyPr anchor="ctr" anchorCtr="0"/>
        <a:lstStyle/>
        <a:p>
          <a:r>
            <a:rPr lang="en-US" sz="2800" dirty="0">
              <a:latin typeface="Arial" panose="020B0604020202020204" pitchFamily="34" charset="0"/>
              <a:cs typeface="Arial" panose="020B0604020202020204" pitchFamily="34" charset="0"/>
            </a:rPr>
            <a:t>Extracting columns</a:t>
          </a:r>
        </a:p>
      </dgm:t>
    </dgm:pt>
    <dgm:pt modelId="{CB8DDADC-4FA9-4391-98CD-440FD28A8654}" cxnId="{0BC63F36-E663-44CF-B348-264CEF987869}" type="parTrans">
      <dgm:prSet/>
      <dgm:spPr/>
      <dgm:t>
        <a:bodyPr/>
        <a:lstStyle/>
        <a:p>
          <a:endParaRPr lang="en-US"/>
        </a:p>
      </dgm:t>
    </dgm:pt>
    <dgm:pt modelId="{8FB84159-737F-465A-A3FD-87E061329241}" cxnId="{0BC63F36-E663-44CF-B348-264CEF987869}" type="sibTrans">
      <dgm:prSet/>
      <dgm:spPr/>
      <dgm:t>
        <a:bodyPr/>
        <a:lstStyle/>
        <a:p>
          <a:endParaRPr lang="en-US"/>
        </a:p>
      </dgm:t>
    </dgm:pt>
    <dgm:pt modelId="{2EC84A93-6751-4E6D-990F-79C3474AB447}">
      <dgm:prSet phldrT="[Text]" custT="1"/>
      <dgm:spPr/>
      <dgm:t>
        <a:bodyPr anchor="ctr" anchorCtr="0"/>
        <a:lstStyle/>
        <a:p>
          <a:r>
            <a:rPr lang="en-US" sz="2800" dirty="0">
              <a:latin typeface="Arial" panose="020B0604020202020204" pitchFamily="34" charset="0"/>
              <a:cs typeface="Arial" panose="020B0604020202020204" pitchFamily="34" charset="0"/>
            </a:rPr>
            <a:t>Renaming columns</a:t>
          </a:r>
        </a:p>
      </dgm:t>
    </dgm:pt>
    <dgm:pt modelId="{B31F7379-7591-42AA-BF0D-9A0CFE3BC3A5}" cxnId="{DEE5284C-F0BE-47B0-8F78-8244F62F89D6}" type="parTrans">
      <dgm:prSet/>
      <dgm:spPr/>
      <dgm:t>
        <a:bodyPr/>
        <a:lstStyle/>
        <a:p>
          <a:endParaRPr lang="en-US"/>
        </a:p>
      </dgm:t>
    </dgm:pt>
    <dgm:pt modelId="{4C266FDC-4CE7-45F5-83C5-B5A0875CF43C}" cxnId="{DEE5284C-F0BE-47B0-8F78-8244F62F89D6}" type="sibTrans">
      <dgm:prSet/>
      <dgm:spPr/>
      <dgm:t>
        <a:bodyPr/>
        <a:lstStyle/>
        <a:p>
          <a:endParaRPr lang="en-US"/>
        </a:p>
      </dgm:t>
    </dgm:pt>
    <dgm:pt modelId="{65AD8AD2-EFDD-4D15-9F2A-8001AABE61F1}">
      <dgm:prSet phldrT="[Text]" custT="1"/>
      <dgm:spPr/>
      <dgm:t>
        <a:bodyPr/>
        <a:lstStyle/>
        <a:p>
          <a:r>
            <a:rPr lang="en-US" sz="2800" dirty="0">
              <a:latin typeface="Arial" panose="020B0604020202020204" pitchFamily="34" charset="0"/>
              <a:cs typeface="Arial" panose="020B0604020202020204" pitchFamily="34" charset="0"/>
            </a:rPr>
            <a:t>Summary of numeric variables</a:t>
          </a:r>
        </a:p>
      </dgm:t>
    </dgm:pt>
    <dgm:pt modelId="{69638295-7EC0-4E30-8FA4-D503A4FEB40E}" cxnId="{5297714F-FE31-41AC-A880-2896D4DE46D5}" type="parTrans">
      <dgm:prSet/>
      <dgm:spPr/>
      <dgm:t>
        <a:bodyPr/>
        <a:lstStyle/>
        <a:p>
          <a:endParaRPr lang="en-US"/>
        </a:p>
      </dgm:t>
    </dgm:pt>
    <dgm:pt modelId="{9997DA43-A694-426D-B854-FE09E66974C5}" cxnId="{5297714F-FE31-41AC-A880-2896D4DE46D5}" type="sibTrans">
      <dgm:prSet/>
      <dgm:spPr/>
      <dgm:t>
        <a:bodyPr/>
        <a:lstStyle/>
        <a:p>
          <a:endParaRPr lang="en-US"/>
        </a:p>
      </dgm:t>
    </dgm:pt>
    <dgm:pt modelId="{A2C3CF9D-39E1-485B-8FA9-61E473D0D365}">
      <dgm:prSet phldrT="[Text]" custT="1"/>
      <dgm:spPr/>
      <dgm:t>
        <a:bodyPr/>
        <a:lstStyle/>
        <a:p>
          <a:r>
            <a:rPr lang="en-US" sz="2800" dirty="0">
              <a:latin typeface="Arial" panose="020B0604020202020204" pitchFamily="34" charset="0"/>
              <a:cs typeface="Arial" panose="020B0604020202020204" pitchFamily="34" charset="0"/>
            </a:rPr>
            <a:t>Find and remove null values</a:t>
          </a:r>
        </a:p>
      </dgm:t>
    </dgm:pt>
    <dgm:pt modelId="{458256E7-4FE3-4DA0-A2BF-5F6DE5776F04}" cxnId="{C723B4EA-67AC-4BF0-94B2-CCBF1E12F938}" type="parTrans">
      <dgm:prSet/>
      <dgm:spPr/>
      <dgm:t>
        <a:bodyPr/>
        <a:lstStyle/>
        <a:p>
          <a:endParaRPr lang="en-US"/>
        </a:p>
      </dgm:t>
    </dgm:pt>
    <dgm:pt modelId="{1D1855A6-AAC9-40AE-BC6E-3657A19ADD42}" cxnId="{C723B4EA-67AC-4BF0-94B2-CCBF1E12F938}" type="sibTrans">
      <dgm:prSet/>
      <dgm:spPr/>
      <dgm:t>
        <a:bodyPr/>
        <a:lstStyle/>
        <a:p>
          <a:endParaRPr lang="en-US"/>
        </a:p>
      </dgm:t>
    </dgm:pt>
    <dgm:pt modelId="{58D22C4B-94F3-425F-B139-DF2D7598E764}">
      <dgm:prSet phldrT="[Text]" custT="1"/>
      <dgm:spPr/>
      <dgm:t>
        <a:bodyPr/>
        <a:lstStyle/>
        <a:p>
          <a:r>
            <a:rPr lang="en-US" sz="2800" dirty="0">
              <a:latin typeface="Arial" panose="020B0604020202020204" pitchFamily="34" charset="0"/>
              <a:cs typeface="Arial" panose="020B0604020202020204" pitchFamily="34" charset="0"/>
            </a:rPr>
            <a:t>Box plots</a:t>
          </a:r>
        </a:p>
      </dgm:t>
    </dgm:pt>
    <dgm:pt modelId="{0F1D033E-25BA-4F88-86FA-67D3CC4CE8BD}" cxnId="{E42931BC-F1E7-476A-AE3F-0E0490DAA229}" type="parTrans">
      <dgm:prSet/>
      <dgm:spPr/>
      <dgm:t>
        <a:bodyPr/>
        <a:lstStyle/>
        <a:p>
          <a:endParaRPr lang="en-US"/>
        </a:p>
      </dgm:t>
    </dgm:pt>
    <dgm:pt modelId="{0FEAE596-12F8-455A-9FDA-EDC3A5E0CEFC}" cxnId="{E42931BC-F1E7-476A-AE3F-0E0490DAA229}" type="sibTrans">
      <dgm:prSet/>
      <dgm:spPr/>
      <dgm:t>
        <a:bodyPr/>
        <a:lstStyle/>
        <a:p>
          <a:endParaRPr lang="en-US"/>
        </a:p>
      </dgm:t>
    </dgm:pt>
    <dgm:pt modelId="{EFB601BD-3075-4D88-B025-66BAB3FC43C1}">
      <dgm:prSet phldrT="[Text]" custT="1"/>
      <dgm:spPr/>
      <dgm:t>
        <a:bodyPr/>
        <a:lstStyle/>
        <a:p>
          <a:r>
            <a:rPr lang="en-US" sz="2800" dirty="0">
              <a:latin typeface="Arial" panose="020B0604020202020204" pitchFamily="34" charset="0"/>
              <a:cs typeface="Arial" panose="020B0604020202020204" pitchFamily="34" charset="0"/>
            </a:rPr>
            <a:t>Count plots</a:t>
          </a:r>
        </a:p>
      </dgm:t>
    </dgm:pt>
    <dgm:pt modelId="{671D32C5-7286-41A7-900F-98DC38D8DE30}" cxnId="{60DD8AC6-0A10-42C8-8B8B-E2FC1ED183BB}" type="parTrans">
      <dgm:prSet/>
      <dgm:spPr/>
      <dgm:t>
        <a:bodyPr/>
        <a:lstStyle/>
        <a:p>
          <a:endParaRPr lang="en-US"/>
        </a:p>
      </dgm:t>
    </dgm:pt>
    <dgm:pt modelId="{5EFC21DF-0B3A-4376-91A3-2C966143C7FE}" cxnId="{60DD8AC6-0A10-42C8-8B8B-E2FC1ED183BB}" type="sibTrans">
      <dgm:prSet/>
      <dgm:spPr/>
      <dgm:t>
        <a:bodyPr/>
        <a:lstStyle/>
        <a:p>
          <a:endParaRPr lang="en-US"/>
        </a:p>
      </dgm:t>
    </dgm:pt>
    <dgm:pt modelId="{9C65AABC-86A6-4F7A-A4EF-00CE95FFD656}">
      <dgm:prSet phldrT="[Text]" custT="1"/>
      <dgm:spPr/>
      <dgm:t>
        <a:bodyPr/>
        <a:lstStyle/>
        <a:p>
          <a:r>
            <a:rPr lang="en-US" sz="2800" dirty="0">
              <a:latin typeface="Arial" panose="020B0604020202020204" pitchFamily="34" charset="0"/>
              <a:cs typeface="Arial" panose="020B0604020202020204" pitchFamily="34" charset="0"/>
            </a:rPr>
            <a:t>Point plots</a:t>
          </a:r>
        </a:p>
      </dgm:t>
    </dgm:pt>
    <dgm:pt modelId="{44C18D77-3760-419E-957E-2547B349E58B}" cxnId="{D1EAA510-7463-42DC-89A3-D8D9850607B9}" type="parTrans">
      <dgm:prSet/>
      <dgm:spPr/>
      <dgm:t>
        <a:bodyPr/>
        <a:lstStyle/>
        <a:p>
          <a:endParaRPr lang="en-US"/>
        </a:p>
      </dgm:t>
    </dgm:pt>
    <dgm:pt modelId="{ACB3C715-6BDC-43B4-8F29-C010D2B8F0F5}" cxnId="{D1EAA510-7463-42DC-89A3-D8D9850607B9}" type="sibTrans">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B6A7C80A-7689-4363-8DC2-3FCF7B68FE52}" type="presOf" srcId="{2EC84A93-6751-4E6D-990F-79C3474AB447}" destId="{15A052F2-1721-AB4D-A07F-500B21FAB00A}" srcOrd="0" destOrd="2" presId="urn:microsoft.com/office/officeart/2005/8/layout/chevron2"/>
    <dgm:cxn modelId="{6E20070E-A731-984F-936C-06EDA6FCB5AA}" type="presOf" srcId="{98FEF093-7BD7-154B-933F-BDDC4655B614}" destId="{13CF8B6B-0153-D14F-9375-DB1048261C75}" srcOrd="0" destOrd="0" presId="urn:microsoft.com/office/officeart/2005/8/layout/chevron2"/>
    <dgm:cxn modelId="{D1EAA510-7463-42DC-89A3-D8D9850607B9}" srcId="{263DA917-E477-4F4A-BF14-93AD591A5FD3}" destId="{9C65AABC-86A6-4F7A-A4EF-00CE95FFD656}" srcOrd="3" destOrd="0" parTransId="{44C18D77-3760-419E-957E-2547B349E58B}" sibTransId="{ACB3C715-6BDC-43B4-8F29-C010D2B8F0F5}"/>
    <dgm:cxn modelId="{19DA4E13-7BAF-449C-921B-A9AA83F553C6}" type="presOf" srcId="{EFB601BD-3075-4D88-B025-66BAB3FC43C1}" destId="{46F6A35A-F065-574F-A672-AC64D4A93F55}" srcOrd="0" destOrd="2" presId="urn:microsoft.com/office/officeart/2005/8/layout/chevron2"/>
    <dgm:cxn modelId="{0DF3481F-C271-6D49-BC29-BE2610924B0E}" type="presOf" srcId="{263DA917-E477-4F4A-BF14-93AD591A5FD3}" destId="{DDD5CAE5-CA43-4C4E-AA47-B49294EEB2D5}" srcOrd="0" destOrd="0" presId="urn:microsoft.com/office/officeart/2005/8/layout/chevron2"/>
    <dgm:cxn modelId="{0BC63F36-E663-44CF-B348-264CEF987869}" srcId="{D3F160AF-3524-2D4F-91ED-83FB2BA9DA8F}" destId="{F8D6E838-FF7D-4C1B-9581-77F87F78C44D}" srcOrd="1" destOrd="0" parTransId="{CB8DDADC-4FA9-4391-98CD-440FD28A8654}" sibTransId="{8FB84159-737F-465A-A3FD-87E061329241}"/>
    <dgm:cxn modelId="{D537023A-D430-4E87-B0AE-A4C2F443C0E5}" type="presOf" srcId="{9C65AABC-86A6-4F7A-A4EF-00CE95FFD656}" destId="{46F6A35A-F065-574F-A672-AC64D4A93F55}" srcOrd="0" destOrd="3" presId="urn:microsoft.com/office/officeart/2005/8/layout/chevron2"/>
    <dgm:cxn modelId="{E78BFB61-1A3D-464C-88AB-39E164EE1614}" type="presOf" srcId="{F8D6E838-FF7D-4C1B-9581-77F87F78C44D}" destId="{15A052F2-1721-AB4D-A07F-500B21FAB00A}" srcOrd="0" destOrd="1" presId="urn:microsoft.com/office/officeart/2005/8/layout/chevron2"/>
    <dgm:cxn modelId="{BA98B142-1DAA-E148-ACD1-3729711B4BA6}" type="presOf" srcId="{514562F1-BE79-6C4D-91B6-F710FF4441F6}" destId="{9E02F898-CA8A-604D-9DC4-81C07A32013C}" srcOrd="0" destOrd="0" presId="urn:microsoft.com/office/officeart/2005/8/layout/chevron2"/>
    <dgm:cxn modelId="{DEE5284C-F0BE-47B0-8F78-8244F62F89D6}" srcId="{D3F160AF-3524-2D4F-91ED-83FB2BA9DA8F}" destId="{2EC84A93-6751-4E6D-990F-79C3474AB447}" srcOrd="2" destOrd="0" parTransId="{B31F7379-7591-42AA-BF0D-9A0CFE3BC3A5}" sibTransId="{4C266FDC-4CE7-45F5-83C5-B5A0875CF43C}"/>
    <dgm:cxn modelId="{5297714F-FE31-41AC-A880-2896D4DE46D5}" srcId="{98FEF093-7BD7-154B-933F-BDDC4655B614}" destId="{65AD8AD2-EFDD-4D15-9F2A-8001AABE61F1}" srcOrd="1" destOrd="0" parTransId="{69638295-7EC0-4E30-8FA4-D503A4FEB40E}" sibTransId="{9997DA43-A694-426D-B854-FE09E66974C5}"/>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F6C0357F-6100-4A7A-A0AB-D03EC6E2D43C}" type="presOf" srcId="{58D22C4B-94F3-425F-B139-DF2D7598E764}" destId="{46F6A35A-F065-574F-A672-AC64D4A93F55}" srcOrd="0" destOrd="1" presId="urn:microsoft.com/office/officeart/2005/8/layout/chevron2"/>
    <dgm:cxn modelId="{26F58388-234B-1841-9786-4C20848833AB}" srcId="{98FEF093-7BD7-154B-933F-BDDC4655B614}" destId="{E520D62C-8738-3449-82CC-A4F0770F4BBE}" srcOrd="2" destOrd="0" parTransId="{13FCE6C1-B5A9-AB40-9B44-14C2DF4B0A96}" sibTransId="{33C38397-ADA4-E74C-841F-B2C57053995C}"/>
    <dgm:cxn modelId="{B54C2CA9-1BD3-414C-97C4-2107C12C15C1}" type="presOf" srcId="{E520D62C-8738-3449-82CC-A4F0770F4BBE}" destId="{9E02F898-CA8A-604D-9DC4-81C07A32013C}" srcOrd="0" destOrd="2"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E42931BC-F1E7-476A-AE3F-0E0490DAA229}" srcId="{263DA917-E477-4F4A-BF14-93AD591A5FD3}" destId="{58D22C4B-94F3-425F-B139-DF2D7598E764}" srcOrd="1" destOrd="0" parTransId="{0F1D033E-25BA-4F88-86FA-67D3CC4CE8BD}" sibTransId="{0FEAE596-12F8-455A-9FDA-EDC3A5E0CEFC}"/>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60DD8AC6-0A10-42C8-8B8B-E2FC1ED183BB}" srcId="{263DA917-E477-4F4A-BF14-93AD591A5FD3}" destId="{EFB601BD-3075-4D88-B025-66BAB3FC43C1}" srcOrd="2" destOrd="0" parTransId="{671D32C5-7286-41A7-900F-98DC38D8DE30}" sibTransId="{5EFC21DF-0B3A-4376-91A3-2C966143C7FE}"/>
    <dgm:cxn modelId="{F6CE39CF-8B0D-364F-BCAF-DE2AB126F269}" type="presOf" srcId="{2CABD736-904B-E04F-BA4A-3B847AB4CB9F}" destId="{46F6A35A-F065-574F-A672-AC64D4A93F55}" srcOrd="0" destOrd="0" presId="urn:microsoft.com/office/officeart/2005/8/layout/chevron2"/>
    <dgm:cxn modelId="{D1E4C9D4-AF00-4495-988C-05CD264B7491}" type="presOf" srcId="{A2C3CF9D-39E1-485B-8FA9-61E473D0D365}" destId="{9E02F898-CA8A-604D-9DC4-81C07A32013C}" srcOrd="0" destOrd="3" presId="urn:microsoft.com/office/officeart/2005/8/layout/chevron2"/>
    <dgm:cxn modelId="{C398F3D6-E14E-45B1-A61F-D5BAD0917CBD}" type="presOf" srcId="{65AD8AD2-EFDD-4D15-9F2A-8001AABE61F1}" destId="{9E02F898-CA8A-604D-9DC4-81C07A32013C}" srcOrd="0" destOrd="1"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C723B4EA-67AC-4BF0-94B2-CCBF1E12F938}" srcId="{98FEF093-7BD7-154B-933F-BDDC4655B614}" destId="{A2C3CF9D-39E1-485B-8FA9-61E473D0D365}" srcOrd="3" destOrd="0" parTransId="{458256E7-4FE3-4DA0-A2BF-5F6DE5776F04}" sibTransId="{1D1855A6-AAC9-40AE-BC6E-3657A19ADD42}"/>
    <dgm:cxn modelId="{8CD389F2-9A62-B543-90B5-BE8658417A7D}" srcId="{89DE7FE0-1E15-BF46-9B8E-D93B3BC27A94}" destId="{98FEF093-7BD7-154B-933F-BDDC4655B614}" srcOrd="1" destOrd="0" parTransId="{A4A06BC2-45BE-FD4C-90BA-1AB9B24D768A}" sibTransId="{CB6E7D44-7787-304A-98EB-EC872B6A8FA1}"/>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2400" b="1" dirty="0">
              <a:solidFill>
                <a:schemeClr val="tx1"/>
              </a:solidFill>
              <a:latin typeface="Arial" panose="020B0604020202020204" pitchFamily="34" charset="0"/>
              <a:cs typeface="Arial" panose="020B0604020202020204" pitchFamily="34" charset="0"/>
            </a:rPr>
            <a:t>Linear Regression</a:t>
          </a:r>
        </a:p>
      </dgm:t>
    </dgm:pt>
    <dgm:pt modelId="{01B26431-458E-D24E-8B30-1AA483D12A64}" cxnId="{9DCE54BA-667B-2E4C-B97C-5F889B44A152}" type="parTrans">
      <dgm:prSet/>
      <dgm:spPr/>
      <dgm:t>
        <a:bodyPr/>
        <a:lstStyle/>
        <a:p>
          <a:endParaRPr lang="en-US"/>
        </a:p>
      </dgm:t>
    </dgm:pt>
    <dgm:pt modelId="{ED25798F-2DD3-D542-A52E-B6A36B80E83E}" cxnId="{9DCE54BA-667B-2E4C-B97C-5F889B44A152}" type="sibTrans">
      <dgm:prSet/>
      <dgm:spPr/>
      <dgm:t>
        <a:bodyPr/>
        <a:lstStyle/>
        <a:p>
          <a:endParaRPr lang="en-US"/>
        </a:p>
      </dgm:t>
    </dgm:pt>
    <dgm:pt modelId="{5AEE49C3-2B5E-B94C-B2B8-5EA45B9D049C}">
      <dgm:prSet phldrT="[Text]" custT="1"/>
      <dgm:spPr/>
      <dgm:t>
        <a:bodyPr anchor="ctr" anchorCtr="0"/>
        <a:lstStyle/>
        <a:p>
          <a:r>
            <a:rPr lang="en-US" sz="2800" dirty="0">
              <a:latin typeface="Arial" panose="020B0604020202020204" pitchFamily="34" charset="0"/>
              <a:cs typeface="Arial" panose="020B0604020202020204" pitchFamily="34" charset="0"/>
            </a:rPr>
            <a:t>Point plots between dependent variable and independent variables</a:t>
          </a:r>
        </a:p>
      </dgm:t>
    </dgm:pt>
    <dgm:pt modelId="{3ADE0267-E7F6-684C-869C-C2EE8BDD6976}" cxnId="{855227BE-5131-4040-87AB-23DECCE3B3E7}" type="parTrans">
      <dgm:prSet/>
      <dgm:spPr/>
      <dgm:t>
        <a:bodyPr/>
        <a:lstStyle/>
        <a:p>
          <a:endParaRPr lang="en-US"/>
        </a:p>
      </dgm:t>
    </dgm:pt>
    <dgm:pt modelId="{1E7C609D-8102-6C47-99F8-F074CABA29BD}" cxnId="{855227BE-5131-4040-87AB-23DECCE3B3E7}" type="sibTrans">
      <dgm:prSet/>
      <dgm:spPr/>
      <dgm:t>
        <a:bodyPr/>
        <a:lstStyle/>
        <a:p>
          <a:endParaRPr lang="en-US"/>
        </a:p>
      </dgm:t>
    </dgm:pt>
    <dgm:pt modelId="{98FEF093-7BD7-154B-933F-BDDC4655B614}">
      <dgm:prSet phldrT="[Text]" custT="1"/>
      <dgm:spPr/>
      <dgm:t>
        <a:bodyPr/>
        <a:lstStyle/>
        <a:p>
          <a:r>
            <a:rPr lang="en-US" sz="2400" b="1" dirty="0">
              <a:solidFill>
                <a:schemeClr val="tx1"/>
              </a:solidFill>
              <a:latin typeface="Arial" panose="020B0604020202020204" pitchFamily="34" charset="0"/>
              <a:cs typeface="Arial" panose="020B0604020202020204" pitchFamily="34" charset="0"/>
            </a:rPr>
            <a:t>Linear Regression</a:t>
          </a:r>
        </a:p>
      </dgm:t>
    </dgm:pt>
    <dgm:pt modelId="{A4A06BC2-45BE-FD4C-90BA-1AB9B24D768A}" cxnId="{8CD389F2-9A62-B543-90B5-BE8658417A7D}" type="parTrans">
      <dgm:prSet/>
      <dgm:spPr/>
      <dgm:t>
        <a:bodyPr/>
        <a:lstStyle/>
        <a:p>
          <a:endParaRPr lang="en-US"/>
        </a:p>
      </dgm:t>
    </dgm:pt>
    <dgm:pt modelId="{CB6E7D44-7787-304A-98EB-EC872B6A8FA1}" cxnId="{8CD389F2-9A62-B543-90B5-BE8658417A7D}" type="sibTrans">
      <dgm:prSet/>
      <dgm:spPr/>
      <dgm:t>
        <a:bodyPr/>
        <a:lstStyle/>
        <a:p>
          <a:endParaRPr lang="en-US"/>
        </a:p>
      </dgm:t>
    </dgm:pt>
    <dgm:pt modelId="{514562F1-BE79-6C4D-91B6-F710FF4441F6}">
      <dgm:prSet phldrT="[Text]" custT="1"/>
      <dgm:spPr/>
      <dgm:t>
        <a:bodyPr/>
        <a:lstStyle/>
        <a:p>
          <a:r>
            <a:rPr lang="en-US" sz="2800" dirty="0">
              <a:latin typeface="Arial" panose="020B0604020202020204" pitchFamily="34" charset="0"/>
              <a:cs typeface="Arial" panose="020B0604020202020204" pitchFamily="34" charset="0"/>
            </a:rPr>
            <a:t>Point plots between dependent variable and independent variables</a:t>
          </a:r>
        </a:p>
      </dgm:t>
    </dgm:pt>
    <dgm:pt modelId="{66187BB8-EF42-CD44-B720-FCCE89CB2B23}" cxnId="{4D6E28B7-9A07-154D-9B9B-B7984C85F9EF}" type="parTrans">
      <dgm:prSet/>
      <dgm:spPr/>
      <dgm:t>
        <a:bodyPr/>
        <a:lstStyle/>
        <a:p>
          <a:endParaRPr lang="en-US"/>
        </a:p>
      </dgm:t>
    </dgm:pt>
    <dgm:pt modelId="{7E8EBF78-1F4A-B747-84F5-0422FF9243EB}" cxnId="{4D6E28B7-9A07-154D-9B9B-B7984C85F9EF}" type="sibTrans">
      <dgm:prSet/>
      <dgm:spPr/>
      <dgm:t>
        <a:bodyPr/>
        <a:lstStyle/>
        <a:p>
          <a:endParaRPr lang="en-US"/>
        </a:p>
      </dgm:t>
    </dgm:pt>
    <dgm:pt modelId="{263DA917-E477-4F4A-BF14-93AD591A5FD3}">
      <dgm:prSet phldrT="[Text]" custT="1"/>
      <dgm:spPr/>
      <dgm:t>
        <a:bodyPr/>
        <a:lstStyle/>
        <a:p>
          <a:r>
            <a:rPr lang="en-US" sz="2400" b="1" dirty="0">
              <a:solidFill>
                <a:schemeClr val="tx1"/>
              </a:solidFill>
              <a:latin typeface="Arial" panose="020B0604020202020204" pitchFamily="34" charset="0"/>
              <a:cs typeface="Arial" panose="020B0604020202020204" pitchFamily="34" charset="0"/>
            </a:rPr>
            <a:t>Classification</a:t>
          </a:r>
        </a:p>
      </dgm:t>
    </dgm:pt>
    <dgm:pt modelId="{353A76DC-83D1-0442-8641-B0D7F57C250C}" cxnId="{6785B677-A03C-1B45-9E48-773FFD42198B}" type="parTrans">
      <dgm:prSet/>
      <dgm:spPr/>
      <dgm:t>
        <a:bodyPr/>
        <a:lstStyle/>
        <a:p>
          <a:endParaRPr lang="en-US"/>
        </a:p>
      </dgm:t>
    </dgm:pt>
    <dgm:pt modelId="{777F92C4-0728-9B40-BE56-B04CE5B35F88}" cxnId="{6785B677-A03C-1B45-9E48-773FFD42198B}" type="sibTrans">
      <dgm:prSet/>
      <dgm:spPr/>
      <dgm:t>
        <a:bodyPr/>
        <a:lstStyle/>
        <a:p>
          <a:endParaRPr lang="en-US"/>
        </a:p>
      </dgm:t>
    </dgm:pt>
    <dgm:pt modelId="{2CABD736-904B-E04F-BA4A-3B847AB4CB9F}">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geom_point</a:t>
          </a:r>
          <a:r>
            <a:rPr lang="en-US" sz="2800" dirty="0">
              <a:latin typeface="Arial" panose="020B0604020202020204" pitchFamily="34" charset="0"/>
              <a:cs typeface="Arial" panose="020B0604020202020204" pitchFamily="34" charset="0"/>
            </a:rPr>
            <a:t>() and histogram to plot</a:t>
          </a:r>
        </a:p>
      </dgm:t>
    </dgm:pt>
    <dgm:pt modelId="{B136FC4E-3E03-1F4D-8812-A89371D0E95D}" cxnId="{E2EBA3E1-219F-3148-AAE5-913901F2B520}" type="parTrans">
      <dgm:prSet/>
      <dgm:spPr/>
      <dgm:t>
        <a:bodyPr/>
        <a:lstStyle/>
        <a:p>
          <a:endParaRPr lang="en-US"/>
        </a:p>
      </dgm:t>
    </dgm:pt>
    <dgm:pt modelId="{BD1080D6-3D3A-B344-81A0-818042F07345}" cxnId="{E2EBA3E1-219F-3148-AAE5-913901F2B520}" type="sibTrans">
      <dgm:prSet/>
      <dgm:spPr/>
      <dgm:t>
        <a:bodyPr/>
        <a:lstStyle/>
        <a:p>
          <a:endParaRPr lang="en-US"/>
        </a:p>
      </dgm:t>
    </dgm:pt>
    <dgm:pt modelId="{9344B90F-E7AD-4F62-B784-8D7FC58C11C1}">
      <dgm:prSet phldrT="[Text]" custT="1"/>
      <dgm:spPr/>
      <dgm:t>
        <a:bodyPr anchor="ctr" anchorCtr="0"/>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lm</a:t>
          </a:r>
          <a:r>
            <a:rPr lang="en-US" sz="2800" dirty="0">
              <a:latin typeface="Arial" panose="020B0604020202020204" pitchFamily="34" charset="0"/>
              <a:cs typeface="Arial" panose="020B0604020202020204" pitchFamily="34" charset="0"/>
            </a:rPr>
            <a:t>() function to apply</a:t>
          </a:r>
        </a:p>
      </dgm:t>
    </dgm:pt>
    <dgm:pt modelId="{A0E02268-603A-4703-B748-B91037828CBD}" cxnId="{DE852BC5-E6A7-4309-9141-7F1DA68CE596}" type="parTrans">
      <dgm:prSet/>
      <dgm:spPr/>
      <dgm:t>
        <a:bodyPr/>
        <a:lstStyle/>
        <a:p>
          <a:endParaRPr lang="en-US"/>
        </a:p>
      </dgm:t>
    </dgm:pt>
    <dgm:pt modelId="{D6AA5C58-8462-4349-806E-B59E924F480A}" cxnId="{DE852BC5-E6A7-4309-9141-7F1DA68CE596}" type="sibTrans">
      <dgm:prSet/>
      <dgm:spPr/>
      <dgm:t>
        <a:bodyPr/>
        <a:lstStyle/>
        <a:p>
          <a:endParaRPr lang="en-US"/>
        </a:p>
      </dgm:t>
    </dgm:pt>
    <dgm:pt modelId="{809825AC-1368-48AD-BA8D-B878AB24D4E3}">
      <dgm:prSet phldrT="[Text]" custT="1"/>
      <dgm:spPr/>
      <dgm:t>
        <a:bodyPr anchor="ctr" anchorCtr="0"/>
        <a:lstStyle/>
        <a:p>
          <a:r>
            <a:rPr lang="en-US" sz="2800" dirty="0">
              <a:latin typeface="Arial" panose="020B0604020202020204" pitchFamily="34" charset="0"/>
              <a:cs typeface="Arial" panose="020B0604020202020204" pitchFamily="34" charset="0"/>
            </a:rPr>
            <a:t>Use summary() function to evaluate</a:t>
          </a:r>
        </a:p>
      </dgm:t>
    </dgm:pt>
    <dgm:pt modelId="{B8C69B16-C290-4AE8-B236-F4D87FEEB84B}" cxnId="{C05470D4-CC88-44B2-BE4E-EBA8A49A46FD}" type="parTrans">
      <dgm:prSet/>
      <dgm:spPr/>
      <dgm:t>
        <a:bodyPr/>
        <a:lstStyle/>
        <a:p>
          <a:endParaRPr lang="en-US"/>
        </a:p>
      </dgm:t>
    </dgm:pt>
    <dgm:pt modelId="{AE1B36F9-9151-4D35-AB42-BBF8569F8B77}" cxnId="{C05470D4-CC88-44B2-BE4E-EBA8A49A46FD}" type="sibTrans">
      <dgm:prSet/>
      <dgm:spPr/>
      <dgm:t>
        <a:bodyPr/>
        <a:lstStyle/>
        <a:p>
          <a:endParaRPr lang="en-US"/>
        </a:p>
      </dgm:t>
    </dgm:pt>
    <dgm:pt modelId="{F1A1CEB4-9FFE-4288-A97C-65C7E628B579}">
      <dgm:prSet custT="1"/>
      <dgm:spPr/>
      <dgm:t>
        <a:bodyPr/>
        <a:lstStyle/>
        <a:p>
          <a:r>
            <a:rPr lang="en-US" sz="2800" dirty="0">
              <a:latin typeface="Arial" panose="020B0604020202020204" pitchFamily="34" charset="0"/>
              <a:cs typeface="Arial" panose="020B0604020202020204" pitchFamily="34" charset="0"/>
            </a:rPr>
            <a:t>Use lm() function to apply</a:t>
          </a:r>
        </a:p>
      </dgm:t>
    </dgm:pt>
    <dgm:pt modelId="{406E1F0B-1D15-48EE-A4FA-E6D289828698}" cxnId="{4C2B9B3C-1D68-4C4D-A83E-4D254AD3CDD9}" type="parTrans">
      <dgm:prSet/>
      <dgm:spPr/>
      <dgm:t>
        <a:bodyPr/>
        <a:lstStyle/>
        <a:p>
          <a:endParaRPr lang="en-US"/>
        </a:p>
      </dgm:t>
    </dgm:pt>
    <dgm:pt modelId="{06994540-C72A-402D-86B0-02CD59C7D03A}" cxnId="{4C2B9B3C-1D68-4C4D-A83E-4D254AD3CDD9}" type="sibTrans">
      <dgm:prSet/>
      <dgm:spPr/>
      <dgm:t>
        <a:bodyPr/>
        <a:lstStyle/>
        <a:p>
          <a:endParaRPr lang="en-US"/>
        </a:p>
      </dgm:t>
    </dgm:pt>
    <dgm:pt modelId="{199A138C-956A-4F4E-9C90-931645607BAB}">
      <dgm:prSet custT="1"/>
      <dgm:spPr/>
      <dgm:t>
        <a:bodyPr/>
        <a:lstStyle/>
        <a:p>
          <a:r>
            <a:rPr lang="en-US" sz="2800" dirty="0">
              <a:latin typeface="Arial" panose="020B0604020202020204" pitchFamily="34" charset="0"/>
              <a:cs typeface="Arial" panose="020B0604020202020204" pitchFamily="34" charset="0"/>
            </a:rPr>
            <a:t>Use summary() function to evaluate</a:t>
          </a:r>
        </a:p>
      </dgm:t>
    </dgm:pt>
    <dgm:pt modelId="{26A3D5C5-EC64-4DC8-9334-5CC0F5469549}" cxnId="{30D2BD64-9899-42FA-8195-5608764C15AE}" type="parTrans">
      <dgm:prSet/>
      <dgm:spPr/>
      <dgm:t>
        <a:bodyPr/>
        <a:lstStyle/>
        <a:p>
          <a:endParaRPr lang="en-US"/>
        </a:p>
      </dgm:t>
    </dgm:pt>
    <dgm:pt modelId="{5D8BC1FE-C7F9-4C9E-879C-2B8535BF1302}" cxnId="{30D2BD64-9899-42FA-8195-5608764C15AE}" type="sibTrans">
      <dgm:prSet/>
      <dgm:spPr/>
      <dgm:t>
        <a:bodyPr/>
        <a:lstStyle/>
        <a:p>
          <a:endParaRPr lang="en-US"/>
        </a:p>
      </dgm:t>
    </dgm:pt>
    <dgm:pt modelId="{141F60C9-017B-4A8F-A325-C8474D8FAADF}">
      <dgm:prSet custT="1"/>
      <dgm:spPr/>
      <dgm:t>
        <a:bodyPr/>
        <a:lstStyle/>
        <a:p>
          <a:endParaRPr lang="en-US" sz="2800" dirty="0">
            <a:latin typeface="Arial" panose="020B0604020202020204" pitchFamily="34" charset="0"/>
            <a:cs typeface="Arial" panose="020B0604020202020204" pitchFamily="34" charset="0"/>
          </a:endParaRPr>
        </a:p>
      </dgm:t>
    </dgm:pt>
    <dgm:pt modelId="{6710E9AA-6676-401F-B3E4-BB6DBC0D7708}" cxnId="{ABE564E9-2885-4E15-95B3-FD59F530AF4F}" type="parTrans">
      <dgm:prSet/>
      <dgm:spPr/>
      <dgm:t>
        <a:bodyPr/>
        <a:lstStyle/>
        <a:p>
          <a:endParaRPr lang="en-US"/>
        </a:p>
      </dgm:t>
    </dgm:pt>
    <dgm:pt modelId="{4493554A-F5E3-400D-88BA-5E16BF5E32D1}" cxnId="{ABE564E9-2885-4E15-95B3-FD59F530AF4F}" type="sibTrans">
      <dgm:prSet/>
      <dgm:spPr/>
      <dgm:t>
        <a:bodyPr/>
        <a:lstStyle/>
        <a:p>
          <a:endParaRPr lang="en-US"/>
        </a:p>
      </dgm:t>
    </dgm:pt>
    <dgm:pt modelId="{2993CCF3-5262-4F0A-9258-899230108A50}">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rpart</a:t>
          </a:r>
          <a:r>
            <a:rPr lang="en-US" sz="2800" dirty="0">
              <a:latin typeface="Arial" panose="020B0604020202020204" pitchFamily="34" charset="0"/>
              <a:cs typeface="Arial" panose="020B0604020202020204" pitchFamily="34" charset="0"/>
            </a:rPr>
            <a:t>() to build Decision Tree Classifier model</a:t>
          </a:r>
        </a:p>
      </dgm:t>
    </dgm:pt>
    <dgm:pt modelId="{46A89B79-CE82-458A-AD06-714FD02BB475}" cxnId="{632BE1A8-6AEF-4874-906D-6EBE86C054F9}" type="parTrans">
      <dgm:prSet/>
      <dgm:spPr/>
      <dgm:t>
        <a:bodyPr/>
        <a:lstStyle/>
        <a:p>
          <a:endParaRPr lang="en-US"/>
        </a:p>
      </dgm:t>
    </dgm:pt>
    <dgm:pt modelId="{5E829E9E-7348-498E-9FD3-6543BD0E639E}" cxnId="{632BE1A8-6AEF-4874-906D-6EBE86C054F9}" type="sibTrans">
      <dgm:prSet/>
      <dgm:spPr/>
      <dgm:t>
        <a:bodyPr/>
        <a:lstStyle/>
        <a:p>
          <a:endParaRPr lang="en-US"/>
        </a:p>
      </dgm:t>
    </dgm:pt>
    <dgm:pt modelId="{3A6121D5-5709-4829-B214-3D22D5C9D9D6}">
      <dgm:prSet phldrT="[Text]" custT="1"/>
      <dgm:spPr/>
      <dgm:t>
        <a:bodyPr/>
        <a:lstStyle/>
        <a:p>
          <a:endParaRPr lang="en-US" sz="2800" dirty="0">
            <a:latin typeface="Arial" panose="020B0604020202020204" pitchFamily="34" charset="0"/>
            <a:cs typeface="Arial" panose="020B0604020202020204" pitchFamily="34" charset="0"/>
          </a:endParaRPr>
        </a:p>
      </dgm:t>
    </dgm:pt>
    <dgm:pt modelId="{BCA7B19D-1DC3-4481-8B20-60ADCD4397AC}" cxnId="{24959822-350F-4DA5-9451-705384011A3D}" type="parTrans">
      <dgm:prSet/>
      <dgm:spPr/>
      <dgm:t>
        <a:bodyPr/>
        <a:lstStyle/>
        <a:p>
          <a:endParaRPr lang="en-US"/>
        </a:p>
      </dgm:t>
    </dgm:pt>
    <dgm:pt modelId="{6318A9D7-B60C-4D41-8156-A014424A7796}" cxnId="{24959822-350F-4DA5-9451-705384011A3D}" type="sibTrans">
      <dgm:prSet/>
      <dgm:spPr/>
      <dgm:t>
        <a:bodyPr/>
        <a:lstStyle/>
        <a:p>
          <a:endParaRPr lang="en-US"/>
        </a:p>
      </dgm:t>
    </dgm:pt>
    <dgm:pt modelId="{425EA9DB-270A-4701-BEFC-FCF02E3ADDE6}">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knn</a:t>
          </a:r>
          <a:r>
            <a:rPr lang="en-US" sz="2800" dirty="0">
              <a:latin typeface="Arial" panose="020B0604020202020204" pitchFamily="34" charset="0"/>
              <a:cs typeface="Arial" panose="020B0604020202020204" pitchFamily="34" charset="0"/>
            </a:rPr>
            <a:t>() to build KNN Classifier model</a:t>
          </a:r>
        </a:p>
      </dgm:t>
    </dgm:pt>
    <dgm:pt modelId="{EFAD5F9D-C5EC-42A1-AFEA-2ED6521A4DB0}" cxnId="{01996D85-0D5A-4F3B-81D4-5DCDA25688E6}" type="parTrans">
      <dgm:prSet/>
      <dgm:spPr/>
      <dgm:t>
        <a:bodyPr/>
        <a:lstStyle/>
        <a:p>
          <a:endParaRPr lang="en-US"/>
        </a:p>
      </dgm:t>
    </dgm:pt>
    <dgm:pt modelId="{6AB6BDE4-21AE-4959-A6BF-FEF7FA8EF002}" cxnId="{01996D85-0D5A-4F3B-81D4-5DCDA25688E6}" type="sibTrans">
      <dgm:prSet/>
      <dgm:spPr/>
      <dgm:t>
        <a:bodyPr/>
        <a:lstStyle/>
        <a:p>
          <a:endParaRPr lang="en-US"/>
        </a:p>
      </dgm:t>
    </dgm:pt>
    <dgm:pt modelId="{219E1412-1CE8-4885-8D46-EDD44E0144DE}">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confusionMatrix</a:t>
          </a:r>
          <a:r>
            <a:rPr lang="en-US" sz="2800" dirty="0">
              <a:latin typeface="Arial" panose="020B0604020202020204" pitchFamily="34" charset="0"/>
              <a:cs typeface="Arial" panose="020B0604020202020204" pitchFamily="34" charset="0"/>
            </a:rPr>
            <a:t>() and accuracy to evaluate models</a:t>
          </a:r>
        </a:p>
      </dgm:t>
    </dgm:pt>
    <dgm:pt modelId="{47F5B0A1-D763-457E-BDEB-329DA5021D64}" cxnId="{ECBECE59-AB6C-4753-9521-0D2B76C160AF}" type="parTrans">
      <dgm:prSet/>
      <dgm:spPr/>
      <dgm:t>
        <a:bodyPr/>
        <a:lstStyle/>
        <a:p>
          <a:endParaRPr lang="en-US"/>
        </a:p>
      </dgm:t>
    </dgm:pt>
    <dgm:pt modelId="{D1C6EAD7-7CE7-4E5C-A3C0-98ED8B8A0DAF}" cxnId="{ECBECE59-AB6C-4753-9521-0D2B76C160AF}" type="sibTrans">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ScaleY="152392"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ScaleY="161469"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ScaleY="237627" custLinFactNeighborX="297">
        <dgm:presLayoutVars>
          <dgm:bulletEnabled val="1"/>
        </dgm:presLayoutVars>
      </dgm:prSet>
      <dgm:spPr/>
    </dgm:pt>
  </dgm:ptLst>
  <dgm:cxnLst>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4959822-350F-4DA5-9451-705384011A3D}" srcId="{263DA917-E477-4F4A-BF14-93AD591A5FD3}" destId="{3A6121D5-5709-4829-B214-3D22D5C9D9D6}" srcOrd="4" destOrd="0" parTransId="{BCA7B19D-1DC3-4481-8B20-60ADCD4397AC}" sibTransId="{6318A9D7-B60C-4D41-8156-A014424A7796}"/>
    <dgm:cxn modelId="{F779B031-B829-4173-A3E1-D564AE862134}" type="presOf" srcId="{199A138C-956A-4F4E-9C90-931645607BAB}" destId="{9E02F898-CA8A-604D-9DC4-81C07A32013C}" srcOrd="0" destOrd="2" presId="urn:microsoft.com/office/officeart/2005/8/layout/chevron2"/>
    <dgm:cxn modelId="{FB136D34-3E55-4D06-B559-B52112886993}" type="presOf" srcId="{2993CCF3-5262-4F0A-9258-899230108A50}" destId="{46F6A35A-F065-574F-A672-AC64D4A93F55}" srcOrd="0" destOrd="1" presId="urn:microsoft.com/office/officeart/2005/8/layout/chevron2"/>
    <dgm:cxn modelId="{4C2B9B3C-1D68-4C4D-A83E-4D254AD3CDD9}" srcId="{98FEF093-7BD7-154B-933F-BDDC4655B614}" destId="{F1A1CEB4-9FFE-4288-A97C-65C7E628B579}" srcOrd="1" destOrd="0" parTransId="{406E1F0B-1D15-48EE-A4FA-E6D289828698}" sibTransId="{06994540-C72A-402D-86B0-02CD59C7D03A}"/>
    <dgm:cxn modelId="{BA98B142-1DAA-E148-ACD1-3729711B4BA6}" type="presOf" srcId="{514562F1-BE79-6C4D-91B6-F710FF4441F6}" destId="{9E02F898-CA8A-604D-9DC4-81C07A32013C}" srcOrd="0" destOrd="0" presId="urn:microsoft.com/office/officeart/2005/8/layout/chevron2"/>
    <dgm:cxn modelId="{30D2BD64-9899-42FA-8195-5608764C15AE}" srcId="{98FEF093-7BD7-154B-933F-BDDC4655B614}" destId="{199A138C-956A-4F4E-9C90-931645607BAB}" srcOrd="2" destOrd="0" parTransId="{26A3D5C5-EC64-4DC8-9334-5CC0F5469549}" sibTransId="{5D8BC1FE-C7F9-4C9E-879C-2B8535BF1302}"/>
    <dgm:cxn modelId="{E95CE54C-B3BB-4393-85F9-530650DFEEB7}" type="presOf" srcId="{F1A1CEB4-9FFE-4288-A97C-65C7E628B579}" destId="{9E02F898-CA8A-604D-9DC4-81C07A32013C}" srcOrd="0" destOrd="1"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E2482459-A5A7-4FF3-8635-2A9E9CC875E2}" type="presOf" srcId="{219E1412-1CE8-4885-8D46-EDD44E0144DE}" destId="{46F6A35A-F065-574F-A672-AC64D4A93F55}" srcOrd="0" destOrd="3" presId="urn:microsoft.com/office/officeart/2005/8/layout/chevron2"/>
    <dgm:cxn modelId="{ECBECE59-AB6C-4753-9521-0D2B76C160AF}" srcId="{263DA917-E477-4F4A-BF14-93AD591A5FD3}" destId="{219E1412-1CE8-4885-8D46-EDD44E0144DE}" srcOrd="3" destOrd="0" parTransId="{47F5B0A1-D763-457E-BDEB-329DA5021D64}" sibTransId="{D1C6EAD7-7CE7-4E5C-A3C0-98ED8B8A0DAF}"/>
    <dgm:cxn modelId="{01996D85-0D5A-4F3B-81D4-5DCDA25688E6}" srcId="{263DA917-E477-4F4A-BF14-93AD591A5FD3}" destId="{425EA9DB-270A-4701-BEFC-FCF02E3ADDE6}" srcOrd="2" destOrd="0" parTransId="{EFAD5F9D-C5EC-42A1-AFEA-2ED6521A4DB0}" sibTransId="{6AB6BDE4-21AE-4959-A6BF-FEF7FA8EF002}"/>
    <dgm:cxn modelId="{3B17AF98-1516-4713-AD09-D35180A50342}" type="presOf" srcId="{9344B90F-E7AD-4F62-B784-8D7FC58C11C1}" destId="{15A052F2-1721-AB4D-A07F-500B21FAB00A}" srcOrd="0" destOrd="1" presId="urn:microsoft.com/office/officeart/2005/8/layout/chevron2"/>
    <dgm:cxn modelId="{632BE1A8-6AEF-4874-906D-6EBE86C054F9}" srcId="{263DA917-E477-4F4A-BF14-93AD591A5FD3}" destId="{2993CCF3-5262-4F0A-9258-899230108A50}" srcOrd="1" destOrd="0" parTransId="{46A89B79-CE82-458A-AD06-714FD02BB475}" sibTransId="{5E829E9E-7348-498E-9FD3-6543BD0E639E}"/>
    <dgm:cxn modelId="{4190A8AB-9491-459A-A611-0D3007751B4F}" type="presOf" srcId="{3A6121D5-5709-4829-B214-3D22D5C9D9D6}" destId="{46F6A35A-F065-574F-A672-AC64D4A93F55}" srcOrd="0" destOrd="4" presId="urn:microsoft.com/office/officeart/2005/8/layout/chevron2"/>
    <dgm:cxn modelId="{0A6C71AD-929C-4E2D-83A3-1B3C9F43A29B}" type="presOf" srcId="{809825AC-1368-48AD-BA8D-B878AB24D4E3}" destId="{15A052F2-1721-AB4D-A07F-500B21FAB00A}" srcOrd="0" destOrd="2"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DE852BC5-E6A7-4309-9141-7F1DA68CE596}" srcId="{D3F160AF-3524-2D4F-91ED-83FB2BA9DA8F}" destId="{9344B90F-E7AD-4F62-B784-8D7FC58C11C1}" srcOrd="1" destOrd="0" parTransId="{A0E02268-603A-4703-B748-B91037828CBD}" sibTransId="{D6AA5C58-8462-4349-806E-B59E924F480A}"/>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C05470D4-CC88-44B2-BE4E-EBA8A49A46FD}" srcId="{D3F160AF-3524-2D4F-91ED-83FB2BA9DA8F}" destId="{809825AC-1368-48AD-BA8D-B878AB24D4E3}" srcOrd="2" destOrd="0" parTransId="{B8C69B16-C290-4AE8-B236-F4D87FEEB84B}" sibTransId="{AE1B36F9-9151-4D35-AB42-BBF8569F8B77}"/>
    <dgm:cxn modelId="{EE1314DA-2B4B-412C-A11F-30D109A7501B}" type="presOf" srcId="{425EA9DB-270A-4701-BEFC-FCF02E3ADDE6}" destId="{46F6A35A-F065-574F-A672-AC64D4A93F55}"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ABE564E9-2885-4E15-95B3-FD59F530AF4F}" srcId="{98FEF093-7BD7-154B-933F-BDDC4655B614}" destId="{141F60C9-017B-4A8F-A325-C8474D8FAADF}" srcOrd="3" destOrd="0" parTransId="{6710E9AA-6676-401F-B3E4-BB6DBC0D7708}" sibTransId="{4493554A-F5E3-400D-88BA-5E16BF5E32D1}"/>
    <dgm:cxn modelId="{994770F0-14F6-4884-B595-18CA5B815EEF}" type="presOf" srcId="{141F60C9-017B-4A8F-A325-C8474D8FAADF}" destId="{9E02F898-CA8A-604D-9DC4-81C07A32013C}" srcOrd="0" destOrd="3"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10036" y="219565"/>
          <a:ext cx="2235329" cy="18061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Import</a:t>
          </a:r>
        </a:p>
      </dsp:txBody>
      <dsp:txXfrm rot="-5400000">
        <a:off x="4561" y="908038"/>
        <a:ext cx="1806137" cy="429192"/>
      </dsp:txXfrm>
    </dsp:sp>
    <dsp:sp modelId="{15A052F2-1721-AB4D-A07F-500B21FAB00A}">
      <dsp:nvSpPr>
        <dsp:cNvPr id="0" name=""/>
        <dsp:cNvSpPr/>
      </dsp:nvSpPr>
      <dsp:spPr>
        <a:xfrm rot="5400000">
          <a:off x="4562905" y="-2733558"/>
          <a:ext cx="1453728" cy="69307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Read in csv files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Extracting columns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Renaming columns</a:t>
          </a:r>
        </a:p>
      </dsp:txBody>
      <dsp:txXfrm rot="-5400000">
        <a:off x="1824378" y="75934"/>
        <a:ext cx="6859819" cy="1311798"/>
      </dsp:txXfrm>
    </dsp:sp>
    <dsp:sp modelId="{13CF8B6B-0153-D14F-9375-DB1048261C75}">
      <dsp:nvSpPr>
        <dsp:cNvPr id="0" name=""/>
        <dsp:cNvSpPr/>
      </dsp:nvSpPr>
      <dsp:spPr>
        <a:xfrm rot="5400000">
          <a:off x="-206022" y="2261956"/>
          <a:ext cx="2235329" cy="18141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Inspect</a:t>
          </a:r>
        </a:p>
      </dsp:txBody>
      <dsp:txXfrm rot="-5400000">
        <a:off x="4561" y="2958455"/>
        <a:ext cx="1814164" cy="421165"/>
      </dsp:txXfrm>
    </dsp:sp>
    <dsp:sp modelId="{9E02F898-CA8A-604D-9DC4-81C07A32013C}">
      <dsp:nvSpPr>
        <dsp:cNvPr id="0" name=""/>
        <dsp:cNvSpPr/>
      </dsp:nvSpPr>
      <dsp:spPr>
        <a:xfrm rot="5400000">
          <a:off x="4571304" y="-679518"/>
          <a:ext cx="1452964" cy="6914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Identify data types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Summary of numeric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Filtering based on conditions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Find and remove null values</a:t>
          </a:r>
        </a:p>
      </dsp:txBody>
      <dsp:txXfrm rot="-5400000">
        <a:off x="1840411" y="2122303"/>
        <a:ext cx="6843822" cy="1311108"/>
      </dsp:txXfrm>
    </dsp:sp>
    <dsp:sp modelId="{DDD5CAE5-CA43-4C4E-AA47-B49294EEB2D5}">
      <dsp:nvSpPr>
        <dsp:cNvPr id="0" name=""/>
        <dsp:cNvSpPr/>
      </dsp:nvSpPr>
      <dsp:spPr>
        <a:xfrm rot="5400000">
          <a:off x="-206022" y="4308361"/>
          <a:ext cx="2235329" cy="18141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Graph</a:t>
          </a:r>
        </a:p>
      </dsp:txBody>
      <dsp:txXfrm rot="-5400000">
        <a:off x="4561" y="5004860"/>
        <a:ext cx="1814164" cy="421165"/>
      </dsp:txXfrm>
    </dsp:sp>
    <dsp:sp modelId="{46F6A35A-F065-574F-A672-AC64D4A93F55}">
      <dsp:nvSpPr>
        <dsp:cNvPr id="0" name=""/>
        <dsp:cNvSpPr/>
      </dsp:nvSpPr>
      <dsp:spPr>
        <a:xfrm rot="5400000">
          <a:off x="4571304" y="1366886"/>
          <a:ext cx="1452964" cy="6914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Histogram</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Box plots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Count plots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a:t>
          </a:r>
        </a:p>
      </dsp:txBody>
      <dsp:txXfrm rot="-5400000">
        <a:off x="1840411" y="4168707"/>
        <a:ext cx="6843822" cy="131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142907" y="675251"/>
          <a:ext cx="1806465" cy="14596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Linear Regression</a:t>
          </a:r>
        </a:p>
      </dsp:txBody>
      <dsp:txXfrm rot="-5400000">
        <a:off x="30518" y="1231634"/>
        <a:ext cx="1459616" cy="346849"/>
      </dsp:txXfrm>
    </dsp:sp>
    <dsp:sp modelId="{15A052F2-1721-AB4D-A07F-500B21FAB00A}">
      <dsp:nvSpPr>
        <dsp:cNvPr id="0" name=""/>
        <dsp:cNvSpPr/>
      </dsp:nvSpPr>
      <dsp:spPr>
        <a:xfrm rot="5400000">
          <a:off x="4915084" y="-3143758"/>
          <a:ext cx="1790331" cy="84659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 between dependent variable and independent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lm</a:t>
          </a:r>
          <a:r>
            <a:rPr lang="en-US" sz="2800" kern="1200" dirty="0">
              <a:latin typeface="Arial" panose="020B0604020202020204" pitchFamily="34" charset="0"/>
              <a:cs typeface="Arial" panose="020B0604020202020204" pitchFamily="34" charset="0"/>
            </a:rPr>
            <a:t>() function to apply</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summary() function to evaluate</a:t>
          </a:r>
        </a:p>
      </dsp:txBody>
      <dsp:txXfrm rot="-5400000">
        <a:off x="1577255" y="281468"/>
        <a:ext cx="8378594" cy="1615537"/>
      </dsp:txXfrm>
    </dsp:sp>
    <dsp:sp modelId="{13CF8B6B-0153-D14F-9375-DB1048261C75}">
      <dsp:nvSpPr>
        <dsp:cNvPr id="0" name=""/>
        <dsp:cNvSpPr/>
      </dsp:nvSpPr>
      <dsp:spPr>
        <a:xfrm rot="5400000">
          <a:off x="-139663" y="2704785"/>
          <a:ext cx="1806465" cy="14661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Linear Regression</a:t>
          </a:r>
        </a:p>
      </dsp:txBody>
      <dsp:txXfrm rot="-5400000">
        <a:off x="30519" y="3267656"/>
        <a:ext cx="1466103" cy="340362"/>
      </dsp:txXfrm>
    </dsp:sp>
    <dsp:sp modelId="{9E02F898-CA8A-604D-9DC4-81C07A32013C}">
      <dsp:nvSpPr>
        <dsp:cNvPr id="0" name=""/>
        <dsp:cNvSpPr/>
      </dsp:nvSpPr>
      <dsp:spPr>
        <a:xfrm rot="5400000">
          <a:off x="4865507" y="-1101496"/>
          <a:ext cx="1895972" cy="84464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 between dependent variable and independent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lm() function to apply</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summary() function to evaluate</a:t>
          </a:r>
        </a:p>
        <a:p>
          <a:pPr marL="285750" lvl="1" indent="-285750" algn="l" defTabSz="1244600">
            <a:lnSpc>
              <a:spcPct val="90000"/>
            </a:lnSpc>
            <a:spcBef>
              <a:spcPct val="0"/>
            </a:spcBef>
            <a:spcAft>
              <a:spcPct val="15000"/>
            </a:spcAft>
            <a:buChar char="•"/>
          </a:pPr>
          <a:endParaRPr lang="en-US" sz="2800" kern="1200" dirty="0">
            <a:latin typeface="Arial" panose="020B0604020202020204" pitchFamily="34" charset="0"/>
            <a:cs typeface="Arial" panose="020B0604020202020204" pitchFamily="34" charset="0"/>
          </a:endParaRPr>
        </a:p>
      </dsp:txBody>
      <dsp:txXfrm rot="-5400000">
        <a:off x="1590291" y="2266274"/>
        <a:ext cx="8353851" cy="1710864"/>
      </dsp:txXfrm>
    </dsp:sp>
    <dsp:sp modelId="{DDD5CAE5-CA43-4C4E-AA47-B49294EEB2D5}">
      <dsp:nvSpPr>
        <dsp:cNvPr id="0" name=""/>
        <dsp:cNvSpPr/>
      </dsp:nvSpPr>
      <dsp:spPr>
        <a:xfrm rot="5400000">
          <a:off x="-139663" y="5184686"/>
          <a:ext cx="1806465" cy="14661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Classification</a:t>
          </a:r>
        </a:p>
      </dsp:txBody>
      <dsp:txXfrm rot="-5400000">
        <a:off x="30519" y="5747557"/>
        <a:ext cx="1466103" cy="340362"/>
      </dsp:txXfrm>
    </dsp:sp>
    <dsp:sp modelId="{46F6A35A-F065-574F-A672-AC64D4A93F55}">
      <dsp:nvSpPr>
        <dsp:cNvPr id="0" name=""/>
        <dsp:cNvSpPr/>
      </dsp:nvSpPr>
      <dsp:spPr>
        <a:xfrm rot="5400000">
          <a:off x="4418382" y="1378404"/>
          <a:ext cx="2790221" cy="84464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geom_point</a:t>
          </a:r>
          <a:r>
            <a:rPr lang="en-US" sz="2800" kern="1200" dirty="0">
              <a:latin typeface="Arial" panose="020B0604020202020204" pitchFamily="34" charset="0"/>
              <a:cs typeface="Arial" panose="020B0604020202020204" pitchFamily="34" charset="0"/>
            </a:rPr>
            <a:t>() and histogram to plot</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rpart</a:t>
          </a:r>
          <a:r>
            <a:rPr lang="en-US" sz="2800" kern="1200" dirty="0">
              <a:latin typeface="Arial" panose="020B0604020202020204" pitchFamily="34" charset="0"/>
              <a:cs typeface="Arial" panose="020B0604020202020204" pitchFamily="34" charset="0"/>
            </a:rPr>
            <a:t>() to build Decision Tree Classifier model</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knn</a:t>
          </a:r>
          <a:r>
            <a:rPr lang="en-US" sz="2800" kern="1200" dirty="0">
              <a:latin typeface="Arial" panose="020B0604020202020204" pitchFamily="34" charset="0"/>
              <a:cs typeface="Arial" panose="020B0604020202020204" pitchFamily="34" charset="0"/>
            </a:rPr>
            <a:t>() to build KNN Classifier model</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confusionMatrix</a:t>
          </a:r>
          <a:r>
            <a:rPr lang="en-US" sz="2800" kern="1200" dirty="0">
              <a:latin typeface="Arial" panose="020B0604020202020204" pitchFamily="34" charset="0"/>
              <a:cs typeface="Arial" panose="020B0604020202020204" pitchFamily="34" charset="0"/>
            </a:rPr>
            <a:t>() and accuracy to evaluate models</a:t>
          </a:r>
        </a:p>
        <a:p>
          <a:pPr marL="285750" lvl="1" indent="-285750" algn="l" defTabSz="1244600">
            <a:lnSpc>
              <a:spcPct val="90000"/>
            </a:lnSpc>
            <a:spcBef>
              <a:spcPct val="0"/>
            </a:spcBef>
            <a:spcAft>
              <a:spcPct val="15000"/>
            </a:spcAft>
            <a:buChar char="•"/>
          </a:pPr>
          <a:endParaRPr lang="en-US" sz="2800" kern="1200" dirty="0">
            <a:latin typeface="Arial" panose="020B0604020202020204" pitchFamily="34" charset="0"/>
            <a:cs typeface="Arial" panose="020B0604020202020204" pitchFamily="34" charset="0"/>
          </a:endParaRPr>
        </a:p>
      </dsp:txBody>
      <dsp:txXfrm rot="-5400000">
        <a:off x="1590291" y="4342703"/>
        <a:ext cx="8310198" cy="25178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ln>
          <a:effectLst/>
        </p:spPr>
        <p:txBody>
          <a:bodyPr vert="horz" wrap="square" lIns="91440" tIns="45720" rIns="91440" bIns="45720" numCol="1" anchor="t"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ln>
          <a:effectLst/>
        </p:spPr>
        <p:txBody>
          <a:bodyPr vert="horz" wrap="square" lIns="91440" tIns="45720" rIns="91440" bIns="45720" numCol="1" anchor="t"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ln>
          <a:effectLst/>
        </p:spPr>
        <p:txBody>
          <a:bodyPr vert="horz" wrap="square" lIns="91440" tIns="45720" rIns="91440" bIns="45720" numCol="1" anchor="b"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ln>
          <a:effectLst/>
        </p:spPr>
        <p:txBody>
          <a:bodyPr vert="horz" wrap="square" lIns="91440" tIns="45720" rIns="91440" bIns="45720" numCol="1" anchor="b"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fld id="{59C928A8-94A8-2A48-A95B-59FC5A7B49C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ln>
          <a:effectLst/>
        </p:spPr>
        <p:txBody>
          <a:bodyPr vert="horz" wrap="square" lIns="91440" tIns="45720" rIns="91440" bIns="45720" numCol="1" anchor="t"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ln>
          <a:effectLst/>
        </p:spPr>
        <p:txBody>
          <a:bodyPr vert="horz" wrap="square" lIns="91440" tIns="45720" rIns="91440" bIns="45720" numCol="1" anchor="t"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ln>
          <a:effectLst/>
        </p:spPr>
        <p:txBody>
          <a:bodyPr vert="horz" wrap="square" lIns="91440" tIns="45720" rIns="91440" bIns="45720" numCol="1" anchor="b"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ln>
          <a:effectLst/>
        </p:spPr>
        <p:txBody>
          <a:bodyPr vert="horz" wrap="square" lIns="91440" tIns="45720" rIns="91440" bIns="45720" numCol="1" anchor="b"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fld id="{D3678BC9-219F-414B-BB8F-04065DA079C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8" charset="0"/>
        <a:ea typeface="MS PGothic" panose="020B0600070205080204" pitchFamily="-106" charset="-128"/>
        <a:cs typeface="MS PGothic" panose="020B0600070205080204" pitchFamily="-106" charset="-128"/>
      </a:defRPr>
    </a:lvl1pPr>
    <a:lvl2pPr marL="425450" algn="l" rtl="0" eaLnBrk="0" fontAlgn="base" hangingPunct="0">
      <a:spcBef>
        <a:spcPct val="0"/>
      </a:spcBef>
      <a:spcAft>
        <a:spcPct val="0"/>
      </a:spcAft>
      <a:defRPr sz="900" kern="1200">
        <a:solidFill>
          <a:schemeClr val="tx1"/>
        </a:solidFill>
        <a:latin typeface="Times" pitchFamily="-108" charset="0"/>
        <a:ea typeface="MS PGothic" panose="020B0600070205080204" pitchFamily="-106" charset="-128"/>
        <a:cs typeface="+mn-cs"/>
      </a:defRPr>
    </a:lvl2pPr>
    <a:lvl3pPr marL="852170" algn="l" rtl="0" eaLnBrk="0" fontAlgn="base" hangingPunct="0">
      <a:spcBef>
        <a:spcPct val="0"/>
      </a:spcBef>
      <a:spcAft>
        <a:spcPct val="0"/>
      </a:spcAft>
      <a:defRPr sz="900" kern="1200">
        <a:solidFill>
          <a:schemeClr val="tx1"/>
        </a:solidFill>
        <a:latin typeface="Times" pitchFamily="-108" charset="0"/>
        <a:ea typeface="MS PGothic" panose="020B0600070205080204" pitchFamily="-106" charset="-128"/>
        <a:cs typeface="+mn-cs"/>
      </a:defRPr>
    </a:lvl3pPr>
    <a:lvl4pPr marL="1278890" algn="l" rtl="0" eaLnBrk="0" fontAlgn="base" hangingPunct="0">
      <a:spcBef>
        <a:spcPct val="0"/>
      </a:spcBef>
      <a:spcAft>
        <a:spcPct val="0"/>
      </a:spcAft>
      <a:defRPr sz="900" kern="1200">
        <a:solidFill>
          <a:schemeClr val="tx1"/>
        </a:solidFill>
        <a:latin typeface="Times" pitchFamily="-108" charset="0"/>
        <a:ea typeface="MS PGothic" panose="020B0600070205080204" pitchFamily="-106" charset="-128"/>
        <a:cs typeface="+mn-cs"/>
      </a:defRPr>
    </a:lvl4pPr>
    <a:lvl5pPr marL="1705610" algn="l" rtl="0" eaLnBrk="0" fontAlgn="base" hangingPunct="0">
      <a:spcBef>
        <a:spcPct val="0"/>
      </a:spcBef>
      <a:spcAft>
        <a:spcPct val="0"/>
      </a:spcAft>
      <a:defRPr sz="900" kern="1200">
        <a:solidFill>
          <a:schemeClr val="tx1"/>
        </a:solidFill>
        <a:latin typeface="Times" pitchFamily="-108" charset="0"/>
        <a:ea typeface="MS PGothic" panose="020B0600070205080204" pitchFamily="-106" charset="-128"/>
        <a:cs typeface="+mn-cs"/>
      </a:defRPr>
    </a:lvl5pPr>
    <a:lvl6pPr marL="2132965" algn="l" defTabSz="426720" rtl="0" eaLnBrk="1" latinLnBrk="0" hangingPunct="1">
      <a:defRPr sz="900" kern="1200">
        <a:solidFill>
          <a:schemeClr val="tx1"/>
        </a:solidFill>
        <a:latin typeface="+mn-lt"/>
        <a:ea typeface="+mn-ea"/>
        <a:cs typeface="+mn-cs"/>
      </a:defRPr>
    </a:lvl6pPr>
    <a:lvl7pPr marL="2559685" algn="l" defTabSz="426720" rtl="0" eaLnBrk="1" latinLnBrk="0" hangingPunct="1">
      <a:defRPr sz="900" kern="1200">
        <a:solidFill>
          <a:schemeClr val="tx1"/>
        </a:solidFill>
        <a:latin typeface="+mn-lt"/>
        <a:ea typeface="+mn-ea"/>
        <a:cs typeface="+mn-cs"/>
      </a:defRPr>
    </a:lvl7pPr>
    <a:lvl8pPr marL="2986405" algn="l" defTabSz="426720" rtl="0" eaLnBrk="1" latinLnBrk="0" hangingPunct="1">
      <a:defRPr sz="900" kern="1200">
        <a:solidFill>
          <a:schemeClr val="tx1"/>
        </a:solidFill>
        <a:latin typeface="+mn-lt"/>
        <a:ea typeface="+mn-ea"/>
        <a:cs typeface="+mn-cs"/>
      </a:defRPr>
    </a:lvl8pPr>
    <a:lvl9pPr marL="3413125" algn="l" defTabSz="42672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MS PGothic" panose="020B0600070205080204" pitchFamily="-106" charset="-128"/>
              <a:cs typeface="MS PGothic" panose="020B0600070205080204" pitchFamily="-106"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endParaRPr lang="en-US"/>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720" indent="0" algn="ctr">
              <a:buNone/>
              <a:defRPr/>
            </a:lvl2pPr>
            <a:lvl3pPr marL="853440" indent="0" algn="ctr">
              <a:buNone/>
              <a:defRPr/>
            </a:lvl3pPr>
            <a:lvl4pPr marL="1279525" indent="0" algn="ctr">
              <a:buNone/>
              <a:defRPr/>
            </a:lvl4pPr>
            <a:lvl5pPr marL="1706245" indent="0" algn="ctr">
              <a:buNone/>
              <a:defRPr/>
            </a:lvl5pPr>
            <a:lvl6pPr marL="2132965" indent="0" algn="ctr">
              <a:buNone/>
              <a:defRPr/>
            </a:lvl6pPr>
            <a:lvl7pPr marL="2559685" indent="0" algn="ctr">
              <a:buNone/>
              <a:defRPr/>
            </a:lvl7pPr>
            <a:lvl8pPr marL="2986405" indent="0" algn="ctr">
              <a:buNone/>
              <a:defRPr/>
            </a:lvl8pPr>
            <a:lvl9pPr marL="3413125" indent="0" algn="ctr">
              <a:buNone/>
              <a:defRPr/>
            </a:lvl9pPr>
          </a:lstStyle>
          <a:p>
            <a:r>
              <a:rPr lang="en-US"/>
              <a:t>Click to edit Master subtitle style</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C847D7F8-CF16-524C-B19E-A1C462196890}"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76AF9771-F4CB-2E4A-9304-F683B3CEADAA}"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46EAA9F4-E053-F742-B9BE-49F859069ACC}"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366A9D65-B9FD-DC44-8EDC-1126D92566FF}"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endParaRPr lang="en-US"/>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720" indent="0">
              <a:buNone/>
              <a:defRPr sz="1400"/>
            </a:lvl2pPr>
            <a:lvl3pPr marL="853440" indent="0">
              <a:buNone/>
              <a:defRPr sz="1400"/>
            </a:lvl3pPr>
            <a:lvl4pPr marL="1279525" indent="0">
              <a:buNone/>
              <a:defRPr sz="1400"/>
            </a:lvl4pPr>
            <a:lvl5pPr marL="1706245" indent="0">
              <a:buNone/>
              <a:defRPr sz="1400"/>
            </a:lvl5pPr>
            <a:lvl6pPr marL="2132965" indent="0">
              <a:buNone/>
              <a:defRPr sz="1400"/>
            </a:lvl6pPr>
            <a:lvl7pPr marL="2559685" indent="0">
              <a:buNone/>
              <a:defRPr sz="1400"/>
            </a:lvl7pPr>
            <a:lvl8pPr marL="2986405" indent="0">
              <a:buNone/>
              <a:defRPr sz="1400"/>
            </a:lvl8pPr>
            <a:lvl9pPr marL="3413125" indent="0">
              <a:buNone/>
              <a:defRPr sz="1400"/>
            </a:lvl9pPr>
          </a:lstStyle>
          <a:p>
            <a:pPr lvl="0"/>
            <a:r>
              <a:rPr lang="en-US"/>
              <a:t>Click to edit Master text styles</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13F42C09-D331-5447-99D9-FC52884E53C5}"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F655B4E9-5A3D-2C42-89D7-43595D785650}"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720" indent="0">
              <a:buNone/>
              <a:defRPr sz="2000" b="1"/>
            </a:lvl2pPr>
            <a:lvl3pPr marL="853440" indent="0">
              <a:buNone/>
              <a:defRPr sz="1400" b="1"/>
            </a:lvl3pPr>
            <a:lvl4pPr marL="1279525" indent="0">
              <a:buNone/>
              <a:defRPr sz="1400" b="1"/>
            </a:lvl4pPr>
            <a:lvl5pPr marL="1706245" indent="0">
              <a:buNone/>
              <a:defRPr sz="1400" b="1"/>
            </a:lvl5pPr>
            <a:lvl6pPr marL="2132965" indent="0">
              <a:buNone/>
              <a:defRPr sz="1400" b="1"/>
            </a:lvl6pPr>
            <a:lvl7pPr marL="2559685" indent="0">
              <a:buNone/>
              <a:defRPr sz="1400" b="1"/>
            </a:lvl7pPr>
            <a:lvl8pPr marL="2986405" indent="0">
              <a:buNone/>
              <a:defRPr sz="1400" b="1"/>
            </a:lvl8pPr>
            <a:lvl9pPr marL="3413125" indent="0">
              <a:buNone/>
              <a:defRPr sz="1400" b="1"/>
            </a:lvl9pPr>
          </a:lstStyle>
          <a:p>
            <a:pPr lvl="0"/>
            <a:r>
              <a:rPr lang="en-US"/>
              <a:t>Click to edit Master text styles</a:t>
            </a:r>
            <a:endParaRPr lang="en-US"/>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720" indent="0">
              <a:buNone/>
              <a:defRPr sz="2000" b="1"/>
            </a:lvl2pPr>
            <a:lvl3pPr marL="853440" indent="0">
              <a:buNone/>
              <a:defRPr sz="1400" b="1"/>
            </a:lvl3pPr>
            <a:lvl4pPr marL="1279525" indent="0">
              <a:buNone/>
              <a:defRPr sz="1400" b="1"/>
            </a:lvl4pPr>
            <a:lvl5pPr marL="1706245" indent="0">
              <a:buNone/>
              <a:defRPr sz="1400" b="1"/>
            </a:lvl5pPr>
            <a:lvl6pPr marL="2132965" indent="0">
              <a:buNone/>
              <a:defRPr sz="1400" b="1"/>
            </a:lvl6pPr>
            <a:lvl7pPr marL="2559685" indent="0">
              <a:buNone/>
              <a:defRPr sz="1400" b="1"/>
            </a:lvl7pPr>
            <a:lvl8pPr marL="2986405" indent="0">
              <a:buNone/>
              <a:defRPr sz="1400" b="1"/>
            </a:lvl8pPr>
            <a:lvl9pPr marL="3413125" indent="0">
              <a:buNone/>
              <a:defRPr sz="1400" b="1"/>
            </a:lvl9pPr>
          </a:lstStyle>
          <a:p>
            <a:pPr lvl="0"/>
            <a:r>
              <a:rPr lang="en-US"/>
              <a:t>Click to edit Master text styles</a:t>
            </a:r>
            <a:endParaRPr lang="en-US"/>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Box 3"/>
          <p:cNvSpPr txBox="1">
            <a:spLocks noGrp="1" noChangeArrowheads="1"/>
          </p:cNvSpPr>
          <p:nvPr>
            <p:ph type="sldNum" sz="quarter" idx="10"/>
          </p:nvPr>
        </p:nvSpPr>
        <p:spPr/>
        <p:txBody>
          <a:bodyPr/>
          <a:lstStyle>
            <a:lvl1pPr>
              <a:defRPr/>
            </a:lvl1pPr>
          </a:lstStyle>
          <a:p>
            <a:pPr>
              <a:defRPr/>
            </a:pPr>
            <a:fld id="{A543432A-DB59-9948-8BD7-E47EB9063E30}"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Box 3"/>
          <p:cNvSpPr txBox="1">
            <a:spLocks noGrp="1" noChangeArrowheads="1"/>
          </p:cNvSpPr>
          <p:nvPr>
            <p:ph type="sldNum" sz="quarter" idx="10"/>
          </p:nvPr>
        </p:nvSpPr>
        <p:spPr/>
        <p:txBody>
          <a:bodyPr/>
          <a:lstStyle>
            <a:lvl1pPr>
              <a:defRPr/>
            </a:lvl1pPr>
          </a:lstStyle>
          <a:p>
            <a:pPr>
              <a:defRPr/>
            </a:pPr>
            <a:fld id="{6ED06890-576C-8A41-94E5-916EB52C5BF6}"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pPr>
              <a:defRPr/>
            </a:pPr>
            <a:fld id="{F2F3BA44-EC06-8048-8614-F1DB729CD287}"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720" indent="0">
              <a:buNone/>
              <a:defRPr sz="900"/>
            </a:lvl2pPr>
            <a:lvl3pPr marL="853440" indent="0">
              <a:buNone/>
              <a:defRPr sz="900"/>
            </a:lvl3pPr>
            <a:lvl4pPr marL="1279525" indent="0">
              <a:buNone/>
              <a:defRPr sz="900"/>
            </a:lvl4pPr>
            <a:lvl5pPr marL="1706245" indent="0">
              <a:buNone/>
              <a:defRPr sz="900"/>
            </a:lvl5pPr>
            <a:lvl6pPr marL="2132965" indent="0">
              <a:buNone/>
              <a:defRPr sz="900"/>
            </a:lvl6pPr>
            <a:lvl7pPr marL="2559685" indent="0">
              <a:buNone/>
              <a:defRPr sz="900"/>
            </a:lvl7pPr>
            <a:lvl8pPr marL="2986405" indent="0">
              <a:buNone/>
              <a:defRPr sz="900"/>
            </a:lvl8pPr>
            <a:lvl9pPr marL="3413125" indent="0">
              <a:buNone/>
              <a:defRPr sz="900"/>
            </a:lvl9pPr>
          </a:lstStyle>
          <a:p>
            <a:pPr lvl="0"/>
            <a:r>
              <a:rPr lang="en-US"/>
              <a:t>Click to edit Master text styles</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684A0DD3-71D6-CC44-A4A3-8BB92551262E}"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720" indent="0">
              <a:buNone/>
              <a:defRPr sz="2400"/>
            </a:lvl2pPr>
            <a:lvl3pPr marL="853440" indent="0">
              <a:buNone/>
              <a:defRPr sz="2400"/>
            </a:lvl3pPr>
            <a:lvl4pPr marL="1279525" indent="0">
              <a:buNone/>
              <a:defRPr sz="2000"/>
            </a:lvl4pPr>
            <a:lvl5pPr marL="1706245" indent="0">
              <a:buNone/>
              <a:defRPr sz="2000"/>
            </a:lvl5pPr>
            <a:lvl6pPr marL="2132965" indent="0">
              <a:buNone/>
              <a:defRPr sz="2000"/>
            </a:lvl6pPr>
            <a:lvl7pPr marL="2559685" indent="0">
              <a:buNone/>
              <a:defRPr sz="2000"/>
            </a:lvl7pPr>
            <a:lvl8pPr marL="2986405" indent="0">
              <a:buNone/>
              <a:defRPr sz="2000"/>
            </a:lvl8pPr>
            <a:lvl9pPr marL="3413125" indent="0">
              <a:buNone/>
              <a:defRPr sz="2000"/>
            </a:lvl9pPr>
          </a:lstStyle>
          <a:p>
            <a:pPr lvl="0"/>
            <a:endParaRPr lang="en-US" noProof="0">
              <a:sym typeface="Times" pitchFamily="-108"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720" indent="0">
              <a:buNone/>
              <a:defRPr sz="900"/>
            </a:lvl2pPr>
            <a:lvl3pPr marL="853440" indent="0">
              <a:buNone/>
              <a:defRPr sz="900"/>
            </a:lvl3pPr>
            <a:lvl4pPr marL="1279525" indent="0">
              <a:buNone/>
              <a:defRPr sz="900"/>
            </a:lvl4pPr>
            <a:lvl5pPr marL="1706245" indent="0">
              <a:buNone/>
              <a:defRPr sz="900"/>
            </a:lvl5pPr>
            <a:lvl6pPr marL="2132965" indent="0">
              <a:buNone/>
              <a:defRPr sz="900"/>
            </a:lvl6pPr>
            <a:lvl7pPr marL="2559685" indent="0">
              <a:buNone/>
              <a:defRPr sz="900"/>
            </a:lvl7pPr>
            <a:lvl8pPr marL="2986405" indent="0">
              <a:buNone/>
              <a:defRPr sz="900"/>
            </a:lvl8pPr>
            <a:lvl9pPr marL="3413125" indent="0">
              <a:buNone/>
              <a:defRPr sz="900"/>
            </a:lvl9pPr>
          </a:lstStyle>
          <a:p>
            <a:pPr lvl="0"/>
            <a:r>
              <a:rPr lang="en-US"/>
              <a:t>Click to edit Master text styles</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930B4838-23A2-5F4F-B718-A2293B7A9DF6}"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ln>
        </p:spPr>
        <p:txBody>
          <a:bodyPr vert="horz" wrap="square" lIns="248850" tIns="248850" rIns="507043" bIns="248850" numCol="1" anchor="ctr" anchorCtr="0" compatLnSpc="1"/>
          <a:lstStyle/>
          <a:p>
            <a:pPr lvl="0"/>
            <a:r>
              <a:rPr lang="en-US">
                <a:sym typeface="Times" pitchFamily="-108" charset="0"/>
              </a:rPr>
              <a:t>Click to edit Master title style</a:t>
            </a:r>
            <a:endParaRPr lang="en-US">
              <a:sym typeface="Times" pitchFamily="-108" charset="0"/>
            </a:endParaRP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ln>
        </p:spPr>
        <p:txBody>
          <a:bodyPr vert="horz" wrap="square" lIns="248850" tIns="248850" rIns="507043" bIns="248850" numCol="1" anchor="t" anchorCtr="0" compatLnSpc="1"/>
          <a:lstStyle/>
          <a:p>
            <a:pPr lvl="0"/>
            <a:r>
              <a:rPr lang="en-US">
                <a:sym typeface="Times" pitchFamily="-108" charset="0"/>
              </a:rPr>
              <a:t>Click to edit Master text styles</a:t>
            </a:r>
            <a:endParaRPr lang="en-US">
              <a:sym typeface="Times" pitchFamily="-108" charset="0"/>
            </a:endParaRPr>
          </a:p>
          <a:p>
            <a:pPr lvl="1"/>
            <a:r>
              <a:rPr lang="en-US">
                <a:sym typeface="Times" pitchFamily="-108" charset="0"/>
              </a:rPr>
              <a:t>Second level</a:t>
            </a:r>
            <a:endParaRPr lang="en-US">
              <a:sym typeface="Times" pitchFamily="-108" charset="0"/>
            </a:endParaRPr>
          </a:p>
          <a:p>
            <a:pPr lvl="2"/>
            <a:r>
              <a:rPr lang="en-US">
                <a:sym typeface="Times" pitchFamily="-108" charset="0"/>
              </a:rPr>
              <a:t>Third level</a:t>
            </a:r>
            <a:endParaRPr lang="en-US">
              <a:sym typeface="Times" pitchFamily="-108" charset="0"/>
            </a:endParaRPr>
          </a:p>
          <a:p>
            <a:pPr lvl="3"/>
            <a:r>
              <a:rPr lang="en-US">
                <a:sym typeface="Times" pitchFamily="-108" charset="0"/>
              </a:rPr>
              <a:t>Fourth level</a:t>
            </a:r>
            <a:endParaRPr lang="en-US">
              <a:sym typeface="Times" pitchFamily="-108" charset="0"/>
            </a:endParaRPr>
          </a:p>
          <a:p>
            <a:pPr lvl="4"/>
            <a:r>
              <a:rPr lang="en-US">
                <a:sym typeface="Times" pitchFamily="-108" charset="0"/>
              </a:rPr>
              <a:t>Fifth level</a:t>
            </a:r>
            <a:endParaRPr lang="en-US">
              <a:sym typeface="Times" pitchFamily="-108" charset="0"/>
            </a:endParaRP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ln>
          <a:effectLst/>
        </p:spPr>
        <p:txBody>
          <a:bodyPr vert="horz" wrap="none" lIns="85320" tIns="42660" rIns="85320" bIns="42660" numCol="1" anchor="t" anchorCtr="0" compatLnSpc="1"/>
          <a:lstStyle>
            <a:lvl1pPr algn="ctr">
              <a:defRPr sz="7700">
                <a:solidFill>
                  <a:schemeClr val="tx1"/>
                </a:solidFill>
                <a:latin typeface="Times" pitchFamily="-108" charset="0"/>
                <a:ea typeface="Times" pitchFamily="-108" charset="0"/>
                <a:cs typeface="Times" pitchFamily="-108" charset="0"/>
                <a:sym typeface="Times" pitchFamily="-108" charset="0"/>
              </a:defRPr>
            </a:lvl1pPr>
          </a:lstStyle>
          <a:p>
            <a:pPr>
              <a:defRPr/>
            </a:pPr>
            <a:fld id="{01514F20-5D1B-A242-ABF0-0FE6ED7FDDE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620" indent="-7620"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620" indent="-7620" algn="ctr" rtl="0" eaLnBrk="0" fontAlgn="base" hangingPunct="0">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2pPr>
      <a:lvl3pPr marL="7620" indent="-7620" algn="ctr" rtl="0" eaLnBrk="0" fontAlgn="base" hangingPunct="0">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3pPr>
      <a:lvl4pPr marL="7620" indent="-7620" algn="ctr" rtl="0" eaLnBrk="0" fontAlgn="base" hangingPunct="0">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4pPr>
      <a:lvl5pPr marL="7620" indent="-7620" algn="ctr" rtl="0" eaLnBrk="0" fontAlgn="base" hangingPunct="0">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5pPr>
      <a:lvl6pPr marL="435610" algn="ctr" rtl="0" fontAlgn="base">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6pPr>
      <a:lvl7pPr marL="862330" algn="ctr" rtl="0" fontAlgn="base">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7pPr>
      <a:lvl8pPr marL="1288415" algn="ctr" rtl="0" fontAlgn="base">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8pPr>
      <a:lvl9pPr marL="1715135" algn="ctr" rtl="0" fontAlgn="base">
        <a:spcBef>
          <a:spcPct val="0"/>
        </a:spcBef>
        <a:spcAft>
          <a:spcPct val="0"/>
        </a:spcAft>
        <a:defRPr sz="24500">
          <a:solidFill>
            <a:schemeClr val="tx1"/>
          </a:solidFill>
          <a:latin typeface="Times" pitchFamily="-108" charset="0"/>
          <a:ea typeface="ヒラギノ明朝 ProN W3" pitchFamily="-108" charset="-128"/>
          <a:cs typeface="ヒラギノ明朝 ProN W3" pitchFamily="-108" charset="-128"/>
          <a:sym typeface="Times" pitchFamily="-108" charset="0"/>
        </a:defRPr>
      </a:lvl9pPr>
    </p:titleStyle>
    <p:bodyStyle>
      <a:lvl1pPr marL="1910080" indent="-1901190" algn="l" rtl="0" eaLnBrk="0" fontAlgn="base" hangingPunct="0">
        <a:spcBef>
          <a:spcPts val="4295"/>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500" indent="-1582420" algn="l" rtl="0" eaLnBrk="0" fontAlgn="base" hangingPunct="0">
        <a:spcBef>
          <a:spcPts val="3735"/>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555" indent="-1266825" algn="l" rtl="0" eaLnBrk="0" fontAlgn="base" hangingPunct="0">
        <a:spcBef>
          <a:spcPts val="3175"/>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1110" indent="-1265555" algn="l" rtl="0" eaLnBrk="0" fontAlgn="base" hangingPunct="0">
        <a:spcBef>
          <a:spcPts val="2705"/>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00" indent="-1266825" algn="l" rtl="0" eaLnBrk="0" fontAlgn="base" hangingPunct="0">
        <a:spcBef>
          <a:spcPts val="2705"/>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020" indent="-1268095" algn="l" rtl="0" fontAlgn="base">
        <a:spcBef>
          <a:spcPts val="2710"/>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6pPr>
      <a:lvl7pPr marL="12270740" indent="-1268095" algn="l" rtl="0" fontAlgn="base">
        <a:spcBef>
          <a:spcPts val="2710"/>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7pPr>
      <a:lvl8pPr marL="12697460" indent="-1268095" algn="l" rtl="0" fontAlgn="base">
        <a:spcBef>
          <a:spcPts val="2710"/>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8pPr>
      <a:lvl9pPr marL="13124180" indent="-1268095" algn="l" rtl="0" fontAlgn="base">
        <a:spcBef>
          <a:spcPts val="2710"/>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9pPr>
    </p:bodyStyle>
    <p:otherStyle>
      <a:defPPr>
        <a:defRPr lang="en-US"/>
      </a:defPPr>
      <a:lvl1pPr marL="0" algn="l" defTabSz="426720" rtl="0" eaLnBrk="1" latinLnBrk="0" hangingPunct="1">
        <a:defRPr sz="1400" kern="1200">
          <a:solidFill>
            <a:schemeClr val="tx1"/>
          </a:solidFill>
          <a:latin typeface="+mn-lt"/>
          <a:ea typeface="+mn-ea"/>
          <a:cs typeface="+mn-cs"/>
        </a:defRPr>
      </a:lvl1pPr>
      <a:lvl2pPr marL="426720" algn="l" defTabSz="426720" rtl="0" eaLnBrk="1" latinLnBrk="0" hangingPunct="1">
        <a:defRPr sz="1400" kern="1200">
          <a:solidFill>
            <a:schemeClr val="tx1"/>
          </a:solidFill>
          <a:latin typeface="+mn-lt"/>
          <a:ea typeface="+mn-ea"/>
          <a:cs typeface="+mn-cs"/>
        </a:defRPr>
      </a:lvl2pPr>
      <a:lvl3pPr marL="853440" algn="l" defTabSz="426720" rtl="0" eaLnBrk="1" latinLnBrk="0" hangingPunct="1">
        <a:defRPr sz="1400" kern="1200">
          <a:solidFill>
            <a:schemeClr val="tx1"/>
          </a:solidFill>
          <a:latin typeface="+mn-lt"/>
          <a:ea typeface="+mn-ea"/>
          <a:cs typeface="+mn-cs"/>
        </a:defRPr>
      </a:lvl3pPr>
      <a:lvl4pPr marL="1279525" algn="l" defTabSz="426720" rtl="0" eaLnBrk="1" latinLnBrk="0" hangingPunct="1">
        <a:defRPr sz="1400" kern="1200">
          <a:solidFill>
            <a:schemeClr val="tx1"/>
          </a:solidFill>
          <a:latin typeface="+mn-lt"/>
          <a:ea typeface="+mn-ea"/>
          <a:cs typeface="+mn-cs"/>
        </a:defRPr>
      </a:lvl4pPr>
      <a:lvl5pPr marL="1706245" algn="l" defTabSz="426720" rtl="0" eaLnBrk="1" latinLnBrk="0" hangingPunct="1">
        <a:defRPr sz="1400" kern="1200">
          <a:solidFill>
            <a:schemeClr val="tx1"/>
          </a:solidFill>
          <a:latin typeface="+mn-lt"/>
          <a:ea typeface="+mn-ea"/>
          <a:cs typeface="+mn-cs"/>
        </a:defRPr>
      </a:lvl5pPr>
      <a:lvl6pPr marL="2132965" algn="l" defTabSz="426720" rtl="0" eaLnBrk="1" latinLnBrk="0" hangingPunct="1">
        <a:defRPr sz="1400" kern="1200">
          <a:solidFill>
            <a:schemeClr val="tx1"/>
          </a:solidFill>
          <a:latin typeface="+mn-lt"/>
          <a:ea typeface="+mn-ea"/>
          <a:cs typeface="+mn-cs"/>
        </a:defRPr>
      </a:lvl6pPr>
      <a:lvl7pPr marL="2559685" algn="l" defTabSz="426720" rtl="0" eaLnBrk="1" latinLnBrk="0" hangingPunct="1">
        <a:defRPr sz="1400" kern="1200">
          <a:solidFill>
            <a:schemeClr val="tx1"/>
          </a:solidFill>
          <a:latin typeface="+mn-lt"/>
          <a:ea typeface="+mn-ea"/>
          <a:cs typeface="+mn-cs"/>
        </a:defRPr>
      </a:lvl7pPr>
      <a:lvl8pPr marL="2986405" algn="l" defTabSz="426720" rtl="0" eaLnBrk="1" latinLnBrk="0" hangingPunct="1">
        <a:defRPr sz="1400" kern="1200">
          <a:solidFill>
            <a:schemeClr val="tx1"/>
          </a:solidFill>
          <a:latin typeface="+mn-lt"/>
          <a:ea typeface="+mn-ea"/>
          <a:cs typeface="+mn-cs"/>
        </a:defRPr>
      </a:lvl8pPr>
      <a:lvl9pPr marL="3413125" algn="l" defTabSz="42672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health.data.ny.gov/Health/New-York-State-Statewide-COVID-19-Testing/xdss-u53e" TargetMode="External"/><Relationship Id="rId8" Type="http://schemas.openxmlformats.org/officeDocument/2006/relationships/hyperlink" Target="https://datascienceplus.com/how-to-apply-linear-regression-in-r/" TargetMode="External"/><Relationship Id="rId7" Type="http://schemas.openxmlformats.org/officeDocument/2006/relationships/hyperlink" Target="https://data.library.virginia.edu/diagnostic-plots/" TargetMode="External"/><Relationship Id="rId6" Type="http://schemas.openxmlformats.org/officeDocument/2006/relationships/hyperlink" Target="https://github.com/HelenWu11/DataAnalytics2020_RuoyanWu_FinalProject" TargetMode="External"/><Relationship Id="rId5" Type="http://schemas.openxmlformats.org/officeDocument/2006/relationships/image" Target="../media/image4.png"/><Relationship Id="rId41" Type="http://schemas.openxmlformats.org/officeDocument/2006/relationships/notesSlide" Target="../notesSlides/notesSlide1.xml"/><Relationship Id="rId40" Type="http://schemas.openxmlformats.org/officeDocument/2006/relationships/slideLayout" Target="../slideLayouts/slideLayout2.xml"/><Relationship Id="rId4" Type="http://schemas.openxmlformats.org/officeDocument/2006/relationships/image" Target="../media/image1.tiff"/><Relationship Id="rId39" Type="http://schemas.openxmlformats.org/officeDocument/2006/relationships/image" Target="../media/image19.png"/><Relationship Id="rId38" Type="http://schemas.openxmlformats.org/officeDocument/2006/relationships/image" Target="../media/image18.png"/><Relationship Id="rId37" Type="http://schemas.openxmlformats.org/officeDocument/2006/relationships/image" Target="../media/image17.png"/><Relationship Id="rId36" Type="http://schemas.openxmlformats.org/officeDocument/2006/relationships/image" Target="../media/image16.png"/><Relationship Id="rId35" Type="http://schemas.openxmlformats.org/officeDocument/2006/relationships/image" Target="../media/image15.png"/><Relationship Id="rId34" Type="http://schemas.openxmlformats.org/officeDocument/2006/relationships/image" Target="../media/image14.png"/><Relationship Id="rId33" Type="http://schemas.openxmlformats.org/officeDocument/2006/relationships/image" Target="../media/image13.png"/><Relationship Id="rId32" Type="http://schemas.openxmlformats.org/officeDocument/2006/relationships/image" Target="../media/image12.png"/><Relationship Id="rId31" Type="http://schemas.openxmlformats.org/officeDocument/2006/relationships/image" Target="../media/image11.png"/><Relationship Id="rId30" Type="http://schemas.openxmlformats.org/officeDocument/2006/relationships/image" Target="../media/image10.png"/><Relationship Id="rId3" Type="http://schemas.openxmlformats.org/officeDocument/2006/relationships/image" Target="../media/image3.png"/><Relationship Id="rId29" Type="http://schemas.openxmlformats.org/officeDocument/2006/relationships/image" Target="../media/image9.png"/><Relationship Id="rId28" Type="http://schemas.openxmlformats.org/officeDocument/2006/relationships/image" Target="../media/image8.png"/><Relationship Id="rId27" Type="http://schemas.openxmlformats.org/officeDocument/2006/relationships/image" Target="../media/image7.png"/><Relationship Id="rId26" Type="http://schemas.openxmlformats.org/officeDocument/2006/relationships/image" Target="../media/image6.png"/><Relationship Id="rId25" Type="http://schemas.openxmlformats.org/officeDocument/2006/relationships/image" Target="../media/image5.png"/><Relationship Id="rId24" Type="http://schemas.microsoft.com/office/2007/relationships/diagramDrawing" Target="../diagrams/drawing2.xml"/><Relationship Id="rId23" Type="http://schemas.openxmlformats.org/officeDocument/2006/relationships/diagramColors" Target="../diagrams/colors2.xml"/><Relationship Id="rId22" Type="http://schemas.openxmlformats.org/officeDocument/2006/relationships/diagramQuickStyle" Target="../diagrams/quickStyle2.xml"/><Relationship Id="rId21" Type="http://schemas.openxmlformats.org/officeDocument/2006/relationships/diagramLayout" Target="../diagrams/layout2.xml"/><Relationship Id="rId20" Type="http://schemas.openxmlformats.org/officeDocument/2006/relationships/diagramData" Target="../diagrams/data2.xml"/><Relationship Id="rId2" Type="http://schemas.openxmlformats.org/officeDocument/2006/relationships/image" Target="../media/image2.png"/><Relationship Id="rId19" Type="http://schemas.microsoft.com/office/2007/relationships/diagramDrawing" Target="../diagrams/drawing1.xml"/><Relationship Id="rId18" Type="http://schemas.openxmlformats.org/officeDocument/2006/relationships/diagramColors" Target="../diagrams/colors1.xml"/><Relationship Id="rId17" Type="http://schemas.openxmlformats.org/officeDocument/2006/relationships/diagramQuickStyle" Target="../diagrams/quickStyle1.xml"/><Relationship Id="rId16" Type="http://schemas.openxmlformats.org/officeDocument/2006/relationships/diagramLayout" Target="../diagrams/layout1.xml"/><Relationship Id="rId15" Type="http://schemas.openxmlformats.org/officeDocument/2006/relationships/diagramData" Target="../diagrams/data1.xml"/><Relationship Id="rId14" Type="http://schemas.openxmlformats.org/officeDocument/2006/relationships/hyperlink" Target="https://health.data.ny.gov/" TargetMode="External"/><Relationship Id="rId13" Type="http://schemas.openxmlformats.org/officeDocument/2006/relationships/hyperlink" Target="https://covid19.census.gov/datasets/worked-at-home-counties/data" TargetMode="External"/><Relationship Id="rId12" Type="http://schemas.openxmlformats.org/officeDocument/2006/relationships/hyperlink" Target="https://covid19.census.gov/datasets/income-and-benefits-counties" TargetMode="External"/><Relationship Id="rId11" Type="http://schemas.openxmlformats.org/officeDocument/2006/relationships/hyperlink" Target="https://covid19.census.gov/datasets/population-by-age-and-sex-counties" TargetMode="External"/><Relationship Id="rId10" Type="http://schemas.openxmlformats.org/officeDocument/2006/relationships/hyperlink" Target="https://data.humdata.org/dataset/nyt-covid-19-data?force_layout=desktop"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p:nvPr/>
        </p:nvSpPr>
        <p:spPr bwMode="auto">
          <a:xfrm>
            <a:off x="0" y="0"/>
            <a:ext cx="400050" cy="38404800"/>
          </a:xfrm>
          <a:prstGeom prst="rect">
            <a:avLst/>
          </a:prstGeom>
          <a:solidFill>
            <a:srgbClr val="333399"/>
          </a:solidFill>
          <a:ln w="12700">
            <a:noFill/>
            <a:miter lim="800000"/>
          </a:ln>
        </p:spPr>
        <p:txBody>
          <a:bodyPr lIns="0" tIns="0" rIns="0" bIns="0"/>
          <a:lstStyle/>
          <a:p>
            <a:endParaRPr lang="en-US"/>
          </a:p>
        </p:txBody>
      </p:sp>
      <p:sp>
        <p:nvSpPr>
          <p:cNvPr id="15365" name="Rectangle 5"/>
          <p:cNvSpPr/>
          <p:nvPr/>
        </p:nvSpPr>
        <p:spPr bwMode="auto">
          <a:xfrm>
            <a:off x="38004750" y="0"/>
            <a:ext cx="400050" cy="38404800"/>
          </a:xfrm>
          <a:prstGeom prst="rect">
            <a:avLst/>
          </a:prstGeom>
          <a:solidFill>
            <a:srgbClr val="333399"/>
          </a:solidFill>
          <a:ln w="12700">
            <a:noFill/>
            <a:miter lim="800000"/>
          </a:ln>
        </p:spPr>
        <p:txBody>
          <a:bodyPr lIns="0" tIns="0" rIns="0" bIns="0"/>
          <a:lstStyle/>
          <a:p>
            <a:endParaRPr lang="en-US"/>
          </a:p>
        </p:txBody>
      </p:sp>
      <p:sp>
        <p:nvSpPr>
          <p:cNvPr id="15366" name="Rectangle 6"/>
          <p:cNvSpPr/>
          <p:nvPr/>
        </p:nvSpPr>
        <p:spPr bwMode="auto">
          <a:xfrm>
            <a:off x="0" y="0"/>
            <a:ext cx="38404800" cy="228177"/>
          </a:xfrm>
          <a:prstGeom prst="rect">
            <a:avLst/>
          </a:prstGeom>
          <a:solidFill>
            <a:srgbClr val="333399"/>
          </a:solidFill>
          <a:ln w="12700">
            <a:noFill/>
            <a:miter lim="800000"/>
          </a:ln>
        </p:spPr>
        <p:txBody>
          <a:bodyPr lIns="0" tIns="0" rIns="0" bIns="0"/>
          <a:lstStyle/>
          <a:p>
            <a:endParaRPr lang="en-US"/>
          </a:p>
        </p:txBody>
      </p:sp>
      <p:sp>
        <p:nvSpPr>
          <p:cNvPr id="15367" name="Rectangle 7"/>
          <p:cNvSpPr/>
          <p:nvPr/>
        </p:nvSpPr>
        <p:spPr bwMode="auto">
          <a:xfrm>
            <a:off x="0" y="38176624"/>
            <a:ext cx="38404800" cy="228177"/>
          </a:xfrm>
          <a:prstGeom prst="rect">
            <a:avLst/>
          </a:prstGeom>
          <a:solidFill>
            <a:srgbClr val="333399"/>
          </a:solidFill>
          <a:ln w="12700">
            <a:noFill/>
            <a:miter lim="800000"/>
          </a:ln>
        </p:spPr>
        <p:txBody>
          <a:bodyPr lIns="0" tIns="0" rIns="0" bIns="0"/>
          <a:lstStyle/>
          <a:p>
            <a:endParaRPr lang="en-US"/>
          </a:p>
        </p:txBody>
      </p:sp>
      <p:pic>
        <p:nvPicPr>
          <p:cNvPr id="15374" name="Picture 48" descr="twlogo.png"/>
          <p:cNvPicPr>
            <a:picLocks noChangeAspect="1"/>
          </p:cNvPicPr>
          <p:nvPr/>
        </p:nvPicPr>
        <p:blipFill>
          <a:blip r:embed="rId1"/>
          <a:srcRect/>
          <a:stretch>
            <a:fillRect/>
          </a:stretch>
        </p:blipFill>
        <p:spPr bwMode="auto">
          <a:xfrm>
            <a:off x="1155819" y="716232"/>
            <a:ext cx="4217671" cy="2114444"/>
          </a:xfrm>
          <a:prstGeom prst="rect">
            <a:avLst/>
          </a:prstGeom>
          <a:noFill/>
          <a:ln w="9525">
            <a:noFill/>
            <a:miter lim="800000"/>
            <a:headEnd/>
            <a:tailEnd/>
          </a:ln>
        </p:spPr>
      </p:pic>
      <p:pic>
        <p:nvPicPr>
          <p:cNvPr id="18" name="Picture 17" descr="RPI_red_header.png"/>
          <p:cNvPicPr>
            <a:picLocks noChangeAspect="1"/>
          </p:cNvPicPr>
          <p:nvPr/>
        </p:nvPicPr>
        <p:blipFill>
          <a:blip r:embed="rId2"/>
          <a:stretch>
            <a:fillRect/>
          </a:stretch>
        </p:blipFill>
        <p:spPr>
          <a:xfrm>
            <a:off x="1173479" y="3609311"/>
            <a:ext cx="5283200" cy="990600"/>
          </a:xfrm>
          <a:prstGeom prst="rect">
            <a:avLst/>
          </a:prstGeom>
        </p:spPr>
      </p:pic>
      <p:pic>
        <p:nvPicPr>
          <p:cNvPr id="3" name="Picture 2"/>
          <p:cNvPicPr>
            <a:picLocks noChangeAspect="1"/>
          </p:cNvPicPr>
          <p:nvPr/>
        </p:nvPicPr>
        <p:blipFill>
          <a:blip r:embed="rId3"/>
          <a:stretch>
            <a:fillRect/>
          </a:stretch>
        </p:blipFill>
        <p:spPr>
          <a:xfrm>
            <a:off x="33885505" y="2229909"/>
            <a:ext cx="3060700" cy="990600"/>
          </a:xfrm>
          <a:prstGeom prst="rect">
            <a:avLst/>
          </a:prstGeom>
        </p:spPr>
      </p:pic>
      <p:pic>
        <p:nvPicPr>
          <p:cNvPr id="4" name="Picture 3"/>
          <p:cNvPicPr>
            <a:picLocks noChangeAspect="1"/>
          </p:cNvPicPr>
          <p:nvPr/>
        </p:nvPicPr>
        <p:blipFill>
          <a:blip r:embed="rId4"/>
          <a:stretch>
            <a:fillRect/>
          </a:stretch>
        </p:blipFill>
        <p:spPr>
          <a:xfrm>
            <a:off x="33909000" y="712668"/>
            <a:ext cx="3597233" cy="1021941"/>
          </a:xfrm>
          <a:prstGeom prst="rect">
            <a:avLst/>
          </a:prstGeom>
        </p:spPr>
      </p:pic>
      <p:pic>
        <p:nvPicPr>
          <p:cNvPr id="6" name="Picture 5" descr="A close up of a logo&#10;&#10;Description automatically generated"/>
          <p:cNvPicPr>
            <a:picLocks noChangeAspect="1"/>
          </p:cNvPicPr>
          <p:nvPr/>
        </p:nvPicPr>
        <p:blipFill>
          <a:blip r:embed="rId5"/>
          <a:stretch>
            <a:fillRect/>
          </a:stretch>
        </p:blipFill>
        <p:spPr>
          <a:xfrm>
            <a:off x="6752350" y="2768793"/>
            <a:ext cx="4366583" cy="2193261"/>
          </a:xfrm>
          <a:prstGeom prst="rect">
            <a:avLst/>
          </a:prstGeom>
        </p:spPr>
      </p:pic>
      <p:sp>
        <p:nvSpPr>
          <p:cNvPr id="14" name="Rectangle 2"/>
          <p:cNvSpPr/>
          <p:nvPr/>
        </p:nvSpPr>
        <p:spPr bwMode="auto">
          <a:xfrm>
            <a:off x="8610600" y="749771"/>
            <a:ext cx="23041850" cy="2960273"/>
          </a:xfrm>
          <a:prstGeom prst="rect">
            <a:avLst/>
          </a:prstGeom>
          <a:noFill/>
          <a:ln w="12700">
            <a:noFill/>
            <a:miter lim="800000"/>
          </a:ln>
        </p:spPr>
        <p:txBody>
          <a:bodyPr lIns="0" tIns="0" rIns="18747" bIns="0"/>
          <a:lstStyle/>
          <a:p>
            <a:pPr marL="17780" algn="ctr">
              <a:spcBef>
                <a:spcPts val="665"/>
              </a:spcBef>
            </a:pPr>
            <a:r>
              <a:rPr lang="en-US" sz="4800" b="1" dirty="0">
                <a:solidFill>
                  <a:schemeClr val="accent2"/>
                </a:solidFill>
                <a:latin typeface="Verdana" panose="020B0604030504040204" charset="0"/>
                <a:ea typeface="Verdana" panose="020B0604030504040204" charset="0"/>
                <a:cs typeface="Verdana" panose="020B0604030504040204" charset="0"/>
              </a:rPr>
              <a:t>D</a:t>
            </a:r>
            <a:r>
              <a:rPr lang="en-US" altLang="zh-CN" sz="4800" b="1" dirty="0">
                <a:solidFill>
                  <a:schemeClr val="accent2"/>
                </a:solidFill>
                <a:latin typeface="Verdana" panose="020B0604030504040204" charset="0"/>
                <a:ea typeface="Verdana" panose="020B0604030504040204" charset="0"/>
                <a:cs typeface="Verdana" panose="020B0604030504040204" charset="0"/>
              </a:rPr>
              <a:t>ata Analytics of COVID-19 in New York State</a:t>
            </a:r>
            <a:endParaRPr lang="en-US" sz="4800" b="1" dirty="0">
              <a:solidFill>
                <a:schemeClr val="accent2"/>
              </a:solidFill>
              <a:latin typeface="Verdana" panose="020B0604030504040204" charset="0"/>
              <a:ea typeface="Verdana" panose="020B0604030504040204" charset="0"/>
              <a:cs typeface="Verdana" panose="020B0604030504040204" charset="0"/>
            </a:endParaRPr>
          </a:p>
          <a:p>
            <a:pPr marL="17780" algn="ctr">
              <a:spcBef>
                <a:spcPts val="665"/>
              </a:spcBef>
            </a:pPr>
            <a:endParaRPr lang="en-US" sz="18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lgn="ctr">
              <a:spcBef>
                <a:spcPts val="665"/>
              </a:spcBef>
            </a:pPr>
            <a:r>
              <a:rPr lang="en-US"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Ruoyan Wu wur7@rpi.edu</a:t>
            </a:r>
            <a:endParaRPr lang="en-US"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spcBef>
                <a:spcPts val="665"/>
              </a:spcBef>
            </a:pPr>
            <a:r>
              <a:rPr lang="en-US"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 </a:t>
            </a:r>
            <a:endParaRPr lang="en-US"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lgn="ctr">
              <a:spcBef>
                <a:spcPts val="665"/>
              </a:spcBef>
            </a:pPr>
            <a:r>
              <a:rPr lang="en-US"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1</a:t>
            </a:r>
            <a:r>
              <a:rPr lang="en-US" b="1"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Rensselaer Polytechnic Institute, Tetherless World Constellation, Troy, NY, United States, </a:t>
            </a:r>
            <a:endParaRPr lang="en-US" b="1"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p:txBody>
      </p:sp>
      <p:grpSp>
        <p:nvGrpSpPr>
          <p:cNvPr id="15" name="Group 14"/>
          <p:cNvGrpSpPr/>
          <p:nvPr/>
        </p:nvGrpSpPr>
        <p:grpSpPr>
          <a:xfrm>
            <a:off x="759459" y="9744681"/>
            <a:ext cx="10947929" cy="1824799"/>
            <a:chOff x="576544" y="12808368"/>
            <a:chExt cx="12227390" cy="2009191"/>
          </a:xfrm>
        </p:grpSpPr>
        <p:sp>
          <p:nvSpPr>
            <p:cNvPr id="16" name="Rectangle 15"/>
            <p:cNvSpPr/>
            <p:nvPr/>
          </p:nvSpPr>
          <p:spPr>
            <a:xfrm>
              <a:off x="581844" y="14018500"/>
              <a:ext cx="12222090" cy="799059"/>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7" name="Rectangle 16"/>
            <p:cNvSpPr/>
            <p:nvPr/>
          </p:nvSpPr>
          <p:spPr bwMode="auto">
            <a:xfrm>
              <a:off x="576544" y="12808368"/>
              <a:ext cx="12222091"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Problem Area</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sp>
        <p:nvSpPr>
          <p:cNvPr id="19" name="Rectangle 98"/>
          <p:cNvSpPr/>
          <p:nvPr/>
        </p:nvSpPr>
        <p:spPr bwMode="auto">
          <a:xfrm>
            <a:off x="547370" y="36438205"/>
            <a:ext cx="18350230" cy="1495425"/>
          </a:xfrm>
          <a:prstGeom prst="rect">
            <a:avLst/>
          </a:prstGeom>
          <a:solidFill>
            <a:schemeClr val="accent1"/>
          </a:solidFill>
          <a:ln w="12700">
            <a:noFill/>
            <a:miter lim="800000"/>
          </a:ln>
        </p:spPr>
        <p:txBody>
          <a:bodyPr lIns="0" tIns="0" rIns="0" bIns="0"/>
          <a:lstStyle/>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Glossary:</a:t>
            </a:r>
            <a:endParaRPr lang="en-US" sz="24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3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Python – A programming language, capable of processing data/statistical analysis</a:t>
            </a:r>
            <a:endParaRPr lang="en-US" sz="23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3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R – A program to process data and perform statistical analysis</a:t>
            </a:r>
            <a:endParaRPr lang="en-US" sz="23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3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sp>
        <p:nvSpPr>
          <p:cNvPr id="20" name="Rectangle 98"/>
          <p:cNvSpPr/>
          <p:nvPr/>
        </p:nvSpPr>
        <p:spPr bwMode="auto">
          <a:xfrm>
            <a:off x="19507201" y="34518600"/>
            <a:ext cx="18350230" cy="3414803"/>
          </a:xfrm>
          <a:prstGeom prst="rect">
            <a:avLst/>
          </a:prstGeom>
          <a:solidFill>
            <a:schemeClr val="accent1"/>
          </a:solidFill>
          <a:ln w="12700">
            <a:noFill/>
            <a:miter lim="800000"/>
          </a:ln>
        </p:spPr>
        <p:txBody>
          <a:bodyPr lIns="0" tIns="0" rIns="0" bIns="0"/>
          <a:lstStyle/>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Resources:</a:t>
            </a:r>
            <a:endParaRPr lang="en-US" sz="24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GitHub Link to code: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6"/>
              </a:rPr>
              <a:t>https://github.com/HelenWu11/DataAnalytics2020_RuoyanWu_FinalProject</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Understanding Diagnostic Plots for Linear Regression Analysis: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7"/>
              </a:rPr>
              <a:t>https://data.library.virginia.edu/diagnostic-plots/</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How to apply Linear Regression in R: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8"/>
              </a:rPr>
              <a:t>https://datascienceplus.com/how-to-apply-linear-regression-in-r/</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New York State Statewide COVID-19 Testing: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9"/>
              </a:rPr>
              <a:t>https://health.data.ny.gov/Health/New-York-State-Statewide-COVID-19-Testing/xdss-u53e</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The New York Times Coronavirus (Covid-19) Cases and Deaths in the United States: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10"/>
              </a:rPr>
              <a:t>https://data.humdata.org/dataset/nyt-covid-19-data?force_layout=desktop</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Population by Age and Sex – Counties: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11"/>
              </a:rPr>
              <a:t>https://covid19.census.gov/datasets/population-by-age-and-sex-counties</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Income and Benefits – Counties: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12"/>
              </a:rPr>
              <a:t>https://covid19.census.gov/datasets/income-and-benefits-counties</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Worked at Home – Counties: </a:t>
            </a:r>
            <a:r>
              <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hlinkClick r:id="rId13"/>
              </a:rPr>
              <a:t>https://covid19.census.gov/datasets/worked-at-home-counties/data</a:t>
            </a: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000"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nvGrpSpPr>
          <p:cNvPr id="21" name="Group 20"/>
          <p:cNvGrpSpPr/>
          <p:nvPr/>
        </p:nvGrpSpPr>
        <p:grpSpPr>
          <a:xfrm>
            <a:off x="1343462" y="4962055"/>
            <a:ext cx="9775471" cy="5177225"/>
            <a:chOff x="576544" y="12773225"/>
            <a:chExt cx="9720658" cy="8294072"/>
          </a:xfrm>
        </p:grpSpPr>
        <p:sp>
          <p:nvSpPr>
            <p:cNvPr id="22" name="Rectangle 21"/>
            <p:cNvSpPr/>
            <p:nvPr/>
          </p:nvSpPr>
          <p:spPr>
            <a:xfrm>
              <a:off x="581844" y="14018499"/>
              <a:ext cx="9715358" cy="7048798"/>
            </a:xfrm>
            <a:prstGeom prst="rect">
              <a:avLst/>
            </a:prstGeom>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I am going to focus on one place, specifically New York State in the United States. The main dataset my project based on is the </a:t>
              </a:r>
              <a:r>
                <a:rPr lang="en-US" sz="2800" i="1" dirty="0">
                  <a:latin typeface="Arial" panose="020B0604020202020204" pitchFamily="34" charset="0"/>
                  <a:ea typeface="宋体" panose="02010600030101010101" pitchFamily="2" charset="-122"/>
                  <a:cs typeface="Arial" panose="020B0604020202020204" pitchFamily="34" charset="0"/>
                </a:rPr>
                <a:t>New York State Statewide COVID-19 Testing </a:t>
              </a:r>
              <a:r>
                <a:rPr lang="en-US" sz="2800" dirty="0">
                  <a:latin typeface="Arial" panose="020B0604020202020204" pitchFamily="34" charset="0"/>
                  <a:ea typeface="宋体" panose="02010600030101010101" pitchFamily="2" charset="-122"/>
                  <a:cs typeface="Arial" panose="020B0604020202020204" pitchFamily="34" charset="0"/>
                </a:rPr>
                <a:t>which contains data of each County in New York State from March to October. Based on these data, I make mainly three hypotheses about there exist relationships between the cumulative positive cases number of each County and some other features such as work from home population of each County etc.</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i="1" dirty="0">
                <a:latin typeface="Arial" panose="020B0604020202020204" pitchFamily="34" charset="0"/>
                <a:ea typeface="宋体" panose="02010600030101010101" pitchFamily="2" charset="-122"/>
                <a:cs typeface="Arial" panose="020B0604020202020204" pitchFamily="34" charset="0"/>
              </a:endParaRPr>
            </a:p>
          </p:txBody>
        </p:sp>
        <p:sp>
          <p:nvSpPr>
            <p:cNvPr id="23" name="Rectangle 22"/>
            <p:cNvSpPr/>
            <p:nvPr/>
          </p:nvSpPr>
          <p:spPr bwMode="auto">
            <a:xfrm>
              <a:off x="576544" y="12773225"/>
              <a:ext cx="9322851" cy="1307830"/>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Abstract</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sp>
        <p:nvSpPr>
          <p:cNvPr id="26" name="TextBox 25"/>
          <p:cNvSpPr txBox="1"/>
          <p:nvPr/>
        </p:nvSpPr>
        <p:spPr>
          <a:xfrm rot="10800000" flipV="1">
            <a:off x="547587" y="11136751"/>
            <a:ext cx="11131618" cy="13018949"/>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 want to explore what features may affect the COVID-19 infection rate. For example, higher test performed rate will also lead to higher positive cases rate.</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In this project, I make three hypotheses. </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first one is there existed relationship between the monthly cumulative positive cases and monthly tests performed among all counties in the New York State. </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second hypothesis is there existed relationship between the cumulative positive cases rate in June for each county, work from home proportion, specific age range proportion, and specific income range proportion. </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third hypothesis is the cumulative positive cases rate of each County can be separated into different level of groups based on different features such as work from home proportion, specific age range proportion, and so on.</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first hypothesis is true, I can build a model based on the relationship and use it to predict a County next month’s cumulative positive cases based on the tests performed; </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second hypothesis is true, I can build a model based on the relationship and use it to predict a County’s cumulative positive cases of a month based on number of other features; </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third hypothesis is true, I can predict if a County has serious infection rate or not depends on which level a County’s cumulative positive rate belongs.</a:t>
            </a:r>
            <a:endParaRPr lang="en-US" sz="2800" dirty="0">
              <a:latin typeface="Arial" panose="020B0604020202020204" pitchFamily="34" charset="0"/>
              <a:ea typeface="宋体" panose="02010600030101010101" pitchFamily="2" charset="-122"/>
              <a:cs typeface="Arial" panose="020B0604020202020204" pitchFamily="34" charset="0"/>
            </a:endParaRPr>
          </a:p>
        </p:txBody>
      </p:sp>
      <p:grpSp>
        <p:nvGrpSpPr>
          <p:cNvPr id="27" name="Group 26"/>
          <p:cNvGrpSpPr/>
          <p:nvPr/>
        </p:nvGrpSpPr>
        <p:grpSpPr>
          <a:xfrm>
            <a:off x="11702229" y="3581403"/>
            <a:ext cx="11581461" cy="3350384"/>
            <a:chOff x="-3164547" y="11775488"/>
            <a:chExt cx="15968481" cy="4600929"/>
          </a:xfrm>
        </p:grpSpPr>
        <p:sp>
          <p:nvSpPr>
            <p:cNvPr id="28" name="Rectangle 27"/>
            <p:cNvSpPr/>
            <p:nvPr/>
          </p:nvSpPr>
          <p:spPr>
            <a:xfrm>
              <a:off x="581844" y="14018500"/>
              <a:ext cx="12222090" cy="2357917"/>
            </a:xfrm>
            <a:prstGeom prst="rect">
              <a:avLst/>
            </a:prstGeom>
          </p:spPr>
          <p:txBody>
            <a:bodyPr wrap="square">
              <a:spAutoFit/>
            </a:bodyPr>
            <a:lstStyle/>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29" name="Rectangle 28"/>
            <p:cNvSpPr/>
            <p:nvPr/>
          </p:nvSpPr>
          <p:spPr bwMode="auto">
            <a:xfrm>
              <a:off x="-3164547" y="11775488"/>
              <a:ext cx="12222091"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EDA Processes</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grpSp>
        <p:nvGrpSpPr>
          <p:cNvPr id="30" name="Group 29"/>
          <p:cNvGrpSpPr/>
          <p:nvPr/>
        </p:nvGrpSpPr>
        <p:grpSpPr>
          <a:xfrm>
            <a:off x="342780" y="24155385"/>
            <a:ext cx="11781989" cy="12072247"/>
            <a:chOff x="576544" y="12808367"/>
            <a:chExt cx="12227390" cy="22801260"/>
          </a:xfrm>
        </p:grpSpPr>
        <p:sp>
          <p:nvSpPr>
            <p:cNvPr id="31" name="Rectangle 30"/>
            <p:cNvSpPr/>
            <p:nvPr/>
          </p:nvSpPr>
          <p:spPr>
            <a:xfrm>
              <a:off x="581844" y="14018501"/>
              <a:ext cx="12222090" cy="21591126"/>
            </a:xfrm>
            <a:prstGeom prst="rect">
              <a:avLst/>
            </a:prstGeom>
          </p:spPr>
          <p:txBody>
            <a:bodyPr wrap="square">
              <a:spAutoFit/>
            </a:bodyPr>
            <a:lstStyle/>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Primary Dataset:</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882650" lvl="1" indent="-457200">
                <a:spcBef>
                  <a:spcPts val="0"/>
                </a:spcBef>
                <a:spcAft>
                  <a:spcPts val="0"/>
                </a:spcAft>
                <a:buFont typeface="Arial" panose="020B0604020202020204" pitchFamily="34" charset="0"/>
                <a:buChar char="•"/>
              </a:pPr>
              <a:r>
                <a:rPr lang="en-US" sz="2800" i="1" dirty="0">
                  <a:effectLst/>
                  <a:latin typeface="Arial" panose="020B0604020202020204" pitchFamily="34" charset="0"/>
                  <a:ea typeface="宋体" panose="02010600030101010101" pitchFamily="2" charset="-122"/>
                  <a:cs typeface="Arial" panose="020B0604020202020204" pitchFamily="34" charset="0"/>
                </a:rPr>
                <a:t>New_York_State_Statewide_COVID-19_Testing.csv</a:t>
              </a:r>
              <a:r>
                <a:rPr lang="en-US" sz="2800" dirty="0">
                  <a:effectLst/>
                  <a:latin typeface="Arial" panose="020B0604020202020204" pitchFamily="34" charset="0"/>
                  <a:ea typeface="宋体" panose="02010600030101010101" pitchFamily="2" charset="-122"/>
                  <a:cs typeface="Arial" panose="020B0604020202020204" pitchFamily="34" charset="0"/>
                </a:rPr>
                <a:t>:</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1309370" lvl="2"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hlinkClick r:id="rId14"/>
                </a:rPr>
                <a:t>https://health.data.ny.gov/</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Supplement Dataset : </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882650"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The New York Times Coronavirus (Covid-19) Cases and Deaths in the United States：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1309370"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0"/>
                </a:rPr>
                <a:t>https://data.humdata.org/dataset/nyt-covid-19-data?force_layout=desktop</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650"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Population by Age and Sex – 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1309370"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1"/>
                </a:rPr>
                <a:t>https://covid19.census.gov/datasets/population-by-age-and-sex-counties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650"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Income and Benefits – 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1309370"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2"/>
                </a:rPr>
                <a:t>https://covid19.census.gov/datasets/income-and-benefits-counties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650"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Worked at Home - 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1309370"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3"/>
                </a:rPr>
                <a:t>https://covid19.census.gov/datasets/worked-at-home-counties/data</a:t>
              </a:r>
              <a:endParaRPr lang="en-US" sz="2800" dirty="0">
                <a:latin typeface="Arial" panose="020B0604020202020204" pitchFamily="34" charset="0"/>
                <a:ea typeface="宋体" panose="02010600030101010101" pitchFamily="2" charset="-122"/>
                <a:cs typeface="Arial" panose="020B0604020202020204" pitchFamily="34" charset="0"/>
              </a:endParaRPr>
            </a:p>
            <a:p>
              <a:pPr lvl="2" indent="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Why they are applicable?</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These datasets are all from regular official dataset, so they</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are all accurate and timely statistical data that can be used.</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All these datasets are related to New State Counties, and</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they are all published or updated in year 2020. Therefore,</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they can be used or combined to build model or do</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prediction.</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i="1" dirty="0">
                <a:latin typeface="Arial" panose="020B0604020202020204" pitchFamily="34" charset="0"/>
                <a:ea typeface="宋体" panose="02010600030101010101" pitchFamily="2" charset="-122"/>
                <a:cs typeface="Arial" panose="020B0604020202020204" pitchFamily="34" charset="0"/>
              </a:endParaRPr>
            </a:p>
          </p:txBody>
        </p:sp>
        <p:sp>
          <p:nvSpPr>
            <p:cNvPr id="32" name="Rectangle 31"/>
            <p:cNvSpPr/>
            <p:nvPr/>
          </p:nvSpPr>
          <p:spPr bwMode="auto">
            <a:xfrm>
              <a:off x="576544" y="12808367"/>
              <a:ext cx="12222090"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The Data</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graphicFrame>
        <p:nvGraphicFramePr>
          <p:cNvPr id="34" name="Diagram 33"/>
          <p:cNvGraphicFramePr/>
          <p:nvPr/>
        </p:nvGraphicFramePr>
        <p:xfrm>
          <a:off x="11811546" y="4600242"/>
          <a:ext cx="8755162" cy="633807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37" name="Group 36"/>
          <p:cNvGrpSpPr/>
          <p:nvPr/>
        </p:nvGrpSpPr>
        <p:grpSpPr>
          <a:xfrm>
            <a:off x="11648651" y="10900237"/>
            <a:ext cx="12234334" cy="3350384"/>
            <a:chOff x="-3164547" y="11775488"/>
            <a:chExt cx="15968481" cy="4600929"/>
          </a:xfrm>
        </p:grpSpPr>
        <p:sp>
          <p:nvSpPr>
            <p:cNvPr id="38" name="Rectangle 37"/>
            <p:cNvSpPr/>
            <p:nvPr/>
          </p:nvSpPr>
          <p:spPr>
            <a:xfrm>
              <a:off x="581844" y="14018500"/>
              <a:ext cx="12222090" cy="2357917"/>
            </a:xfrm>
            <a:prstGeom prst="rect">
              <a:avLst/>
            </a:prstGeom>
          </p:spPr>
          <p:txBody>
            <a:bodyPr wrap="square">
              <a:spAutoFit/>
            </a:bodyPr>
            <a:lstStyle/>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3164547" y="11775488"/>
              <a:ext cx="12222091"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Conduct Analysis</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graphicFrame>
        <p:nvGraphicFramePr>
          <p:cNvPr id="40" name="Diagram 39"/>
          <p:cNvGraphicFramePr/>
          <p:nvPr/>
        </p:nvGraphicFramePr>
        <p:xfrm>
          <a:off x="11475549" y="12181881"/>
          <a:ext cx="10047677" cy="719079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pSp>
        <p:nvGrpSpPr>
          <p:cNvPr id="41" name="Group 40"/>
          <p:cNvGrpSpPr/>
          <p:nvPr/>
        </p:nvGrpSpPr>
        <p:grpSpPr>
          <a:xfrm>
            <a:off x="10805116" y="18639983"/>
            <a:ext cx="11389595" cy="1746662"/>
            <a:chOff x="581844" y="14018500"/>
            <a:chExt cx="12550470" cy="1968858"/>
          </a:xfrm>
        </p:grpSpPr>
        <p:sp>
          <p:nvSpPr>
            <p:cNvPr id="42" name="Rectangle 41"/>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43" name="Rectangle 42"/>
            <p:cNvSpPr/>
            <p:nvPr/>
          </p:nvSpPr>
          <p:spPr bwMode="auto">
            <a:xfrm>
              <a:off x="1561653" y="15116721"/>
              <a:ext cx="11570661" cy="870637"/>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1. Linear Regression Model</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pic>
        <p:nvPicPr>
          <p:cNvPr id="45" name="Picture 44"/>
          <p:cNvPicPr>
            <a:picLocks noChangeAspect="1"/>
          </p:cNvPicPr>
          <p:nvPr/>
        </p:nvPicPr>
        <p:blipFill>
          <a:blip r:embed="rId25"/>
          <a:stretch>
            <a:fillRect/>
          </a:stretch>
        </p:blipFill>
        <p:spPr>
          <a:xfrm>
            <a:off x="11475720" y="20525105"/>
            <a:ext cx="11297285" cy="494665"/>
          </a:xfrm>
          <a:prstGeom prst="rect">
            <a:avLst/>
          </a:prstGeom>
        </p:spPr>
      </p:pic>
      <p:pic>
        <p:nvPicPr>
          <p:cNvPr id="46" name="Picture 45"/>
          <p:cNvPicPr>
            <a:picLocks noChangeAspect="1"/>
          </p:cNvPicPr>
          <p:nvPr/>
        </p:nvPicPr>
        <p:blipFill>
          <a:blip r:embed="rId26"/>
          <a:stretch>
            <a:fillRect/>
          </a:stretch>
        </p:blipFill>
        <p:spPr>
          <a:xfrm>
            <a:off x="12113766" y="27085859"/>
            <a:ext cx="7393071" cy="5280765"/>
          </a:xfrm>
          <a:prstGeom prst="rect">
            <a:avLst/>
          </a:prstGeom>
        </p:spPr>
      </p:pic>
      <p:pic>
        <p:nvPicPr>
          <p:cNvPr id="65" name="Picture 64" descr="1606614639(1)"/>
          <p:cNvPicPr>
            <a:picLocks noChangeAspect="1"/>
          </p:cNvPicPr>
          <p:nvPr/>
        </p:nvPicPr>
        <p:blipFill>
          <a:blip r:embed="rId27"/>
          <a:stretch>
            <a:fillRect/>
          </a:stretch>
        </p:blipFill>
        <p:spPr>
          <a:xfrm>
            <a:off x="11242503" y="33348852"/>
            <a:ext cx="9324369" cy="948634"/>
          </a:xfrm>
          <a:prstGeom prst="rect">
            <a:avLst/>
          </a:prstGeom>
        </p:spPr>
      </p:pic>
      <p:sp>
        <p:nvSpPr>
          <p:cNvPr id="67" name="TextBox 66"/>
          <p:cNvSpPr txBox="1"/>
          <p:nvPr/>
        </p:nvSpPr>
        <p:spPr>
          <a:xfrm>
            <a:off x="11405509" y="32826866"/>
            <a:ext cx="7243314" cy="521970"/>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Use model to predict on test dataset</a:t>
            </a:r>
            <a:r>
              <a:rPr lang="en-US" sz="2400" dirty="0">
                <a:latin typeface="Arial" panose="020B0604020202020204" pitchFamily="34" charset="0"/>
                <a:ea typeface="宋体" panose="02010600030101010101" pitchFamily="2" charset="-122"/>
                <a:cs typeface="Arial" panose="020B0604020202020204" pitchFamily="34" charset="0"/>
              </a:rPr>
              <a:t>:</a:t>
            </a:r>
            <a:endParaRPr lang="en-US" sz="2400" dirty="0">
              <a:latin typeface="Arial" panose="020B0604020202020204" pitchFamily="34" charset="0"/>
              <a:ea typeface="宋体" panose="02010600030101010101" pitchFamily="2" charset="-122"/>
              <a:cs typeface="Arial" panose="020B0604020202020204" pitchFamily="34" charset="0"/>
            </a:endParaRPr>
          </a:p>
        </p:txBody>
      </p:sp>
      <p:sp>
        <p:nvSpPr>
          <p:cNvPr id="69" name="TextBox 68"/>
          <p:cNvSpPr txBox="1"/>
          <p:nvPr/>
        </p:nvSpPr>
        <p:spPr>
          <a:xfrm rot="10800000" flipV="1">
            <a:off x="11475548" y="21113444"/>
            <a:ext cx="5115371" cy="954107"/>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Model Summary:</a:t>
            </a: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p:txBody>
      </p:sp>
      <p:sp>
        <p:nvSpPr>
          <p:cNvPr id="70" name="TextBox 69"/>
          <p:cNvSpPr txBox="1"/>
          <p:nvPr/>
        </p:nvSpPr>
        <p:spPr>
          <a:xfrm rot="10800000" flipV="1">
            <a:off x="13070840" y="32366585"/>
            <a:ext cx="5581650" cy="460375"/>
          </a:xfrm>
          <a:prstGeom prst="rect">
            <a:avLst/>
          </a:prstGeom>
          <a:noFill/>
        </p:spPr>
        <p:txBody>
          <a:bodyPr wrap="square">
            <a:spAutoFit/>
          </a:bodyPr>
          <a:lstStyle/>
          <a:p>
            <a:pPr marL="0" marR="0">
              <a:spcBef>
                <a:spcPts val="0"/>
              </a:spcBef>
              <a:spcAft>
                <a:spcPts val="0"/>
              </a:spcAft>
            </a:pPr>
            <a:r>
              <a:rPr lang="en-US" dirty="0">
                <a:latin typeface="Arial" panose="020B0604020202020204" pitchFamily="34" charset="0"/>
                <a:ea typeface="宋体" panose="02010600030101010101" pitchFamily="2" charset="-122"/>
                <a:cs typeface="Arial" panose="020B0604020202020204" pitchFamily="34" charset="0"/>
              </a:rPr>
              <a:t>Figure 1.1-Residual plots</a:t>
            </a:r>
            <a:endParaRPr lang="en-US" dirty="0">
              <a:latin typeface="Arial" panose="020B0604020202020204" pitchFamily="34" charset="0"/>
              <a:ea typeface="宋体" panose="02010600030101010101" pitchFamily="2" charset="-122"/>
              <a:cs typeface="Arial" panose="020B0604020202020204" pitchFamily="34" charset="0"/>
            </a:endParaRPr>
          </a:p>
        </p:txBody>
      </p:sp>
      <p:pic>
        <p:nvPicPr>
          <p:cNvPr id="71" name="Picture 70" descr="1606613746(1)"/>
          <p:cNvPicPr>
            <a:picLocks noChangeAspect="1"/>
          </p:cNvPicPr>
          <p:nvPr/>
        </p:nvPicPr>
        <p:blipFill>
          <a:blip r:embed="rId28"/>
          <a:stretch>
            <a:fillRect/>
          </a:stretch>
        </p:blipFill>
        <p:spPr>
          <a:xfrm>
            <a:off x="11405235" y="21983065"/>
            <a:ext cx="10680065" cy="1685290"/>
          </a:xfrm>
          <a:prstGeom prst="rect">
            <a:avLst/>
          </a:prstGeom>
        </p:spPr>
      </p:pic>
      <p:grpSp>
        <p:nvGrpSpPr>
          <p:cNvPr id="72" name="Group 71"/>
          <p:cNvGrpSpPr/>
          <p:nvPr/>
        </p:nvGrpSpPr>
        <p:grpSpPr>
          <a:xfrm>
            <a:off x="22704888" y="3449467"/>
            <a:ext cx="11365602" cy="831836"/>
            <a:chOff x="581844" y="14018500"/>
            <a:chExt cx="12524031" cy="937655"/>
          </a:xfrm>
        </p:grpSpPr>
        <p:sp>
          <p:nvSpPr>
            <p:cNvPr id="73" name="Rectangle 72"/>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74" name="Rectangle 73"/>
            <p:cNvSpPr/>
            <p:nvPr/>
          </p:nvSpPr>
          <p:spPr bwMode="auto">
            <a:xfrm>
              <a:off x="1535214" y="14085518"/>
              <a:ext cx="11570661" cy="870637"/>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2. Linear Regression Model</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sp>
        <p:nvSpPr>
          <p:cNvPr id="75" name="TextBox 74"/>
          <p:cNvSpPr txBox="1"/>
          <p:nvPr/>
        </p:nvSpPr>
        <p:spPr>
          <a:xfrm>
            <a:off x="12215958" y="23775936"/>
            <a:ext cx="7291322" cy="3539430"/>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From the output of the summary of this regression model, it shows that it has F-stat value equals to 73.07 which is far greater than 1. Therefore, there is a relationship between the dependent variable and independent variables. The Adjusted R-squared is equal to 0.9222 which shows that this model fit.</a:t>
            </a:r>
            <a:r>
              <a:rPr lang="en-US" sz="2400" dirty="0">
                <a:latin typeface="Arial" panose="020B0604020202020204" pitchFamily="34" charset="0"/>
                <a:ea typeface="宋体" panose="02010600030101010101" pitchFamily="2" charset="-122"/>
                <a:cs typeface="Arial" panose="020B0604020202020204" pitchFamily="34" charset="0"/>
              </a:rPr>
              <a:t>:</a:t>
            </a:r>
            <a:endParaRPr lang="en-US" sz="2400" dirty="0">
              <a:latin typeface="Arial" panose="020B0604020202020204" pitchFamily="34" charset="0"/>
              <a:ea typeface="宋体" panose="02010600030101010101" pitchFamily="2" charset="-122"/>
              <a:cs typeface="Arial" panose="020B0604020202020204" pitchFamily="34" charset="0"/>
            </a:endParaRPr>
          </a:p>
        </p:txBody>
      </p:sp>
      <p:pic>
        <p:nvPicPr>
          <p:cNvPr id="57" name="Picture 56"/>
          <p:cNvPicPr>
            <a:picLocks noChangeAspect="1"/>
          </p:cNvPicPr>
          <p:nvPr/>
        </p:nvPicPr>
        <p:blipFill>
          <a:blip r:embed="rId29"/>
          <a:stretch>
            <a:fillRect/>
          </a:stretch>
        </p:blipFill>
        <p:spPr>
          <a:xfrm>
            <a:off x="22772923" y="4280979"/>
            <a:ext cx="8790227" cy="752219"/>
          </a:xfrm>
          <a:prstGeom prst="rect">
            <a:avLst/>
          </a:prstGeom>
        </p:spPr>
      </p:pic>
      <p:pic>
        <p:nvPicPr>
          <p:cNvPr id="62" name="Picture 61"/>
          <p:cNvPicPr>
            <a:picLocks noChangeAspect="1"/>
          </p:cNvPicPr>
          <p:nvPr/>
        </p:nvPicPr>
        <p:blipFill>
          <a:blip r:embed="rId30"/>
          <a:stretch>
            <a:fillRect/>
          </a:stretch>
        </p:blipFill>
        <p:spPr>
          <a:xfrm>
            <a:off x="22704888" y="4961970"/>
            <a:ext cx="14744780" cy="649141"/>
          </a:xfrm>
          <a:prstGeom prst="rect">
            <a:avLst/>
          </a:prstGeom>
        </p:spPr>
      </p:pic>
      <p:pic>
        <p:nvPicPr>
          <p:cNvPr id="68" name="Picture 67" descr="Text&#10;&#10;Description automatically generated"/>
          <p:cNvPicPr>
            <a:picLocks noChangeAspect="1"/>
          </p:cNvPicPr>
          <p:nvPr/>
        </p:nvPicPr>
        <p:blipFill>
          <a:blip r:embed="rId31"/>
          <a:stretch>
            <a:fillRect/>
          </a:stretch>
        </p:blipFill>
        <p:spPr>
          <a:xfrm>
            <a:off x="22461567" y="5610857"/>
            <a:ext cx="13533151" cy="1717029"/>
          </a:xfrm>
          <a:prstGeom prst="rect">
            <a:avLst/>
          </a:prstGeom>
        </p:spPr>
      </p:pic>
      <p:pic>
        <p:nvPicPr>
          <p:cNvPr id="78" name="Picture 77"/>
          <p:cNvPicPr>
            <a:picLocks noChangeAspect="1"/>
          </p:cNvPicPr>
          <p:nvPr/>
        </p:nvPicPr>
        <p:blipFill>
          <a:blip r:embed="rId32"/>
          <a:stretch>
            <a:fillRect/>
          </a:stretch>
        </p:blipFill>
        <p:spPr>
          <a:xfrm>
            <a:off x="22158726" y="7327907"/>
            <a:ext cx="14744779" cy="598878"/>
          </a:xfrm>
          <a:prstGeom prst="rect">
            <a:avLst/>
          </a:prstGeom>
        </p:spPr>
      </p:pic>
      <p:pic>
        <p:nvPicPr>
          <p:cNvPr id="89" name="Picture 88" descr="1606625628(1)"/>
          <p:cNvPicPr>
            <a:picLocks noChangeAspect="1"/>
          </p:cNvPicPr>
          <p:nvPr/>
        </p:nvPicPr>
        <p:blipFill>
          <a:blip r:embed="rId33"/>
          <a:stretch>
            <a:fillRect/>
          </a:stretch>
        </p:blipFill>
        <p:spPr>
          <a:xfrm>
            <a:off x="22445111" y="8093657"/>
            <a:ext cx="6663996" cy="865454"/>
          </a:xfrm>
          <a:prstGeom prst="rect">
            <a:avLst/>
          </a:prstGeom>
        </p:spPr>
      </p:pic>
      <p:grpSp>
        <p:nvGrpSpPr>
          <p:cNvPr id="90" name="Group 89"/>
          <p:cNvGrpSpPr/>
          <p:nvPr/>
        </p:nvGrpSpPr>
        <p:grpSpPr>
          <a:xfrm>
            <a:off x="30391823" y="14250850"/>
            <a:ext cx="8638612" cy="6514649"/>
            <a:chOff x="581844" y="6527097"/>
            <a:chExt cx="12222090" cy="8407387"/>
          </a:xfrm>
        </p:grpSpPr>
        <p:sp>
          <p:nvSpPr>
            <p:cNvPr id="91" name="Rectangle 90"/>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92" name="Rectangle 91"/>
            <p:cNvSpPr/>
            <p:nvPr/>
          </p:nvSpPr>
          <p:spPr bwMode="auto">
            <a:xfrm>
              <a:off x="1418101" y="6527097"/>
              <a:ext cx="6967353" cy="870635"/>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3.2 KNN Classifier Model</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pic>
        <p:nvPicPr>
          <p:cNvPr id="93" name="Picture 92"/>
          <p:cNvPicPr>
            <a:picLocks noChangeAspect="1"/>
          </p:cNvPicPr>
          <p:nvPr/>
        </p:nvPicPr>
        <p:blipFill>
          <a:blip r:embed="rId34"/>
          <a:stretch>
            <a:fillRect/>
          </a:stretch>
        </p:blipFill>
        <p:spPr>
          <a:xfrm>
            <a:off x="22047200" y="15897225"/>
            <a:ext cx="6089650" cy="3717290"/>
          </a:xfrm>
          <a:prstGeom prst="rect">
            <a:avLst/>
          </a:prstGeom>
          <a:noFill/>
          <a:ln>
            <a:noFill/>
          </a:ln>
        </p:spPr>
      </p:pic>
      <p:sp>
        <p:nvSpPr>
          <p:cNvPr id="95" name="TextBox 94"/>
          <p:cNvSpPr txBox="1"/>
          <p:nvPr/>
        </p:nvSpPr>
        <p:spPr>
          <a:xfrm>
            <a:off x="22445147" y="19544902"/>
            <a:ext cx="4879730" cy="1198880"/>
          </a:xfrm>
          <a:prstGeom prst="rect">
            <a:avLst/>
          </a:prstGeom>
          <a:noFill/>
        </p:spPr>
        <p:txBody>
          <a:bodyPr wrap="square">
            <a:spAutoFit/>
          </a:bodyPr>
          <a:lstStyle/>
          <a:p>
            <a:r>
              <a:rPr lang="en-US" dirty="0"/>
              <a:t>Figure3.1.1-histogram plot of </a:t>
            </a:r>
            <a:r>
              <a:rPr lang="en-US" dirty="0" err="1"/>
              <a:t>sum_tests</a:t>
            </a:r>
            <a:r>
              <a:rPr lang="en-US" dirty="0"/>
              <a:t> and </a:t>
            </a:r>
            <a:r>
              <a:rPr lang="en-US" dirty="0" err="1"/>
              <a:t>cumulative_positive_rate_category</a:t>
            </a:r>
            <a:endParaRPr lang="en-US" dirty="0" err="1"/>
          </a:p>
        </p:txBody>
      </p:sp>
      <p:pic>
        <p:nvPicPr>
          <p:cNvPr id="105" name="Picture 104" descr="1606667299(1)"/>
          <p:cNvPicPr>
            <a:picLocks noChangeAspect="1"/>
          </p:cNvPicPr>
          <p:nvPr/>
        </p:nvPicPr>
        <p:blipFill>
          <a:blip r:embed="rId35"/>
          <a:stretch>
            <a:fillRect/>
          </a:stretch>
        </p:blipFill>
        <p:spPr>
          <a:xfrm>
            <a:off x="21657310" y="20883245"/>
            <a:ext cx="7559040" cy="6431915"/>
          </a:xfrm>
          <a:prstGeom prst="rect">
            <a:avLst/>
          </a:prstGeom>
        </p:spPr>
      </p:pic>
      <p:grpSp>
        <p:nvGrpSpPr>
          <p:cNvPr id="106" name="Group 105"/>
          <p:cNvGrpSpPr/>
          <p:nvPr/>
        </p:nvGrpSpPr>
        <p:grpSpPr>
          <a:xfrm>
            <a:off x="22159079" y="9744890"/>
            <a:ext cx="5773162" cy="1698508"/>
            <a:chOff x="581844" y="13019906"/>
            <a:chExt cx="12450943" cy="1914578"/>
          </a:xfrm>
        </p:grpSpPr>
        <p:sp>
          <p:nvSpPr>
            <p:cNvPr id="107" name="Rectangle 106"/>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08" name="Rectangle 107"/>
            <p:cNvSpPr/>
            <p:nvPr/>
          </p:nvSpPr>
          <p:spPr bwMode="auto">
            <a:xfrm>
              <a:off x="1462126" y="13019906"/>
              <a:ext cx="11570661" cy="870637"/>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3.1 Decision Tree Classifier Model</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pic>
        <p:nvPicPr>
          <p:cNvPr id="109" name="Picture 108"/>
          <p:cNvPicPr>
            <a:picLocks noChangeAspect="1"/>
          </p:cNvPicPr>
          <p:nvPr/>
        </p:nvPicPr>
        <p:blipFill>
          <a:blip r:embed="rId36"/>
          <a:stretch>
            <a:fillRect/>
          </a:stretch>
        </p:blipFill>
        <p:spPr>
          <a:xfrm>
            <a:off x="30499050" y="15236825"/>
            <a:ext cx="5819140" cy="5247640"/>
          </a:xfrm>
          <a:prstGeom prst="rect">
            <a:avLst/>
          </a:prstGeom>
          <a:noFill/>
          <a:ln>
            <a:noFill/>
          </a:ln>
        </p:spPr>
      </p:pic>
      <p:sp>
        <p:nvSpPr>
          <p:cNvPr id="113" name="TextBox 112"/>
          <p:cNvSpPr txBox="1"/>
          <p:nvPr/>
        </p:nvSpPr>
        <p:spPr>
          <a:xfrm>
            <a:off x="30391516" y="20484462"/>
            <a:ext cx="6135019" cy="829945"/>
          </a:xfrm>
          <a:prstGeom prst="rect">
            <a:avLst/>
          </a:prstGeom>
          <a:noFill/>
        </p:spPr>
        <p:txBody>
          <a:bodyPr wrap="square">
            <a:spAutoFit/>
          </a:bodyPr>
          <a:lstStyle/>
          <a:p>
            <a:r>
              <a:rPr lang="en-US" dirty="0"/>
              <a:t>Figure3.2.1-plot of accuracy with different k-value</a:t>
            </a:r>
            <a:endParaRPr lang="en-US" dirty="0"/>
          </a:p>
        </p:txBody>
      </p:sp>
      <p:pic>
        <p:nvPicPr>
          <p:cNvPr id="114" name="Picture 113" descr="1606638344(1)"/>
          <p:cNvPicPr>
            <a:picLocks noChangeAspect="1"/>
          </p:cNvPicPr>
          <p:nvPr/>
        </p:nvPicPr>
        <p:blipFill>
          <a:blip r:embed="rId37"/>
          <a:stretch>
            <a:fillRect/>
          </a:stretch>
        </p:blipFill>
        <p:spPr>
          <a:xfrm>
            <a:off x="29569410" y="21311870"/>
            <a:ext cx="7956550" cy="6360795"/>
          </a:xfrm>
          <a:prstGeom prst="rect">
            <a:avLst/>
          </a:prstGeom>
        </p:spPr>
      </p:pic>
      <p:sp>
        <p:nvSpPr>
          <p:cNvPr id="116" name="TextBox 115"/>
          <p:cNvSpPr txBox="1"/>
          <p:nvPr/>
        </p:nvSpPr>
        <p:spPr>
          <a:xfrm>
            <a:off x="22159019" y="31051587"/>
            <a:ext cx="13828643" cy="3137756"/>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From all these work, it can be concluded that there does exist some relationship between the monthly cumulative positive cases and monthly tests performed among all counties in the New York State, and relationship between the cumulative positive cases rate in June for each county, work for home proportion, specific age range proportion, and specific income range proportion. Moreover, the </a:t>
            </a:r>
            <a:r>
              <a:rPr lang="en-US" sz="2800" dirty="0" err="1">
                <a:latin typeface="Arial" panose="020B0604020202020204" pitchFamily="34" charset="0"/>
                <a:cs typeface="Arial" panose="020B0604020202020204" pitchFamily="34" charset="0"/>
              </a:rPr>
              <a:t>cumulative_positive_rate</a:t>
            </a:r>
            <a:r>
              <a:rPr lang="en-US" sz="2800" dirty="0">
                <a:latin typeface="Arial" panose="020B0604020202020204" pitchFamily="34" charset="0"/>
                <a:cs typeface="Arial" panose="020B0604020202020204" pitchFamily="34" charset="0"/>
              </a:rPr>
              <a:t> can be grouped into different levels based on different aspects.</a:t>
            </a:r>
            <a:endParaRPr lang="en-US" sz="2800" dirty="0">
              <a:latin typeface="Arial" panose="020B0604020202020204" pitchFamily="34" charset="0"/>
              <a:cs typeface="Arial" panose="020B0604020202020204" pitchFamily="34" charset="0"/>
            </a:endParaRPr>
          </a:p>
        </p:txBody>
      </p:sp>
      <p:grpSp>
        <p:nvGrpSpPr>
          <p:cNvPr id="117" name="Group 116"/>
          <p:cNvGrpSpPr/>
          <p:nvPr/>
        </p:nvGrpSpPr>
        <p:grpSpPr>
          <a:xfrm>
            <a:off x="26123658" y="29923979"/>
            <a:ext cx="8638612" cy="6514649"/>
            <a:chOff x="581844" y="6527097"/>
            <a:chExt cx="12222090" cy="8407387"/>
          </a:xfrm>
        </p:grpSpPr>
        <p:sp>
          <p:nvSpPr>
            <p:cNvPr id="118" name="Rectangle 117"/>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19" name="Rectangle 118"/>
            <p:cNvSpPr/>
            <p:nvPr/>
          </p:nvSpPr>
          <p:spPr bwMode="auto">
            <a:xfrm>
              <a:off x="1418101" y="6527097"/>
              <a:ext cx="6967353" cy="870635"/>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rPr>
                <a:t>Conclusion</a:t>
              </a:r>
              <a:endParaRPr lang="en-US" sz="4000" b="1" dirty="0">
                <a:solidFill>
                  <a:schemeClr val="tx1"/>
                </a:solidFill>
                <a:latin typeface="Verdana" panose="020B0604030504040204" charset="0"/>
                <a:ea typeface="Verdana" panose="020B0604030504040204" charset="0"/>
                <a:cs typeface="Verdana" panose="020B0604030504040204" charset="0"/>
                <a:sym typeface="Verdana" panose="020B0604030504040204" charset="0"/>
              </a:endParaRPr>
            </a:p>
          </p:txBody>
        </p:sp>
      </p:grpSp>
      <p:sp>
        <p:nvSpPr>
          <p:cNvPr id="2" name="TextBox 94"/>
          <p:cNvSpPr txBox="1"/>
          <p:nvPr/>
        </p:nvSpPr>
        <p:spPr>
          <a:xfrm>
            <a:off x="22651522" y="27512247"/>
            <a:ext cx="4879730" cy="829945"/>
          </a:xfrm>
          <a:prstGeom prst="rect">
            <a:avLst/>
          </a:prstGeom>
          <a:noFill/>
        </p:spPr>
        <p:txBody>
          <a:bodyPr wrap="square">
            <a:spAutoFit/>
          </a:bodyPr>
          <a:p>
            <a:r>
              <a:rPr lang="en-US" dirty="0"/>
              <a:t>Figure3.1.2-confusionMatrix of Decision Tree Classifier Model</a:t>
            </a:r>
            <a:endParaRPr lang="en-US" dirty="0"/>
          </a:p>
        </p:txBody>
      </p:sp>
      <p:sp>
        <p:nvSpPr>
          <p:cNvPr id="5" name="TextBox 94"/>
          <p:cNvSpPr txBox="1"/>
          <p:nvPr/>
        </p:nvSpPr>
        <p:spPr>
          <a:xfrm>
            <a:off x="31107182" y="27725607"/>
            <a:ext cx="4879730" cy="829945"/>
          </a:xfrm>
          <a:prstGeom prst="rect">
            <a:avLst/>
          </a:prstGeom>
          <a:noFill/>
        </p:spPr>
        <p:txBody>
          <a:bodyPr wrap="square">
            <a:spAutoFit/>
          </a:bodyPr>
          <a:p>
            <a:r>
              <a:rPr lang="en-US" dirty="0"/>
              <a:t>Figure3.2.2-confusionMatrix of KNN Classifier Model with k=5</a:t>
            </a:r>
            <a:endParaRPr lang="en-US" dirty="0"/>
          </a:p>
        </p:txBody>
      </p:sp>
      <p:pic>
        <p:nvPicPr>
          <p:cNvPr id="7" name="Picture 3"/>
          <p:cNvPicPr>
            <a:picLocks noChangeAspect="1"/>
          </p:cNvPicPr>
          <p:nvPr/>
        </p:nvPicPr>
        <p:blipFill>
          <a:blip r:embed="rId38"/>
          <a:stretch>
            <a:fillRect/>
          </a:stretch>
        </p:blipFill>
        <p:spPr>
          <a:xfrm>
            <a:off x="29216350" y="8093710"/>
            <a:ext cx="7101840" cy="4631055"/>
          </a:xfrm>
          <a:prstGeom prst="rect">
            <a:avLst/>
          </a:prstGeom>
          <a:noFill/>
          <a:ln>
            <a:noFill/>
          </a:ln>
        </p:spPr>
      </p:pic>
      <p:sp>
        <p:nvSpPr>
          <p:cNvPr id="9" name="TextBox 94"/>
          <p:cNvSpPr txBox="1"/>
          <p:nvPr/>
        </p:nvSpPr>
        <p:spPr>
          <a:xfrm>
            <a:off x="30499050" y="12724130"/>
            <a:ext cx="5349240" cy="829945"/>
          </a:xfrm>
          <a:prstGeom prst="rect">
            <a:avLst/>
          </a:prstGeom>
          <a:noFill/>
        </p:spPr>
        <p:txBody>
          <a:bodyPr wrap="square">
            <a:spAutoFit/>
          </a:bodyPr>
          <a:p>
            <a:r>
              <a:rPr lang="en-US" dirty="0"/>
              <a:t>Figure2.1.1-plot of residuals of five independent variables of model2</a:t>
            </a:r>
            <a:endParaRPr lang="en-US" dirty="0"/>
          </a:p>
        </p:txBody>
      </p:sp>
      <p:pic>
        <p:nvPicPr>
          <p:cNvPr id="10" name="Picture 7"/>
          <p:cNvPicPr>
            <a:picLocks noChangeAspect="1"/>
          </p:cNvPicPr>
          <p:nvPr/>
        </p:nvPicPr>
        <p:blipFill>
          <a:blip r:embed="rId39"/>
          <a:stretch>
            <a:fillRect/>
          </a:stretch>
        </p:blipFill>
        <p:spPr>
          <a:xfrm>
            <a:off x="22205315" y="10843895"/>
            <a:ext cx="5932170" cy="3620135"/>
          </a:xfrm>
          <a:prstGeom prst="rect">
            <a:avLst/>
          </a:prstGeom>
          <a:noFill/>
          <a:ln>
            <a:noFill/>
          </a:ln>
        </p:spPr>
      </p:pic>
      <p:sp>
        <p:nvSpPr>
          <p:cNvPr id="12" name="TextBox 94"/>
          <p:cNvSpPr txBox="1"/>
          <p:nvPr/>
        </p:nvSpPr>
        <p:spPr>
          <a:xfrm>
            <a:off x="22809637" y="14329012"/>
            <a:ext cx="4879730" cy="1568450"/>
          </a:xfrm>
          <a:prstGeom prst="rect">
            <a:avLst/>
          </a:prstGeom>
          <a:noFill/>
        </p:spPr>
        <p:txBody>
          <a:bodyPr wrap="square">
            <a:spAutoFit/>
          </a:bodyPr>
          <a:p>
            <a:r>
              <a:rPr lang="en-US" dirty="0"/>
              <a:t>Figure3.1.1-histogram plot of </a:t>
            </a:r>
            <a:r>
              <a:rPr lang="en-US" dirty="0" err="1"/>
              <a:t>Total_Population-Worked_at_home</a:t>
            </a:r>
            <a:r>
              <a:rPr lang="en-US" dirty="0"/>
              <a:t> and </a:t>
            </a:r>
            <a:r>
              <a:rPr lang="en-US" dirty="0" err="1"/>
              <a:t>cumulative_positive_rate_category</a:t>
            </a:r>
            <a:endParaRPr lang="en-US" dirty="0" err="1"/>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rgbClr val="000000"/>
            </a:solidFill>
            <a:effectLst/>
            <a:latin typeface="Times" pitchFamily="-108" charset="0"/>
            <a:ea typeface="ヒラギノ明朝 ProN W3" pitchFamily="-108" charset="-128"/>
            <a:cs typeface="ヒラギノ明朝 ProN W3" pitchFamily="-108" charset="-128"/>
            <a:sym typeface="Times" pitchFamily="-108"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rgbClr val="000000"/>
            </a:solidFill>
            <a:effectLst/>
            <a:latin typeface="Times" pitchFamily="-108" charset="0"/>
            <a:ea typeface="ヒラギノ明朝 ProN W3" pitchFamily="-108" charset="-128"/>
            <a:cs typeface="ヒラギノ明朝 ProN W3" pitchFamily="-108" charset="-128"/>
            <a:sym typeface="Times" pitchFamily="-108"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5334</Words>
  <Application>WPS Presentation</Application>
  <PresentationFormat>Custom</PresentationFormat>
  <Paragraphs>125</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宋体</vt:lpstr>
      <vt:lpstr>Wingdings</vt:lpstr>
      <vt:lpstr>Times</vt:lpstr>
      <vt:lpstr>Times New Roman</vt:lpstr>
      <vt:lpstr>ヒラギノ明朝 ProN W3</vt:lpstr>
      <vt:lpstr>MS PGothic</vt:lpstr>
      <vt:lpstr>Verdana</vt:lpstr>
      <vt:lpstr>Arial Black</vt:lpstr>
      <vt:lpstr>微软雅黑</vt:lpstr>
      <vt:lpstr>Arial Unicode MS</vt:lpstr>
      <vt:lpstr>Yu Gothic</vt:lpstr>
      <vt:lpstr>Title &amp; Bullets</vt:lpstr>
      <vt:lpstr>PowerPoint 演示文稿</vt:lpstr>
    </vt:vector>
  </TitlesOfParts>
  <Company>Rensselaer Polytechnic Institute</Company>
  <LinksUpToDate>false</LinksUpToDate>
  <SharedDoc>false</SharedDoc>
  <HyperlinksChanged>false</HyperlinksChanged>
  <AppVersion>14.0000</AppVersion>
  <Manager>Peter Fox</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West</dc:creator>
  <dc:subject>Social and Personal Factors in Semantic Infusion Projects</dc:subject>
  <cp:lastModifiedBy>rwu</cp:lastModifiedBy>
  <cp:revision>365</cp:revision>
  <cp:lastPrinted>2010-02-18T20:20:00Z</cp:lastPrinted>
  <dcterms:created xsi:type="dcterms:W3CDTF">2010-03-16T21:47:00Z</dcterms:created>
  <dcterms:modified xsi:type="dcterms:W3CDTF">2020-12-04T16:40:18Z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