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20" autoAdjust="0"/>
  </p:normalViewPr>
  <p:slideViewPr>
    <p:cSldViewPr>
      <p:cViewPr varScale="1">
        <p:scale>
          <a:sx n="15" d="100"/>
          <a:sy n="15" d="100"/>
        </p:scale>
        <p:origin x="2011" y="86"/>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6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2800" dirty="0">
              <a:latin typeface="Arial" panose="020B0604020202020204" pitchFamily="34" charset="0"/>
              <a:cs typeface="Arial" panose="020B0604020202020204" pitchFamily="34" charset="0"/>
            </a:rPr>
            <a:t>Read in csv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98FEF093-7BD7-154B-933F-BDDC4655B614}">
      <dgm:prSet phldrT="[Text]" custT="1"/>
      <dgm:spPr/>
      <dgm:t>
        <a:bodyPr/>
        <a:lstStyle/>
        <a:p>
          <a:r>
            <a:rPr lang="en-US" sz="36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2800" dirty="0">
              <a:latin typeface="Arial" panose="020B0604020202020204" pitchFamily="34" charset="0"/>
              <a:cs typeface="Arial" panose="020B0604020202020204" pitchFamily="34" charset="0"/>
            </a:rPr>
            <a:t>Identify data types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2800" dirty="0">
              <a:latin typeface="Arial" panose="020B0604020202020204" pitchFamily="34" charset="0"/>
              <a:cs typeface="Arial" panose="020B0604020202020204" pitchFamily="34" charset="0"/>
            </a:rPr>
            <a:t>Filtering based on conditions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600" b="1" dirty="0">
              <a:solidFill>
                <a:schemeClr val="tx1"/>
              </a:solidFill>
              <a:latin typeface="Arial" panose="020B0604020202020204" pitchFamily="34" charset="0"/>
              <a:cs typeface="Arial" panose="020B0604020202020204" pitchFamily="34" charset="0"/>
            </a:rPr>
            <a:t>Graph</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2800" dirty="0">
              <a:latin typeface="Arial" panose="020B0604020202020204" pitchFamily="34" charset="0"/>
              <a:cs typeface="Arial" panose="020B0604020202020204" pitchFamily="34" charset="0"/>
            </a:rPr>
            <a:t>Histogram</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F8D6E838-FF7D-4C1B-9581-77F87F78C44D}">
      <dgm:prSet phldrT="[Text]" custT="1"/>
      <dgm:spPr/>
      <dgm:t>
        <a:bodyPr anchor="ctr" anchorCtr="0"/>
        <a:lstStyle/>
        <a:p>
          <a:r>
            <a:rPr lang="en-US" sz="2800" dirty="0">
              <a:latin typeface="Arial" panose="020B0604020202020204" pitchFamily="34" charset="0"/>
              <a:cs typeface="Arial" panose="020B0604020202020204" pitchFamily="34" charset="0"/>
            </a:rPr>
            <a:t>Extracting columns</a:t>
          </a:r>
        </a:p>
      </dgm:t>
    </dgm:pt>
    <dgm:pt modelId="{CB8DDADC-4FA9-4391-98CD-440FD28A8654}" type="parTrans" cxnId="{0BC63F36-E663-44CF-B348-264CEF987869}">
      <dgm:prSet/>
      <dgm:spPr/>
      <dgm:t>
        <a:bodyPr/>
        <a:lstStyle/>
        <a:p>
          <a:endParaRPr lang="en-US"/>
        </a:p>
      </dgm:t>
    </dgm:pt>
    <dgm:pt modelId="{8FB84159-737F-465A-A3FD-87E061329241}" type="sibTrans" cxnId="{0BC63F36-E663-44CF-B348-264CEF987869}">
      <dgm:prSet/>
      <dgm:spPr/>
      <dgm:t>
        <a:bodyPr/>
        <a:lstStyle/>
        <a:p>
          <a:endParaRPr lang="en-US"/>
        </a:p>
      </dgm:t>
    </dgm:pt>
    <dgm:pt modelId="{2EC84A93-6751-4E6D-990F-79C3474AB447}">
      <dgm:prSet phldrT="[Text]" custT="1"/>
      <dgm:spPr/>
      <dgm:t>
        <a:bodyPr anchor="ctr" anchorCtr="0"/>
        <a:lstStyle/>
        <a:p>
          <a:r>
            <a:rPr lang="en-US" sz="2800" dirty="0">
              <a:latin typeface="Arial" panose="020B0604020202020204" pitchFamily="34" charset="0"/>
              <a:cs typeface="Arial" panose="020B0604020202020204" pitchFamily="34" charset="0"/>
            </a:rPr>
            <a:t>Renaming columns</a:t>
          </a:r>
        </a:p>
      </dgm:t>
    </dgm:pt>
    <dgm:pt modelId="{B31F7379-7591-42AA-BF0D-9A0CFE3BC3A5}" type="parTrans" cxnId="{DEE5284C-F0BE-47B0-8F78-8244F62F89D6}">
      <dgm:prSet/>
      <dgm:spPr/>
      <dgm:t>
        <a:bodyPr/>
        <a:lstStyle/>
        <a:p>
          <a:endParaRPr lang="en-US"/>
        </a:p>
      </dgm:t>
    </dgm:pt>
    <dgm:pt modelId="{4C266FDC-4CE7-45F5-83C5-B5A0875CF43C}" type="sibTrans" cxnId="{DEE5284C-F0BE-47B0-8F78-8244F62F89D6}">
      <dgm:prSet/>
      <dgm:spPr/>
      <dgm:t>
        <a:bodyPr/>
        <a:lstStyle/>
        <a:p>
          <a:endParaRPr lang="en-US"/>
        </a:p>
      </dgm:t>
    </dgm:pt>
    <dgm:pt modelId="{65AD8AD2-EFDD-4D15-9F2A-8001AABE61F1}">
      <dgm:prSet phldrT="[Text]" custT="1"/>
      <dgm:spPr/>
      <dgm:t>
        <a:bodyPr/>
        <a:lstStyle/>
        <a:p>
          <a:r>
            <a:rPr lang="en-US" sz="2800" dirty="0">
              <a:latin typeface="Arial" panose="020B0604020202020204" pitchFamily="34" charset="0"/>
              <a:cs typeface="Arial" panose="020B0604020202020204" pitchFamily="34" charset="0"/>
            </a:rPr>
            <a:t>Summary of numeric variables</a:t>
          </a:r>
        </a:p>
      </dgm:t>
    </dgm:pt>
    <dgm:pt modelId="{69638295-7EC0-4E30-8FA4-D503A4FEB40E}" type="parTrans" cxnId="{5297714F-FE31-41AC-A880-2896D4DE46D5}">
      <dgm:prSet/>
      <dgm:spPr/>
      <dgm:t>
        <a:bodyPr/>
        <a:lstStyle/>
        <a:p>
          <a:endParaRPr lang="en-US"/>
        </a:p>
      </dgm:t>
    </dgm:pt>
    <dgm:pt modelId="{9997DA43-A694-426D-B854-FE09E66974C5}" type="sibTrans" cxnId="{5297714F-FE31-41AC-A880-2896D4DE46D5}">
      <dgm:prSet/>
      <dgm:spPr/>
      <dgm:t>
        <a:bodyPr/>
        <a:lstStyle/>
        <a:p>
          <a:endParaRPr lang="en-US"/>
        </a:p>
      </dgm:t>
    </dgm:pt>
    <dgm:pt modelId="{A2C3CF9D-39E1-485B-8FA9-61E473D0D365}">
      <dgm:prSet phldrT="[Text]" custT="1"/>
      <dgm:spPr/>
      <dgm:t>
        <a:bodyPr/>
        <a:lstStyle/>
        <a:p>
          <a:r>
            <a:rPr lang="en-US" sz="2800" dirty="0">
              <a:latin typeface="Arial" panose="020B0604020202020204" pitchFamily="34" charset="0"/>
              <a:cs typeface="Arial" panose="020B0604020202020204" pitchFamily="34" charset="0"/>
            </a:rPr>
            <a:t>Find and remove null values</a:t>
          </a:r>
        </a:p>
      </dgm:t>
    </dgm:pt>
    <dgm:pt modelId="{458256E7-4FE3-4DA0-A2BF-5F6DE5776F04}" type="parTrans" cxnId="{C723B4EA-67AC-4BF0-94B2-CCBF1E12F938}">
      <dgm:prSet/>
      <dgm:spPr/>
      <dgm:t>
        <a:bodyPr/>
        <a:lstStyle/>
        <a:p>
          <a:endParaRPr lang="en-US"/>
        </a:p>
      </dgm:t>
    </dgm:pt>
    <dgm:pt modelId="{1D1855A6-AAC9-40AE-BC6E-3657A19ADD42}" type="sibTrans" cxnId="{C723B4EA-67AC-4BF0-94B2-CCBF1E12F938}">
      <dgm:prSet/>
      <dgm:spPr/>
      <dgm:t>
        <a:bodyPr/>
        <a:lstStyle/>
        <a:p>
          <a:endParaRPr lang="en-US"/>
        </a:p>
      </dgm:t>
    </dgm:pt>
    <dgm:pt modelId="{58D22C4B-94F3-425F-B139-DF2D7598E764}">
      <dgm:prSet phldrT="[Text]" custT="1"/>
      <dgm:spPr/>
      <dgm:t>
        <a:bodyPr/>
        <a:lstStyle/>
        <a:p>
          <a:r>
            <a:rPr lang="en-US" sz="2800" dirty="0">
              <a:latin typeface="Arial" panose="020B0604020202020204" pitchFamily="34" charset="0"/>
              <a:cs typeface="Arial" panose="020B0604020202020204" pitchFamily="34" charset="0"/>
            </a:rPr>
            <a:t>Box plots</a:t>
          </a:r>
        </a:p>
      </dgm:t>
    </dgm:pt>
    <dgm:pt modelId="{0F1D033E-25BA-4F88-86FA-67D3CC4CE8BD}" type="parTrans" cxnId="{E42931BC-F1E7-476A-AE3F-0E0490DAA229}">
      <dgm:prSet/>
      <dgm:spPr/>
      <dgm:t>
        <a:bodyPr/>
        <a:lstStyle/>
        <a:p>
          <a:endParaRPr lang="en-US"/>
        </a:p>
      </dgm:t>
    </dgm:pt>
    <dgm:pt modelId="{0FEAE596-12F8-455A-9FDA-EDC3A5E0CEFC}" type="sibTrans" cxnId="{E42931BC-F1E7-476A-AE3F-0E0490DAA229}">
      <dgm:prSet/>
      <dgm:spPr/>
      <dgm:t>
        <a:bodyPr/>
        <a:lstStyle/>
        <a:p>
          <a:endParaRPr lang="en-US"/>
        </a:p>
      </dgm:t>
    </dgm:pt>
    <dgm:pt modelId="{EFB601BD-3075-4D88-B025-66BAB3FC43C1}">
      <dgm:prSet phldrT="[Text]" custT="1"/>
      <dgm:spPr/>
      <dgm:t>
        <a:bodyPr/>
        <a:lstStyle/>
        <a:p>
          <a:r>
            <a:rPr lang="en-US" sz="2800" dirty="0">
              <a:latin typeface="Arial" panose="020B0604020202020204" pitchFamily="34" charset="0"/>
              <a:cs typeface="Arial" panose="020B0604020202020204" pitchFamily="34" charset="0"/>
            </a:rPr>
            <a:t>Count plots</a:t>
          </a:r>
        </a:p>
      </dgm:t>
    </dgm:pt>
    <dgm:pt modelId="{671D32C5-7286-41A7-900F-98DC38D8DE30}" type="parTrans" cxnId="{60DD8AC6-0A10-42C8-8B8B-E2FC1ED183BB}">
      <dgm:prSet/>
      <dgm:spPr/>
      <dgm:t>
        <a:bodyPr/>
        <a:lstStyle/>
        <a:p>
          <a:endParaRPr lang="en-US"/>
        </a:p>
      </dgm:t>
    </dgm:pt>
    <dgm:pt modelId="{5EFC21DF-0B3A-4376-91A3-2C966143C7FE}" type="sibTrans" cxnId="{60DD8AC6-0A10-42C8-8B8B-E2FC1ED183BB}">
      <dgm:prSet/>
      <dgm:spPr/>
      <dgm:t>
        <a:bodyPr/>
        <a:lstStyle/>
        <a:p>
          <a:endParaRPr lang="en-US"/>
        </a:p>
      </dgm:t>
    </dgm:pt>
    <dgm:pt modelId="{9C65AABC-86A6-4F7A-A4EF-00CE95FFD656}">
      <dgm:prSet phldrT="[Text]" custT="1"/>
      <dgm:spPr/>
      <dgm:t>
        <a:bodyPr/>
        <a:lstStyle/>
        <a:p>
          <a:r>
            <a:rPr lang="en-US" sz="2800" dirty="0">
              <a:latin typeface="Arial" panose="020B0604020202020204" pitchFamily="34" charset="0"/>
              <a:cs typeface="Arial" panose="020B0604020202020204" pitchFamily="34" charset="0"/>
            </a:rPr>
            <a:t>Point plots</a:t>
          </a:r>
        </a:p>
      </dgm:t>
    </dgm:pt>
    <dgm:pt modelId="{44C18D77-3760-419E-957E-2547B349E58B}" type="parTrans" cxnId="{D1EAA510-7463-42DC-89A3-D8D9850607B9}">
      <dgm:prSet/>
      <dgm:spPr/>
      <dgm:t>
        <a:bodyPr/>
        <a:lstStyle/>
        <a:p>
          <a:endParaRPr lang="en-US"/>
        </a:p>
      </dgm:t>
    </dgm:pt>
    <dgm:pt modelId="{ACB3C715-6BDC-43B4-8F29-C010D2B8F0F5}" type="sibTrans" cxnId="{D1EAA510-7463-42DC-89A3-D8D9850607B9}">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B6A7C80A-7689-4363-8DC2-3FCF7B68FE52}" type="presOf" srcId="{2EC84A93-6751-4E6D-990F-79C3474AB447}" destId="{15A052F2-1721-AB4D-A07F-500B21FAB00A}" srcOrd="0" destOrd="2" presId="urn:microsoft.com/office/officeart/2005/8/layout/chevron2"/>
    <dgm:cxn modelId="{6E20070E-A731-984F-936C-06EDA6FCB5AA}" type="presOf" srcId="{98FEF093-7BD7-154B-933F-BDDC4655B614}" destId="{13CF8B6B-0153-D14F-9375-DB1048261C75}" srcOrd="0" destOrd="0" presId="urn:microsoft.com/office/officeart/2005/8/layout/chevron2"/>
    <dgm:cxn modelId="{D1EAA510-7463-42DC-89A3-D8D9850607B9}" srcId="{263DA917-E477-4F4A-BF14-93AD591A5FD3}" destId="{9C65AABC-86A6-4F7A-A4EF-00CE95FFD656}" srcOrd="3" destOrd="0" parTransId="{44C18D77-3760-419E-957E-2547B349E58B}" sibTransId="{ACB3C715-6BDC-43B4-8F29-C010D2B8F0F5}"/>
    <dgm:cxn modelId="{19DA4E13-7BAF-449C-921B-A9AA83F553C6}" type="presOf" srcId="{EFB601BD-3075-4D88-B025-66BAB3FC43C1}" destId="{46F6A35A-F065-574F-A672-AC64D4A93F55}" srcOrd="0" destOrd="2" presId="urn:microsoft.com/office/officeart/2005/8/layout/chevron2"/>
    <dgm:cxn modelId="{0DF3481F-C271-6D49-BC29-BE2610924B0E}" type="presOf" srcId="{263DA917-E477-4F4A-BF14-93AD591A5FD3}" destId="{DDD5CAE5-CA43-4C4E-AA47-B49294EEB2D5}" srcOrd="0" destOrd="0" presId="urn:microsoft.com/office/officeart/2005/8/layout/chevron2"/>
    <dgm:cxn modelId="{0BC63F36-E663-44CF-B348-264CEF987869}" srcId="{D3F160AF-3524-2D4F-91ED-83FB2BA9DA8F}" destId="{F8D6E838-FF7D-4C1B-9581-77F87F78C44D}" srcOrd="1" destOrd="0" parTransId="{CB8DDADC-4FA9-4391-98CD-440FD28A8654}" sibTransId="{8FB84159-737F-465A-A3FD-87E061329241}"/>
    <dgm:cxn modelId="{D537023A-D430-4E87-B0AE-A4C2F443C0E5}" type="presOf" srcId="{9C65AABC-86A6-4F7A-A4EF-00CE95FFD656}" destId="{46F6A35A-F065-574F-A672-AC64D4A93F55}" srcOrd="0" destOrd="3" presId="urn:microsoft.com/office/officeart/2005/8/layout/chevron2"/>
    <dgm:cxn modelId="{E78BFB61-1A3D-464C-88AB-39E164EE1614}" type="presOf" srcId="{F8D6E838-FF7D-4C1B-9581-77F87F78C44D}" destId="{15A052F2-1721-AB4D-A07F-500B21FAB00A}" srcOrd="0" destOrd="1" presId="urn:microsoft.com/office/officeart/2005/8/layout/chevron2"/>
    <dgm:cxn modelId="{BA98B142-1DAA-E148-ACD1-3729711B4BA6}" type="presOf" srcId="{514562F1-BE79-6C4D-91B6-F710FF4441F6}" destId="{9E02F898-CA8A-604D-9DC4-81C07A32013C}" srcOrd="0" destOrd="0" presId="urn:microsoft.com/office/officeart/2005/8/layout/chevron2"/>
    <dgm:cxn modelId="{DEE5284C-F0BE-47B0-8F78-8244F62F89D6}" srcId="{D3F160AF-3524-2D4F-91ED-83FB2BA9DA8F}" destId="{2EC84A93-6751-4E6D-990F-79C3474AB447}" srcOrd="2" destOrd="0" parTransId="{B31F7379-7591-42AA-BF0D-9A0CFE3BC3A5}" sibTransId="{4C266FDC-4CE7-45F5-83C5-B5A0875CF43C}"/>
    <dgm:cxn modelId="{5297714F-FE31-41AC-A880-2896D4DE46D5}" srcId="{98FEF093-7BD7-154B-933F-BDDC4655B614}" destId="{65AD8AD2-EFDD-4D15-9F2A-8001AABE61F1}" srcOrd="1" destOrd="0" parTransId="{69638295-7EC0-4E30-8FA4-D503A4FEB40E}" sibTransId="{9997DA43-A694-426D-B854-FE09E66974C5}"/>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F6C0357F-6100-4A7A-A0AB-D03EC6E2D43C}" type="presOf" srcId="{58D22C4B-94F3-425F-B139-DF2D7598E764}" destId="{46F6A35A-F065-574F-A672-AC64D4A93F55}" srcOrd="0" destOrd="1" presId="urn:microsoft.com/office/officeart/2005/8/layout/chevron2"/>
    <dgm:cxn modelId="{26F58388-234B-1841-9786-4C20848833AB}" srcId="{98FEF093-7BD7-154B-933F-BDDC4655B614}" destId="{E520D62C-8738-3449-82CC-A4F0770F4BBE}" srcOrd="2" destOrd="0" parTransId="{13FCE6C1-B5A9-AB40-9B44-14C2DF4B0A96}" sibTransId="{33C38397-ADA4-E74C-841F-B2C57053995C}"/>
    <dgm:cxn modelId="{B54C2CA9-1BD3-414C-97C4-2107C12C15C1}" type="presOf" srcId="{E520D62C-8738-3449-82CC-A4F0770F4BBE}" destId="{9E02F898-CA8A-604D-9DC4-81C07A32013C}" srcOrd="0" destOrd="2"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E42931BC-F1E7-476A-AE3F-0E0490DAA229}" srcId="{263DA917-E477-4F4A-BF14-93AD591A5FD3}" destId="{58D22C4B-94F3-425F-B139-DF2D7598E764}" srcOrd="1" destOrd="0" parTransId="{0F1D033E-25BA-4F88-86FA-67D3CC4CE8BD}" sibTransId="{0FEAE596-12F8-455A-9FDA-EDC3A5E0CEFC}"/>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60DD8AC6-0A10-42C8-8B8B-E2FC1ED183BB}" srcId="{263DA917-E477-4F4A-BF14-93AD591A5FD3}" destId="{EFB601BD-3075-4D88-B025-66BAB3FC43C1}" srcOrd="2" destOrd="0" parTransId="{671D32C5-7286-41A7-900F-98DC38D8DE30}" sibTransId="{5EFC21DF-0B3A-4376-91A3-2C966143C7FE}"/>
    <dgm:cxn modelId="{F6CE39CF-8B0D-364F-BCAF-DE2AB126F269}" type="presOf" srcId="{2CABD736-904B-E04F-BA4A-3B847AB4CB9F}" destId="{46F6A35A-F065-574F-A672-AC64D4A93F55}" srcOrd="0" destOrd="0" presId="urn:microsoft.com/office/officeart/2005/8/layout/chevron2"/>
    <dgm:cxn modelId="{D1E4C9D4-AF00-4495-988C-05CD264B7491}" type="presOf" srcId="{A2C3CF9D-39E1-485B-8FA9-61E473D0D365}" destId="{9E02F898-CA8A-604D-9DC4-81C07A32013C}" srcOrd="0" destOrd="3" presId="urn:microsoft.com/office/officeart/2005/8/layout/chevron2"/>
    <dgm:cxn modelId="{C398F3D6-E14E-45B1-A61F-D5BAD0917CBD}" type="presOf" srcId="{65AD8AD2-EFDD-4D15-9F2A-8001AABE61F1}" destId="{9E02F898-CA8A-604D-9DC4-81C07A32013C}" srcOrd="0" destOrd="1"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C723B4EA-67AC-4BF0-94B2-CCBF1E12F938}" srcId="{98FEF093-7BD7-154B-933F-BDDC4655B614}" destId="{A2C3CF9D-39E1-485B-8FA9-61E473D0D365}" srcOrd="3" destOrd="0" parTransId="{458256E7-4FE3-4DA0-A2BF-5F6DE5776F04}" sibTransId="{1D1855A6-AAC9-40AE-BC6E-3657A19ADD42}"/>
    <dgm:cxn modelId="{8CD389F2-9A62-B543-90B5-BE8658417A7D}" srcId="{89DE7FE0-1E15-BF46-9B8E-D93B3BC27A94}" destId="{98FEF093-7BD7-154B-933F-BDDC4655B614}" srcOrd="1" destOrd="0" parTransId="{A4A06BC2-45BE-FD4C-90BA-1AB9B24D768A}" sibTransId="{CB6E7D44-7787-304A-98EB-EC872B6A8FA1}"/>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2400" b="1" dirty="0">
              <a:solidFill>
                <a:schemeClr val="tx1"/>
              </a:solidFill>
              <a:latin typeface="Arial" panose="020B0604020202020204" pitchFamily="34" charset="0"/>
              <a:cs typeface="Arial" panose="020B0604020202020204" pitchFamily="34" charset="0"/>
            </a:rPr>
            <a:t>Linear Regression</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2800" dirty="0">
              <a:latin typeface="Arial" panose="020B0604020202020204" pitchFamily="34" charset="0"/>
              <a:cs typeface="Arial" panose="020B0604020202020204" pitchFamily="34" charset="0"/>
            </a:rPr>
            <a:t>Point plots between dependent variable and independent variables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98FEF093-7BD7-154B-933F-BDDC4655B614}">
      <dgm:prSet phldrT="[Text]" custT="1"/>
      <dgm:spPr/>
      <dgm:t>
        <a:bodyPr/>
        <a:lstStyle/>
        <a:p>
          <a:r>
            <a:rPr lang="en-US" sz="2400" b="1" dirty="0">
              <a:solidFill>
                <a:schemeClr val="tx1"/>
              </a:solidFill>
              <a:latin typeface="Arial" panose="020B0604020202020204" pitchFamily="34" charset="0"/>
              <a:cs typeface="Arial" panose="020B0604020202020204" pitchFamily="34" charset="0"/>
            </a:rPr>
            <a:t>Linear Regression</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2800" dirty="0">
              <a:latin typeface="Arial" panose="020B0604020202020204" pitchFamily="34" charset="0"/>
              <a:cs typeface="Arial" panose="020B0604020202020204" pitchFamily="34" charset="0"/>
            </a:rPr>
            <a:t>Point plots between dependent variable and independent variables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263DA917-E477-4F4A-BF14-93AD591A5FD3}">
      <dgm:prSet phldrT="[Text]" custT="1"/>
      <dgm:spPr/>
      <dgm:t>
        <a:bodyPr/>
        <a:lstStyle/>
        <a:p>
          <a:r>
            <a:rPr lang="en-US" sz="2400" b="1" dirty="0">
              <a:solidFill>
                <a:schemeClr val="tx1"/>
              </a:solidFill>
              <a:latin typeface="Arial" panose="020B0604020202020204" pitchFamily="34" charset="0"/>
              <a:cs typeface="Arial" panose="020B0604020202020204" pitchFamily="34" charset="0"/>
            </a:rPr>
            <a:t>Classification</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geom_point</a:t>
          </a:r>
          <a:r>
            <a:rPr lang="en-US" sz="2800" dirty="0">
              <a:latin typeface="Arial" panose="020B0604020202020204" pitchFamily="34" charset="0"/>
              <a:cs typeface="Arial" panose="020B0604020202020204" pitchFamily="34" charset="0"/>
            </a:rPr>
            <a:t>() and histogram to plot</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9344B90F-E7AD-4F62-B784-8D7FC58C11C1}">
      <dgm:prSet phldrT="[Text]" custT="1"/>
      <dgm:spPr/>
      <dgm:t>
        <a:bodyPr anchor="ctr" anchorCtr="0"/>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lm</a:t>
          </a:r>
          <a:r>
            <a:rPr lang="en-US" sz="2800" dirty="0">
              <a:latin typeface="Arial" panose="020B0604020202020204" pitchFamily="34" charset="0"/>
              <a:cs typeface="Arial" panose="020B0604020202020204" pitchFamily="34" charset="0"/>
            </a:rPr>
            <a:t>() function to apply</a:t>
          </a:r>
        </a:p>
      </dgm:t>
    </dgm:pt>
    <dgm:pt modelId="{A0E02268-603A-4703-B748-B91037828CBD}" type="parTrans" cxnId="{DE852BC5-E6A7-4309-9141-7F1DA68CE596}">
      <dgm:prSet/>
      <dgm:spPr/>
      <dgm:t>
        <a:bodyPr/>
        <a:lstStyle/>
        <a:p>
          <a:endParaRPr lang="en-US"/>
        </a:p>
      </dgm:t>
    </dgm:pt>
    <dgm:pt modelId="{D6AA5C58-8462-4349-806E-B59E924F480A}" type="sibTrans" cxnId="{DE852BC5-E6A7-4309-9141-7F1DA68CE596}">
      <dgm:prSet/>
      <dgm:spPr/>
      <dgm:t>
        <a:bodyPr/>
        <a:lstStyle/>
        <a:p>
          <a:endParaRPr lang="en-US"/>
        </a:p>
      </dgm:t>
    </dgm:pt>
    <dgm:pt modelId="{809825AC-1368-48AD-BA8D-B878AB24D4E3}">
      <dgm:prSet phldrT="[Text]" custT="1"/>
      <dgm:spPr/>
      <dgm:t>
        <a:bodyPr anchor="ctr" anchorCtr="0"/>
        <a:lstStyle/>
        <a:p>
          <a:r>
            <a:rPr lang="en-US" sz="2800" dirty="0">
              <a:latin typeface="Arial" panose="020B0604020202020204" pitchFamily="34" charset="0"/>
              <a:cs typeface="Arial" panose="020B0604020202020204" pitchFamily="34" charset="0"/>
            </a:rPr>
            <a:t>Use summary() function to evaluate</a:t>
          </a:r>
        </a:p>
      </dgm:t>
    </dgm:pt>
    <dgm:pt modelId="{B8C69B16-C290-4AE8-B236-F4D87FEEB84B}" type="parTrans" cxnId="{C05470D4-CC88-44B2-BE4E-EBA8A49A46FD}">
      <dgm:prSet/>
      <dgm:spPr/>
      <dgm:t>
        <a:bodyPr/>
        <a:lstStyle/>
        <a:p>
          <a:endParaRPr lang="en-US"/>
        </a:p>
      </dgm:t>
    </dgm:pt>
    <dgm:pt modelId="{AE1B36F9-9151-4D35-AB42-BBF8569F8B77}" type="sibTrans" cxnId="{C05470D4-CC88-44B2-BE4E-EBA8A49A46FD}">
      <dgm:prSet/>
      <dgm:spPr/>
      <dgm:t>
        <a:bodyPr/>
        <a:lstStyle/>
        <a:p>
          <a:endParaRPr lang="en-US"/>
        </a:p>
      </dgm:t>
    </dgm:pt>
    <dgm:pt modelId="{F1A1CEB4-9FFE-4288-A97C-65C7E628B579}">
      <dgm:prSet custT="1"/>
      <dgm:spPr/>
      <dgm:t>
        <a:bodyPr/>
        <a:lstStyle/>
        <a:p>
          <a:r>
            <a:rPr lang="en-US" sz="2800" dirty="0">
              <a:latin typeface="Arial" panose="020B0604020202020204" pitchFamily="34" charset="0"/>
              <a:cs typeface="Arial" panose="020B0604020202020204" pitchFamily="34" charset="0"/>
            </a:rPr>
            <a:t>Use lm() function to apply</a:t>
          </a:r>
        </a:p>
      </dgm:t>
    </dgm:pt>
    <dgm:pt modelId="{406E1F0B-1D15-48EE-A4FA-E6D289828698}" type="parTrans" cxnId="{4C2B9B3C-1D68-4C4D-A83E-4D254AD3CDD9}">
      <dgm:prSet/>
      <dgm:spPr/>
      <dgm:t>
        <a:bodyPr/>
        <a:lstStyle/>
        <a:p>
          <a:endParaRPr lang="en-US"/>
        </a:p>
      </dgm:t>
    </dgm:pt>
    <dgm:pt modelId="{06994540-C72A-402D-86B0-02CD59C7D03A}" type="sibTrans" cxnId="{4C2B9B3C-1D68-4C4D-A83E-4D254AD3CDD9}">
      <dgm:prSet/>
      <dgm:spPr/>
      <dgm:t>
        <a:bodyPr/>
        <a:lstStyle/>
        <a:p>
          <a:endParaRPr lang="en-US"/>
        </a:p>
      </dgm:t>
    </dgm:pt>
    <dgm:pt modelId="{199A138C-956A-4F4E-9C90-931645607BAB}">
      <dgm:prSet custT="1"/>
      <dgm:spPr/>
      <dgm:t>
        <a:bodyPr/>
        <a:lstStyle/>
        <a:p>
          <a:r>
            <a:rPr lang="en-US" sz="2800" dirty="0">
              <a:latin typeface="Arial" panose="020B0604020202020204" pitchFamily="34" charset="0"/>
              <a:cs typeface="Arial" panose="020B0604020202020204" pitchFamily="34" charset="0"/>
            </a:rPr>
            <a:t>Use summary() function to evaluate</a:t>
          </a:r>
        </a:p>
      </dgm:t>
    </dgm:pt>
    <dgm:pt modelId="{26A3D5C5-EC64-4DC8-9334-5CC0F5469549}" type="parTrans" cxnId="{30D2BD64-9899-42FA-8195-5608764C15AE}">
      <dgm:prSet/>
      <dgm:spPr/>
      <dgm:t>
        <a:bodyPr/>
        <a:lstStyle/>
        <a:p>
          <a:endParaRPr lang="en-US"/>
        </a:p>
      </dgm:t>
    </dgm:pt>
    <dgm:pt modelId="{5D8BC1FE-C7F9-4C9E-879C-2B8535BF1302}" type="sibTrans" cxnId="{30D2BD64-9899-42FA-8195-5608764C15AE}">
      <dgm:prSet/>
      <dgm:spPr/>
      <dgm:t>
        <a:bodyPr/>
        <a:lstStyle/>
        <a:p>
          <a:endParaRPr lang="en-US"/>
        </a:p>
      </dgm:t>
    </dgm:pt>
    <dgm:pt modelId="{141F60C9-017B-4A8F-A325-C8474D8FAADF}">
      <dgm:prSet custT="1"/>
      <dgm:spPr/>
      <dgm:t>
        <a:bodyPr/>
        <a:lstStyle/>
        <a:p>
          <a:endParaRPr lang="en-US" sz="2800" dirty="0">
            <a:latin typeface="Arial" panose="020B0604020202020204" pitchFamily="34" charset="0"/>
            <a:cs typeface="Arial" panose="020B0604020202020204" pitchFamily="34" charset="0"/>
          </a:endParaRPr>
        </a:p>
      </dgm:t>
    </dgm:pt>
    <dgm:pt modelId="{6710E9AA-6676-401F-B3E4-BB6DBC0D7708}" type="parTrans" cxnId="{ABE564E9-2885-4E15-95B3-FD59F530AF4F}">
      <dgm:prSet/>
      <dgm:spPr/>
      <dgm:t>
        <a:bodyPr/>
        <a:lstStyle/>
        <a:p>
          <a:endParaRPr lang="en-US"/>
        </a:p>
      </dgm:t>
    </dgm:pt>
    <dgm:pt modelId="{4493554A-F5E3-400D-88BA-5E16BF5E32D1}" type="sibTrans" cxnId="{ABE564E9-2885-4E15-95B3-FD59F530AF4F}">
      <dgm:prSet/>
      <dgm:spPr/>
      <dgm:t>
        <a:bodyPr/>
        <a:lstStyle/>
        <a:p>
          <a:endParaRPr lang="en-US"/>
        </a:p>
      </dgm:t>
    </dgm:pt>
    <dgm:pt modelId="{2993CCF3-5262-4F0A-9258-899230108A50}">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rpart</a:t>
          </a:r>
          <a:r>
            <a:rPr lang="en-US" sz="2800" dirty="0">
              <a:latin typeface="Arial" panose="020B0604020202020204" pitchFamily="34" charset="0"/>
              <a:cs typeface="Arial" panose="020B0604020202020204" pitchFamily="34" charset="0"/>
            </a:rPr>
            <a:t>() to build Decision Tree Classifier model</a:t>
          </a:r>
        </a:p>
      </dgm:t>
    </dgm:pt>
    <dgm:pt modelId="{46A89B79-CE82-458A-AD06-714FD02BB475}" type="parTrans" cxnId="{632BE1A8-6AEF-4874-906D-6EBE86C054F9}">
      <dgm:prSet/>
      <dgm:spPr/>
      <dgm:t>
        <a:bodyPr/>
        <a:lstStyle/>
        <a:p>
          <a:endParaRPr lang="en-US"/>
        </a:p>
      </dgm:t>
    </dgm:pt>
    <dgm:pt modelId="{5E829E9E-7348-498E-9FD3-6543BD0E639E}" type="sibTrans" cxnId="{632BE1A8-6AEF-4874-906D-6EBE86C054F9}">
      <dgm:prSet/>
      <dgm:spPr/>
      <dgm:t>
        <a:bodyPr/>
        <a:lstStyle/>
        <a:p>
          <a:endParaRPr lang="en-US"/>
        </a:p>
      </dgm:t>
    </dgm:pt>
    <dgm:pt modelId="{3A6121D5-5709-4829-B214-3D22D5C9D9D6}">
      <dgm:prSet phldrT="[Text]" custT="1"/>
      <dgm:spPr/>
      <dgm:t>
        <a:bodyPr/>
        <a:lstStyle/>
        <a:p>
          <a:endParaRPr lang="en-US" sz="2800" dirty="0">
            <a:latin typeface="Arial" panose="020B0604020202020204" pitchFamily="34" charset="0"/>
            <a:cs typeface="Arial" panose="020B0604020202020204" pitchFamily="34" charset="0"/>
          </a:endParaRPr>
        </a:p>
      </dgm:t>
    </dgm:pt>
    <dgm:pt modelId="{BCA7B19D-1DC3-4481-8B20-60ADCD4397AC}" type="parTrans" cxnId="{24959822-350F-4DA5-9451-705384011A3D}">
      <dgm:prSet/>
      <dgm:spPr/>
      <dgm:t>
        <a:bodyPr/>
        <a:lstStyle/>
        <a:p>
          <a:endParaRPr lang="en-US"/>
        </a:p>
      </dgm:t>
    </dgm:pt>
    <dgm:pt modelId="{6318A9D7-B60C-4D41-8156-A014424A7796}" type="sibTrans" cxnId="{24959822-350F-4DA5-9451-705384011A3D}">
      <dgm:prSet/>
      <dgm:spPr/>
      <dgm:t>
        <a:bodyPr/>
        <a:lstStyle/>
        <a:p>
          <a:endParaRPr lang="en-US"/>
        </a:p>
      </dgm:t>
    </dgm:pt>
    <dgm:pt modelId="{425EA9DB-270A-4701-BEFC-FCF02E3ADDE6}">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knn</a:t>
          </a:r>
          <a:r>
            <a:rPr lang="en-US" sz="2800" dirty="0">
              <a:latin typeface="Arial" panose="020B0604020202020204" pitchFamily="34" charset="0"/>
              <a:cs typeface="Arial" panose="020B0604020202020204" pitchFamily="34" charset="0"/>
            </a:rPr>
            <a:t>() to build KNN Classifier model</a:t>
          </a:r>
        </a:p>
      </dgm:t>
    </dgm:pt>
    <dgm:pt modelId="{EFAD5F9D-C5EC-42A1-AFEA-2ED6521A4DB0}" type="parTrans" cxnId="{01996D85-0D5A-4F3B-81D4-5DCDA25688E6}">
      <dgm:prSet/>
      <dgm:spPr/>
      <dgm:t>
        <a:bodyPr/>
        <a:lstStyle/>
        <a:p>
          <a:endParaRPr lang="en-US"/>
        </a:p>
      </dgm:t>
    </dgm:pt>
    <dgm:pt modelId="{6AB6BDE4-21AE-4959-A6BF-FEF7FA8EF002}" type="sibTrans" cxnId="{01996D85-0D5A-4F3B-81D4-5DCDA25688E6}">
      <dgm:prSet/>
      <dgm:spPr/>
      <dgm:t>
        <a:bodyPr/>
        <a:lstStyle/>
        <a:p>
          <a:endParaRPr lang="en-US"/>
        </a:p>
      </dgm:t>
    </dgm:pt>
    <dgm:pt modelId="{219E1412-1CE8-4885-8D46-EDD44E0144DE}">
      <dgm:prSet phldrT="[Text]" custT="1"/>
      <dgm:spPr/>
      <dgm:t>
        <a:bodyPr/>
        <a:lstStyle/>
        <a:p>
          <a:r>
            <a:rPr lang="en-US" sz="2800" dirty="0">
              <a:latin typeface="Arial" panose="020B0604020202020204" pitchFamily="34" charset="0"/>
              <a:cs typeface="Arial" panose="020B0604020202020204" pitchFamily="34" charset="0"/>
            </a:rPr>
            <a:t>Use </a:t>
          </a:r>
          <a:r>
            <a:rPr lang="en-US" sz="2800" dirty="0" err="1">
              <a:latin typeface="Arial" panose="020B0604020202020204" pitchFamily="34" charset="0"/>
              <a:cs typeface="Arial" panose="020B0604020202020204" pitchFamily="34" charset="0"/>
            </a:rPr>
            <a:t>confusionMatrix</a:t>
          </a:r>
          <a:r>
            <a:rPr lang="en-US" sz="2800" dirty="0">
              <a:latin typeface="Arial" panose="020B0604020202020204" pitchFamily="34" charset="0"/>
              <a:cs typeface="Arial" panose="020B0604020202020204" pitchFamily="34" charset="0"/>
            </a:rPr>
            <a:t>() and accuracy to evaluate models</a:t>
          </a:r>
        </a:p>
      </dgm:t>
    </dgm:pt>
    <dgm:pt modelId="{47F5B0A1-D763-457E-BDEB-329DA5021D64}" type="parTrans" cxnId="{ECBECE59-AB6C-4753-9521-0D2B76C160AF}">
      <dgm:prSet/>
      <dgm:spPr/>
      <dgm:t>
        <a:bodyPr/>
        <a:lstStyle/>
        <a:p>
          <a:endParaRPr lang="en-US"/>
        </a:p>
      </dgm:t>
    </dgm:pt>
    <dgm:pt modelId="{D1C6EAD7-7CE7-4E5C-A3C0-98ED8B8A0DAF}" type="sibTrans" cxnId="{ECBECE59-AB6C-4753-9521-0D2B76C160AF}">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ScaleY="152392"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ScaleY="161469"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ScaleY="237627" custLinFactNeighborX="297">
        <dgm:presLayoutVars>
          <dgm:bulletEnabled val="1"/>
        </dgm:presLayoutVars>
      </dgm:prSet>
      <dgm:spPr/>
    </dgm:pt>
  </dgm:ptLst>
  <dgm:cxnLst>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4959822-350F-4DA5-9451-705384011A3D}" srcId="{263DA917-E477-4F4A-BF14-93AD591A5FD3}" destId="{3A6121D5-5709-4829-B214-3D22D5C9D9D6}" srcOrd="4" destOrd="0" parTransId="{BCA7B19D-1DC3-4481-8B20-60ADCD4397AC}" sibTransId="{6318A9D7-B60C-4D41-8156-A014424A7796}"/>
    <dgm:cxn modelId="{F779B031-B829-4173-A3E1-D564AE862134}" type="presOf" srcId="{199A138C-956A-4F4E-9C90-931645607BAB}" destId="{9E02F898-CA8A-604D-9DC4-81C07A32013C}" srcOrd="0" destOrd="2" presId="urn:microsoft.com/office/officeart/2005/8/layout/chevron2"/>
    <dgm:cxn modelId="{FB136D34-3E55-4D06-B559-B52112886993}" type="presOf" srcId="{2993CCF3-5262-4F0A-9258-899230108A50}" destId="{46F6A35A-F065-574F-A672-AC64D4A93F55}" srcOrd="0" destOrd="1" presId="urn:microsoft.com/office/officeart/2005/8/layout/chevron2"/>
    <dgm:cxn modelId="{4C2B9B3C-1D68-4C4D-A83E-4D254AD3CDD9}" srcId="{98FEF093-7BD7-154B-933F-BDDC4655B614}" destId="{F1A1CEB4-9FFE-4288-A97C-65C7E628B579}" srcOrd="1" destOrd="0" parTransId="{406E1F0B-1D15-48EE-A4FA-E6D289828698}" sibTransId="{06994540-C72A-402D-86B0-02CD59C7D03A}"/>
    <dgm:cxn modelId="{BA98B142-1DAA-E148-ACD1-3729711B4BA6}" type="presOf" srcId="{514562F1-BE79-6C4D-91B6-F710FF4441F6}" destId="{9E02F898-CA8A-604D-9DC4-81C07A32013C}" srcOrd="0" destOrd="0" presId="urn:microsoft.com/office/officeart/2005/8/layout/chevron2"/>
    <dgm:cxn modelId="{30D2BD64-9899-42FA-8195-5608764C15AE}" srcId="{98FEF093-7BD7-154B-933F-BDDC4655B614}" destId="{199A138C-956A-4F4E-9C90-931645607BAB}" srcOrd="2" destOrd="0" parTransId="{26A3D5C5-EC64-4DC8-9334-5CC0F5469549}" sibTransId="{5D8BC1FE-C7F9-4C9E-879C-2B8535BF1302}"/>
    <dgm:cxn modelId="{E95CE54C-B3BB-4393-85F9-530650DFEEB7}" type="presOf" srcId="{F1A1CEB4-9FFE-4288-A97C-65C7E628B579}" destId="{9E02F898-CA8A-604D-9DC4-81C07A32013C}" srcOrd="0" destOrd="1"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E2482459-A5A7-4FF3-8635-2A9E9CC875E2}" type="presOf" srcId="{219E1412-1CE8-4885-8D46-EDD44E0144DE}" destId="{46F6A35A-F065-574F-A672-AC64D4A93F55}" srcOrd="0" destOrd="3" presId="urn:microsoft.com/office/officeart/2005/8/layout/chevron2"/>
    <dgm:cxn modelId="{ECBECE59-AB6C-4753-9521-0D2B76C160AF}" srcId="{263DA917-E477-4F4A-BF14-93AD591A5FD3}" destId="{219E1412-1CE8-4885-8D46-EDD44E0144DE}" srcOrd="3" destOrd="0" parTransId="{47F5B0A1-D763-457E-BDEB-329DA5021D64}" sibTransId="{D1C6EAD7-7CE7-4E5C-A3C0-98ED8B8A0DAF}"/>
    <dgm:cxn modelId="{01996D85-0D5A-4F3B-81D4-5DCDA25688E6}" srcId="{263DA917-E477-4F4A-BF14-93AD591A5FD3}" destId="{425EA9DB-270A-4701-BEFC-FCF02E3ADDE6}" srcOrd="2" destOrd="0" parTransId="{EFAD5F9D-C5EC-42A1-AFEA-2ED6521A4DB0}" sibTransId="{6AB6BDE4-21AE-4959-A6BF-FEF7FA8EF002}"/>
    <dgm:cxn modelId="{3B17AF98-1516-4713-AD09-D35180A50342}" type="presOf" srcId="{9344B90F-E7AD-4F62-B784-8D7FC58C11C1}" destId="{15A052F2-1721-AB4D-A07F-500B21FAB00A}" srcOrd="0" destOrd="1" presId="urn:microsoft.com/office/officeart/2005/8/layout/chevron2"/>
    <dgm:cxn modelId="{632BE1A8-6AEF-4874-906D-6EBE86C054F9}" srcId="{263DA917-E477-4F4A-BF14-93AD591A5FD3}" destId="{2993CCF3-5262-4F0A-9258-899230108A50}" srcOrd="1" destOrd="0" parTransId="{46A89B79-CE82-458A-AD06-714FD02BB475}" sibTransId="{5E829E9E-7348-498E-9FD3-6543BD0E639E}"/>
    <dgm:cxn modelId="{4190A8AB-9491-459A-A611-0D3007751B4F}" type="presOf" srcId="{3A6121D5-5709-4829-B214-3D22D5C9D9D6}" destId="{46F6A35A-F065-574F-A672-AC64D4A93F55}" srcOrd="0" destOrd="4" presId="urn:microsoft.com/office/officeart/2005/8/layout/chevron2"/>
    <dgm:cxn modelId="{0A6C71AD-929C-4E2D-83A3-1B3C9F43A29B}" type="presOf" srcId="{809825AC-1368-48AD-BA8D-B878AB24D4E3}" destId="{15A052F2-1721-AB4D-A07F-500B21FAB00A}" srcOrd="0" destOrd="2"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DE852BC5-E6A7-4309-9141-7F1DA68CE596}" srcId="{D3F160AF-3524-2D4F-91ED-83FB2BA9DA8F}" destId="{9344B90F-E7AD-4F62-B784-8D7FC58C11C1}" srcOrd="1" destOrd="0" parTransId="{A0E02268-603A-4703-B748-B91037828CBD}" sibTransId="{D6AA5C58-8462-4349-806E-B59E924F480A}"/>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C05470D4-CC88-44B2-BE4E-EBA8A49A46FD}" srcId="{D3F160AF-3524-2D4F-91ED-83FB2BA9DA8F}" destId="{809825AC-1368-48AD-BA8D-B878AB24D4E3}" srcOrd="2" destOrd="0" parTransId="{B8C69B16-C290-4AE8-B236-F4D87FEEB84B}" sibTransId="{AE1B36F9-9151-4D35-AB42-BBF8569F8B77}"/>
    <dgm:cxn modelId="{EE1314DA-2B4B-412C-A11F-30D109A7501B}" type="presOf" srcId="{425EA9DB-270A-4701-BEFC-FCF02E3ADDE6}" destId="{46F6A35A-F065-574F-A672-AC64D4A93F55}"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ABE564E9-2885-4E15-95B3-FD59F530AF4F}" srcId="{98FEF093-7BD7-154B-933F-BDDC4655B614}" destId="{141F60C9-017B-4A8F-A325-C8474D8FAADF}" srcOrd="3" destOrd="0" parTransId="{6710E9AA-6676-401F-B3E4-BB6DBC0D7708}" sibTransId="{4493554A-F5E3-400D-88BA-5E16BF5E32D1}"/>
    <dgm:cxn modelId="{994770F0-14F6-4884-B595-18CA5B815EEF}" type="presOf" srcId="{141F60C9-017B-4A8F-A325-C8474D8FAADF}" destId="{9E02F898-CA8A-604D-9DC4-81C07A32013C}" srcOrd="0" destOrd="3" presId="urn:microsoft.com/office/officeart/2005/8/layout/chevron2"/>
    <dgm:cxn modelId="{8CD389F2-9A62-B543-90B5-BE8658417A7D}" srcId="{89DE7FE0-1E15-BF46-9B8E-D93B3BC27A94}" destId="{98FEF093-7BD7-154B-933F-BDDC4655B614}" srcOrd="1" destOrd="0" parTransId="{A4A06BC2-45BE-FD4C-90BA-1AB9B24D768A}" sibTransId="{CB6E7D44-7787-304A-98EB-EC872B6A8FA1}"/>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10036" y="219565"/>
          <a:ext cx="2235329" cy="180613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Arial" panose="020B0604020202020204" pitchFamily="34" charset="0"/>
              <a:cs typeface="Arial" panose="020B0604020202020204" pitchFamily="34" charset="0"/>
            </a:rPr>
            <a:t>Import</a:t>
          </a:r>
        </a:p>
      </dsp:txBody>
      <dsp:txXfrm rot="-5400000">
        <a:off x="4561" y="908038"/>
        <a:ext cx="1806137" cy="429192"/>
      </dsp:txXfrm>
    </dsp:sp>
    <dsp:sp modelId="{15A052F2-1721-AB4D-A07F-500B21FAB00A}">
      <dsp:nvSpPr>
        <dsp:cNvPr id="0" name=""/>
        <dsp:cNvSpPr/>
      </dsp:nvSpPr>
      <dsp:spPr>
        <a:xfrm rot="5400000">
          <a:off x="4562905" y="-2733558"/>
          <a:ext cx="1453728" cy="693078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Read in csv files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Extracting columns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Renaming columns</a:t>
          </a:r>
        </a:p>
      </dsp:txBody>
      <dsp:txXfrm rot="-5400000">
        <a:off x="1824378" y="75934"/>
        <a:ext cx="6859819" cy="1311798"/>
      </dsp:txXfrm>
    </dsp:sp>
    <dsp:sp modelId="{13CF8B6B-0153-D14F-9375-DB1048261C75}">
      <dsp:nvSpPr>
        <dsp:cNvPr id="0" name=""/>
        <dsp:cNvSpPr/>
      </dsp:nvSpPr>
      <dsp:spPr>
        <a:xfrm rot="5400000">
          <a:off x="-206022" y="2261956"/>
          <a:ext cx="2235329" cy="18141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Arial" panose="020B0604020202020204" pitchFamily="34" charset="0"/>
              <a:cs typeface="Arial" panose="020B0604020202020204" pitchFamily="34" charset="0"/>
            </a:rPr>
            <a:t>Inspect</a:t>
          </a:r>
        </a:p>
      </dsp:txBody>
      <dsp:txXfrm rot="-5400000">
        <a:off x="4561" y="2958455"/>
        <a:ext cx="1814164" cy="421165"/>
      </dsp:txXfrm>
    </dsp:sp>
    <dsp:sp modelId="{9E02F898-CA8A-604D-9DC4-81C07A32013C}">
      <dsp:nvSpPr>
        <dsp:cNvPr id="0" name=""/>
        <dsp:cNvSpPr/>
      </dsp:nvSpPr>
      <dsp:spPr>
        <a:xfrm rot="5400000">
          <a:off x="4571304" y="-679518"/>
          <a:ext cx="1452964" cy="69147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Identify data types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Summary of numeric variables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Filtering based on conditions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Find and remove null values</a:t>
          </a:r>
        </a:p>
      </dsp:txBody>
      <dsp:txXfrm rot="-5400000">
        <a:off x="1840411" y="2122303"/>
        <a:ext cx="6843822" cy="1311108"/>
      </dsp:txXfrm>
    </dsp:sp>
    <dsp:sp modelId="{DDD5CAE5-CA43-4C4E-AA47-B49294EEB2D5}">
      <dsp:nvSpPr>
        <dsp:cNvPr id="0" name=""/>
        <dsp:cNvSpPr/>
      </dsp:nvSpPr>
      <dsp:spPr>
        <a:xfrm rot="5400000">
          <a:off x="-206022" y="4308361"/>
          <a:ext cx="2235329" cy="18141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1"/>
              </a:solidFill>
              <a:latin typeface="Arial" panose="020B0604020202020204" pitchFamily="34" charset="0"/>
              <a:cs typeface="Arial" panose="020B0604020202020204" pitchFamily="34" charset="0"/>
            </a:rPr>
            <a:t>Graph</a:t>
          </a:r>
        </a:p>
      </dsp:txBody>
      <dsp:txXfrm rot="-5400000">
        <a:off x="4561" y="5004860"/>
        <a:ext cx="1814164" cy="421165"/>
      </dsp:txXfrm>
    </dsp:sp>
    <dsp:sp modelId="{46F6A35A-F065-574F-A672-AC64D4A93F55}">
      <dsp:nvSpPr>
        <dsp:cNvPr id="0" name=""/>
        <dsp:cNvSpPr/>
      </dsp:nvSpPr>
      <dsp:spPr>
        <a:xfrm rot="5400000">
          <a:off x="4571304" y="1366886"/>
          <a:ext cx="1452964" cy="69147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Histogram</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Box plots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Count plots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Point plots</a:t>
          </a:r>
        </a:p>
      </dsp:txBody>
      <dsp:txXfrm rot="-5400000">
        <a:off x="1840411" y="4168707"/>
        <a:ext cx="6843822" cy="1311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142907" y="675251"/>
          <a:ext cx="1806465" cy="14596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Linear Regression</a:t>
          </a:r>
        </a:p>
      </dsp:txBody>
      <dsp:txXfrm rot="-5400000">
        <a:off x="30518" y="1231634"/>
        <a:ext cx="1459616" cy="346849"/>
      </dsp:txXfrm>
    </dsp:sp>
    <dsp:sp modelId="{15A052F2-1721-AB4D-A07F-500B21FAB00A}">
      <dsp:nvSpPr>
        <dsp:cNvPr id="0" name=""/>
        <dsp:cNvSpPr/>
      </dsp:nvSpPr>
      <dsp:spPr>
        <a:xfrm rot="5400000">
          <a:off x="4915084" y="-3143758"/>
          <a:ext cx="1790331" cy="84659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Point plots between dependent variable and independent variables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lm</a:t>
          </a:r>
          <a:r>
            <a:rPr lang="en-US" sz="2800" kern="1200" dirty="0">
              <a:latin typeface="Arial" panose="020B0604020202020204" pitchFamily="34" charset="0"/>
              <a:cs typeface="Arial" panose="020B0604020202020204" pitchFamily="34" charset="0"/>
            </a:rPr>
            <a:t>() function to apply</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summary() function to evaluate</a:t>
          </a:r>
        </a:p>
      </dsp:txBody>
      <dsp:txXfrm rot="-5400000">
        <a:off x="1577255" y="281468"/>
        <a:ext cx="8378594" cy="1615537"/>
      </dsp:txXfrm>
    </dsp:sp>
    <dsp:sp modelId="{13CF8B6B-0153-D14F-9375-DB1048261C75}">
      <dsp:nvSpPr>
        <dsp:cNvPr id="0" name=""/>
        <dsp:cNvSpPr/>
      </dsp:nvSpPr>
      <dsp:spPr>
        <a:xfrm rot="5400000">
          <a:off x="-139663" y="2704785"/>
          <a:ext cx="1806465" cy="14661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Linear Regression</a:t>
          </a:r>
        </a:p>
      </dsp:txBody>
      <dsp:txXfrm rot="-5400000">
        <a:off x="30519" y="3267656"/>
        <a:ext cx="1466103" cy="340362"/>
      </dsp:txXfrm>
    </dsp:sp>
    <dsp:sp modelId="{9E02F898-CA8A-604D-9DC4-81C07A32013C}">
      <dsp:nvSpPr>
        <dsp:cNvPr id="0" name=""/>
        <dsp:cNvSpPr/>
      </dsp:nvSpPr>
      <dsp:spPr>
        <a:xfrm rot="5400000">
          <a:off x="4865507" y="-1101496"/>
          <a:ext cx="1895972" cy="84464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Point plots between dependent variable and independent variables</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lm() function to apply</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summary() function to evaluate</a:t>
          </a:r>
        </a:p>
        <a:p>
          <a:pPr marL="285750" lvl="1" indent="-285750" algn="l" defTabSz="1244600">
            <a:lnSpc>
              <a:spcPct val="90000"/>
            </a:lnSpc>
            <a:spcBef>
              <a:spcPct val="0"/>
            </a:spcBef>
            <a:spcAft>
              <a:spcPct val="15000"/>
            </a:spcAft>
            <a:buChar char="•"/>
          </a:pPr>
          <a:endParaRPr lang="en-US" sz="2800" kern="1200" dirty="0">
            <a:latin typeface="Arial" panose="020B0604020202020204" pitchFamily="34" charset="0"/>
            <a:cs typeface="Arial" panose="020B0604020202020204" pitchFamily="34" charset="0"/>
          </a:endParaRPr>
        </a:p>
      </dsp:txBody>
      <dsp:txXfrm rot="-5400000">
        <a:off x="1590291" y="2266274"/>
        <a:ext cx="8353851" cy="1710864"/>
      </dsp:txXfrm>
    </dsp:sp>
    <dsp:sp modelId="{DDD5CAE5-CA43-4C4E-AA47-B49294EEB2D5}">
      <dsp:nvSpPr>
        <dsp:cNvPr id="0" name=""/>
        <dsp:cNvSpPr/>
      </dsp:nvSpPr>
      <dsp:spPr>
        <a:xfrm rot="5400000">
          <a:off x="-139663" y="5184686"/>
          <a:ext cx="1806465" cy="14661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Classification</a:t>
          </a:r>
        </a:p>
      </dsp:txBody>
      <dsp:txXfrm rot="-5400000">
        <a:off x="30519" y="5747557"/>
        <a:ext cx="1466103" cy="340362"/>
      </dsp:txXfrm>
    </dsp:sp>
    <dsp:sp modelId="{46F6A35A-F065-574F-A672-AC64D4A93F55}">
      <dsp:nvSpPr>
        <dsp:cNvPr id="0" name=""/>
        <dsp:cNvSpPr/>
      </dsp:nvSpPr>
      <dsp:spPr>
        <a:xfrm rot="5400000">
          <a:off x="4418382" y="1378404"/>
          <a:ext cx="2790221" cy="84464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geom_point</a:t>
          </a:r>
          <a:r>
            <a:rPr lang="en-US" sz="2800" kern="1200" dirty="0">
              <a:latin typeface="Arial" panose="020B0604020202020204" pitchFamily="34" charset="0"/>
              <a:cs typeface="Arial" panose="020B0604020202020204" pitchFamily="34" charset="0"/>
            </a:rPr>
            <a:t>() and histogram to plot</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rpart</a:t>
          </a:r>
          <a:r>
            <a:rPr lang="en-US" sz="2800" kern="1200" dirty="0">
              <a:latin typeface="Arial" panose="020B0604020202020204" pitchFamily="34" charset="0"/>
              <a:cs typeface="Arial" panose="020B0604020202020204" pitchFamily="34" charset="0"/>
            </a:rPr>
            <a:t>() to build Decision Tree Classifier model</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knn</a:t>
          </a:r>
          <a:r>
            <a:rPr lang="en-US" sz="2800" kern="1200" dirty="0">
              <a:latin typeface="Arial" panose="020B0604020202020204" pitchFamily="34" charset="0"/>
              <a:cs typeface="Arial" panose="020B0604020202020204" pitchFamily="34" charset="0"/>
            </a:rPr>
            <a:t>() to build KNN Classifier model</a:t>
          </a:r>
        </a:p>
        <a:p>
          <a:pPr marL="285750" lvl="1" indent="-285750" algn="l" defTabSz="1244600">
            <a:lnSpc>
              <a:spcPct val="90000"/>
            </a:lnSpc>
            <a:spcBef>
              <a:spcPct val="0"/>
            </a:spcBef>
            <a:spcAft>
              <a:spcPct val="15000"/>
            </a:spcAft>
            <a:buChar char="•"/>
          </a:pPr>
          <a:r>
            <a:rPr lang="en-US" sz="2800" kern="1200" dirty="0">
              <a:latin typeface="Arial" panose="020B0604020202020204" pitchFamily="34" charset="0"/>
              <a:cs typeface="Arial" panose="020B0604020202020204" pitchFamily="34" charset="0"/>
            </a:rPr>
            <a:t>Use </a:t>
          </a:r>
          <a:r>
            <a:rPr lang="en-US" sz="2800" kern="1200" dirty="0" err="1">
              <a:latin typeface="Arial" panose="020B0604020202020204" pitchFamily="34" charset="0"/>
              <a:cs typeface="Arial" panose="020B0604020202020204" pitchFamily="34" charset="0"/>
            </a:rPr>
            <a:t>confusionMatrix</a:t>
          </a:r>
          <a:r>
            <a:rPr lang="en-US" sz="2800" kern="1200" dirty="0">
              <a:latin typeface="Arial" panose="020B0604020202020204" pitchFamily="34" charset="0"/>
              <a:cs typeface="Arial" panose="020B0604020202020204" pitchFamily="34" charset="0"/>
            </a:rPr>
            <a:t>() and accuracy to evaluate models</a:t>
          </a:r>
        </a:p>
        <a:p>
          <a:pPr marL="285750" lvl="1" indent="-285750" algn="l" defTabSz="1244600">
            <a:lnSpc>
              <a:spcPct val="90000"/>
            </a:lnSpc>
            <a:spcBef>
              <a:spcPct val="0"/>
            </a:spcBef>
            <a:spcAft>
              <a:spcPct val="15000"/>
            </a:spcAft>
            <a:buChar char="•"/>
          </a:pPr>
          <a:endParaRPr lang="en-US" sz="2800" kern="1200" dirty="0">
            <a:latin typeface="Arial" panose="020B0604020202020204" pitchFamily="34" charset="0"/>
            <a:cs typeface="Arial" panose="020B0604020202020204" pitchFamily="34" charset="0"/>
          </a:endParaRPr>
        </a:p>
      </dsp:txBody>
      <dsp:txXfrm rot="-5400000">
        <a:off x="1590291" y="4342703"/>
        <a:ext cx="8310198" cy="25178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covid19.census.gov/datasets/population-by-age-and-sex-counties" TargetMode="External"/><Relationship Id="rId18" Type="http://schemas.openxmlformats.org/officeDocument/2006/relationships/diagramLayout" Target="../diagrams/layout1.xml"/><Relationship Id="rId26" Type="http://schemas.microsoft.com/office/2007/relationships/diagramDrawing" Target="../diagrams/drawing2.xml"/><Relationship Id="rId39" Type="http://schemas.openxmlformats.org/officeDocument/2006/relationships/image" Target="../media/image18.png"/><Relationship Id="rId21" Type="http://schemas.microsoft.com/office/2007/relationships/diagramDrawing" Target="../diagrams/drawing1.xml"/><Relationship Id="rId34" Type="http://schemas.openxmlformats.org/officeDocument/2006/relationships/image" Target="../media/image13.png"/><Relationship Id="rId7" Type="http://schemas.openxmlformats.org/officeDocument/2006/relationships/image" Target="../media/image5.png"/><Relationship Id="rId12" Type="http://schemas.openxmlformats.org/officeDocument/2006/relationships/hyperlink" Target="https://data.humdata.org/dataset/nyt-covid-19-data?force_layout=desktop" TargetMode="External"/><Relationship Id="rId17" Type="http://schemas.openxmlformats.org/officeDocument/2006/relationships/diagramData" Target="../diagrams/data1.xml"/><Relationship Id="rId25" Type="http://schemas.openxmlformats.org/officeDocument/2006/relationships/diagramColors" Target="../diagrams/colors2.xml"/><Relationship Id="rId33" Type="http://schemas.openxmlformats.org/officeDocument/2006/relationships/image" Target="../media/image12.png"/><Relationship Id="rId38"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hyperlink" Target="https://health.data.ny.gov/" TargetMode="External"/><Relationship Id="rId20" Type="http://schemas.openxmlformats.org/officeDocument/2006/relationships/diagramColors" Target="../diagrams/colors1.xm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health.data.ny.gov/Health/New-York-State-Statewide-COVID-19-Testing/xdss-u53e" TargetMode="External"/><Relationship Id="rId24" Type="http://schemas.openxmlformats.org/officeDocument/2006/relationships/diagramQuickStyle" Target="../diagrams/quickStyle2.xml"/><Relationship Id="rId32" Type="http://schemas.openxmlformats.org/officeDocument/2006/relationships/image" Target="../media/image11.png"/><Relationship Id="rId37" Type="http://schemas.openxmlformats.org/officeDocument/2006/relationships/image" Target="../media/image16.png"/><Relationship Id="rId5" Type="http://schemas.openxmlformats.org/officeDocument/2006/relationships/image" Target="../media/image3.png"/><Relationship Id="rId15" Type="http://schemas.openxmlformats.org/officeDocument/2006/relationships/hyperlink" Target="https://covid19.census.gov/datasets/worked-at-home-counties/data" TargetMode="External"/><Relationship Id="rId23" Type="http://schemas.openxmlformats.org/officeDocument/2006/relationships/diagramLayout" Target="../diagrams/layout2.xml"/><Relationship Id="rId28" Type="http://schemas.openxmlformats.org/officeDocument/2006/relationships/image" Target="../media/image7.png"/><Relationship Id="rId36" Type="http://schemas.openxmlformats.org/officeDocument/2006/relationships/image" Target="../media/image15.png"/><Relationship Id="rId10" Type="http://schemas.openxmlformats.org/officeDocument/2006/relationships/hyperlink" Target="https://datascienceplus.com/how-to-apply-linear-regression-in-r/" TargetMode="External"/><Relationship Id="rId19" Type="http://schemas.openxmlformats.org/officeDocument/2006/relationships/diagramQuickStyle" Target="../diagrams/quickStyle1.xml"/><Relationship Id="rId31"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hyperlink" Target="https://data.library.virginia.edu/diagnostic-plots/" TargetMode="External"/><Relationship Id="rId14" Type="http://schemas.openxmlformats.org/officeDocument/2006/relationships/hyperlink" Target="https://covid19.census.gov/datasets/income-and-benefits-counties" TargetMode="External"/><Relationship Id="rId22" Type="http://schemas.openxmlformats.org/officeDocument/2006/relationships/diagramData" Target="../diagrams/data2.xml"/><Relationship Id="rId27" Type="http://schemas.openxmlformats.org/officeDocument/2006/relationships/image" Target="../media/image6.png"/><Relationship Id="rId30" Type="http://schemas.openxmlformats.org/officeDocument/2006/relationships/image" Target="../media/image9.png"/><Relationship Id="rId35" Type="http://schemas.openxmlformats.org/officeDocument/2006/relationships/image" Target="../media/image14.png"/><Relationship Id="rId8" Type="http://schemas.openxmlformats.org/officeDocument/2006/relationships/hyperlink" Target="https://github.com/HelenWu11/DataAnalytics2020_RuoyanWu_FinalProject" TargetMode="Externa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3"/>
          <a:srcRect/>
          <a:stretch>
            <a:fillRect/>
          </a:stretch>
        </p:blipFill>
        <p:spPr bwMode="auto">
          <a:xfrm>
            <a:off x="1155819" y="716232"/>
            <a:ext cx="4217671" cy="21144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1173479" y="3609311"/>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5"/>
          <a:stretch>
            <a:fillRect/>
          </a:stretch>
        </p:blipFill>
        <p:spPr>
          <a:xfrm>
            <a:off x="33885505" y="2229909"/>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6"/>
          <a:stretch>
            <a:fillRect/>
          </a:stretch>
        </p:blipFill>
        <p:spPr>
          <a:xfrm>
            <a:off x="33909000" y="712668"/>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7"/>
          <a:stretch>
            <a:fillRect/>
          </a:stretch>
        </p:blipFill>
        <p:spPr>
          <a:xfrm>
            <a:off x="6752350" y="2768793"/>
            <a:ext cx="4366583" cy="2193261"/>
          </a:xfrm>
          <a:prstGeom prst="rect">
            <a:avLst/>
          </a:prstGeom>
        </p:spPr>
      </p:pic>
      <p:sp>
        <p:nvSpPr>
          <p:cNvPr id="14" name="Rectangle 2">
            <a:extLst>
              <a:ext uri="{FF2B5EF4-FFF2-40B4-BE49-F238E27FC236}">
                <a16:creationId xmlns:a16="http://schemas.microsoft.com/office/drawing/2014/main" id="{BF843AFC-7BCF-48DA-8151-8147A007E536}"/>
              </a:ext>
            </a:extLst>
          </p:cNvPr>
          <p:cNvSpPr>
            <a:spLocks/>
          </p:cNvSpPr>
          <p:nvPr/>
        </p:nvSpPr>
        <p:spPr bwMode="auto">
          <a:xfrm>
            <a:off x="8610600" y="749771"/>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D</a:t>
            </a:r>
            <a:r>
              <a:rPr lang="en-US" altLang="zh-CN" sz="4800" b="1" dirty="0">
                <a:solidFill>
                  <a:schemeClr val="accent2"/>
                </a:solidFill>
                <a:latin typeface="Verdana" charset="0"/>
                <a:ea typeface="Verdana" charset="0"/>
                <a:cs typeface="Verdana" charset="0"/>
              </a:rPr>
              <a:t>ata Analytics of COVID-19 in New York State</a:t>
            </a:r>
            <a:endParaRPr lang="en-US" sz="4800" b="1" dirty="0">
              <a:solidFill>
                <a:schemeClr val="accent2"/>
              </a:solidFill>
              <a:latin typeface="Verdana" charset="0"/>
              <a:ea typeface="Verdana" charset="0"/>
              <a:cs typeface="Verdana" charset="0"/>
            </a:endParaRP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dirty="0">
                <a:solidFill>
                  <a:srgbClr val="333399"/>
                </a:solidFill>
                <a:latin typeface="Arial Black" pitchFamily="-108" charset="0"/>
                <a:ea typeface="Arial Black" pitchFamily="-108" charset="0"/>
                <a:cs typeface="Arial Black" pitchFamily="-108" charset="0"/>
                <a:sym typeface="Arial Black" pitchFamily="-108" charset="0"/>
              </a:rPr>
              <a:t>Ruoyan Wu wur7@rpi.edu</a:t>
            </a:r>
          </a:p>
          <a:p>
            <a:pPr marL="17574">
              <a:spcBef>
                <a:spcPts val="667"/>
              </a:spcBef>
            </a:pPr>
            <a:r>
              <a:rPr lang="en-US"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b="1" baseline="30000" dirty="0">
                <a:solidFill>
                  <a:srgbClr val="333399"/>
                </a:solidFill>
                <a:latin typeface="Arial Black" charset="0"/>
                <a:ea typeface="Arial Black" charset="0"/>
                <a:cs typeface="Arial Black" charset="0"/>
                <a:sym typeface="Arial Black" pitchFamily="-108" charset="0"/>
              </a:rPr>
              <a:t>1</a:t>
            </a:r>
            <a:r>
              <a:rPr lang="en-US"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grpSp>
        <p:nvGrpSpPr>
          <p:cNvPr id="15" name="Group 14">
            <a:extLst>
              <a:ext uri="{FF2B5EF4-FFF2-40B4-BE49-F238E27FC236}">
                <a16:creationId xmlns:a16="http://schemas.microsoft.com/office/drawing/2014/main" id="{B858AFE3-59BF-426A-B84B-DCAE967801C9}"/>
              </a:ext>
            </a:extLst>
          </p:cNvPr>
          <p:cNvGrpSpPr/>
          <p:nvPr/>
        </p:nvGrpSpPr>
        <p:grpSpPr>
          <a:xfrm>
            <a:off x="1173479" y="15356176"/>
            <a:ext cx="10947929" cy="1824799"/>
            <a:chOff x="576544" y="12808368"/>
            <a:chExt cx="12227390" cy="2009191"/>
          </a:xfrm>
        </p:grpSpPr>
        <p:sp>
          <p:nvSpPr>
            <p:cNvPr id="16" name="Rectangle 15">
              <a:extLst>
                <a:ext uri="{FF2B5EF4-FFF2-40B4-BE49-F238E27FC236}">
                  <a16:creationId xmlns:a16="http://schemas.microsoft.com/office/drawing/2014/main" id="{B7AB1116-ACBD-4258-9596-257B0DF5ABD3}"/>
                </a:ext>
              </a:extLst>
            </p:cNvPr>
            <p:cNvSpPr/>
            <p:nvPr/>
          </p:nvSpPr>
          <p:spPr>
            <a:xfrm>
              <a:off x="581844" y="14018500"/>
              <a:ext cx="12222090" cy="799059"/>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17" name="Rectangle 16">
              <a:extLst>
                <a:ext uri="{FF2B5EF4-FFF2-40B4-BE49-F238E27FC236}">
                  <a16:creationId xmlns:a16="http://schemas.microsoft.com/office/drawing/2014/main" id="{6F59F013-CEE6-44EC-825D-7EAD5D41562A}"/>
                </a:ext>
              </a:extLst>
            </p:cNvPr>
            <p:cNvSpPr>
              <a:spLocks/>
            </p:cNvSpPr>
            <p:nvPr/>
          </p:nvSpPr>
          <p:spPr bwMode="auto">
            <a:xfrm>
              <a:off x="576544" y="12808368"/>
              <a:ext cx="12222091"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sp>
        <p:nvSpPr>
          <p:cNvPr id="19" name="Rectangle 98">
            <a:extLst>
              <a:ext uri="{FF2B5EF4-FFF2-40B4-BE49-F238E27FC236}">
                <a16:creationId xmlns:a16="http://schemas.microsoft.com/office/drawing/2014/main" id="{E8AF26A0-8F02-4728-9343-CB26CD11528E}"/>
              </a:ext>
            </a:extLst>
          </p:cNvPr>
          <p:cNvSpPr>
            <a:spLocks/>
          </p:cNvSpPr>
          <p:nvPr/>
        </p:nvSpPr>
        <p:spPr bwMode="auto">
          <a:xfrm>
            <a:off x="547368" y="34518599"/>
            <a:ext cx="18350231" cy="3414803"/>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Python –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Pandas – An useful data manipulation package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Df</a:t>
            </a:r>
            <a:r>
              <a:rPr lang="en-US" sz="2300" dirty="0">
                <a:solidFill>
                  <a:schemeClr val="tx1"/>
                </a:solidFill>
                <a:latin typeface="Verdana" pitchFamily="-108" charset="0"/>
                <a:ea typeface="Verdana" pitchFamily="-108" charset="0"/>
                <a:cs typeface="Verdana" pitchFamily="-108" charset="0"/>
                <a:sym typeface="Verdana" pitchFamily="-108" charset="0"/>
              </a:rPr>
              <a:t>,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in R &amp; python pandas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Levels in R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for factor data, the possible number of choices are levels</a:t>
            </a:r>
          </a:p>
        </p:txBody>
      </p:sp>
      <p:sp>
        <p:nvSpPr>
          <p:cNvPr id="20" name="Rectangle 98">
            <a:extLst>
              <a:ext uri="{FF2B5EF4-FFF2-40B4-BE49-F238E27FC236}">
                <a16:creationId xmlns:a16="http://schemas.microsoft.com/office/drawing/2014/main" id="{1CB8D62C-0BA2-4B33-B399-1DB456EFBF8A}"/>
              </a:ext>
            </a:extLst>
          </p:cNvPr>
          <p:cNvSpPr>
            <a:spLocks/>
          </p:cNvSpPr>
          <p:nvPr/>
        </p:nvSpPr>
        <p:spPr bwMode="auto">
          <a:xfrm>
            <a:off x="19507201" y="34518600"/>
            <a:ext cx="18350230" cy="3414803"/>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GitHub Link to code: </a:t>
            </a:r>
            <a:r>
              <a:rPr lang="en-US" sz="2000" dirty="0">
                <a:solidFill>
                  <a:schemeClr val="tx1"/>
                </a:solidFill>
                <a:latin typeface="Verdana" pitchFamily="-108" charset="0"/>
                <a:ea typeface="Verdana" pitchFamily="-108" charset="0"/>
                <a:cs typeface="Verdana" pitchFamily="-108" charset="0"/>
                <a:sym typeface="Verdana" pitchFamily="-108" charset="0"/>
                <a:hlinkClick r:id="rId8"/>
              </a:rPr>
              <a:t>https://github.com/HelenWu11/DataAnalytics2020_RuoyanWu_FinalProject</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Understanding Diagnostic Plots for Linear Regression Analysis: </a:t>
            </a:r>
            <a:r>
              <a:rPr lang="en-US" sz="2000" dirty="0">
                <a:solidFill>
                  <a:schemeClr val="tx1"/>
                </a:solidFill>
                <a:latin typeface="Verdana" pitchFamily="-108" charset="0"/>
                <a:ea typeface="Verdana" pitchFamily="-108" charset="0"/>
                <a:cs typeface="Verdana" pitchFamily="-108" charset="0"/>
                <a:sym typeface="Verdana" pitchFamily="-108" charset="0"/>
                <a:hlinkClick r:id="rId9"/>
              </a:rPr>
              <a:t>https://data.library.virginia.edu/diagnostic-plots/</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How to apply Linear Regression in R: </a:t>
            </a:r>
            <a:r>
              <a:rPr lang="en-US" sz="2000" dirty="0">
                <a:solidFill>
                  <a:schemeClr val="tx1"/>
                </a:solidFill>
                <a:latin typeface="Verdana" pitchFamily="-108" charset="0"/>
                <a:ea typeface="Verdana" pitchFamily="-108" charset="0"/>
                <a:cs typeface="Verdana" pitchFamily="-108" charset="0"/>
                <a:sym typeface="Verdana" pitchFamily="-108" charset="0"/>
                <a:hlinkClick r:id="rId10"/>
              </a:rPr>
              <a:t>https://datascienceplus.com/how-to-apply-linear-regression-in-r/</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New York State Statewide COVID-19 Testing: </a:t>
            </a:r>
            <a:r>
              <a:rPr lang="en-US" sz="2000" dirty="0">
                <a:solidFill>
                  <a:schemeClr val="tx1"/>
                </a:solidFill>
                <a:latin typeface="Verdana" pitchFamily="-108" charset="0"/>
                <a:ea typeface="Verdana" pitchFamily="-108" charset="0"/>
                <a:cs typeface="Verdana" pitchFamily="-108" charset="0"/>
                <a:sym typeface="Verdana" pitchFamily="-108" charset="0"/>
                <a:hlinkClick r:id="rId11"/>
              </a:rPr>
              <a:t>https://health.data.ny.gov/Health/New-York-State-Statewide-COVID-19-Testing/xdss-u53e</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The New York Times Coronavirus (Covid-19) Cases and Deaths in the United States: </a:t>
            </a:r>
            <a:r>
              <a:rPr lang="en-US" sz="2000" dirty="0">
                <a:solidFill>
                  <a:schemeClr val="tx1"/>
                </a:solidFill>
                <a:latin typeface="Verdana" pitchFamily="-108" charset="0"/>
                <a:ea typeface="Verdana" pitchFamily="-108" charset="0"/>
                <a:cs typeface="Verdana" pitchFamily="-108" charset="0"/>
                <a:sym typeface="Verdana" pitchFamily="-108" charset="0"/>
                <a:hlinkClick r:id="rId12"/>
              </a:rPr>
              <a:t>https://data.humdata.org/dataset/nyt-covid-19-data?force_layout=desktop</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Population by Age and Sex – Counties: </a:t>
            </a:r>
            <a:r>
              <a:rPr lang="en-US" sz="2000" dirty="0">
                <a:solidFill>
                  <a:schemeClr val="tx1"/>
                </a:solidFill>
                <a:latin typeface="Verdana" pitchFamily="-108" charset="0"/>
                <a:ea typeface="Verdana" pitchFamily="-108" charset="0"/>
                <a:cs typeface="Verdana" pitchFamily="-108" charset="0"/>
                <a:sym typeface="Verdana" pitchFamily="-108" charset="0"/>
                <a:hlinkClick r:id="rId13"/>
              </a:rPr>
              <a:t>https://covid19.census.gov/datasets/population-by-age-and-sex-counties</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Income and Benefits – Counties: </a:t>
            </a:r>
            <a:r>
              <a:rPr lang="en-US" sz="2000" dirty="0">
                <a:solidFill>
                  <a:schemeClr val="tx1"/>
                </a:solidFill>
                <a:latin typeface="Verdana" pitchFamily="-108" charset="0"/>
                <a:ea typeface="Verdana" pitchFamily="-108" charset="0"/>
                <a:cs typeface="Verdana" pitchFamily="-108" charset="0"/>
                <a:sym typeface="Verdana" pitchFamily="-108" charset="0"/>
                <a:hlinkClick r:id="rId14"/>
              </a:rPr>
              <a:t>https://covid19.census.gov/datasets/income-and-benefits-counties</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Worked at Home – Counties: </a:t>
            </a:r>
            <a:r>
              <a:rPr lang="en-US" sz="2000" dirty="0">
                <a:solidFill>
                  <a:schemeClr val="tx1"/>
                </a:solidFill>
                <a:latin typeface="Verdana" pitchFamily="-108" charset="0"/>
                <a:ea typeface="Verdana" pitchFamily="-108" charset="0"/>
                <a:cs typeface="Verdana" pitchFamily="-108" charset="0"/>
                <a:sym typeface="Verdana" pitchFamily="-108" charset="0"/>
                <a:hlinkClick r:id="rId15"/>
              </a:rPr>
              <a:t>https://covid19.census.gov/datasets/worked-at-home-counties/data</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Verdana" pitchFamily="-108" charset="0"/>
              <a:ea typeface="Verdana" pitchFamily="-108" charset="0"/>
              <a:cs typeface="Verdana" pitchFamily="-108" charset="0"/>
              <a:sym typeface="Verdana" pitchFamily="-108" charset="0"/>
            </a:endParaRPr>
          </a:p>
        </p:txBody>
      </p:sp>
      <p:grpSp>
        <p:nvGrpSpPr>
          <p:cNvPr id="21" name="Group 20">
            <a:extLst>
              <a:ext uri="{FF2B5EF4-FFF2-40B4-BE49-F238E27FC236}">
                <a16:creationId xmlns:a16="http://schemas.microsoft.com/office/drawing/2014/main" id="{D225CBF8-C98D-445D-823F-6A80D54BCA03}"/>
              </a:ext>
            </a:extLst>
          </p:cNvPr>
          <p:cNvGrpSpPr/>
          <p:nvPr/>
        </p:nvGrpSpPr>
        <p:grpSpPr>
          <a:xfrm>
            <a:off x="1343462" y="4962055"/>
            <a:ext cx="9775471" cy="11210935"/>
            <a:chOff x="576544" y="12773225"/>
            <a:chExt cx="9720658" cy="17960260"/>
          </a:xfrm>
        </p:grpSpPr>
        <p:sp>
          <p:nvSpPr>
            <p:cNvPr id="22" name="Rectangle 21">
              <a:extLst>
                <a:ext uri="{FF2B5EF4-FFF2-40B4-BE49-F238E27FC236}">
                  <a16:creationId xmlns:a16="http://schemas.microsoft.com/office/drawing/2014/main" id="{3D766D0A-1E33-40E7-8970-E11E703AA8F2}"/>
                </a:ext>
              </a:extLst>
            </p:cNvPr>
            <p:cNvSpPr/>
            <p:nvPr/>
          </p:nvSpPr>
          <p:spPr>
            <a:xfrm>
              <a:off x="581844" y="14018499"/>
              <a:ext cx="9715358" cy="16714986"/>
            </a:xfrm>
            <a:prstGeom prst="rect">
              <a:avLst/>
            </a:prstGeom>
          </p:spPr>
          <p:txBody>
            <a:bodyPr wrap="square">
              <a:spAutoFit/>
            </a:bodyPr>
            <a:lstStyle/>
            <a:p>
              <a:pPr marL="0" marR="0">
                <a:spcBef>
                  <a:spcPts val="0"/>
                </a:spcBef>
                <a:spcAft>
                  <a:spcPts val="0"/>
                </a:spcAft>
              </a:pPr>
              <a:r>
                <a:rPr lang="en-US" sz="2800" dirty="0">
                  <a:effectLst/>
                  <a:latin typeface="Arial" panose="020B0604020202020204" pitchFamily="34" charset="0"/>
                  <a:ea typeface="宋体" panose="02010600030101010101" pitchFamily="2" charset="-122"/>
                  <a:cs typeface="Arial" panose="020B0604020202020204" pitchFamily="34" charset="0"/>
                </a:rPr>
                <a:t>Coronavirus disease (COVID-19) is an infectious disease caused by a newly discovered coronavirus, which spreads fast and has infected huge amounts of people.  It not only affects people's health and lives, but also affects the world in every aspect. </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Because there is no worldwide dataset been collected yet. I am going to focus on one place, specifically New York State in the United States. The main dataset my project based on is the </a:t>
              </a:r>
              <a:r>
                <a:rPr lang="en-US" sz="2800" i="1" dirty="0">
                  <a:latin typeface="Arial" panose="020B0604020202020204" pitchFamily="34" charset="0"/>
                  <a:ea typeface="宋体" panose="02010600030101010101" pitchFamily="2" charset="-122"/>
                  <a:cs typeface="Arial" panose="020B0604020202020204" pitchFamily="34" charset="0"/>
                </a:rPr>
                <a:t>New York State Statewide COVID-19 Testing </a:t>
              </a:r>
              <a:r>
                <a:rPr lang="en-US" sz="2800" dirty="0">
                  <a:latin typeface="Arial" panose="020B0604020202020204" pitchFamily="34" charset="0"/>
                  <a:ea typeface="宋体" panose="02010600030101010101" pitchFamily="2" charset="-122"/>
                  <a:cs typeface="Arial" panose="020B0604020202020204" pitchFamily="34" charset="0"/>
                </a:rPr>
                <a:t>which contains data of each County in New York State from March to October. Based on these data, I make mainly three hypotheses about there exist relationships between the cumulative positive cases number of each County and some other features such as work from home population of each County etc.</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 use Linear Regression model to test the first and second hypotheses, and two classification models, Decision Tree Classifier model and KNN Classifier model to test the third hypothesis. From results of all models after I trained, they proof my hypotheses.</a:t>
              </a:r>
            </a:p>
            <a:p>
              <a:pPr marL="0" marR="0">
                <a:spcBef>
                  <a:spcPts val="0"/>
                </a:spcBef>
                <a:spcAft>
                  <a:spcPts val="0"/>
                </a:spcAft>
              </a:pPr>
              <a:endParaRPr lang="en-US" sz="28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i="1" dirty="0">
                <a:latin typeface="Arial" panose="020B0604020202020204" pitchFamily="34" charset="0"/>
                <a:ea typeface="宋体" panose="02010600030101010101" pitchFamily="2" charset="-122"/>
                <a:cs typeface="Arial" panose="020B0604020202020204" pitchFamily="34" charset="0"/>
              </a:endParaRPr>
            </a:p>
          </p:txBody>
        </p:sp>
        <p:sp>
          <p:nvSpPr>
            <p:cNvPr id="23" name="Rectangle 22">
              <a:extLst>
                <a:ext uri="{FF2B5EF4-FFF2-40B4-BE49-F238E27FC236}">
                  <a16:creationId xmlns:a16="http://schemas.microsoft.com/office/drawing/2014/main" id="{9CFB6E43-2AA9-477D-8815-B55F93A4B50A}"/>
                </a:ext>
              </a:extLst>
            </p:cNvPr>
            <p:cNvSpPr>
              <a:spLocks/>
            </p:cNvSpPr>
            <p:nvPr/>
          </p:nvSpPr>
          <p:spPr bwMode="auto">
            <a:xfrm>
              <a:off x="576544" y="12773225"/>
              <a:ext cx="9322851" cy="130783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26" name="TextBox 25">
            <a:extLst>
              <a:ext uri="{FF2B5EF4-FFF2-40B4-BE49-F238E27FC236}">
                <a16:creationId xmlns:a16="http://schemas.microsoft.com/office/drawing/2014/main" id="{67E2DE3A-CE2B-4F32-90F4-8B362689369D}"/>
              </a:ext>
            </a:extLst>
          </p:cNvPr>
          <p:cNvSpPr txBox="1"/>
          <p:nvPr/>
        </p:nvSpPr>
        <p:spPr>
          <a:xfrm rot="10800000" flipV="1">
            <a:off x="1161632" y="16738086"/>
            <a:ext cx="11131618" cy="13018949"/>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 want to explore what features may affect the COVID-19 infection rate. For example, higher test performed rate will also lead to higher positive cases rate.</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In this project, I make three hypotheses. </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The first one is there existed relationship between the monthly cumulative positive cases and monthly tests performed among all counties in the New York State. </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The second hypothesis is there existed relationship between the cumulative positive cases rate in June for each county, work from home proportion, specific age range proportion, and specific income range proportion. </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The third hypothesis is the cumulative positive cases rate of each County can be separated into different level of groups based on different features such as work from home proportion, specific age range proportion, and so on.</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If the first hypothesis is true, I can build a model based on the relationship and use it to predict a County next month’s cumulative positive cases based on the tests performed; </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If the second hypothesis is true, I can build a model based on the relationship and use it to predict a County’s cumulative positive cases of a month based on number of other features; </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If the third hypothesis is true, I can predict if a County has serious infection rate or not depends on which level a County’s cumulative positive rate belongs.</a:t>
            </a:r>
          </a:p>
        </p:txBody>
      </p:sp>
      <p:grpSp>
        <p:nvGrpSpPr>
          <p:cNvPr id="27" name="Group 26">
            <a:extLst>
              <a:ext uri="{FF2B5EF4-FFF2-40B4-BE49-F238E27FC236}">
                <a16:creationId xmlns:a16="http://schemas.microsoft.com/office/drawing/2014/main" id="{230AD9CD-4E06-4062-A587-2C044E65B9F9}"/>
              </a:ext>
            </a:extLst>
          </p:cNvPr>
          <p:cNvGrpSpPr/>
          <p:nvPr/>
        </p:nvGrpSpPr>
        <p:grpSpPr>
          <a:xfrm>
            <a:off x="12339134" y="15634338"/>
            <a:ext cx="11581461" cy="3350384"/>
            <a:chOff x="-3164547" y="11775488"/>
            <a:chExt cx="15968481" cy="4600929"/>
          </a:xfrm>
        </p:grpSpPr>
        <p:sp>
          <p:nvSpPr>
            <p:cNvPr id="28" name="Rectangle 27">
              <a:extLst>
                <a:ext uri="{FF2B5EF4-FFF2-40B4-BE49-F238E27FC236}">
                  <a16:creationId xmlns:a16="http://schemas.microsoft.com/office/drawing/2014/main" id="{1F5E2EAC-051B-48A1-8072-7055B54EAB9B}"/>
                </a:ext>
              </a:extLst>
            </p:cNvPr>
            <p:cNvSpPr/>
            <p:nvPr/>
          </p:nvSpPr>
          <p:spPr>
            <a:xfrm>
              <a:off x="581844" y="14018500"/>
              <a:ext cx="12222090" cy="2357917"/>
            </a:xfrm>
            <a:prstGeom prst="rect">
              <a:avLst/>
            </a:prstGeom>
          </p:spPr>
          <p:txBody>
            <a:bodyPr wrap="square">
              <a:spAutoFit/>
            </a:bodyPr>
            <a:lstStyle/>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29" name="Rectangle 28">
              <a:extLst>
                <a:ext uri="{FF2B5EF4-FFF2-40B4-BE49-F238E27FC236}">
                  <a16:creationId xmlns:a16="http://schemas.microsoft.com/office/drawing/2014/main" id="{1C6086DD-C1D4-4A95-B7CC-64A4529A8E07}"/>
                </a:ext>
              </a:extLst>
            </p:cNvPr>
            <p:cNvSpPr>
              <a:spLocks/>
            </p:cNvSpPr>
            <p:nvPr/>
          </p:nvSpPr>
          <p:spPr bwMode="auto">
            <a:xfrm>
              <a:off x="-3164547" y="11775488"/>
              <a:ext cx="12222091"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EDA Processes</a:t>
              </a:r>
            </a:p>
          </p:txBody>
        </p:sp>
      </p:grpSp>
      <p:grpSp>
        <p:nvGrpSpPr>
          <p:cNvPr id="30" name="Group 29">
            <a:extLst>
              <a:ext uri="{FF2B5EF4-FFF2-40B4-BE49-F238E27FC236}">
                <a16:creationId xmlns:a16="http://schemas.microsoft.com/office/drawing/2014/main" id="{75501300-08CA-44E3-9B4A-0DC67770F0A3}"/>
              </a:ext>
            </a:extLst>
          </p:cNvPr>
          <p:cNvGrpSpPr/>
          <p:nvPr/>
        </p:nvGrpSpPr>
        <p:grpSpPr>
          <a:xfrm>
            <a:off x="11346060" y="3651870"/>
            <a:ext cx="11781989" cy="12072247"/>
            <a:chOff x="576544" y="12808367"/>
            <a:chExt cx="12227390" cy="22801260"/>
          </a:xfrm>
        </p:grpSpPr>
        <p:sp>
          <p:nvSpPr>
            <p:cNvPr id="31" name="Rectangle 30">
              <a:extLst>
                <a:ext uri="{FF2B5EF4-FFF2-40B4-BE49-F238E27FC236}">
                  <a16:creationId xmlns:a16="http://schemas.microsoft.com/office/drawing/2014/main" id="{B1DC5A8D-C6C7-4AED-9D60-7DEC8F82FB22}"/>
                </a:ext>
              </a:extLst>
            </p:cNvPr>
            <p:cNvSpPr/>
            <p:nvPr/>
          </p:nvSpPr>
          <p:spPr>
            <a:xfrm>
              <a:off x="581844" y="14018501"/>
              <a:ext cx="12222090" cy="21591126"/>
            </a:xfrm>
            <a:prstGeom prst="rect">
              <a:avLst/>
            </a:prstGeom>
          </p:spPr>
          <p:txBody>
            <a:bodyPr wrap="square">
              <a:spAutoFit/>
            </a:bodyPr>
            <a:lstStyle/>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rPr>
                <a:t>Primary Dataset:</a:t>
              </a:r>
            </a:p>
            <a:p>
              <a:pPr marL="882424" lvl="1" indent="-457200">
                <a:spcBef>
                  <a:spcPts val="0"/>
                </a:spcBef>
                <a:spcAft>
                  <a:spcPts val="0"/>
                </a:spcAft>
                <a:buFont typeface="Arial" panose="020B0604020202020204" pitchFamily="34" charset="0"/>
                <a:buChar char="•"/>
              </a:pPr>
              <a:r>
                <a:rPr lang="en-US" sz="2800" i="1" dirty="0">
                  <a:effectLst/>
                  <a:latin typeface="Arial" panose="020B0604020202020204" pitchFamily="34" charset="0"/>
                  <a:ea typeface="宋体" panose="02010600030101010101" pitchFamily="2" charset="-122"/>
                  <a:cs typeface="Arial" panose="020B0604020202020204" pitchFamily="34" charset="0"/>
                </a:rPr>
                <a:t>New_York_State_Statewide_COVID-19_Testing.csv</a:t>
              </a:r>
              <a:r>
                <a:rPr lang="en-US" sz="2800" dirty="0">
                  <a:effectLst/>
                  <a:latin typeface="Arial" panose="020B0604020202020204" pitchFamily="34" charset="0"/>
                  <a:ea typeface="宋体" panose="02010600030101010101" pitchFamily="2" charset="-122"/>
                  <a:cs typeface="Arial" panose="020B0604020202020204" pitchFamily="34" charset="0"/>
                </a:rPr>
                <a:t>:</a:t>
              </a:r>
            </a:p>
            <a:p>
              <a:pPr marL="1309128" lvl="2"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hlinkClick r:id="rId16"/>
                </a:rPr>
                <a:t>https://health.data.ny.gov/</a:t>
              </a: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457200" marR="0" indent="-457200">
                <a:spcBef>
                  <a:spcPts val="0"/>
                </a:spcBef>
                <a:spcAft>
                  <a:spcPts val="0"/>
                </a:spcAft>
                <a:buFont typeface="Arial" panose="020B0604020202020204" pitchFamily="34" charset="0"/>
                <a:buChar char="•"/>
              </a:pPr>
              <a:endParaRPr lang="en-US" sz="2800" dirty="0">
                <a:effectLst/>
                <a:latin typeface="Arial" panose="020B0604020202020204" pitchFamily="34" charset="0"/>
                <a:ea typeface="宋体" panose="02010600030101010101" pitchFamily="2" charset="-122"/>
                <a:cs typeface="Arial" panose="020B060402020202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rPr>
                <a:t>Supplement Dataset : </a:t>
              </a:r>
            </a:p>
            <a:p>
              <a:pPr marL="882424"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The New York Times Coronavirus (Covid-19) Cases and Deaths in the United States：</a:t>
              </a:r>
            </a:p>
            <a:p>
              <a:pPr marL="1309128"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2"/>
                </a:rPr>
                <a:t>https://data.humdata.org/dataset/nyt-covid-19-data?force_layout=desktop</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882424"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Population by Age and Sex – Counties:</a:t>
              </a:r>
            </a:p>
            <a:p>
              <a:pPr marL="1309128"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3"/>
                </a:rPr>
                <a:t>https://covid19.census.gov/datasets/population-by-age-and-sex-counties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882424"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Income and Benefits – Counties:</a:t>
              </a:r>
            </a:p>
            <a:p>
              <a:pPr marL="1309128"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4"/>
                </a:rPr>
                <a:t>https://covid19.census.gov/datasets/income-and-benefits-counties</a:t>
              </a:r>
              <a:endParaRPr lang="en-US" sz="2800" i="1" dirty="0">
                <a:latin typeface="Arial" panose="020B0604020202020204" pitchFamily="34" charset="0"/>
                <a:ea typeface="宋体" panose="02010600030101010101" pitchFamily="2" charset="-122"/>
                <a:cs typeface="Arial" panose="020B0604020202020204" pitchFamily="34" charset="0"/>
              </a:endParaRPr>
            </a:p>
            <a:p>
              <a:pPr marL="882424" lvl="1" indent="-457200">
                <a:spcBef>
                  <a:spcPts val="0"/>
                </a:spcBef>
                <a:spcAft>
                  <a:spcPts val="0"/>
                </a:spcAft>
                <a:buFont typeface="Arial" panose="020B0604020202020204" pitchFamily="34" charset="0"/>
                <a:buChar char="•"/>
              </a:pPr>
              <a:r>
                <a:rPr lang="en-US" sz="2800" i="1" dirty="0">
                  <a:latin typeface="Arial" panose="020B0604020202020204" pitchFamily="34" charset="0"/>
                  <a:ea typeface="宋体" panose="02010600030101010101" pitchFamily="2" charset="-122"/>
                  <a:cs typeface="Arial" panose="020B0604020202020204" pitchFamily="34" charset="0"/>
                </a:rPr>
                <a:t>Worked at Home - Counties:</a:t>
              </a:r>
            </a:p>
            <a:p>
              <a:pPr marL="1309128" lvl="2" indent="-457200">
                <a:spcBef>
                  <a:spcPts val="0"/>
                </a:spcBef>
                <a:spcAft>
                  <a:spcPts val="0"/>
                </a:spcAft>
                <a:buFont typeface="Arial" panose="020B0604020202020204" pitchFamily="34" charset="0"/>
                <a:buChar char="•"/>
              </a:pPr>
              <a:r>
                <a:rPr lang="en-US" sz="2800" dirty="0">
                  <a:latin typeface="Arial" panose="020B0604020202020204" pitchFamily="34" charset="0"/>
                  <a:ea typeface="宋体" panose="02010600030101010101" pitchFamily="2" charset="-122"/>
                  <a:cs typeface="Arial" panose="020B0604020202020204" pitchFamily="34" charset="0"/>
                  <a:hlinkClick r:id="rId15"/>
                </a:rPr>
                <a:t>https://covid19.census.gov/datasets/worked-at-home-counties/data</a:t>
              </a:r>
              <a:endParaRPr lang="en-US" sz="2800" dirty="0">
                <a:latin typeface="Arial" panose="020B0604020202020204" pitchFamily="34" charset="0"/>
                <a:ea typeface="宋体" panose="02010600030101010101" pitchFamily="2" charset="-122"/>
                <a:cs typeface="Arial" panose="020B0604020202020204" pitchFamily="34" charset="0"/>
              </a:endParaRPr>
            </a:p>
            <a:p>
              <a:pPr lvl="2" indent="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457200" marR="0" indent="-457200">
                <a:spcBef>
                  <a:spcPts val="0"/>
                </a:spcBef>
                <a:spcAft>
                  <a:spcPts val="0"/>
                </a:spcAft>
                <a:buFont typeface="Arial" panose="020B0604020202020204" pitchFamily="34" charset="0"/>
                <a:buChar char="•"/>
              </a:pPr>
              <a:r>
                <a:rPr lang="en-US" sz="2800" dirty="0">
                  <a:effectLst/>
                  <a:latin typeface="Arial" panose="020B0604020202020204" pitchFamily="34" charset="0"/>
                  <a:ea typeface="宋体" panose="02010600030101010101" pitchFamily="2" charset="-122"/>
                  <a:cs typeface="Arial" panose="020B0604020202020204" pitchFamily="34" charset="0"/>
                </a:rPr>
                <a:t>Why they are applicable?</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These datasets are all from regular official dataset, so they</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are all accurate and timely statistical data that can be used.</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All these datasets are related to New State Counties, and</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they are all published or updated in year 2020. Therefore,</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they can be used or combined to build model or do</a:t>
              </a:r>
            </a:p>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	prediction.</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2800" i="1" dirty="0">
                <a:latin typeface="Arial" panose="020B0604020202020204" pitchFamily="34" charset="0"/>
                <a:ea typeface="宋体" panose="02010600030101010101" pitchFamily="2" charset="-122"/>
                <a:cs typeface="Arial" panose="020B0604020202020204" pitchFamily="34" charset="0"/>
              </a:endParaRPr>
            </a:p>
          </p:txBody>
        </p:sp>
        <p:sp>
          <p:nvSpPr>
            <p:cNvPr id="32" name="Rectangle 31">
              <a:extLst>
                <a:ext uri="{FF2B5EF4-FFF2-40B4-BE49-F238E27FC236}">
                  <a16:creationId xmlns:a16="http://schemas.microsoft.com/office/drawing/2014/main" id="{82E7F0EE-2CBA-4D16-99FA-C70425AAB00B}"/>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The Data</a:t>
              </a:r>
            </a:p>
          </p:txBody>
        </p:sp>
      </p:grpSp>
      <p:graphicFrame>
        <p:nvGraphicFramePr>
          <p:cNvPr id="34" name="Diagram 33">
            <a:extLst>
              <a:ext uri="{FF2B5EF4-FFF2-40B4-BE49-F238E27FC236}">
                <a16:creationId xmlns:a16="http://schemas.microsoft.com/office/drawing/2014/main" id="{9FB9B7E4-EAC5-4D99-B68C-883DA91E4C6C}"/>
              </a:ext>
            </a:extLst>
          </p:cNvPr>
          <p:cNvGraphicFramePr/>
          <p:nvPr>
            <p:extLst>
              <p:ext uri="{D42A27DB-BD31-4B8C-83A1-F6EECF244321}">
                <p14:modId xmlns:p14="http://schemas.microsoft.com/office/powerpoint/2010/main" val="3757018614"/>
              </p:ext>
            </p:extLst>
          </p:nvPr>
        </p:nvGraphicFramePr>
        <p:xfrm>
          <a:off x="12297956" y="16830342"/>
          <a:ext cx="8755162" cy="633807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37" name="Group 36">
            <a:extLst>
              <a:ext uri="{FF2B5EF4-FFF2-40B4-BE49-F238E27FC236}">
                <a16:creationId xmlns:a16="http://schemas.microsoft.com/office/drawing/2014/main" id="{CE8BDB32-E068-4D38-8441-3BEAAD21BAFA}"/>
              </a:ext>
            </a:extLst>
          </p:cNvPr>
          <p:cNvGrpSpPr/>
          <p:nvPr/>
        </p:nvGrpSpPr>
        <p:grpSpPr>
          <a:xfrm>
            <a:off x="11997266" y="23411642"/>
            <a:ext cx="12234334" cy="3350384"/>
            <a:chOff x="-3164547" y="11775488"/>
            <a:chExt cx="15968481" cy="4600929"/>
          </a:xfrm>
        </p:grpSpPr>
        <p:sp>
          <p:nvSpPr>
            <p:cNvPr id="38" name="Rectangle 37">
              <a:extLst>
                <a:ext uri="{FF2B5EF4-FFF2-40B4-BE49-F238E27FC236}">
                  <a16:creationId xmlns:a16="http://schemas.microsoft.com/office/drawing/2014/main" id="{0F18D5FE-E15C-476A-8DBB-ECEC11073891}"/>
                </a:ext>
              </a:extLst>
            </p:cNvPr>
            <p:cNvSpPr/>
            <p:nvPr/>
          </p:nvSpPr>
          <p:spPr>
            <a:xfrm>
              <a:off x="581844" y="14018500"/>
              <a:ext cx="12222090" cy="2357917"/>
            </a:xfrm>
            <a:prstGeom prst="rect">
              <a:avLst/>
            </a:prstGeom>
          </p:spPr>
          <p:txBody>
            <a:bodyPr wrap="square">
              <a:spAutoFit/>
            </a:bodyPr>
            <a:lstStyle/>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39" name="Rectangle 38">
              <a:extLst>
                <a:ext uri="{FF2B5EF4-FFF2-40B4-BE49-F238E27FC236}">
                  <a16:creationId xmlns:a16="http://schemas.microsoft.com/office/drawing/2014/main" id="{D524514E-F8D0-4D4B-B0BE-90F95FDCBE78}"/>
                </a:ext>
              </a:extLst>
            </p:cNvPr>
            <p:cNvSpPr>
              <a:spLocks/>
            </p:cNvSpPr>
            <p:nvPr/>
          </p:nvSpPr>
          <p:spPr bwMode="auto">
            <a:xfrm>
              <a:off x="-3164547" y="11775488"/>
              <a:ext cx="12222091"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Conduct Analysis</a:t>
              </a:r>
            </a:p>
          </p:txBody>
        </p:sp>
      </p:grpSp>
      <p:graphicFrame>
        <p:nvGraphicFramePr>
          <p:cNvPr id="40" name="Diagram 39">
            <a:extLst>
              <a:ext uri="{FF2B5EF4-FFF2-40B4-BE49-F238E27FC236}">
                <a16:creationId xmlns:a16="http://schemas.microsoft.com/office/drawing/2014/main" id="{74006949-46D3-44D6-9D1A-C8B56AD7364F}"/>
              </a:ext>
            </a:extLst>
          </p:cNvPr>
          <p:cNvGraphicFramePr/>
          <p:nvPr>
            <p:extLst>
              <p:ext uri="{D42A27DB-BD31-4B8C-83A1-F6EECF244321}">
                <p14:modId xmlns:p14="http://schemas.microsoft.com/office/powerpoint/2010/main" val="1437886072"/>
              </p:ext>
            </p:extLst>
          </p:nvPr>
        </p:nvGraphicFramePr>
        <p:xfrm>
          <a:off x="12037524" y="24378326"/>
          <a:ext cx="10047677" cy="719079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41" name="Group 40">
            <a:extLst>
              <a:ext uri="{FF2B5EF4-FFF2-40B4-BE49-F238E27FC236}">
                <a16:creationId xmlns:a16="http://schemas.microsoft.com/office/drawing/2014/main" id="{5B49762C-0F3B-44C2-9B01-2BBF1C6CC702}"/>
              </a:ext>
            </a:extLst>
          </p:cNvPr>
          <p:cNvGrpSpPr/>
          <p:nvPr/>
        </p:nvGrpSpPr>
        <p:grpSpPr>
          <a:xfrm>
            <a:off x="22720256" y="2768793"/>
            <a:ext cx="11389595" cy="1746662"/>
            <a:chOff x="581844" y="14018500"/>
            <a:chExt cx="12550470" cy="1968858"/>
          </a:xfrm>
        </p:grpSpPr>
        <p:sp>
          <p:nvSpPr>
            <p:cNvPr id="42" name="Rectangle 41">
              <a:extLst>
                <a:ext uri="{FF2B5EF4-FFF2-40B4-BE49-F238E27FC236}">
                  <a16:creationId xmlns:a16="http://schemas.microsoft.com/office/drawing/2014/main" id="{0C43C0E7-1E62-4291-A154-1BC24012608E}"/>
                </a:ext>
              </a:extLst>
            </p:cNvPr>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43" name="Rectangle 42">
              <a:extLst>
                <a:ext uri="{FF2B5EF4-FFF2-40B4-BE49-F238E27FC236}">
                  <a16:creationId xmlns:a16="http://schemas.microsoft.com/office/drawing/2014/main" id="{EBEEE15C-9BB5-4422-8ECE-6ED4DCD71ACC}"/>
                </a:ext>
              </a:extLst>
            </p:cNvPr>
            <p:cNvSpPr>
              <a:spLocks/>
            </p:cNvSpPr>
            <p:nvPr/>
          </p:nvSpPr>
          <p:spPr bwMode="auto">
            <a:xfrm>
              <a:off x="1561653" y="15116721"/>
              <a:ext cx="11570661" cy="87063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1. Linear Regression Model</a:t>
              </a:r>
            </a:p>
          </p:txBody>
        </p:sp>
      </p:grpSp>
      <p:pic>
        <p:nvPicPr>
          <p:cNvPr id="45" name="Picture 44">
            <a:extLst>
              <a:ext uri="{FF2B5EF4-FFF2-40B4-BE49-F238E27FC236}">
                <a16:creationId xmlns:a16="http://schemas.microsoft.com/office/drawing/2014/main" id="{66F37901-903E-4B7D-9BC3-7F5815A24497}"/>
              </a:ext>
            </a:extLst>
          </p:cNvPr>
          <p:cNvPicPr>
            <a:picLocks noChangeAspect="1"/>
          </p:cNvPicPr>
          <p:nvPr/>
        </p:nvPicPr>
        <p:blipFill>
          <a:blip r:embed="rId27"/>
          <a:stretch>
            <a:fillRect/>
          </a:stretch>
        </p:blipFill>
        <p:spPr>
          <a:xfrm>
            <a:off x="23055408" y="4641427"/>
            <a:ext cx="14450825" cy="633083"/>
          </a:xfrm>
          <a:prstGeom prst="rect">
            <a:avLst/>
          </a:prstGeom>
        </p:spPr>
      </p:pic>
      <p:pic>
        <p:nvPicPr>
          <p:cNvPr id="46" name="Picture 45">
            <a:extLst>
              <a:ext uri="{FF2B5EF4-FFF2-40B4-BE49-F238E27FC236}">
                <a16:creationId xmlns:a16="http://schemas.microsoft.com/office/drawing/2014/main" id="{4DFB0B10-C8A0-46A0-9181-D3C970396755}"/>
              </a:ext>
            </a:extLst>
          </p:cNvPr>
          <p:cNvPicPr>
            <a:picLocks noChangeAspect="1"/>
          </p:cNvPicPr>
          <p:nvPr/>
        </p:nvPicPr>
        <p:blipFill>
          <a:blip r:embed="rId28"/>
          <a:stretch>
            <a:fillRect/>
          </a:stretch>
        </p:blipFill>
        <p:spPr>
          <a:xfrm>
            <a:off x="30511621" y="7696134"/>
            <a:ext cx="7393071" cy="5280765"/>
          </a:xfrm>
          <a:prstGeom prst="rect">
            <a:avLst/>
          </a:prstGeom>
        </p:spPr>
      </p:pic>
      <p:pic>
        <p:nvPicPr>
          <p:cNvPr id="65" name="Picture 64" descr="1606614639(1)">
            <a:extLst>
              <a:ext uri="{FF2B5EF4-FFF2-40B4-BE49-F238E27FC236}">
                <a16:creationId xmlns:a16="http://schemas.microsoft.com/office/drawing/2014/main" id="{25668C34-E70F-43BD-99D4-AD908FF8ECA6}"/>
              </a:ext>
            </a:extLst>
          </p:cNvPr>
          <p:cNvPicPr>
            <a:picLocks noChangeAspect="1"/>
          </p:cNvPicPr>
          <p:nvPr/>
        </p:nvPicPr>
        <p:blipFill>
          <a:blip r:embed="rId29"/>
          <a:stretch>
            <a:fillRect/>
          </a:stretch>
        </p:blipFill>
        <p:spPr>
          <a:xfrm>
            <a:off x="23055408" y="12484657"/>
            <a:ext cx="9324369" cy="948634"/>
          </a:xfrm>
          <a:prstGeom prst="rect">
            <a:avLst/>
          </a:prstGeom>
        </p:spPr>
      </p:pic>
      <p:sp>
        <p:nvSpPr>
          <p:cNvPr id="67" name="TextBox 66">
            <a:extLst>
              <a:ext uri="{FF2B5EF4-FFF2-40B4-BE49-F238E27FC236}">
                <a16:creationId xmlns:a16="http://schemas.microsoft.com/office/drawing/2014/main" id="{8F0447D8-CE61-43C3-9C47-C2EC59F71243}"/>
              </a:ext>
            </a:extLst>
          </p:cNvPr>
          <p:cNvSpPr txBox="1"/>
          <p:nvPr/>
        </p:nvSpPr>
        <p:spPr>
          <a:xfrm>
            <a:off x="23168249" y="11839481"/>
            <a:ext cx="7243314" cy="523220"/>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Use model to predict on test dataset</a:t>
            </a:r>
            <a:r>
              <a:rPr lang="en-US" sz="2400" dirty="0">
                <a:latin typeface="Arial" panose="020B0604020202020204" pitchFamily="34" charset="0"/>
                <a:ea typeface="宋体" panose="02010600030101010101" pitchFamily="2" charset="-122"/>
                <a:cs typeface="Arial" panose="020B0604020202020204" pitchFamily="34" charset="0"/>
              </a:rPr>
              <a:t>:</a:t>
            </a:r>
          </a:p>
        </p:txBody>
      </p:sp>
      <p:sp>
        <p:nvSpPr>
          <p:cNvPr id="69" name="TextBox 68">
            <a:extLst>
              <a:ext uri="{FF2B5EF4-FFF2-40B4-BE49-F238E27FC236}">
                <a16:creationId xmlns:a16="http://schemas.microsoft.com/office/drawing/2014/main" id="{BA48EA63-C78D-4EBD-85F7-867D84B6EFAB}"/>
              </a:ext>
            </a:extLst>
          </p:cNvPr>
          <p:cNvSpPr txBox="1"/>
          <p:nvPr/>
        </p:nvSpPr>
        <p:spPr>
          <a:xfrm rot="10800000" flipV="1">
            <a:off x="23055408" y="5367984"/>
            <a:ext cx="5115371" cy="954107"/>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Model Summary:</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p:txBody>
      </p:sp>
      <p:sp>
        <p:nvSpPr>
          <p:cNvPr id="70" name="TextBox 69">
            <a:extLst>
              <a:ext uri="{FF2B5EF4-FFF2-40B4-BE49-F238E27FC236}">
                <a16:creationId xmlns:a16="http://schemas.microsoft.com/office/drawing/2014/main" id="{15EEEBDE-B415-4967-9CEE-0B85872A3E16}"/>
              </a:ext>
            </a:extLst>
          </p:cNvPr>
          <p:cNvSpPr txBox="1"/>
          <p:nvPr/>
        </p:nvSpPr>
        <p:spPr>
          <a:xfrm rot="10800000" flipV="1">
            <a:off x="32640120" y="7803123"/>
            <a:ext cx="5115371" cy="954107"/>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Residual Plots:</a:t>
            </a:r>
          </a:p>
          <a:p>
            <a:pPr marL="0" marR="0">
              <a:spcBef>
                <a:spcPts val="0"/>
              </a:spcBef>
              <a:spcAft>
                <a:spcPts val="0"/>
              </a:spcAft>
            </a:pPr>
            <a:endParaRPr lang="en-US" sz="2800" dirty="0">
              <a:latin typeface="Arial" panose="020B0604020202020204" pitchFamily="34" charset="0"/>
              <a:ea typeface="宋体" panose="02010600030101010101" pitchFamily="2" charset="-122"/>
              <a:cs typeface="Arial" panose="020B0604020202020204" pitchFamily="34" charset="0"/>
            </a:endParaRPr>
          </a:p>
        </p:txBody>
      </p:sp>
      <p:pic>
        <p:nvPicPr>
          <p:cNvPr id="71" name="Picture 70" descr="1606613746(1)">
            <a:extLst>
              <a:ext uri="{FF2B5EF4-FFF2-40B4-BE49-F238E27FC236}">
                <a16:creationId xmlns:a16="http://schemas.microsoft.com/office/drawing/2014/main" id="{EE983587-F9C9-4E63-8F52-F0C01783399C}"/>
              </a:ext>
            </a:extLst>
          </p:cNvPr>
          <p:cNvPicPr>
            <a:picLocks noChangeAspect="1"/>
          </p:cNvPicPr>
          <p:nvPr/>
        </p:nvPicPr>
        <p:blipFill>
          <a:blip r:embed="rId30"/>
          <a:stretch>
            <a:fillRect/>
          </a:stretch>
        </p:blipFill>
        <p:spPr>
          <a:xfrm>
            <a:off x="22984807" y="5970871"/>
            <a:ext cx="12371993" cy="1952288"/>
          </a:xfrm>
          <a:prstGeom prst="rect">
            <a:avLst/>
          </a:prstGeom>
        </p:spPr>
      </p:pic>
      <p:grpSp>
        <p:nvGrpSpPr>
          <p:cNvPr id="72" name="Group 71">
            <a:extLst>
              <a:ext uri="{FF2B5EF4-FFF2-40B4-BE49-F238E27FC236}">
                <a16:creationId xmlns:a16="http://schemas.microsoft.com/office/drawing/2014/main" id="{2E6C503A-6308-4955-93F6-5D85B839F993}"/>
              </a:ext>
            </a:extLst>
          </p:cNvPr>
          <p:cNvGrpSpPr/>
          <p:nvPr/>
        </p:nvGrpSpPr>
        <p:grpSpPr>
          <a:xfrm>
            <a:off x="23055408" y="13716147"/>
            <a:ext cx="11365602" cy="831836"/>
            <a:chOff x="581844" y="14018500"/>
            <a:chExt cx="12524031" cy="937655"/>
          </a:xfrm>
        </p:grpSpPr>
        <p:sp>
          <p:nvSpPr>
            <p:cNvPr id="73" name="Rectangle 72">
              <a:extLst>
                <a:ext uri="{FF2B5EF4-FFF2-40B4-BE49-F238E27FC236}">
                  <a16:creationId xmlns:a16="http://schemas.microsoft.com/office/drawing/2014/main" id="{301D634A-76CB-420D-A019-F1EF8B724810}"/>
                </a:ext>
              </a:extLst>
            </p:cNvPr>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74" name="Rectangle 73">
              <a:extLst>
                <a:ext uri="{FF2B5EF4-FFF2-40B4-BE49-F238E27FC236}">
                  <a16:creationId xmlns:a16="http://schemas.microsoft.com/office/drawing/2014/main" id="{268D6196-9A34-46D2-BA3A-5585552DFAD0}"/>
                </a:ext>
              </a:extLst>
            </p:cNvPr>
            <p:cNvSpPr>
              <a:spLocks/>
            </p:cNvSpPr>
            <p:nvPr/>
          </p:nvSpPr>
          <p:spPr bwMode="auto">
            <a:xfrm>
              <a:off x="1535214" y="14085518"/>
              <a:ext cx="11570661" cy="87063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2. Linear Regression Model</a:t>
              </a:r>
            </a:p>
          </p:txBody>
        </p:sp>
      </p:grpSp>
      <p:sp>
        <p:nvSpPr>
          <p:cNvPr id="75" name="TextBox 74">
            <a:extLst>
              <a:ext uri="{FF2B5EF4-FFF2-40B4-BE49-F238E27FC236}">
                <a16:creationId xmlns:a16="http://schemas.microsoft.com/office/drawing/2014/main" id="{F44CC3D9-80B7-4F24-B8AF-D0AE84771AC9}"/>
              </a:ext>
            </a:extLst>
          </p:cNvPr>
          <p:cNvSpPr txBox="1"/>
          <p:nvPr/>
        </p:nvSpPr>
        <p:spPr>
          <a:xfrm>
            <a:off x="23055408" y="8030476"/>
            <a:ext cx="7291322" cy="3539430"/>
          </a:xfrm>
          <a:prstGeom prst="rect">
            <a:avLst/>
          </a:prstGeom>
          <a:noFill/>
        </p:spPr>
        <p:txBody>
          <a:bodyPr wrap="square">
            <a:spAutoFit/>
          </a:bodyPr>
          <a:lstStyle/>
          <a:p>
            <a:pPr marL="0" marR="0">
              <a:spcBef>
                <a:spcPts val="0"/>
              </a:spcBef>
              <a:spcAft>
                <a:spcPts val="0"/>
              </a:spcAft>
            </a:pPr>
            <a:r>
              <a:rPr lang="en-US" sz="2800" dirty="0">
                <a:latin typeface="Arial" panose="020B0604020202020204" pitchFamily="34" charset="0"/>
                <a:ea typeface="宋体" panose="02010600030101010101" pitchFamily="2" charset="-122"/>
                <a:cs typeface="Arial" panose="020B0604020202020204" pitchFamily="34" charset="0"/>
              </a:rPr>
              <a:t>From the output of the summary of this regression model, it shows that it has F-stat value equals to 73.07 which is far greater than 1. Therefore, there is a relationship between the dependent variable and independent variables. The Adjusted R-squared is equal to 0.9222 which shows that this model fit.</a:t>
            </a:r>
            <a:r>
              <a:rPr lang="en-US" sz="2400" dirty="0">
                <a:latin typeface="Arial" panose="020B0604020202020204" pitchFamily="34" charset="0"/>
                <a:ea typeface="宋体" panose="02010600030101010101" pitchFamily="2" charset="-122"/>
                <a:cs typeface="Arial" panose="020B0604020202020204" pitchFamily="34" charset="0"/>
              </a:rPr>
              <a:t>:</a:t>
            </a:r>
          </a:p>
        </p:txBody>
      </p:sp>
      <p:pic>
        <p:nvPicPr>
          <p:cNvPr id="57" name="Picture 56">
            <a:extLst>
              <a:ext uri="{FF2B5EF4-FFF2-40B4-BE49-F238E27FC236}">
                <a16:creationId xmlns:a16="http://schemas.microsoft.com/office/drawing/2014/main" id="{836C6792-E7AD-451D-B510-1A1EB67A6B8D}"/>
              </a:ext>
            </a:extLst>
          </p:cNvPr>
          <p:cNvPicPr>
            <a:picLocks noChangeAspect="1"/>
          </p:cNvPicPr>
          <p:nvPr/>
        </p:nvPicPr>
        <p:blipFill>
          <a:blip r:embed="rId31"/>
          <a:stretch>
            <a:fillRect/>
          </a:stretch>
        </p:blipFill>
        <p:spPr>
          <a:xfrm>
            <a:off x="23122808" y="14677834"/>
            <a:ext cx="8790227" cy="752219"/>
          </a:xfrm>
          <a:prstGeom prst="rect">
            <a:avLst/>
          </a:prstGeom>
        </p:spPr>
      </p:pic>
      <p:pic>
        <p:nvPicPr>
          <p:cNvPr id="62" name="Picture 61">
            <a:extLst>
              <a:ext uri="{FF2B5EF4-FFF2-40B4-BE49-F238E27FC236}">
                <a16:creationId xmlns:a16="http://schemas.microsoft.com/office/drawing/2014/main" id="{DE10A15B-BA2E-4B40-A110-FCCA7D252A60}"/>
              </a:ext>
            </a:extLst>
          </p:cNvPr>
          <p:cNvPicPr>
            <a:picLocks noChangeAspect="1"/>
          </p:cNvPicPr>
          <p:nvPr/>
        </p:nvPicPr>
        <p:blipFill>
          <a:blip r:embed="rId32"/>
          <a:stretch>
            <a:fillRect/>
          </a:stretch>
        </p:blipFill>
        <p:spPr>
          <a:xfrm>
            <a:off x="23055408" y="15452805"/>
            <a:ext cx="14744780" cy="649141"/>
          </a:xfrm>
          <a:prstGeom prst="rect">
            <a:avLst/>
          </a:prstGeom>
        </p:spPr>
      </p:pic>
      <p:pic>
        <p:nvPicPr>
          <p:cNvPr id="68" name="Picture 67" descr="Text&#10;&#10;Description automatically generated">
            <a:extLst>
              <a:ext uri="{FF2B5EF4-FFF2-40B4-BE49-F238E27FC236}">
                <a16:creationId xmlns:a16="http://schemas.microsoft.com/office/drawing/2014/main" id="{48A360D1-4C67-4A6F-8C77-4363ED34EE32}"/>
              </a:ext>
            </a:extLst>
          </p:cNvPr>
          <p:cNvPicPr>
            <a:picLocks noChangeAspect="1"/>
          </p:cNvPicPr>
          <p:nvPr/>
        </p:nvPicPr>
        <p:blipFill>
          <a:blip r:embed="rId33"/>
          <a:stretch>
            <a:fillRect/>
          </a:stretch>
        </p:blipFill>
        <p:spPr>
          <a:xfrm>
            <a:off x="22984807" y="16108677"/>
            <a:ext cx="13533151" cy="1717029"/>
          </a:xfrm>
          <a:prstGeom prst="rect">
            <a:avLst/>
          </a:prstGeom>
        </p:spPr>
      </p:pic>
      <p:pic>
        <p:nvPicPr>
          <p:cNvPr id="78" name="Picture 77">
            <a:extLst>
              <a:ext uri="{FF2B5EF4-FFF2-40B4-BE49-F238E27FC236}">
                <a16:creationId xmlns:a16="http://schemas.microsoft.com/office/drawing/2014/main" id="{12421F72-313D-45C1-918C-880B8FD18723}"/>
              </a:ext>
            </a:extLst>
          </p:cNvPr>
          <p:cNvPicPr>
            <a:picLocks noChangeAspect="1"/>
          </p:cNvPicPr>
          <p:nvPr/>
        </p:nvPicPr>
        <p:blipFill>
          <a:blip r:embed="rId34"/>
          <a:stretch>
            <a:fillRect/>
          </a:stretch>
        </p:blipFill>
        <p:spPr>
          <a:xfrm>
            <a:off x="22872466" y="17892402"/>
            <a:ext cx="14744779" cy="598878"/>
          </a:xfrm>
          <a:prstGeom prst="rect">
            <a:avLst/>
          </a:prstGeom>
        </p:spPr>
      </p:pic>
      <p:pic>
        <p:nvPicPr>
          <p:cNvPr id="89" name="Picture 88" descr="1606625628(1)">
            <a:extLst>
              <a:ext uri="{FF2B5EF4-FFF2-40B4-BE49-F238E27FC236}">
                <a16:creationId xmlns:a16="http://schemas.microsoft.com/office/drawing/2014/main" id="{9D1F42C0-1040-4ED0-BF7F-8A520D9E987A}"/>
              </a:ext>
            </a:extLst>
          </p:cNvPr>
          <p:cNvPicPr>
            <a:picLocks noChangeAspect="1"/>
          </p:cNvPicPr>
          <p:nvPr/>
        </p:nvPicPr>
        <p:blipFill>
          <a:blip r:embed="rId35"/>
          <a:stretch>
            <a:fillRect/>
          </a:stretch>
        </p:blipFill>
        <p:spPr>
          <a:xfrm>
            <a:off x="22872466" y="18623227"/>
            <a:ext cx="6663996" cy="865454"/>
          </a:xfrm>
          <a:prstGeom prst="rect">
            <a:avLst/>
          </a:prstGeom>
        </p:spPr>
      </p:pic>
      <p:grpSp>
        <p:nvGrpSpPr>
          <p:cNvPr id="90" name="Group 89">
            <a:extLst>
              <a:ext uri="{FF2B5EF4-FFF2-40B4-BE49-F238E27FC236}">
                <a16:creationId xmlns:a16="http://schemas.microsoft.com/office/drawing/2014/main" id="{5DF9704B-F18E-4EF4-B167-DEF9F1CD74C9}"/>
              </a:ext>
            </a:extLst>
          </p:cNvPr>
          <p:cNvGrpSpPr/>
          <p:nvPr/>
        </p:nvGrpSpPr>
        <p:grpSpPr>
          <a:xfrm>
            <a:off x="30657253" y="20386855"/>
            <a:ext cx="8638612" cy="6514649"/>
            <a:chOff x="581844" y="6527097"/>
            <a:chExt cx="12222090" cy="8407387"/>
          </a:xfrm>
        </p:grpSpPr>
        <p:sp>
          <p:nvSpPr>
            <p:cNvPr id="91" name="Rectangle 90">
              <a:extLst>
                <a:ext uri="{FF2B5EF4-FFF2-40B4-BE49-F238E27FC236}">
                  <a16:creationId xmlns:a16="http://schemas.microsoft.com/office/drawing/2014/main" id="{DD70D85A-555A-4BBD-9E48-3880CC98270E}"/>
                </a:ext>
              </a:extLst>
            </p:cNvPr>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92" name="Rectangle 91">
              <a:extLst>
                <a:ext uri="{FF2B5EF4-FFF2-40B4-BE49-F238E27FC236}">
                  <a16:creationId xmlns:a16="http://schemas.microsoft.com/office/drawing/2014/main" id="{B56A977C-B113-41CF-B223-7522A987F658}"/>
                </a:ext>
              </a:extLst>
            </p:cNvPr>
            <p:cNvSpPr>
              <a:spLocks/>
            </p:cNvSpPr>
            <p:nvPr/>
          </p:nvSpPr>
          <p:spPr bwMode="auto">
            <a:xfrm>
              <a:off x="1418101" y="6527097"/>
              <a:ext cx="6967353" cy="87063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3.2 KNN Classifier Model</a:t>
              </a:r>
            </a:p>
          </p:txBody>
        </p:sp>
      </p:grpSp>
      <p:pic>
        <p:nvPicPr>
          <p:cNvPr id="93" name="Picture 92">
            <a:extLst>
              <a:ext uri="{FF2B5EF4-FFF2-40B4-BE49-F238E27FC236}">
                <a16:creationId xmlns:a16="http://schemas.microsoft.com/office/drawing/2014/main" id="{ED2E9AE0-DD30-4E0E-AAB7-E88F54F8D5AC}"/>
              </a:ext>
            </a:extLst>
          </p:cNvPr>
          <p:cNvPicPr>
            <a:picLocks noChangeAspect="1"/>
          </p:cNvPicPr>
          <p:nvPr/>
        </p:nvPicPr>
        <p:blipFill>
          <a:blip r:embed="rId36"/>
          <a:stretch>
            <a:fillRect/>
          </a:stretch>
        </p:blipFill>
        <p:spPr>
          <a:xfrm>
            <a:off x="22785321" y="22596593"/>
            <a:ext cx="6143689" cy="3749587"/>
          </a:xfrm>
          <a:prstGeom prst="rect">
            <a:avLst/>
          </a:prstGeom>
          <a:noFill/>
          <a:ln>
            <a:noFill/>
          </a:ln>
        </p:spPr>
      </p:pic>
      <p:sp>
        <p:nvSpPr>
          <p:cNvPr id="95" name="TextBox 94">
            <a:extLst>
              <a:ext uri="{FF2B5EF4-FFF2-40B4-BE49-F238E27FC236}">
                <a16:creationId xmlns:a16="http://schemas.microsoft.com/office/drawing/2014/main" id="{291F9378-5D9B-41DE-80D5-51295DADBC84}"/>
              </a:ext>
            </a:extLst>
          </p:cNvPr>
          <p:cNvSpPr txBox="1"/>
          <p:nvPr/>
        </p:nvSpPr>
        <p:spPr>
          <a:xfrm>
            <a:off x="23676412" y="21583887"/>
            <a:ext cx="4879730" cy="830997"/>
          </a:xfrm>
          <a:prstGeom prst="rect">
            <a:avLst/>
          </a:prstGeom>
          <a:noFill/>
        </p:spPr>
        <p:txBody>
          <a:bodyPr wrap="square">
            <a:spAutoFit/>
          </a:bodyPr>
          <a:lstStyle/>
          <a:p>
            <a:r>
              <a:rPr lang="en-US" dirty="0"/>
              <a:t>histogram plot of </a:t>
            </a:r>
            <a:r>
              <a:rPr lang="en-US" dirty="0" err="1"/>
              <a:t>sum_tests</a:t>
            </a:r>
            <a:r>
              <a:rPr lang="en-US" dirty="0"/>
              <a:t> and </a:t>
            </a:r>
            <a:r>
              <a:rPr lang="en-US" dirty="0" err="1"/>
              <a:t>cumulative_positive_rate_category</a:t>
            </a:r>
            <a:endParaRPr lang="en-US" dirty="0"/>
          </a:p>
        </p:txBody>
      </p:sp>
      <p:pic>
        <p:nvPicPr>
          <p:cNvPr id="105" name="Picture 104" descr="1606667299(1)">
            <a:extLst>
              <a:ext uri="{FF2B5EF4-FFF2-40B4-BE49-F238E27FC236}">
                <a16:creationId xmlns:a16="http://schemas.microsoft.com/office/drawing/2014/main" id="{AA2148D2-A7A5-4B52-8BF7-E855494FDE95}"/>
              </a:ext>
            </a:extLst>
          </p:cNvPr>
          <p:cNvPicPr>
            <a:picLocks noChangeAspect="1"/>
          </p:cNvPicPr>
          <p:nvPr/>
        </p:nvPicPr>
        <p:blipFill>
          <a:blip r:embed="rId37"/>
          <a:stretch>
            <a:fillRect/>
          </a:stretch>
        </p:blipFill>
        <p:spPr>
          <a:xfrm>
            <a:off x="22434240" y="26720766"/>
            <a:ext cx="7200721" cy="6126957"/>
          </a:xfrm>
          <a:prstGeom prst="rect">
            <a:avLst/>
          </a:prstGeom>
        </p:spPr>
      </p:pic>
      <p:grpSp>
        <p:nvGrpSpPr>
          <p:cNvPr id="106" name="Group 105">
            <a:extLst>
              <a:ext uri="{FF2B5EF4-FFF2-40B4-BE49-F238E27FC236}">
                <a16:creationId xmlns:a16="http://schemas.microsoft.com/office/drawing/2014/main" id="{4769BDCC-77DA-44B3-8C18-0816A3B6F32D}"/>
              </a:ext>
            </a:extLst>
          </p:cNvPr>
          <p:cNvGrpSpPr/>
          <p:nvPr/>
        </p:nvGrpSpPr>
        <p:grpSpPr>
          <a:xfrm>
            <a:off x="22943939" y="20386855"/>
            <a:ext cx="5773162" cy="1698508"/>
            <a:chOff x="581844" y="13019906"/>
            <a:chExt cx="12450943" cy="1914578"/>
          </a:xfrm>
        </p:grpSpPr>
        <p:sp>
          <p:nvSpPr>
            <p:cNvPr id="107" name="Rectangle 106">
              <a:extLst>
                <a:ext uri="{FF2B5EF4-FFF2-40B4-BE49-F238E27FC236}">
                  <a16:creationId xmlns:a16="http://schemas.microsoft.com/office/drawing/2014/main" id="{9DDE89F1-C21F-4691-879C-A3B87F9DDFC4}"/>
                </a:ext>
              </a:extLst>
            </p:cNvPr>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108" name="Rectangle 107">
              <a:extLst>
                <a:ext uri="{FF2B5EF4-FFF2-40B4-BE49-F238E27FC236}">
                  <a16:creationId xmlns:a16="http://schemas.microsoft.com/office/drawing/2014/main" id="{6A7CD005-2B22-4A48-9AE2-F329BB5B686B}"/>
                </a:ext>
              </a:extLst>
            </p:cNvPr>
            <p:cNvSpPr>
              <a:spLocks/>
            </p:cNvSpPr>
            <p:nvPr/>
          </p:nvSpPr>
          <p:spPr bwMode="auto">
            <a:xfrm>
              <a:off x="1462126" y="13019906"/>
              <a:ext cx="11570661" cy="87063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3.1 Decision Tree Classifier Model</a:t>
              </a:r>
            </a:p>
          </p:txBody>
        </p:sp>
      </p:grpSp>
      <p:pic>
        <p:nvPicPr>
          <p:cNvPr id="109" name="Picture 108">
            <a:extLst>
              <a:ext uri="{FF2B5EF4-FFF2-40B4-BE49-F238E27FC236}">
                <a16:creationId xmlns:a16="http://schemas.microsoft.com/office/drawing/2014/main" id="{E392E047-7A20-4E93-B3BD-7B44F7FA2BCC}"/>
              </a:ext>
            </a:extLst>
          </p:cNvPr>
          <p:cNvPicPr>
            <a:picLocks noChangeAspect="1"/>
          </p:cNvPicPr>
          <p:nvPr/>
        </p:nvPicPr>
        <p:blipFill>
          <a:blip r:embed="rId38"/>
          <a:stretch>
            <a:fillRect/>
          </a:stretch>
        </p:blipFill>
        <p:spPr>
          <a:xfrm>
            <a:off x="31297037" y="21924259"/>
            <a:ext cx="5118558" cy="4615886"/>
          </a:xfrm>
          <a:prstGeom prst="rect">
            <a:avLst/>
          </a:prstGeom>
          <a:noFill/>
          <a:ln>
            <a:noFill/>
          </a:ln>
        </p:spPr>
      </p:pic>
      <p:sp>
        <p:nvSpPr>
          <p:cNvPr id="113" name="TextBox 112">
            <a:extLst>
              <a:ext uri="{FF2B5EF4-FFF2-40B4-BE49-F238E27FC236}">
                <a16:creationId xmlns:a16="http://schemas.microsoft.com/office/drawing/2014/main" id="{356A5A8D-C941-4100-8D17-B5F690DD9F0D}"/>
              </a:ext>
            </a:extLst>
          </p:cNvPr>
          <p:cNvSpPr txBox="1"/>
          <p:nvPr/>
        </p:nvSpPr>
        <p:spPr>
          <a:xfrm>
            <a:off x="31585316" y="21656672"/>
            <a:ext cx="6135019" cy="461665"/>
          </a:xfrm>
          <a:prstGeom prst="rect">
            <a:avLst/>
          </a:prstGeom>
          <a:noFill/>
        </p:spPr>
        <p:txBody>
          <a:bodyPr wrap="square">
            <a:spAutoFit/>
          </a:bodyPr>
          <a:lstStyle/>
          <a:p>
            <a:r>
              <a:rPr lang="en-US" dirty="0"/>
              <a:t>plot of accuracy with different k-value:</a:t>
            </a:r>
          </a:p>
        </p:txBody>
      </p:sp>
      <p:pic>
        <p:nvPicPr>
          <p:cNvPr id="114" name="Picture 113" descr="1606638344(1)">
            <a:extLst>
              <a:ext uri="{FF2B5EF4-FFF2-40B4-BE49-F238E27FC236}">
                <a16:creationId xmlns:a16="http://schemas.microsoft.com/office/drawing/2014/main" id="{C708231B-4753-4B5A-8D1A-4C36461917D2}"/>
              </a:ext>
            </a:extLst>
          </p:cNvPr>
          <p:cNvPicPr>
            <a:picLocks noChangeAspect="1"/>
          </p:cNvPicPr>
          <p:nvPr/>
        </p:nvPicPr>
        <p:blipFill>
          <a:blip r:embed="rId39"/>
          <a:stretch>
            <a:fillRect/>
          </a:stretch>
        </p:blipFill>
        <p:spPr>
          <a:xfrm>
            <a:off x="30314636" y="26613654"/>
            <a:ext cx="7664721" cy="6126957"/>
          </a:xfrm>
          <a:prstGeom prst="rect">
            <a:avLst/>
          </a:prstGeom>
        </p:spPr>
      </p:pic>
      <p:sp>
        <p:nvSpPr>
          <p:cNvPr id="116" name="TextBox 115">
            <a:extLst>
              <a:ext uri="{FF2B5EF4-FFF2-40B4-BE49-F238E27FC236}">
                <a16:creationId xmlns:a16="http://schemas.microsoft.com/office/drawing/2014/main" id="{E3D4BFE5-D07B-4240-A9EC-ED196D23E3D1}"/>
              </a:ext>
            </a:extLst>
          </p:cNvPr>
          <p:cNvSpPr txBox="1"/>
          <p:nvPr/>
        </p:nvSpPr>
        <p:spPr>
          <a:xfrm>
            <a:off x="889059" y="31259232"/>
            <a:ext cx="13828643" cy="3137756"/>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From all these work, it can be concluded that there does exist some relationship between the monthly cumulative positive cases and monthly tests performed among all counties in the New York State, and relationship between the cumulative positive cases rate in June for each county, work for home proportion, specific age range proportion, and specific income range proportion. Moreover, the </a:t>
            </a:r>
            <a:r>
              <a:rPr lang="en-US" sz="2800" dirty="0" err="1">
                <a:latin typeface="Arial" panose="020B0604020202020204" pitchFamily="34" charset="0"/>
                <a:cs typeface="Arial" panose="020B0604020202020204" pitchFamily="34" charset="0"/>
              </a:rPr>
              <a:t>cumulative_positive_rate</a:t>
            </a:r>
            <a:r>
              <a:rPr lang="en-US" sz="2800" dirty="0">
                <a:latin typeface="Arial" panose="020B0604020202020204" pitchFamily="34" charset="0"/>
                <a:cs typeface="Arial" panose="020B0604020202020204" pitchFamily="34" charset="0"/>
              </a:rPr>
              <a:t> can be grouped into different levels based on different aspects.</a:t>
            </a:r>
          </a:p>
        </p:txBody>
      </p:sp>
      <p:grpSp>
        <p:nvGrpSpPr>
          <p:cNvPr id="117" name="Group 116">
            <a:extLst>
              <a:ext uri="{FF2B5EF4-FFF2-40B4-BE49-F238E27FC236}">
                <a16:creationId xmlns:a16="http://schemas.microsoft.com/office/drawing/2014/main" id="{3BA167CE-9536-40B9-8083-D30FBE697A00}"/>
              </a:ext>
            </a:extLst>
          </p:cNvPr>
          <p:cNvGrpSpPr/>
          <p:nvPr/>
        </p:nvGrpSpPr>
        <p:grpSpPr>
          <a:xfrm>
            <a:off x="3221113" y="29859844"/>
            <a:ext cx="8638612" cy="6514649"/>
            <a:chOff x="581844" y="6527097"/>
            <a:chExt cx="12222090" cy="8407387"/>
          </a:xfrm>
        </p:grpSpPr>
        <p:sp>
          <p:nvSpPr>
            <p:cNvPr id="118" name="Rectangle 117">
              <a:extLst>
                <a:ext uri="{FF2B5EF4-FFF2-40B4-BE49-F238E27FC236}">
                  <a16:creationId xmlns:a16="http://schemas.microsoft.com/office/drawing/2014/main" id="{50611295-BD7E-4814-B021-F7F9FB3C435F}"/>
                </a:ext>
              </a:extLst>
            </p:cNvPr>
            <p:cNvSpPr/>
            <p:nvPr/>
          </p:nvSpPr>
          <p:spPr>
            <a:xfrm>
              <a:off x="581844" y="14018500"/>
              <a:ext cx="12222090" cy="915984"/>
            </a:xfrm>
            <a:prstGeom prst="rect">
              <a:avLst/>
            </a:prstGeom>
          </p:spPr>
          <p:txBody>
            <a:bodyPr wrap="square">
              <a:spAutoFit/>
            </a:bodyPr>
            <a:lstStyle/>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a:p>
              <a:pPr marL="0" marR="0">
                <a:spcBef>
                  <a:spcPts val="0"/>
                </a:spcBef>
                <a:spcAft>
                  <a:spcPts val="0"/>
                </a:spcAft>
              </a:pPr>
              <a:endParaRPr lang="en-US" sz="3200" i="1" dirty="0">
                <a:latin typeface="Arial" panose="020B0604020202020204" pitchFamily="34" charset="0"/>
                <a:ea typeface="宋体" panose="02010600030101010101" pitchFamily="2" charset="-122"/>
                <a:cs typeface="Arial" panose="020B0604020202020204" pitchFamily="34" charset="0"/>
              </a:endParaRPr>
            </a:p>
          </p:txBody>
        </p:sp>
        <p:sp>
          <p:nvSpPr>
            <p:cNvPr id="119" name="Rectangle 118">
              <a:extLst>
                <a:ext uri="{FF2B5EF4-FFF2-40B4-BE49-F238E27FC236}">
                  <a16:creationId xmlns:a16="http://schemas.microsoft.com/office/drawing/2014/main" id="{6AAA5C3E-77D9-405E-A3E0-7A5F70FF4E2B}"/>
                </a:ext>
              </a:extLst>
            </p:cNvPr>
            <p:cNvSpPr>
              <a:spLocks/>
            </p:cNvSpPr>
            <p:nvPr/>
          </p:nvSpPr>
          <p:spPr bwMode="auto">
            <a:xfrm>
              <a:off x="1418101" y="6527097"/>
              <a:ext cx="6967353" cy="87063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19602</TotalTime>
  <Pages>0</Pages>
  <Words>1209</Words>
  <Characters>0</Characters>
  <Application>Microsoft Office PowerPoint</Application>
  <PresentationFormat>Custom</PresentationFormat>
  <Lines>0</Lines>
  <Paragraphs>109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Wu, Ruoyan</cp:lastModifiedBy>
  <cp:revision>339</cp:revision>
  <cp:lastPrinted>2010-02-18T20:20:14Z</cp:lastPrinted>
  <dcterms:created xsi:type="dcterms:W3CDTF">2010-03-16T21:47:29Z</dcterms:created>
  <dcterms:modified xsi:type="dcterms:W3CDTF">2020-12-01T07:40:54Z</dcterms:modified>
  <cp:category/>
</cp:coreProperties>
</file>