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57" r:id="rId5"/>
    <p:sldId id="262" r:id="rId6"/>
    <p:sldId id="264" r:id="rId7"/>
    <p:sldId id="263" r:id="rId8"/>
    <p:sldId id="265" r:id="rId9"/>
    <p:sldId id="267" r:id="rId10"/>
    <p:sldId id="303" r:id="rId11"/>
    <p:sldId id="271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8"/>
    <p:restoredTop sz="74464"/>
  </p:normalViewPr>
  <p:slideViewPr>
    <p:cSldViewPr snapToGrid="0">
      <p:cViewPr varScale="1">
        <p:scale>
          <a:sx n="88" d="100"/>
          <a:sy n="88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7D99-912C-F142-AA33-E28740977CD4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ACA8-7788-6C47-95EE-D86E64D1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Fed Chairman Paul Volcker dramatically increased interest rates</a:t>
            </a:r>
          </a:p>
          <a:p>
            <a:r>
              <a:rPr lang="en-US" dirty="0"/>
              <a:t>contributed to </a:t>
            </a:r>
            <a:r>
              <a:rPr lang="zh-CN" altLang="en-US" dirty="0"/>
              <a:t> </a:t>
            </a:r>
            <a:r>
              <a:rPr lang="en-US" altLang="zh-CN" dirty="0"/>
              <a:t>act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stable growth and low inflation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Fed began to emphasize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Fluctuate a lot </a:t>
            </a:r>
          </a:p>
          <a:p>
            <a:endParaRPr lang="en-US" dirty="0"/>
          </a:p>
          <a:p>
            <a:r>
              <a:rPr lang="en-US" dirty="0"/>
              <a:t>important to explain  </a:t>
            </a:r>
          </a:p>
          <a:p>
            <a:endParaRPr lang="en-US" dirty="0"/>
          </a:p>
          <a:p>
            <a:r>
              <a:rPr lang="en-US" dirty="0"/>
              <a:t>Rolling correlation reveal a positive trend </a:t>
            </a:r>
          </a:p>
          <a:p>
            <a:endParaRPr lang="en-US" dirty="0"/>
          </a:p>
          <a:p>
            <a:r>
              <a:rPr lang="en-US" dirty="0"/>
              <a:t>Demand pull inflation </a:t>
            </a:r>
          </a:p>
          <a:p>
            <a:endParaRPr lang="en-US" dirty="0"/>
          </a:p>
          <a:p>
            <a:r>
              <a:rPr lang="en-US" dirty="0"/>
              <a:t>First estimate 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Regressing interest rate and a dummy variable on inflation</a:t>
            </a:r>
          </a:p>
          <a:p>
            <a:endParaRPr lang="en-US" dirty="0"/>
          </a:p>
          <a:p>
            <a:r>
              <a:rPr lang="en-US" dirty="0"/>
              <a:t>Monetary CA has more impact on inflation control than</a:t>
            </a:r>
          </a:p>
          <a:p>
            <a:endParaRPr lang="en-US" dirty="0"/>
          </a:p>
          <a:p>
            <a:r>
              <a:rPr lang="en-US" dirty="0"/>
              <a:t>Significant coefficient of -1.8 whereas inflation targeting </a:t>
            </a:r>
          </a:p>
          <a:p>
            <a:endParaRPr lang="en-US" dirty="0"/>
          </a:p>
          <a:p>
            <a:r>
              <a:rPr lang="en-US" dirty="0"/>
              <a:t>Both policy changes helped address inflation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with other 3 countries, the real interest rate is lower than </a:t>
            </a:r>
            <a:r>
              <a:rPr lang="en-US" dirty="0" err="1"/>
              <a:t>taylor</a:t>
            </a:r>
            <a:r>
              <a:rPr lang="en-US" dirty="0"/>
              <a:t> rule, 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hiting</a:t>
            </a:r>
            <a:r>
              <a:rPr lang="en-US" dirty="0"/>
              <a:t> ZLB, TR bounce back quickly, while in reality, it need more time to recover.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  <a:p>
            <a:endParaRPr lang="en-US" dirty="0"/>
          </a:p>
          <a:p>
            <a:r>
              <a:rPr lang="en-US" dirty="0"/>
              <a:t>supply</a:t>
            </a:r>
          </a:p>
          <a:p>
            <a:endParaRPr lang="en-US" dirty="0"/>
          </a:p>
          <a:p>
            <a:r>
              <a:rPr lang="en-US" dirty="0"/>
              <a:t>After great recession, house price decreased</a:t>
            </a:r>
          </a:p>
          <a:p>
            <a:endParaRPr lang="en-US" dirty="0"/>
          </a:p>
          <a:p>
            <a:r>
              <a:rPr lang="en-US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plunge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price, credit and housing starts started to drop sharply.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radual rebound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hp, -- started to recover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House price to rent/house price to income ratio – long run anchor</a:t>
            </a:r>
          </a:p>
          <a:p>
            <a:r>
              <a:rPr lang="en-US" dirty="0"/>
              <a:t>Volume of New loans to households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 policy interest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Amplification</a:t>
            </a:r>
            <a:r>
              <a:rPr lang="zh-CN" altLang="en-US" dirty="0"/>
              <a:t> </a:t>
            </a:r>
            <a:r>
              <a:rPr lang="en-US" altLang="zh-CN" dirty="0"/>
              <a:t>effect/ expectation channel</a:t>
            </a:r>
          </a:p>
          <a:p>
            <a:r>
              <a:rPr lang="en-US" dirty="0"/>
              <a:t>Some channels are stronger in some countries</a:t>
            </a:r>
          </a:p>
          <a:p>
            <a:r>
              <a:rPr lang="en-US" dirty="0"/>
              <a:t>e.g. countries rely on bank – credit </a:t>
            </a:r>
            <a:r>
              <a:rPr lang="en-US" dirty="0" err="1"/>
              <a:t>chanel</a:t>
            </a:r>
            <a:r>
              <a:rPr lang="en-US" dirty="0"/>
              <a:t> stronger</a:t>
            </a:r>
          </a:p>
          <a:p>
            <a:endParaRPr lang="en-US" dirty="0"/>
          </a:p>
          <a:p>
            <a:r>
              <a:rPr lang="en-US" dirty="0"/>
              <a:t>Rising interest rate will lead to a reset of expectation channel</a:t>
            </a:r>
          </a:p>
          <a:p>
            <a:endParaRPr lang="en-US" dirty="0"/>
          </a:p>
          <a:p>
            <a:r>
              <a:rPr lang="en-US" dirty="0" err="1"/>
              <a:t>Hc,t</a:t>
            </a:r>
            <a:r>
              <a:rPr lang="en-US" dirty="0"/>
              <a:t> = alpha + </a:t>
            </a:r>
            <a:r>
              <a:rPr lang="en-US" dirty="0" err="1"/>
              <a:t>betaic,t+gamma</a:t>
            </a:r>
            <a:r>
              <a:rPr lang="en-US" dirty="0"/>
              <a:t> </a:t>
            </a:r>
            <a:r>
              <a:rPr lang="en-US" dirty="0" err="1"/>
              <a:t>ic,tFRMc</a:t>
            </a:r>
            <a:r>
              <a:rPr lang="en-US" dirty="0"/>
              <a:t> + other factors</a:t>
            </a:r>
          </a:p>
          <a:p>
            <a:endParaRPr lang="en-US" dirty="0"/>
          </a:p>
          <a:p>
            <a:r>
              <a:rPr lang="en-US" dirty="0" err="1"/>
              <a:t>Deltahp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</a:p>
          <a:p>
            <a:r>
              <a:rPr lang="en-US" altLang="zh-CN" dirty="0"/>
              <a:t>2equation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r>
              <a:rPr lang="en-US" dirty="0"/>
              <a:t>Policy</a:t>
            </a:r>
            <a:r>
              <a:rPr lang="zh-CN" altLang="en-US" dirty="0"/>
              <a:t> </a:t>
            </a:r>
            <a:r>
              <a:rPr lang="en-US" altLang="zh-CN" dirty="0" err="1"/>
              <a:t>rulet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f(output gap, inflation driving from target)+”shock”</a:t>
            </a:r>
          </a:p>
          <a:p>
            <a:r>
              <a:rPr lang="en-US" dirty="0" err="1"/>
              <a:t>Deltahp</a:t>
            </a:r>
            <a:r>
              <a:rPr lang="en-US" dirty="0"/>
              <a:t> = alpha + </a:t>
            </a:r>
            <a:r>
              <a:rPr lang="en-US" dirty="0" err="1"/>
              <a:t>beta”interest</a:t>
            </a:r>
            <a:r>
              <a:rPr lang="en-US" dirty="0"/>
              <a:t> </a:t>
            </a:r>
            <a:r>
              <a:rPr lang="en-US" dirty="0" err="1"/>
              <a:t>rate”shock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Deltahp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it^forecast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 policy interest rate </a:t>
            </a:r>
          </a:p>
          <a:p>
            <a:endParaRPr lang="en-US" dirty="0"/>
          </a:p>
          <a:p>
            <a:r>
              <a:rPr lang="en-US" dirty="0"/>
              <a:t>Ratio of Household debt to GDP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Easier monetary conditions often lead to increased credit availability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Macroprudential policies are designed to ensure the stability of the financial system and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make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sure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no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housing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bubble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 these 5 variables on house price index</a:t>
            </a:r>
          </a:p>
          <a:p>
            <a:endParaRPr lang="en-US" dirty="0"/>
          </a:p>
          <a:p>
            <a:r>
              <a:rPr lang="en-US" dirty="0"/>
              <a:t>Hp are affected by different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6ACA8-7788-6C47-95EE-D86E64D14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1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DD52-A851-012F-EC71-3E4EAD5B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7B529-DE90-9EBB-EA89-B6A527B5E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A9E6-37F0-8B15-9F1C-D4F4DFDC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4AB4-AFB1-0C26-F973-8FB1E65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BF4-6284-97F4-1744-B17AB49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FEC-B5D1-ECC7-39E3-1141EA03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C4E7-E8C4-EDF0-6BC2-AEAA1013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7CC3-B23B-37CC-C7C0-469E2FF1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A40-3AB0-3337-5525-BE399EEB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925E-FAB5-0955-B508-0A5AC1B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7496E-937A-662E-7DE9-860F2B12F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AB85-7F07-6E10-FAC6-FD22F753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182-F411-1566-FE5C-B54D88F5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486D-199A-03CD-C173-EC22F821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9CF9-C21A-24C5-1D6B-A9DD4529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3291-2148-134A-4E3A-DE6454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7796-9E83-1BCA-5B43-777285D9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3148-C363-4CC7-80FC-6FE1CFCB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7C21-A7FA-480C-B12F-24147E6E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E89D-B8AB-04B9-BC7E-CA9233BD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175E-5F18-A3AD-D44E-ECBAFC5E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B4EC-0CB0-142B-8498-0ABAC81C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89A6-9342-3563-C319-23A868F7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6E70-4AF7-9DFE-A568-26F8E865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DD0D-4BC4-F08E-CD3F-5B346ACF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939A-0B3B-A2D6-FE4F-53E9FC9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F0B2-F26A-D6AF-AF20-D85F31CE1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6ECB0-DF26-55A6-012A-0E4985AC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A5E1F-85AC-D267-1086-E9ED4F19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4297A-2B3C-E46C-1B33-BCFF6DC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91BC-14D0-D0F4-BA47-82F46387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30C7-6E48-2F49-C3E7-335F42D4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C99A-CF7A-C367-59EE-23F317EE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2A86C-FA7B-851D-5E3B-8B78F645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5A8C-1B81-3751-BB03-F1901257E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C914C-9733-CAFF-22BB-AF0E84394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68C03-4F1E-B746-C2FF-E623BF6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5C627-EDD4-C43E-8D47-9FC30E69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88E4D-6857-FB2B-8073-8710E84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11AE-B5DF-0159-8281-B58EE41A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CBEFB-DCFF-EA9F-6638-0A7832FD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614DE-F935-9BBE-7EC9-6E06E26F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ECCF-C843-2FFA-F326-6514172C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F329-7DC2-7BCB-C7E2-993DA385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40A1-1F14-FAC0-45C6-1990957B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02A90-2169-1A3C-0104-6D389464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26F7-437A-843D-0CCD-139761C5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6B97-C732-74BF-89CD-5F1E6472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0B257-2BF0-31EE-A001-B5D65998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C9E6-5520-443A-EDC6-AE56E67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A3DB-69E8-B609-9309-0540F588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733B-A25E-B8CE-2409-A24236E4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4220-126F-0237-CDF4-5657981F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65516-4B64-97B7-2605-87C71239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9EDE-F5A6-4D9E-A8EC-2324E1B0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D84F-A199-65C4-E0E4-6216318D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21A1-4647-1253-B072-C1BF99C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D2EBD-5AAA-EC89-6C14-3178CE7F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34762-53BF-44D5-A738-946C0D6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162D-364E-BAD8-3D1C-29A26311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CF1D-9A5E-83EE-2C64-A04364368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C003-3F3E-E54C-A9A3-14321BC1202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7FBC-3656-D91E-C1AC-3632F8ABD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2793-10E6-1914-DDE8-F5E9A6BAA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EB10-007B-EC41-9425-D55AD0CF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E9D0-6064-B1AF-380D-747BFF89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81970-F7EF-D553-592F-68CC8230D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68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upload.wikimedia.org/wikipedia/en/a/a4/Flag_of_the...">
            <a:extLst>
              <a:ext uri="{FF2B5EF4-FFF2-40B4-BE49-F238E27FC236}">
                <a16:creationId xmlns:a16="http://schemas.microsoft.com/office/drawing/2014/main" id="{A09180AD-4EA5-8EF2-3F64-50DC68C3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30" y="2721216"/>
            <a:ext cx="3946939" cy="207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1B9F-56ED-0008-B948-16A498C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 Rate Coefficient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61F94-225B-C2A0-85A9-5AFCB9A1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762" y="1943894"/>
            <a:ext cx="6856476" cy="4114800"/>
          </a:xfrm>
        </p:spPr>
      </p:pic>
    </p:spTree>
    <p:extLst>
      <p:ext uri="{BB962C8B-B14F-4D97-AF65-F5344CB8AC3E}">
        <p14:creationId xmlns:p14="http://schemas.microsoft.com/office/powerpoint/2010/main" val="287635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EAAA4-058E-C53C-97C9-68915826389D}"/>
              </a:ext>
            </a:extLst>
          </p:cNvPr>
          <p:cNvSpPr txBox="1"/>
          <p:nvPr/>
        </p:nvSpPr>
        <p:spPr>
          <a:xfrm>
            <a:off x="202388" y="6567447"/>
            <a:ext cx="386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*quarterly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0E95-B4F2-5E49-2E75-927D105508CA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Correlation between Stock and Bond Return</a:t>
            </a:r>
            <a:endParaRPr lang="en-US" sz="2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9DD4D2-2ABA-F100-920D-A1E80A96933B}"/>
              </a:ext>
            </a:extLst>
          </p:cNvPr>
          <p:cNvGrpSpPr/>
          <p:nvPr/>
        </p:nvGrpSpPr>
        <p:grpSpPr>
          <a:xfrm>
            <a:off x="1735083" y="780073"/>
            <a:ext cx="8998857" cy="2015745"/>
            <a:chOff x="878556" y="745349"/>
            <a:chExt cx="8998857" cy="2015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956E8E-67FE-8602-35C3-1BE7FC109650}"/>
                    </a:ext>
                  </a:extLst>
                </p:cNvPr>
                <p:cNvSpPr txBox="1"/>
                <p:nvPr/>
              </p:nvSpPr>
              <p:spPr>
                <a:xfrm>
                  <a:off x="878556" y="745349"/>
                  <a:ext cx="8998857" cy="2015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>
                      <a:latin typeface="Cambria Math" panose="02040503050406030204" pitchFamily="18" charset="0"/>
                    </a:rPr>
                    <a:t>On a 10 year rolling window: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sz="1400" dirty="0"/>
                    <a:t> </a:t>
                  </a:r>
                </a:p>
                <a:p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𝐴𝑅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𝐴𝑅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  <a:p>
                  <a:endParaRPr lang="en-US" sz="1400" dirty="0"/>
                </a:p>
                <a:p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B956E8E-67FE-8602-35C3-1BE7FC10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56" y="745349"/>
                  <a:ext cx="8998857" cy="2015745"/>
                </a:xfrm>
                <a:prstGeom prst="rect">
                  <a:avLst/>
                </a:prstGeom>
                <a:blipFill>
                  <a:blip r:embed="rId3"/>
                  <a:stretch>
                    <a:fillRect l="-563" t="-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DF3B237-F435-8380-DB1D-B955B38F04EE}"/>
                </a:ext>
              </a:extLst>
            </p:cNvPr>
            <p:cNvSpPr/>
            <p:nvPr/>
          </p:nvSpPr>
          <p:spPr>
            <a:xfrm>
              <a:off x="2931886" y="1839222"/>
              <a:ext cx="232228" cy="35243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DA1067-92C6-F463-03AA-874470BC24DD}"/>
                </a:ext>
              </a:extLst>
            </p:cNvPr>
            <p:cNvSpPr txBox="1"/>
            <p:nvPr/>
          </p:nvSpPr>
          <p:spPr>
            <a:xfrm>
              <a:off x="3164114" y="1822325"/>
              <a:ext cx="3281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predict inflation/output shock using AR(1)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AA3B8A-37F6-F015-F216-BFA61C5B225A}"/>
              </a:ext>
            </a:extLst>
          </p:cNvPr>
          <p:cNvSpPr txBox="1"/>
          <p:nvPr/>
        </p:nvSpPr>
        <p:spPr>
          <a:xfrm>
            <a:off x="161640" y="1169043"/>
            <a:ext cx="119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regression1&amp;2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D3F6E-0A6D-098C-540D-5C25EAE633AD}"/>
              </a:ext>
            </a:extLst>
          </p:cNvPr>
          <p:cNvSpPr txBox="1"/>
          <p:nvPr/>
        </p:nvSpPr>
        <p:spPr>
          <a:xfrm>
            <a:off x="161640" y="1864280"/>
            <a:ext cx="119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regression3&amp;4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8ECAE-7F2F-C277-74BF-AF0C83394BF3}"/>
                  </a:ext>
                </a:extLst>
              </p:cNvPr>
              <p:cNvSpPr txBox="1"/>
              <p:nvPr/>
            </p:nvSpPr>
            <p:spPr>
              <a:xfrm>
                <a:off x="7534408" y="986892"/>
                <a:ext cx="5112150" cy="1602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E8ECAE-7F2F-C277-74BF-AF0C83394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408" y="986892"/>
                <a:ext cx="5112150" cy="1602105"/>
              </a:xfrm>
              <a:prstGeom prst="rect">
                <a:avLst/>
              </a:prstGeom>
              <a:blipFill>
                <a:blip r:embed="rId4"/>
                <a:stretch>
                  <a:fillRect t="-2734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>
            <a:extLst>
              <a:ext uri="{FF2B5EF4-FFF2-40B4-BE49-F238E27FC236}">
                <a16:creationId xmlns:a16="http://schemas.microsoft.com/office/drawing/2014/main" id="{F770E247-917A-6A6D-2347-04B6E95B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56" y="2537610"/>
            <a:ext cx="9346284" cy="430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5D0ECE-69D7-B6F2-7FC4-0D5CC2E240B4}"/>
                  </a:ext>
                </a:extLst>
              </p:cNvPr>
              <p:cNvSpPr txBox="1"/>
              <p:nvPr/>
            </p:nvSpPr>
            <p:spPr>
              <a:xfrm>
                <a:off x="753892" y="944222"/>
                <a:ext cx="874030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GDP Growth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𝑆𝑝𝑟𝑒𝑎𝑑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ten-year treasury yield minus three-month treasury yield</a:t>
                </a:r>
              </a:p>
              <a:p>
                <a:r>
                  <a:rPr lang="en-US" dirty="0"/>
                  <a:t>Out  of sample period: 2014 - 2022</a:t>
                </a:r>
              </a:p>
              <a:p>
                <a:endParaRPr lang="en-US" dirty="0"/>
              </a:p>
              <a:p>
                <a:r>
                  <a:rPr lang="en-US" b="0" dirty="0"/>
                  <a:t>Model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𝑆𝑝𝑟𝑒𝑎𝑑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5D0ECE-69D7-B6F2-7FC4-0D5CC2E2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2" y="944222"/>
                <a:ext cx="8740303" cy="2031325"/>
              </a:xfrm>
              <a:prstGeom prst="rect">
                <a:avLst/>
              </a:prstGeom>
              <a:blipFill>
                <a:blip r:embed="rId3"/>
                <a:stretch>
                  <a:fillRect l="-581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BDBB418-B0E7-7CF1-A6F1-DD83EFBD9533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Yield Curve Prediction</a:t>
            </a:r>
            <a:endParaRPr lang="en-US" sz="2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06EDD4D-25FD-150A-1858-70AB3DAA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0" y="2448900"/>
            <a:ext cx="4341984" cy="28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066DE1-3AFE-B325-298C-43912EDF0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16008"/>
            <a:ext cx="4341984" cy="1197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BF93E-B900-5756-FCDC-42C165C4BF5F}"/>
                  </a:ext>
                </a:extLst>
              </p:cNvPr>
              <p:cNvSpPr txBox="1"/>
              <p:nvPr/>
            </p:nvSpPr>
            <p:spPr>
              <a:xfrm>
                <a:off x="6096000" y="1930399"/>
                <a:ext cx="3991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Model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4BF93E-B900-5756-FCDC-42C165C4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30399"/>
                <a:ext cx="3991429" cy="369332"/>
              </a:xfrm>
              <a:prstGeom prst="rect">
                <a:avLst/>
              </a:prstGeom>
              <a:blipFill>
                <a:blip r:embed="rId6"/>
                <a:stretch>
                  <a:fillRect l="-127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589AF7-7F90-2901-8E96-254FBEFB1431}"/>
              </a:ext>
            </a:extLst>
          </p:cNvPr>
          <p:cNvSpPr txBox="1"/>
          <p:nvPr/>
        </p:nvSpPr>
        <p:spPr>
          <a:xfrm>
            <a:off x="753892" y="6506098"/>
            <a:ext cx="386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*quarterly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0F3BF-B407-7E68-7C6C-C0AE9DF6CDD9}"/>
              </a:ext>
            </a:extLst>
          </p:cNvPr>
          <p:cNvSpPr txBox="1"/>
          <p:nvPr/>
        </p:nvSpPr>
        <p:spPr>
          <a:xfrm>
            <a:off x="3048000" y="31094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A072F-6175-BF54-62BE-D96F2E295E86}"/>
              </a:ext>
            </a:extLst>
          </p:cNvPr>
          <p:cNvSpPr txBox="1"/>
          <p:nvPr/>
        </p:nvSpPr>
        <p:spPr>
          <a:xfrm>
            <a:off x="3048000" y="31094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FDA24A4-993F-795C-2ACA-E26CE28B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55" y="2448900"/>
            <a:ext cx="4341984" cy="28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9AF4F-41F4-ED30-C5B8-99FB5B939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975" y="5316007"/>
            <a:ext cx="4039138" cy="14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1F917-8685-5683-1356-BFD9943C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all these 4 countries: United States, Canada, Australia, United Kingdom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Monetary Policy</a:t>
            </a:r>
          </a:p>
          <a:p>
            <a:pPr>
              <a:buFontTx/>
              <a:buChar char="-"/>
            </a:pPr>
            <a:r>
              <a:rPr lang="en-US" sz="1800" dirty="0"/>
              <a:t>Inflation Targeting are effective to defend high inflation.</a:t>
            </a:r>
          </a:p>
          <a:p>
            <a:pPr>
              <a:buFontTx/>
              <a:buChar char="-"/>
            </a:pPr>
            <a:r>
              <a:rPr lang="en-US" sz="1800" dirty="0"/>
              <a:t>Taylor</a:t>
            </a:r>
            <a:r>
              <a:rPr lang="zh-CN" altLang="en-US" sz="1800" dirty="0"/>
              <a:t> </a:t>
            </a:r>
            <a:r>
              <a:rPr lang="en-US" altLang="zh-CN" sz="1800" dirty="0"/>
              <a:t>rules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higher</a:t>
            </a:r>
            <a:r>
              <a:rPr lang="zh-CN" altLang="en-US" sz="1800" dirty="0"/>
              <a:t> </a:t>
            </a:r>
            <a:r>
              <a:rPr lang="en-US" altLang="zh-CN" sz="1800" dirty="0"/>
              <a:t>than</a:t>
            </a:r>
            <a:r>
              <a:rPr lang="zh-CN" altLang="en-US" sz="1800" dirty="0"/>
              <a:t> </a:t>
            </a:r>
            <a:r>
              <a:rPr lang="en-US" altLang="zh-CN" sz="1800" dirty="0"/>
              <a:t>real</a:t>
            </a:r>
            <a:r>
              <a:rPr lang="zh-CN" altLang="en-US" sz="1800" dirty="0"/>
              <a:t> </a:t>
            </a:r>
            <a:r>
              <a:rPr lang="en-US" altLang="zh-CN" sz="1800" dirty="0"/>
              <a:t>policy</a:t>
            </a:r>
            <a:r>
              <a:rPr lang="zh-CN" altLang="en-US" sz="1800" dirty="0"/>
              <a:t> </a:t>
            </a:r>
            <a:r>
              <a:rPr lang="en-US" altLang="zh-CN" sz="1800" dirty="0"/>
              <a:t>interest</a:t>
            </a:r>
            <a:r>
              <a:rPr lang="zh-CN" altLang="en-US" sz="1800" dirty="0"/>
              <a:t> </a:t>
            </a:r>
            <a:r>
              <a:rPr lang="en-US" altLang="zh-CN" sz="1800" dirty="0"/>
              <a:t>rates.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House Market</a:t>
            </a:r>
          </a:p>
          <a:p>
            <a:pPr>
              <a:buFontTx/>
              <a:buChar char="-"/>
            </a:pPr>
            <a:r>
              <a:rPr lang="en-US" sz="1800" dirty="0"/>
              <a:t>Interest</a:t>
            </a:r>
            <a:r>
              <a:rPr lang="zh-CN" altLang="en-US" sz="1800" dirty="0"/>
              <a:t> </a:t>
            </a:r>
            <a:r>
              <a:rPr lang="en-US" altLang="zh-CN" sz="1800" dirty="0"/>
              <a:t>rate, income</a:t>
            </a:r>
            <a:r>
              <a:rPr lang="zh-CN" altLang="en-US" sz="1800" dirty="0"/>
              <a:t> </a:t>
            </a:r>
            <a:r>
              <a:rPr lang="en-US" altLang="zh-CN" sz="1800" dirty="0"/>
              <a:t>growth are </a:t>
            </a:r>
            <a:r>
              <a:rPr lang="en-US" sz="1800" dirty="0"/>
              <a:t>crucial drivers</a:t>
            </a:r>
            <a:r>
              <a:rPr lang="en-US" altLang="zh-CN" sz="1800" dirty="0"/>
              <a:t>, while land availability and regulations </a:t>
            </a:r>
            <a:r>
              <a:rPr lang="en-US" sz="1800" dirty="0"/>
              <a:t>are main constraints in housing market. </a:t>
            </a:r>
          </a:p>
          <a:p>
            <a:pPr>
              <a:buFontTx/>
              <a:buChar char="-"/>
            </a:pPr>
            <a:r>
              <a:rPr lang="en-US" sz="1800" dirty="0"/>
              <a:t>House price can be used as leading indicators for the Canada, Australia, UK’s business cycle. Other leading</a:t>
            </a:r>
            <a:r>
              <a:rPr lang="zh-CN" altLang="en-US" sz="1800" dirty="0"/>
              <a:t> </a:t>
            </a:r>
            <a:r>
              <a:rPr lang="en-US" altLang="zh-CN" sz="1800" dirty="0"/>
              <a:t>factors</a:t>
            </a:r>
            <a:r>
              <a:rPr lang="zh-CN" altLang="en-US" sz="1800" dirty="0"/>
              <a:t> </a:t>
            </a:r>
            <a:r>
              <a:rPr lang="en-US" altLang="zh-CN" sz="1800" dirty="0"/>
              <a:t>such as</a:t>
            </a:r>
            <a:r>
              <a:rPr lang="zh-CN" altLang="en-US" sz="1800" dirty="0"/>
              <a:t> </a:t>
            </a:r>
            <a:r>
              <a:rPr lang="en-US" sz="1800" dirty="0"/>
              <a:t>consumption, non-residential investment, government spending vary across different countries.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Stock Market</a:t>
            </a:r>
          </a:p>
          <a:p>
            <a:pPr>
              <a:buFontTx/>
              <a:buChar char="-"/>
            </a:pPr>
            <a:r>
              <a:rPr lang="en-US" sz="1800" dirty="0"/>
              <a:t>Hard to predict output using yield spread.</a:t>
            </a:r>
          </a:p>
          <a:p>
            <a:pPr>
              <a:buFontTx/>
              <a:buChar char="-"/>
            </a:pPr>
            <a:r>
              <a:rPr lang="en-US" sz="1800" dirty="0"/>
              <a:t>Negative correlation between stock and bond return in UK, Australia.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8FE-62F8-C8B5-D6C0-913A1775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5"/>
            <a:ext cx="10515600" cy="431994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6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 of Gold Standard (1971)</a:t>
            </a:r>
          </a:p>
          <a:p>
            <a:pPr>
              <a:spcBef>
                <a:spcPts val="300"/>
              </a:spcBef>
            </a:pPr>
            <a:r>
              <a:rPr lang="en-US" sz="16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 Inflation Fighting Period (1965-1982): Paul Volcker(1979)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Informally </a:t>
            </a:r>
            <a:r>
              <a:rPr lang="en-US" sz="16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Inflation Targeting (1993-2012)</a:t>
            </a:r>
            <a:endParaRPr lang="en-US" sz="16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6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Inflation Targeting (2012-2020) </a:t>
            </a:r>
          </a:p>
          <a:p>
            <a:pPr>
              <a:spcBef>
                <a:spcPts val="300"/>
              </a:spcBef>
            </a:pPr>
            <a:r>
              <a:rPr lang="en-US" sz="16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Flexible Average Inflation Targeting (2020-Present)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F8C21-7DD9-8060-E74D-527BA5D20CE2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onetary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nchor</a:t>
            </a:r>
            <a:r>
              <a:rPr lang="en-US" sz="2400" b="1" dirty="0">
                <a:effectLst/>
              </a:rPr>
              <a:t> 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DB33-C517-0D6F-311D-69E4CBADBE9F}"/>
              </a:ext>
            </a:extLst>
          </p:cNvPr>
          <p:cNvSpPr txBox="1"/>
          <p:nvPr/>
        </p:nvSpPr>
        <p:spPr>
          <a:xfrm>
            <a:off x="1009740" y="6563087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40869-35D7-9EA6-431D-00D6F6835324}"/>
              </a:ext>
            </a:extLst>
          </p:cNvPr>
          <p:cNvSpPr txBox="1"/>
          <p:nvPr/>
        </p:nvSpPr>
        <p:spPr>
          <a:xfrm>
            <a:off x="6570480" y="6563087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C4D05-52FE-C940-8A6B-AE609F2A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7" y="946537"/>
            <a:ext cx="9215996" cy="100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81522-6AFE-7E4E-22C8-A838FAF1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063" y="1985123"/>
            <a:ext cx="4318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AEE8D-FAD9-E27C-3D83-307D97F47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588" y="2254159"/>
            <a:ext cx="422275" cy="24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318DA-D835-EF3C-DF65-D111768430C6}"/>
              </a:ext>
            </a:extLst>
          </p:cNvPr>
          <p:cNvSpPr txBox="1"/>
          <p:nvPr/>
        </p:nvSpPr>
        <p:spPr>
          <a:xfrm>
            <a:off x="10258425" y="1954953"/>
            <a:ext cx="144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inflation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C34C-FCB3-0965-D764-828D7F4A018D}"/>
              </a:ext>
            </a:extLst>
          </p:cNvPr>
          <p:cNvSpPr txBox="1"/>
          <p:nvPr/>
        </p:nvSpPr>
        <p:spPr>
          <a:xfrm>
            <a:off x="10258425" y="2262730"/>
            <a:ext cx="121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Recession</a:t>
            </a: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CDC937-3611-BB12-B4DF-AAEC1761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4" y="3417043"/>
            <a:ext cx="10344061" cy="30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5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5ECCE-4FB0-5C28-31AB-896EDC77E313}"/>
              </a:ext>
            </a:extLst>
          </p:cNvPr>
          <p:cNvSpPr txBox="1"/>
          <p:nvPr/>
        </p:nvSpPr>
        <p:spPr>
          <a:xfrm>
            <a:off x="851053" y="42992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9844A-CC2F-35DA-90AC-5D14EFAE5E16}"/>
              </a:ext>
            </a:extLst>
          </p:cNvPr>
          <p:cNvGrpSpPr/>
          <p:nvPr/>
        </p:nvGrpSpPr>
        <p:grpSpPr>
          <a:xfrm>
            <a:off x="6679376" y="1421539"/>
            <a:ext cx="5278241" cy="1775691"/>
            <a:chOff x="927297" y="947854"/>
            <a:chExt cx="5440692" cy="1775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7C31B0-6AF1-AB87-5C26-7E2F0B751689}"/>
                    </a:ext>
                  </a:extLst>
                </p:cNvPr>
                <p:cNvSpPr txBox="1"/>
                <p:nvPr/>
              </p:nvSpPr>
              <p:spPr>
                <a:xfrm>
                  <a:off x="927297" y="947854"/>
                  <a:ext cx="544069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= dummy variable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47C31B0-6AF1-AB87-5C26-7E2F0B75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97" y="947854"/>
                  <a:ext cx="5440692" cy="1477328"/>
                </a:xfrm>
                <a:prstGeom prst="rect">
                  <a:avLst/>
                </a:prstGeom>
                <a:blipFill>
                  <a:blip r:embed="rId3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3A3925-A503-DD12-38F9-675D59B1D6AF}"/>
                </a:ext>
              </a:extLst>
            </p:cNvPr>
            <p:cNvGrpSpPr/>
            <p:nvPr/>
          </p:nvGrpSpPr>
          <p:grpSpPr>
            <a:xfrm>
              <a:off x="3110373" y="2077214"/>
              <a:ext cx="3154896" cy="646331"/>
              <a:chOff x="3033131" y="2018723"/>
              <a:chExt cx="3154896" cy="646331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B2798CD4-59D4-16FE-FDA1-E10F7AE42879}"/>
                  </a:ext>
                </a:extLst>
              </p:cNvPr>
              <p:cNvSpPr/>
              <p:nvPr/>
            </p:nvSpPr>
            <p:spPr>
              <a:xfrm>
                <a:off x="3033131" y="2090661"/>
                <a:ext cx="189571" cy="502456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1BEC0A6-0C76-9E02-A53D-F5B37F2F594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2702" y="2018723"/>
                    <a:ext cx="29653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1980 −1993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1994 −2008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1BEC0A6-0C76-9E02-A53D-F5B37F2F59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702" y="2018723"/>
                    <a:ext cx="296532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BEC49E-8727-DD13-C8B8-AAF3843A0072}"/>
              </a:ext>
            </a:extLst>
          </p:cNvPr>
          <p:cNvGrpSpPr/>
          <p:nvPr/>
        </p:nvGrpSpPr>
        <p:grpSpPr>
          <a:xfrm>
            <a:off x="861316" y="1421539"/>
            <a:ext cx="5547882" cy="1793745"/>
            <a:chOff x="927297" y="947854"/>
            <a:chExt cx="5718631" cy="1793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81172C4-3C2A-A4F6-1F90-36A67F92CED3}"/>
                    </a:ext>
                  </a:extLst>
                </p:cNvPr>
                <p:cNvSpPr txBox="1"/>
                <p:nvPr/>
              </p:nvSpPr>
              <p:spPr>
                <a:xfrm>
                  <a:off x="927297" y="947854"/>
                  <a:ext cx="5440692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= inflation rate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= fed fund rate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= dummy variable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81172C4-3C2A-A4F6-1F90-36A67F92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97" y="947854"/>
                  <a:ext cx="5440692" cy="1477328"/>
                </a:xfrm>
                <a:prstGeom prst="rect">
                  <a:avLst/>
                </a:prstGeom>
                <a:blipFill>
                  <a:blip r:embed="rId5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1CF255-FAE9-4CBC-6C76-04F53D580D1B}"/>
                </a:ext>
              </a:extLst>
            </p:cNvPr>
            <p:cNvGrpSpPr/>
            <p:nvPr/>
          </p:nvGrpSpPr>
          <p:grpSpPr>
            <a:xfrm>
              <a:off x="3301829" y="2095268"/>
              <a:ext cx="3344099" cy="646331"/>
              <a:chOff x="3224587" y="2036777"/>
              <a:chExt cx="3344099" cy="646331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CE18DBC6-EA84-C9C3-132F-FADEC4A62711}"/>
                  </a:ext>
                </a:extLst>
              </p:cNvPr>
              <p:cNvSpPr/>
              <p:nvPr/>
            </p:nvSpPr>
            <p:spPr>
              <a:xfrm>
                <a:off x="3224587" y="2090661"/>
                <a:ext cx="189571" cy="502456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783851B-6B06-7008-E42E-30E75850B3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147" y="2036777"/>
                    <a:ext cx="31385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1960 −1979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1979 −1993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783851B-6B06-7008-E42E-30E75850B3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0147" y="2036777"/>
                    <a:ext cx="3138539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14FCE-07B0-99B9-0D13-6B2CC0009806}"/>
              </a:ext>
            </a:extLst>
          </p:cNvPr>
          <p:cNvSpPr/>
          <p:nvPr/>
        </p:nvSpPr>
        <p:spPr>
          <a:xfrm>
            <a:off x="2114550" y="1064738"/>
            <a:ext cx="3100388" cy="229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1: monetary control 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C2838-C1F0-8443-6879-0CB97A1E0996}"/>
              </a:ext>
            </a:extLst>
          </p:cNvPr>
          <p:cNvSpPr/>
          <p:nvPr/>
        </p:nvSpPr>
        <p:spPr>
          <a:xfrm>
            <a:off x="7818308" y="1064737"/>
            <a:ext cx="3000375" cy="22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2: inflation targeting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241197-2B05-1C15-3925-5568594F0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16" y="3413322"/>
            <a:ext cx="2917555" cy="1176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A68A12-D660-CE41-1983-BDBAB5E0F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508" y="4675478"/>
            <a:ext cx="4940300" cy="1752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C4AD7C-1169-E3C8-F796-8529D77FD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9376" y="4637378"/>
            <a:ext cx="5016500" cy="1790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625D81-01CD-365E-4F47-DCE31004AA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4500" y="3374177"/>
            <a:ext cx="283210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8A7AA-2E62-794E-BF61-940E9A9C5E3B}"/>
              </a:ext>
            </a:extLst>
          </p:cNvPr>
          <p:cNvSpPr txBox="1"/>
          <p:nvPr/>
        </p:nvSpPr>
        <p:spPr>
          <a:xfrm>
            <a:off x="939044" y="6428078"/>
            <a:ext cx="386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*yearly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9A70D-A44F-76C2-9EB3-B51427B29105}"/>
              </a:ext>
            </a:extLst>
          </p:cNvPr>
          <p:cNvSpPr/>
          <p:nvPr/>
        </p:nvSpPr>
        <p:spPr>
          <a:xfrm>
            <a:off x="1918648" y="5381916"/>
            <a:ext cx="1085809" cy="2351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0E7D1-72AB-A404-7D06-89990EAD9609}"/>
              </a:ext>
            </a:extLst>
          </p:cNvPr>
          <p:cNvSpPr/>
          <p:nvPr/>
        </p:nvSpPr>
        <p:spPr>
          <a:xfrm>
            <a:off x="7667645" y="5371775"/>
            <a:ext cx="1085809" cy="2351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9B0DAB-8E31-8254-0F75-F9A1F766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1" y="1246669"/>
            <a:ext cx="5232400" cy="584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95C880-FBF5-180E-8A0B-DFC861FB8028}"/>
              </a:ext>
            </a:extLst>
          </p:cNvPr>
          <p:cNvSpPr txBox="1"/>
          <p:nvPr/>
        </p:nvSpPr>
        <p:spPr>
          <a:xfrm>
            <a:off x="823292" y="361598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Taylor Rule</a:t>
            </a:r>
            <a:endParaRPr lang="en-US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C778FD-8896-9179-376F-29DFA01C982B}"/>
              </a:ext>
            </a:extLst>
          </p:cNvPr>
          <p:cNvGrpSpPr/>
          <p:nvPr/>
        </p:nvGrpSpPr>
        <p:grpSpPr>
          <a:xfrm>
            <a:off x="823292" y="2092479"/>
            <a:ext cx="9253377" cy="4476234"/>
            <a:chOff x="823292" y="2092479"/>
            <a:chExt cx="9253377" cy="447623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1DFD99-D3EF-7F89-9B19-056F36C70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92" y="2092479"/>
              <a:ext cx="9253377" cy="421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A3496F-F76D-ADE2-839E-D8B2984FCE31}"/>
                </a:ext>
              </a:extLst>
            </p:cNvPr>
            <p:cNvCxnSpPr>
              <a:cxnSpLocks/>
            </p:cNvCxnSpPr>
            <p:nvPr/>
          </p:nvCxnSpPr>
          <p:spPr>
            <a:xfrm>
              <a:off x="7144151" y="5678995"/>
              <a:ext cx="4014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779C4E-9932-3913-03F4-6302DB687D51}"/>
                </a:ext>
              </a:extLst>
            </p:cNvPr>
            <p:cNvSpPr txBox="1"/>
            <p:nvPr/>
          </p:nvSpPr>
          <p:spPr>
            <a:xfrm>
              <a:off x="838200" y="6307103"/>
              <a:ext cx="46117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Source: FRED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B5BAED-6542-857E-71C7-4DB6659A0089}"/>
                </a:ext>
              </a:extLst>
            </p:cNvPr>
            <p:cNvSpPr/>
            <p:nvPr/>
          </p:nvSpPr>
          <p:spPr>
            <a:xfrm>
              <a:off x="7574514" y="5563892"/>
              <a:ext cx="401445" cy="33972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67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AF1C247-BB88-4FA8-2322-FFB76095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8" y="2482379"/>
            <a:ext cx="10517350" cy="42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95C880-FBF5-180E-8A0B-DFC861FB8028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Driver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endParaRPr 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E218D-269D-9B14-5117-7FC4947493A3}"/>
              </a:ext>
            </a:extLst>
          </p:cNvPr>
          <p:cNvSpPr txBox="1"/>
          <p:nvPr/>
        </p:nvSpPr>
        <p:spPr>
          <a:xfrm>
            <a:off x="838200" y="675067"/>
            <a:ext cx="34313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Credit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D0D0D"/>
                </a:solidFill>
                <a:effectLst/>
                <a:latin typeface="Söhne"/>
              </a:rPr>
              <a:t>Income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Demographic Trends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C8792-BCF8-3CBD-7505-5BCC79A9FE72}"/>
              </a:ext>
            </a:extLst>
          </p:cNvPr>
          <p:cNvSpPr txBox="1"/>
          <p:nvPr/>
        </p:nvSpPr>
        <p:spPr>
          <a:xfrm>
            <a:off x="6346537" y="704454"/>
            <a:ext cx="3431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Supply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D0D0D"/>
                </a:solidFill>
                <a:effectLst/>
                <a:latin typeface="Söhne"/>
              </a:rPr>
              <a:t>Construction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Land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D0D0D"/>
                </a:solidFill>
                <a:effectLst/>
                <a:latin typeface="Söhne"/>
              </a:rPr>
              <a:t>Regulatory Environment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DE173-A155-35F6-DBCB-F669FEA23438}"/>
              </a:ext>
            </a:extLst>
          </p:cNvPr>
          <p:cNvSpPr txBox="1"/>
          <p:nvPr/>
        </p:nvSpPr>
        <p:spPr>
          <a:xfrm>
            <a:off x="3048000" y="31088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D365E7-7F1D-65FB-B616-7C97E0456CD0}"/>
              </a:ext>
            </a:extLst>
          </p:cNvPr>
          <p:cNvSpPr txBox="1"/>
          <p:nvPr/>
        </p:nvSpPr>
        <p:spPr>
          <a:xfrm>
            <a:off x="3048000" y="31088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61802-2C0D-F94A-9EE8-243D6C214A67}"/>
              </a:ext>
            </a:extLst>
          </p:cNvPr>
          <p:cNvSpPr txBox="1"/>
          <p:nvPr/>
        </p:nvSpPr>
        <p:spPr>
          <a:xfrm>
            <a:off x="5449981" y="6513793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19254-09E5-F81D-070D-2FE8CAA1C9F9}"/>
              </a:ext>
            </a:extLst>
          </p:cNvPr>
          <p:cNvSpPr txBox="1"/>
          <p:nvPr/>
        </p:nvSpPr>
        <p:spPr>
          <a:xfrm>
            <a:off x="11021557" y="6500802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1A207-7EBD-505F-E33D-217EAFC58431}"/>
              </a:ext>
            </a:extLst>
          </p:cNvPr>
          <p:cNvSpPr txBox="1"/>
          <p:nvPr/>
        </p:nvSpPr>
        <p:spPr>
          <a:xfrm>
            <a:off x="5449981" y="4484699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469E1-64F5-60A0-0D8F-36571640274F}"/>
              </a:ext>
            </a:extLst>
          </p:cNvPr>
          <p:cNvSpPr txBox="1"/>
          <p:nvPr/>
        </p:nvSpPr>
        <p:spPr>
          <a:xfrm>
            <a:off x="11094128" y="4490649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BIS</a:t>
            </a:r>
          </a:p>
        </p:txBody>
      </p:sp>
    </p:spTree>
    <p:extLst>
      <p:ext uri="{BB962C8B-B14F-4D97-AF65-F5344CB8AC3E}">
        <p14:creationId xmlns:p14="http://schemas.microsoft.com/office/powerpoint/2010/main" val="396480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5C880-FBF5-180E-8A0B-DFC861FB8028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Monetary and Macroprudential Policies</a:t>
            </a:r>
            <a:endParaRPr lang="en-US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DE173-A155-35F6-DBCB-F669FEA23438}"/>
              </a:ext>
            </a:extLst>
          </p:cNvPr>
          <p:cNvSpPr txBox="1"/>
          <p:nvPr/>
        </p:nvSpPr>
        <p:spPr>
          <a:xfrm>
            <a:off x="3048000" y="31088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D365E7-7F1D-65FB-B616-7C97E0456CD0}"/>
              </a:ext>
            </a:extLst>
          </p:cNvPr>
          <p:cNvSpPr txBox="1"/>
          <p:nvPr/>
        </p:nvSpPr>
        <p:spPr>
          <a:xfrm>
            <a:off x="3048000" y="31088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F5D59-FFA0-5E3C-5872-82C200D24DE9}"/>
              </a:ext>
            </a:extLst>
          </p:cNvPr>
          <p:cNvSpPr txBox="1"/>
          <p:nvPr/>
        </p:nvSpPr>
        <p:spPr>
          <a:xfrm>
            <a:off x="838200" y="719728"/>
            <a:ext cx="3431311" cy="134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Monetary</a:t>
            </a:r>
            <a:r>
              <a:rPr lang="zh-CN" altLang="en-US" b="1" dirty="0"/>
              <a:t> </a:t>
            </a:r>
            <a:r>
              <a:rPr lang="en-US" altLang="zh-CN" b="1" dirty="0"/>
              <a:t>Policy</a:t>
            </a:r>
            <a:endParaRPr lang="en-US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Quantitative Easing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Inflation</a:t>
            </a:r>
            <a:r>
              <a:rPr lang="zh-CN" altLang="en-US" dirty="0"/>
              <a:t> </a:t>
            </a:r>
            <a:r>
              <a:rPr lang="en-US" altLang="zh-CN" dirty="0"/>
              <a:t>Forecast</a:t>
            </a:r>
            <a:r>
              <a:rPr lang="zh-CN" altLang="en-US" dirty="0"/>
              <a:t> </a:t>
            </a:r>
            <a:r>
              <a:rPr lang="en-US" altLang="zh-CN" dirty="0"/>
              <a:t>Targeting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6DE0D-2809-30E2-6231-98A691340CF4}"/>
              </a:ext>
            </a:extLst>
          </p:cNvPr>
          <p:cNvSpPr txBox="1"/>
          <p:nvPr/>
        </p:nvSpPr>
        <p:spPr>
          <a:xfrm>
            <a:off x="6569765" y="718934"/>
            <a:ext cx="4919869" cy="23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Macroprudential</a:t>
            </a:r>
            <a:r>
              <a:rPr lang="zh-CN" altLang="en-US" b="1" dirty="0"/>
              <a:t> </a:t>
            </a:r>
            <a:r>
              <a:rPr lang="en-US" altLang="zh-CN" b="1" dirty="0"/>
              <a:t>Policy</a:t>
            </a:r>
            <a:endParaRPr lang="en-US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Capital Requirements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Basel III Regulations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Stress Testing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Regulations on Mortgage Lending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Loan-to-Value (LTV) and Debt-to-Income (DTI) Ratios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F73D-7CB8-3B44-0FBF-64599344C068}"/>
              </a:ext>
            </a:extLst>
          </p:cNvPr>
          <p:cNvSpPr txBox="1"/>
          <p:nvPr/>
        </p:nvSpPr>
        <p:spPr>
          <a:xfrm>
            <a:off x="6569765" y="6307103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BIS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A43DD-093B-D356-323E-0147EFCC4FE2}"/>
              </a:ext>
            </a:extLst>
          </p:cNvPr>
          <p:cNvSpPr txBox="1"/>
          <p:nvPr/>
        </p:nvSpPr>
        <p:spPr>
          <a:xfrm>
            <a:off x="838200" y="6326760"/>
            <a:ext cx="4611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FRED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E07137-CE5C-61E4-5764-5B5307D1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73" y="3074735"/>
            <a:ext cx="4882973" cy="32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764A90-3059-A7E1-9FB2-08BAFD6B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4" y="3108883"/>
            <a:ext cx="4882972" cy="33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2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3184E-1438-03AA-D1D6-D92974D51CF3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Housing and the Business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F4C9B9-25EB-BE76-44B3-BD609A65A3E4}"/>
                  </a:ext>
                </a:extLst>
              </p:cNvPr>
              <p:cNvSpPr txBox="1"/>
              <p:nvPr/>
            </p:nvSpPr>
            <p:spPr>
              <a:xfrm>
                <a:off x="838200" y="781878"/>
                <a:ext cx="94057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Simple Granger Test</a:t>
                </a:r>
              </a:p>
              <a:p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𝑃𝑅𝐹𝐼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𝑃𝑅𝐹𝐼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GDP</m:t>
                    </m:r>
                  </m:oMath>
                </a14:m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GDP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PRFI</m:t>
                    </m:r>
                  </m:oMath>
                </a14:m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Residential Investment Growth</a:t>
                </a:r>
              </a:p>
              <a:p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(1) 1970-2023 (2) 2002 -2023</a:t>
                </a: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F4C9B9-25EB-BE76-44B3-BD609A65A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1878"/>
                <a:ext cx="9405730" cy="3416320"/>
              </a:xfrm>
              <a:prstGeom prst="rect">
                <a:avLst/>
              </a:prstGeom>
              <a:blipFill>
                <a:blip r:embed="rId3"/>
                <a:stretch>
                  <a:fillRect l="-67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21">
                <a:extLst>
                  <a:ext uri="{FF2B5EF4-FFF2-40B4-BE49-F238E27FC236}">
                    <a16:creationId xmlns:a16="http://schemas.microsoft.com/office/drawing/2014/main" id="{F4E8B011-8648-3E83-E99F-6A0CEBDA1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78823"/>
                  </p:ext>
                </p:extLst>
              </p:nvPr>
            </p:nvGraphicFramePr>
            <p:xfrm>
              <a:off x="838200" y="3102327"/>
              <a:ext cx="6122988" cy="2973795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106613">
                      <a:extLst>
                        <a:ext uri="{9D8B030D-6E8A-4147-A177-3AD203B41FA5}">
                          <a16:colId xmlns:a16="http://schemas.microsoft.com/office/drawing/2014/main" val="1575589766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3502901040"/>
                        </a:ext>
                      </a:extLst>
                    </a:gridCol>
                    <a:gridCol w="1909762">
                      <a:extLst>
                        <a:ext uri="{9D8B030D-6E8A-4147-A177-3AD203B41FA5}">
                          <a16:colId xmlns:a16="http://schemas.microsoft.com/office/drawing/2014/main" val="102237235"/>
                        </a:ext>
                      </a:extLst>
                    </a:gridCol>
                  </a:tblGrid>
                  <a:tr h="6945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gdp</m:t>
                                </m:r>
                              </m:oMath>
                            </m:oMathPara>
                          </a14:m>
                          <a:endParaRPr lang="en-US" sz="1600" b="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gdp</m:t>
                                </m:r>
                              </m:oMath>
                            </m:oMathPara>
                          </a14:m>
                          <a:endParaRPr lang="en-US" sz="1600" b="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67410"/>
                      </a:ext>
                    </a:extLst>
                  </a:tr>
                  <a:tr h="473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gdp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-0.158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(-2.33)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r>
                            <a:rPr lang="en-US" altLang="zh-CN" sz="1400" dirty="0"/>
                            <a:t>0.233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</a:t>
                          </a:r>
                          <a:r>
                            <a:rPr lang="en-US" altLang="zh-CN" sz="1400" dirty="0"/>
                            <a:t>1.78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01807"/>
                      </a:ext>
                    </a:extLst>
                  </a:tr>
                  <a:tr h="4713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gdp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0.012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(0.17)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-0.290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-2.25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62593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residential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</a:t>
                          </a:r>
                          <a:r>
                            <a:rPr lang="en-US" altLang="zh-CN" sz="1400" dirty="0"/>
                            <a:t>9</a:t>
                          </a:r>
                          <a:r>
                            <a:rPr lang="en-US" sz="1400" dirty="0"/>
                            <a:t>72**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(3.96)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-0.01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-0.27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93833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residential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0.03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0.110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4.36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49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21">
                <a:extLst>
                  <a:ext uri="{FF2B5EF4-FFF2-40B4-BE49-F238E27FC236}">
                    <a16:creationId xmlns:a16="http://schemas.microsoft.com/office/drawing/2014/main" id="{F4E8B011-8648-3E83-E99F-6A0CEBDA1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78823"/>
                  </p:ext>
                </p:extLst>
              </p:nvPr>
            </p:nvGraphicFramePr>
            <p:xfrm>
              <a:off x="838200" y="3102327"/>
              <a:ext cx="6122988" cy="2973795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106613">
                      <a:extLst>
                        <a:ext uri="{9D8B030D-6E8A-4147-A177-3AD203B41FA5}">
                          <a16:colId xmlns:a16="http://schemas.microsoft.com/office/drawing/2014/main" val="1575589766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3502901040"/>
                        </a:ext>
                      </a:extLst>
                    </a:gridCol>
                    <a:gridCol w="1909762">
                      <a:extLst>
                        <a:ext uri="{9D8B030D-6E8A-4147-A177-3AD203B41FA5}">
                          <a16:colId xmlns:a16="http://schemas.microsoft.com/office/drawing/2014/main" val="102237235"/>
                        </a:ext>
                      </a:extLst>
                    </a:gridCol>
                  </a:tblGrid>
                  <a:tr h="6945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02" t="-3636" r="-91566" b="-3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0530" t="-3636" r="-662" b="-3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6674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139024" r="-191566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-0.158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(-2.33)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r>
                            <a:rPr lang="en-US" altLang="zh-CN" sz="1400" dirty="0"/>
                            <a:t>0.233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</a:t>
                          </a:r>
                          <a:r>
                            <a:rPr lang="en-US" altLang="zh-CN" sz="1400" dirty="0"/>
                            <a:t>1.78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018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239024" r="-191566" b="-2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0.012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(0.17)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-0.290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-2.25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62593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283673" r="-191566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</a:t>
                          </a:r>
                          <a:r>
                            <a:rPr lang="en-US" altLang="zh-CN" sz="1400" dirty="0"/>
                            <a:t>9</a:t>
                          </a:r>
                          <a:r>
                            <a:rPr lang="en-US" sz="1400" dirty="0"/>
                            <a:t>72**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(3.96)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-0.01</a:t>
                          </a:r>
                          <a:r>
                            <a:rPr lang="zh-CN" altLang="en-US" sz="1400" dirty="0"/>
                            <a:t>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-0.27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93833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383673" r="-191566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0.03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0.110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4.36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494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27">
                <a:extLst>
                  <a:ext uri="{FF2B5EF4-FFF2-40B4-BE49-F238E27FC236}">
                    <a16:creationId xmlns:a16="http://schemas.microsoft.com/office/drawing/2014/main" id="{5FBA7153-4DAC-21A9-63FC-9C5EA1239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449926"/>
                  </p:ext>
                </p:extLst>
              </p:nvPr>
            </p:nvGraphicFramePr>
            <p:xfrm>
              <a:off x="7618414" y="4040592"/>
              <a:ext cx="3980760" cy="203553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990380">
                      <a:extLst>
                        <a:ext uri="{9D8B030D-6E8A-4147-A177-3AD203B41FA5}">
                          <a16:colId xmlns:a16="http://schemas.microsoft.com/office/drawing/2014/main" val="4002648671"/>
                        </a:ext>
                      </a:extLst>
                    </a:gridCol>
                    <a:gridCol w="1990380">
                      <a:extLst>
                        <a:ext uri="{9D8B030D-6E8A-4147-A177-3AD203B41FA5}">
                          <a16:colId xmlns:a16="http://schemas.microsoft.com/office/drawing/2014/main" val="3600536284"/>
                        </a:ext>
                      </a:extLst>
                    </a:gridCol>
                  </a:tblGrid>
                  <a:tr h="7852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r>
                            <a:rPr lang="en-US" sz="1400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800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r>
                            <a:rPr lang="en-US" sz="1400" dirty="0"/>
                            <a:t>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78987"/>
                      </a:ext>
                    </a:extLst>
                  </a:tr>
                  <a:tr h="1066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15.57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</a:t>
                          </a:r>
                          <a:r>
                            <a:rPr lang="en-US" altLang="zh-CN" dirty="0"/>
                            <a:t>3.81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9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27">
                <a:extLst>
                  <a:ext uri="{FF2B5EF4-FFF2-40B4-BE49-F238E27FC236}">
                    <a16:creationId xmlns:a16="http://schemas.microsoft.com/office/drawing/2014/main" id="{5FBA7153-4DAC-21A9-63FC-9C5EA1239F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449926"/>
                  </p:ext>
                </p:extLst>
              </p:nvPr>
            </p:nvGraphicFramePr>
            <p:xfrm>
              <a:off x="7618414" y="4040592"/>
              <a:ext cx="3980760" cy="203553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990380">
                      <a:extLst>
                        <a:ext uri="{9D8B030D-6E8A-4147-A177-3AD203B41FA5}">
                          <a16:colId xmlns:a16="http://schemas.microsoft.com/office/drawing/2014/main" val="4002648671"/>
                        </a:ext>
                      </a:extLst>
                    </a:gridCol>
                    <a:gridCol w="1990380">
                      <a:extLst>
                        <a:ext uri="{9D8B030D-6E8A-4147-A177-3AD203B41FA5}">
                          <a16:colId xmlns:a16="http://schemas.microsoft.com/office/drawing/2014/main" val="3600536284"/>
                        </a:ext>
                      </a:extLst>
                    </a:gridCol>
                  </a:tblGrid>
                  <a:tr h="9690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97403" r="-100000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7" t="-97403" r="-637" b="-112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78987"/>
                      </a:ext>
                    </a:extLst>
                  </a:tr>
                  <a:tr h="1066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15.57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</a:t>
                          </a:r>
                          <a:r>
                            <a:rPr lang="en-US" altLang="zh-CN" dirty="0"/>
                            <a:t>3.81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905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C3FE4FC-0A3A-FC9E-3E87-CAEC8D736CF0}"/>
              </a:ext>
            </a:extLst>
          </p:cNvPr>
          <p:cNvSpPr txBox="1"/>
          <p:nvPr/>
        </p:nvSpPr>
        <p:spPr>
          <a:xfrm>
            <a:off x="970384" y="6214188"/>
            <a:ext cx="472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Inside brackets: t statistics</a:t>
            </a: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&lt;0.05, ** p&lt;0.01, *** p&lt;0.001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69AD-3600-63DA-5EF7-D2ABA98D840D}"/>
              </a:ext>
            </a:extLst>
          </p:cNvPr>
          <p:cNvSpPr txBox="1"/>
          <p:nvPr/>
        </p:nvSpPr>
        <p:spPr>
          <a:xfrm>
            <a:off x="2925070" y="6398853"/>
            <a:ext cx="386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*quarterly data</a:t>
            </a:r>
          </a:p>
        </p:txBody>
      </p:sp>
    </p:spTree>
    <p:extLst>
      <p:ext uri="{BB962C8B-B14F-4D97-AF65-F5344CB8AC3E}">
        <p14:creationId xmlns:p14="http://schemas.microsoft.com/office/powerpoint/2010/main" val="267178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3184E-1438-03AA-D1D6-D92974D51CF3}"/>
              </a:ext>
            </a:extLst>
          </p:cNvPr>
          <p:cNvSpPr txBox="1"/>
          <p:nvPr/>
        </p:nvSpPr>
        <p:spPr>
          <a:xfrm>
            <a:off x="838200" y="213402"/>
            <a:ext cx="80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Other factors and the Business Cycle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DAD97E-B878-8A6B-2B07-890E07DE3D6D}"/>
                  </a:ext>
                </a:extLst>
              </p:cNvPr>
              <p:cNvSpPr txBox="1"/>
              <p:nvPr/>
            </p:nvSpPr>
            <p:spPr>
              <a:xfrm>
                <a:off x="1857374" y="708209"/>
                <a:ext cx="838655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Simple Granger Test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cons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Consumption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gov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Government Expenditure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nonresidentia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Non Residential Investment Growth</a:t>
                </a:r>
              </a:p>
              <a:p>
                <a:r>
                  <a:rPr lang="en-US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(1) 1970-2023 (2) 2000 -2023</a:t>
                </a: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DAD97E-B878-8A6B-2B07-890E07DE3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4" y="708209"/>
                <a:ext cx="8386555" cy="2585323"/>
              </a:xfrm>
              <a:prstGeom prst="rect">
                <a:avLst/>
              </a:prstGeom>
              <a:blipFill>
                <a:blip r:embed="rId3"/>
                <a:stretch>
                  <a:fillRect l="-605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A53E1EEC-1949-91D7-3750-B33F8D5E3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253967"/>
                  </p:ext>
                </p:extLst>
              </p:nvPr>
            </p:nvGraphicFramePr>
            <p:xfrm>
              <a:off x="838198" y="2358269"/>
              <a:ext cx="6319839" cy="4010115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106613">
                      <a:extLst>
                        <a:ext uri="{9D8B030D-6E8A-4147-A177-3AD203B41FA5}">
                          <a16:colId xmlns:a16="http://schemas.microsoft.com/office/drawing/2014/main" val="1575589766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3502901040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102237235"/>
                        </a:ext>
                      </a:extLst>
                    </a:gridCol>
                  </a:tblGrid>
                  <a:tr h="6945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gdp</m:t>
                                </m:r>
                              </m:oMath>
                            </m:oMathPara>
                          </a14:m>
                          <a:endParaRPr lang="en-US" sz="1600" b="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gdp</m:t>
                                </m:r>
                              </m:oMath>
                            </m:oMathPara>
                          </a14:m>
                          <a:endParaRPr lang="en-US" sz="1600" b="0" dirty="0"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67410"/>
                      </a:ext>
                    </a:extLst>
                  </a:tr>
                  <a:tr h="473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cons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0.266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(-5.40)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-0.642***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(-5.80)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01807"/>
                      </a:ext>
                    </a:extLst>
                  </a:tr>
                  <a:tr h="4731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cons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0.055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(-1.07)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-0.124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(0.96)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62593"/>
                      </a:ext>
                    </a:extLst>
                  </a:tr>
                  <a:tr h="4731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gov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0.094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(6.56)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0.09</a:t>
                          </a:r>
                          <a:r>
                            <a:rPr lang="en-US" altLang="zh-CN" sz="1400" dirty="0"/>
                            <a:t>9</a:t>
                          </a:r>
                          <a:r>
                            <a:rPr lang="en-US" sz="1400" dirty="0"/>
                            <a:t>***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4.24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1870193"/>
                      </a:ext>
                    </a:extLst>
                  </a:tr>
                  <a:tr h="4731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gov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0.027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(1.79)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</a:t>
                          </a:r>
                          <a:r>
                            <a:rPr lang="en-US" altLang="zh-CN" sz="1400" dirty="0"/>
                            <a:t>35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(1.44)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7320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nonresidential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0.039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(0.83)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0.160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(1.31)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93833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nonresidential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-0.029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(-0.65)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-0.005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(-0.05)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49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1">
                <a:extLst>
                  <a:ext uri="{FF2B5EF4-FFF2-40B4-BE49-F238E27FC236}">
                    <a16:creationId xmlns:a16="http://schemas.microsoft.com/office/drawing/2014/main" id="{A53E1EEC-1949-91D7-3750-B33F8D5E3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253967"/>
                  </p:ext>
                </p:extLst>
              </p:nvPr>
            </p:nvGraphicFramePr>
            <p:xfrm>
              <a:off x="838198" y="2358269"/>
              <a:ext cx="6319839" cy="4010115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106613">
                      <a:extLst>
                        <a:ext uri="{9D8B030D-6E8A-4147-A177-3AD203B41FA5}">
                          <a16:colId xmlns:a16="http://schemas.microsoft.com/office/drawing/2014/main" val="1575589766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3502901040"/>
                        </a:ext>
                      </a:extLst>
                    </a:gridCol>
                    <a:gridCol w="2106613">
                      <a:extLst>
                        <a:ext uri="{9D8B030D-6E8A-4147-A177-3AD203B41FA5}">
                          <a16:colId xmlns:a16="http://schemas.microsoft.com/office/drawing/2014/main" val="102237235"/>
                        </a:ext>
                      </a:extLst>
                    </a:gridCol>
                  </a:tblGrid>
                  <a:tr h="6945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401" t="-1818" r="-100000" b="-47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02" t="-1818" r="-602" b="-4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6674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36585" r="-201205" b="-5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0.266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(-5.40)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-0.642***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(-5.80)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018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36585" r="-201205" b="-4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0.055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(-1.07)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-0.124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(0.96)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625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36585" r="-201205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0.094</a:t>
                          </a:r>
                          <a:r>
                            <a:rPr lang="zh-CN" altLang="en-US" sz="1400" dirty="0"/>
                            <a:t>***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(6.56)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0.09</a:t>
                          </a:r>
                          <a:r>
                            <a:rPr lang="en-US" altLang="zh-CN" sz="1400" dirty="0"/>
                            <a:t>9</a:t>
                          </a:r>
                          <a:r>
                            <a:rPr lang="en-US" sz="1400" dirty="0"/>
                            <a:t>***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</a:t>
                          </a:r>
                          <a:r>
                            <a:rPr lang="en-US" altLang="zh-CN" sz="1400" dirty="0"/>
                            <a:t>4.24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18701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36585" r="-201205" b="-2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0.027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(1.79)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</a:t>
                          </a:r>
                          <a:r>
                            <a:rPr lang="en-US" altLang="zh-CN" sz="1400" dirty="0"/>
                            <a:t>35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400" dirty="0"/>
                            <a:t>(1.44)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7320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48980" r="-20120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0.039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(0.83)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0.160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(1.31)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938337"/>
                      </a:ext>
                    </a:extLst>
                  </a:tr>
                  <a:tr h="62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48980" r="-20120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-0.029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(-0.65)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-0.005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(-0.05)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494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647DE79D-77F4-88F5-32D5-3CEC2BBB4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719241"/>
                  </p:ext>
                </p:extLst>
              </p:nvPr>
            </p:nvGraphicFramePr>
            <p:xfrm>
              <a:off x="7677840" y="2200274"/>
              <a:ext cx="3980760" cy="4245433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990380">
                      <a:extLst>
                        <a:ext uri="{9D8B030D-6E8A-4147-A177-3AD203B41FA5}">
                          <a16:colId xmlns:a16="http://schemas.microsoft.com/office/drawing/2014/main" val="4002648671"/>
                        </a:ext>
                      </a:extLst>
                    </a:gridCol>
                    <a:gridCol w="1990380">
                      <a:extLst>
                        <a:ext uri="{9D8B030D-6E8A-4147-A177-3AD203B41FA5}">
                          <a16:colId xmlns:a16="http://schemas.microsoft.com/office/drawing/2014/main" val="3600536284"/>
                        </a:ext>
                      </a:extLst>
                    </a:gridCol>
                  </a:tblGrid>
                  <a:tr h="604539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78987"/>
                      </a:ext>
                    </a:extLst>
                  </a:tr>
                  <a:tr h="360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1175808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= 14.62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= 18.29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3645756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21.81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9.17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6309316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15.57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9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647DE79D-77F4-88F5-32D5-3CEC2BBB4C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719241"/>
                  </p:ext>
                </p:extLst>
              </p:nvPr>
            </p:nvGraphicFramePr>
            <p:xfrm>
              <a:off x="7677840" y="2200274"/>
              <a:ext cx="3980760" cy="4245433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990380">
                      <a:extLst>
                        <a:ext uri="{9D8B030D-6E8A-4147-A177-3AD203B41FA5}">
                          <a16:colId xmlns:a16="http://schemas.microsoft.com/office/drawing/2014/main" val="4002648671"/>
                        </a:ext>
                      </a:extLst>
                    </a:gridCol>
                    <a:gridCol w="1990380">
                      <a:extLst>
                        <a:ext uri="{9D8B030D-6E8A-4147-A177-3AD203B41FA5}">
                          <a16:colId xmlns:a16="http://schemas.microsoft.com/office/drawing/2014/main" val="3600536284"/>
                        </a:ext>
                      </a:extLst>
                    </a:gridCol>
                  </a:tblGrid>
                  <a:tr h="681863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25926" r="-637" b="-5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78987"/>
                      </a:ext>
                    </a:extLst>
                  </a:tr>
                  <a:tr h="360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1175808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= 14.62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 = 18.29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3645756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21.81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9.17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6309316"/>
                      </a:ext>
                    </a:extLst>
                  </a:tr>
                  <a:tr h="10676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15.57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 = 1.44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2990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45DD9-1A30-2305-3180-9BE3EAFB3657}"/>
                  </a:ext>
                </a:extLst>
              </p:cNvPr>
              <p:cNvSpPr txBox="1"/>
              <p:nvPr/>
            </p:nvSpPr>
            <p:spPr>
              <a:xfrm>
                <a:off x="7329488" y="813237"/>
                <a:ext cx="4329112" cy="1187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45DD9-1A30-2305-3180-9BE3EAFB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88" y="813237"/>
                <a:ext cx="4329112" cy="1187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D58A6-CD29-1393-32F0-A182F2642574}"/>
                  </a:ext>
                </a:extLst>
              </p:cNvPr>
              <p:cNvSpPr txBox="1"/>
              <p:nvPr/>
            </p:nvSpPr>
            <p:spPr>
              <a:xfrm>
                <a:off x="862011" y="1307917"/>
                <a:ext cx="48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D58A6-CD29-1393-32F0-A182F264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11" y="1307917"/>
                <a:ext cx="485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766C1721-23E2-1470-C139-872BD179071F}"/>
              </a:ext>
            </a:extLst>
          </p:cNvPr>
          <p:cNvSpPr/>
          <p:nvPr/>
        </p:nvSpPr>
        <p:spPr>
          <a:xfrm>
            <a:off x="1571625" y="1109164"/>
            <a:ext cx="219282" cy="6910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29294-3885-C269-FCD6-E76F181811F7}"/>
              </a:ext>
            </a:extLst>
          </p:cNvPr>
          <p:cNvSpPr txBox="1"/>
          <p:nvPr/>
        </p:nvSpPr>
        <p:spPr>
          <a:xfrm>
            <a:off x="862011" y="6368384"/>
            <a:ext cx="472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Inside brackets: t statistics</a:t>
            </a: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&lt;0.05, ** p&lt;0.01, *** p&lt;0.001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DB648-271A-873F-E9B1-329694297C04}"/>
              </a:ext>
            </a:extLst>
          </p:cNvPr>
          <p:cNvSpPr txBox="1"/>
          <p:nvPr/>
        </p:nvSpPr>
        <p:spPr>
          <a:xfrm>
            <a:off x="2925070" y="6525386"/>
            <a:ext cx="386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*quarterly data</a:t>
            </a:r>
          </a:p>
        </p:txBody>
      </p:sp>
    </p:spTree>
    <p:extLst>
      <p:ext uri="{BB962C8B-B14F-4D97-AF65-F5344CB8AC3E}">
        <p14:creationId xmlns:p14="http://schemas.microsoft.com/office/powerpoint/2010/main" val="273192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EF20-3E0D-FEA2-9D0E-138CCCD7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37" y="4803514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 Change in Log House Prices at time 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STIR: Changes in Log STIR at time 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Credit: Changes in Credit to households at time 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Age Population: Changes in working age population at time 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Capita Real GDP: Per Capita Real GDP Growth Rate at time 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Lagged House Prices Growth: Change in Log House Prices at time t-1.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p&lt;0.05, ** p&lt;0.01, *** p&lt;0.001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A8D7D5-09D9-CD8B-203B-B4DF29C214CD}"/>
              </a:ext>
            </a:extLst>
          </p:cNvPr>
          <p:cNvGraphicFramePr>
            <a:graphicFrameLocks noGrp="1"/>
          </p:cNvGraphicFramePr>
          <p:nvPr/>
        </p:nvGraphicFramePr>
        <p:xfrm>
          <a:off x="959198" y="1812646"/>
          <a:ext cx="10246077" cy="2990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706">
                  <a:extLst>
                    <a:ext uri="{9D8B030D-6E8A-4147-A177-3AD203B41FA5}">
                      <a16:colId xmlns:a16="http://schemas.microsoft.com/office/drawing/2014/main" val="2619814600"/>
                    </a:ext>
                  </a:extLst>
                </a:gridCol>
                <a:gridCol w="1286747">
                  <a:extLst>
                    <a:ext uri="{9D8B030D-6E8A-4147-A177-3AD203B41FA5}">
                      <a16:colId xmlns:a16="http://schemas.microsoft.com/office/drawing/2014/main" val="3186658976"/>
                    </a:ext>
                  </a:extLst>
                </a:gridCol>
                <a:gridCol w="1080756">
                  <a:extLst>
                    <a:ext uri="{9D8B030D-6E8A-4147-A177-3AD203B41FA5}">
                      <a16:colId xmlns:a16="http://schemas.microsoft.com/office/drawing/2014/main" val="4190668630"/>
                    </a:ext>
                  </a:extLst>
                </a:gridCol>
                <a:gridCol w="1193450">
                  <a:extLst>
                    <a:ext uri="{9D8B030D-6E8A-4147-A177-3AD203B41FA5}">
                      <a16:colId xmlns:a16="http://schemas.microsoft.com/office/drawing/2014/main" val="129824191"/>
                    </a:ext>
                  </a:extLst>
                </a:gridCol>
                <a:gridCol w="1606433">
                  <a:extLst>
                    <a:ext uri="{9D8B030D-6E8A-4147-A177-3AD203B41FA5}">
                      <a16:colId xmlns:a16="http://schemas.microsoft.com/office/drawing/2014/main" val="3306670521"/>
                    </a:ext>
                  </a:extLst>
                </a:gridCol>
                <a:gridCol w="1429924">
                  <a:extLst>
                    <a:ext uri="{9D8B030D-6E8A-4147-A177-3AD203B41FA5}">
                      <a16:colId xmlns:a16="http://schemas.microsoft.com/office/drawing/2014/main" val="226640938"/>
                    </a:ext>
                  </a:extLst>
                </a:gridCol>
                <a:gridCol w="2506061">
                  <a:extLst>
                    <a:ext uri="{9D8B030D-6E8A-4147-A177-3AD203B41FA5}">
                      <a16:colId xmlns:a16="http://schemas.microsoft.com/office/drawing/2014/main" val="2020856304"/>
                    </a:ext>
                  </a:extLst>
                </a:gridCol>
              </a:tblGrid>
              <a:tr h="868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Country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Constant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STIR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Credit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Working Age Population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Per Capita Real GDP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Lagged House Prices Growth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0354479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USA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-0.50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-0.42*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-0.10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0.52***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8168680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-0.04*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-3.07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0.20*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849722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0.97***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-9.24***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0133265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0.40*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4659201"/>
                  </a:ext>
                </a:extLst>
              </a:tr>
              <a:tr h="424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-0.94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42345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9D7DD2-AA45-EE0B-9534-95F8E16FBDCA}"/>
              </a:ext>
            </a:extLst>
          </p:cNvPr>
          <p:cNvSpPr txBox="1"/>
          <p:nvPr/>
        </p:nvSpPr>
        <p:spPr>
          <a:xfrm>
            <a:off x="824436" y="1212574"/>
            <a:ext cx="990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 Housing Index=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+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(Short term Int Rate) +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(Credit to Household Sector) +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(Working Age Population) +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 (Per Capita GDP) + </a:t>
            </a:r>
            <a:r>
              <a:rPr lang="en-US" altLang="zh-CN" sz="1800" b="1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altLang="zh-CN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 (Lagged Real Housing Price Index)</a:t>
            </a:r>
            <a:endParaRPr lang="en-US" altLang="zh-CN" sz="1800" b="1" dirty="0"/>
          </a:p>
          <a:p>
            <a:endParaRPr lang="zh-CN" altLang="en-US" dirty="0"/>
          </a:p>
        </p:txBody>
      </p:sp>
      <p:sp>
        <p:nvSpPr>
          <p:cNvPr id="5" name="Google Shape;189;p24">
            <a:extLst>
              <a:ext uri="{FF2B5EF4-FFF2-40B4-BE49-F238E27FC236}">
                <a16:creationId xmlns:a16="http://schemas.microsoft.com/office/drawing/2014/main" id="{F11DE40C-49B1-54E0-704F-77F739FC0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409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2933" b="1" dirty="0">
                <a:latin typeface="Roboto"/>
                <a:ea typeface="Roboto"/>
                <a:cs typeface="Roboto"/>
                <a:sym typeface="Roboto"/>
              </a:rPr>
              <a:t>Housing Price Dynamics</a:t>
            </a:r>
            <a:endParaRPr sz="2933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52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8382</TotalTime>
  <Words>1372</Words>
  <Application>Microsoft Macintosh PowerPoint</Application>
  <PresentationFormat>Widescreen</PresentationFormat>
  <Paragraphs>334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Söhne</vt:lpstr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Housing Price Dynamics</vt:lpstr>
      <vt:lpstr>Interest Rate Coefficient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Yuhan Zheng</dc:creator>
  <cp:lastModifiedBy>Yuhan Zheng</cp:lastModifiedBy>
  <cp:revision>61</cp:revision>
  <dcterms:created xsi:type="dcterms:W3CDTF">2024-04-10T13:14:23Z</dcterms:created>
  <dcterms:modified xsi:type="dcterms:W3CDTF">2024-04-24T18:36:24Z</dcterms:modified>
</cp:coreProperties>
</file>