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67" r:id="rId6"/>
    <p:sldMasterId id="2147483680" r:id="rId7"/>
    <p:sldMasterId id="2147483693" r:id="rId8"/>
  </p:sldMasterIdLst>
  <p:sldIdLst>
    <p:sldId id="256" r:id="rId9"/>
    <p:sldId id="257" r:id="rId10"/>
    <p:sldId id="269" r:id="rId11"/>
    <p:sldId id="268" r:id="rId12"/>
    <p:sldId id="274" r:id="rId13"/>
    <p:sldId id="258" r:id="rId14"/>
    <p:sldId id="271" r:id="rId15"/>
  </p:sldIdLst>
  <p:sldSz cx="20104100" cy="12147550"/>
  <p:notesSz cx="20104100" cy="12147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6"/>
    <p:restoredTop sz="94677"/>
  </p:normalViewPr>
  <p:slideViewPr>
    <p:cSldViewPr snapToGrid="0">
      <p:cViewPr varScale="1">
        <p:scale>
          <a:sx n="87" d="100"/>
          <a:sy n="87" d="100"/>
        </p:scale>
        <p:origin x="672" y="22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dirty="0">
                <a:solidFill>
                  <a:srgbClr val="2BAAE1"/>
                </a:solidFill>
                <a:latin typeface="GT America Bold"/>
                <a:cs typeface="GT America Bold"/>
              </a:rPr>
              <a:t>MISO</a:t>
            </a:r>
            <a:endParaRPr sz="10450" dirty="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dirty="0" err="1">
                <a:solidFill>
                  <a:srgbClr val="2BAAE1"/>
                </a:solidFill>
                <a:latin typeface="GT America Thin"/>
                <a:cs typeface="GT America Thin"/>
              </a:rPr>
              <a:t>Maestría</a:t>
            </a:r>
            <a:r>
              <a:rPr sz="2550" b="0" spc="-10" dirty="0">
                <a:solidFill>
                  <a:srgbClr val="2BAAE1"/>
                </a:solidFill>
                <a:latin typeface="GT America Thin"/>
                <a:cs typeface="GT America Thin"/>
              </a:rPr>
              <a:t> </a:t>
            </a:r>
            <a:r>
              <a:rPr sz="2550" b="0" spc="-5" dirty="0" err="1">
                <a:solidFill>
                  <a:srgbClr val="2BAAE1"/>
                </a:solidFill>
                <a:latin typeface="GT America Thin"/>
                <a:cs typeface="GT America Thin"/>
              </a:rPr>
              <a:t>en</a:t>
            </a:r>
            <a:r>
              <a:rPr sz="2550" b="0" spc="-5" dirty="0">
                <a:solidFill>
                  <a:srgbClr val="2BAAE1"/>
                </a:solidFill>
                <a:latin typeface="GT America Thin"/>
                <a:cs typeface="GT America Thin"/>
              </a:rPr>
              <a:t> </a:t>
            </a:r>
            <a:r>
              <a:rPr sz="2550" b="0" spc="-10" dirty="0" err="1">
                <a:solidFill>
                  <a:srgbClr val="2BAAE1"/>
                </a:solidFill>
                <a:latin typeface="GT America Thin"/>
                <a:cs typeface="GT America Thin"/>
              </a:rPr>
              <a:t>Ingeniería</a:t>
            </a:r>
            <a:r>
              <a:rPr sz="2550" b="0" spc="-10" dirty="0">
                <a:solidFill>
                  <a:srgbClr val="2BAAE1"/>
                </a:solidFill>
                <a:latin typeface="GT America Thin"/>
                <a:cs typeface="GT America Thin"/>
              </a:rPr>
              <a:t> </a:t>
            </a:r>
            <a:r>
              <a:rPr sz="2550" b="0" spc="-5" dirty="0">
                <a:solidFill>
                  <a:srgbClr val="2BAAE1"/>
                </a:solidFill>
                <a:latin typeface="GT America Thin"/>
                <a:cs typeface="GT America Thin"/>
              </a:rPr>
              <a:t>de</a:t>
            </a:r>
            <a:r>
              <a:rPr sz="2550" b="0" spc="-20" dirty="0">
                <a:solidFill>
                  <a:srgbClr val="2BAAE1"/>
                </a:solidFill>
                <a:latin typeface="GT America Thin"/>
                <a:cs typeface="GT America Thin"/>
              </a:rPr>
              <a:t> </a:t>
            </a:r>
            <a:r>
              <a:rPr sz="2550" b="0" spc="-10" dirty="0">
                <a:solidFill>
                  <a:srgbClr val="2BAAE1"/>
                </a:solidFill>
                <a:latin typeface="GT America Thin"/>
                <a:cs typeface="GT America Thin"/>
              </a:rPr>
              <a:t>Software</a:t>
            </a:r>
            <a:endParaRPr sz="2550" dirty="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dirty="0"/>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dirty="0"/>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dirty="0"/>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dirty="0"/>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dirty="0"/>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dirty="0"/>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dirty="0"/>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dirty="0"/>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dirty="0"/>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dirty="0"/>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dirty="0"/>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dirty="0"/>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dirty="0"/>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dirty="0"/>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dirty="0"/>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dirty="0"/>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dirty="0"/>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dirty="0"/>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dirty="0"/>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dirty="0"/>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dirty="0"/>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dirty="0"/>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dirty="0"/>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object 2"/>
          <p:cNvSpPr/>
          <p:nvPr userDrawn="1"/>
        </p:nvSpPr>
        <p:spPr>
          <a:xfrm>
            <a:off x="0" y="25550"/>
            <a:ext cx="20104100" cy="12119610"/>
          </a:xfrm>
          <a:custGeom>
            <a:avLst/>
            <a:gdLst/>
            <a:ahLst/>
            <a:cxnLst/>
            <a:rect l="l" t="t" r="r" b="b"/>
            <a:pathLst>
              <a:path w="20104100" h="12119610">
                <a:moveTo>
                  <a:pt x="0" y="12119543"/>
                </a:moveTo>
                <a:lnTo>
                  <a:pt x="20104100" y="12119543"/>
                </a:lnTo>
                <a:lnTo>
                  <a:pt x="20104100" y="0"/>
                </a:lnTo>
                <a:lnTo>
                  <a:pt x="0" y="0"/>
                </a:lnTo>
                <a:lnTo>
                  <a:pt x="0" y="12119543"/>
                </a:lnTo>
                <a:close/>
              </a:path>
            </a:pathLst>
          </a:custGeom>
          <a:solidFill>
            <a:srgbClr val="342175"/>
          </a:solidFill>
        </p:spPr>
        <p:txBody>
          <a:bodyPr wrap="square" lIns="0" tIns="0" rIns="0" bIns="0" rtlCol="0"/>
          <a:lstStyle/>
          <a:p>
            <a:endParaRPr dirty="0"/>
          </a:p>
        </p:txBody>
      </p:sp>
      <p:sp>
        <p:nvSpPr>
          <p:cNvPr id="4" name="object 4"/>
          <p:cNvSpPr/>
          <p:nvPr userDrawn="1"/>
        </p:nvSpPr>
        <p:spPr>
          <a:xfrm>
            <a:off x="10312120" y="3935532"/>
            <a:ext cx="0" cy="872490"/>
          </a:xfrm>
          <a:custGeom>
            <a:avLst/>
            <a:gdLst/>
            <a:ahLst/>
            <a:cxnLst/>
            <a:rect l="l" t="t" r="r" b="b"/>
            <a:pathLst>
              <a:path h="872489">
                <a:moveTo>
                  <a:pt x="0" y="0"/>
                </a:moveTo>
                <a:lnTo>
                  <a:pt x="0" y="872217"/>
                </a:lnTo>
              </a:path>
            </a:pathLst>
          </a:custGeom>
          <a:ln w="4392">
            <a:solidFill>
              <a:srgbClr val="009ABA"/>
            </a:solidFill>
          </a:ln>
        </p:spPr>
        <p:txBody>
          <a:bodyPr wrap="square" lIns="0" tIns="0" rIns="0" bIns="0" rtlCol="0"/>
          <a:lstStyle/>
          <a:p>
            <a:endParaRPr dirty="0"/>
          </a:p>
        </p:txBody>
      </p:sp>
      <p:sp>
        <p:nvSpPr>
          <p:cNvPr id="5" name="object 5"/>
          <p:cNvSpPr/>
          <p:nvPr userDrawn="1"/>
        </p:nvSpPr>
        <p:spPr>
          <a:xfrm>
            <a:off x="10312120" y="4810207"/>
            <a:ext cx="0" cy="872490"/>
          </a:xfrm>
          <a:custGeom>
            <a:avLst/>
            <a:gdLst/>
            <a:ahLst/>
            <a:cxnLst/>
            <a:rect l="l" t="t" r="r" b="b"/>
            <a:pathLst>
              <a:path h="872489">
                <a:moveTo>
                  <a:pt x="0" y="0"/>
                </a:moveTo>
                <a:lnTo>
                  <a:pt x="0" y="872207"/>
                </a:lnTo>
              </a:path>
            </a:pathLst>
          </a:custGeom>
          <a:ln w="4392">
            <a:solidFill>
              <a:srgbClr val="5DB7AB"/>
            </a:solidFill>
          </a:ln>
        </p:spPr>
        <p:txBody>
          <a:bodyPr wrap="square" lIns="0" tIns="0" rIns="0" bIns="0" rtlCol="0"/>
          <a:lstStyle/>
          <a:p>
            <a:endParaRPr dirty="0"/>
          </a:p>
        </p:txBody>
      </p:sp>
      <p:sp>
        <p:nvSpPr>
          <p:cNvPr id="6" name="object 6"/>
          <p:cNvSpPr/>
          <p:nvPr userDrawn="1"/>
        </p:nvSpPr>
        <p:spPr>
          <a:xfrm>
            <a:off x="10312120" y="5684893"/>
            <a:ext cx="0" cy="872490"/>
          </a:xfrm>
          <a:custGeom>
            <a:avLst/>
            <a:gdLst/>
            <a:ahLst/>
            <a:cxnLst/>
            <a:rect l="l" t="t" r="r" b="b"/>
            <a:pathLst>
              <a:path h="872490">
                <a:moveTo>
                  <a:pt x="0" y="0"/>
                </a:moveTo>
                <a:lnTo>
                  <a:pt x="0" y="872217"/>
                </a:lnTo>
              </a:path>
            </a:pathLst>
          </a:custGeom>
          <a:ln w="4392">
            <a:solidFill>
              <a:srgbClr val="EA2828"/>
            </a:solidFill>
          </a:ln>
        </p:spPr>
        <p:txBody>
          <a:bodyPr wrap="square" lIns="0" tIns="0" rIns="0" bIns="0" rtlCol="0"/>
          <a:lstStyle/>
          <a:p>
            <a:endParaRPr dirty="0"/>
          </a:p>
        </p:txBody>
      </p:sp>
      <p:sp>
        <p:nvSpPr>
          <p:cNvPr id="7" name="object 7"/>
          <p:cNvSpPr/>
          <p:nvPr userDrawn="1"/>
        </p:nvSpPr>
        <p:spPr>
          <a:xfrm>
            <a:off x="10312120" y="6559557"/>
            <a:ext cx="0" cy="872490"/>
          </a:xfrm>
          <a:custGeom>
            <a:avLst/>
            <a:gdLst/>
            <a:ahLst/>
            <a:cxnLst/>
            <a:rect l="l" t="t" r="r" b="b"/>
            <a:pathLst>
              <a:path h="872490">
                <a:moveTo>
                  <a:pt x="0" y="0"/>
                </a:moveTo>
                <a:lnTo>
                  <a:pt x="0" y="872217"/>
                </a:lnTo>
              </a:path>
            </a:pathLst>
          </a:custGeom>
          <a:ln w="4392">
            <a:solidFill>
              <a:srgbClr val="FF5136"/>
            </a:solidFill>
          </a:ln>
        </p:spPr>
        <p:txBody>
          <a:bodyPr wrap="square" lIns="0" tIns="0" rIns="0" bIns="0" rtlCol="0"/>
          <a:lstStyle/>
          <a:p>
            <a:endParaRPr dirty="0"/>
          </a:p>
        </p:txBody>
      </p:sp>
      <p:sp>
        <p:nvSpPr>
          <p:cNvPr id="8" name="object 8"/>
          <p:cNvSpPr/>
          <p:nvPr userDrawn="1"/>
        </p:nvSpPr>
        <p:spPr>
          <a:xfrm>
            <a:off x="10312120" y="7434243"/>
            <a:ext cx="0" cy="872490"/>
          </a:xfrm>
          <a:custGeom>
            <a:avLst/>
            <a:gdLst/>
            <a:ahLst/>
            <a:cxnLst/>
            <a:rect l="l" t="t" r="r" b="b"/>
            <a:pathLst>
              <a:path h="872490">
                <a:moveTo>
                  <a:pt x="0" y="0"/>
                </a:moveTo>
                <a:lnTo>
                  <a:pt x="0" y="872217"/>
                </a:lnTo>
              </a:path>
            </a:pathLst>
          </a:custGeom>
          <a:ln w="4392">
            <a:solidFill>
              <a:srgbClr val="F09C29"/>
            </a:solidFill>
          </a:ln>
        </p:spPr>
        <p:txBody>
          <a:bodyPr wrap="square" lIns="0" tIns="0" rIns="0" bIns="0" rtlCol="0"/>
          <a:lstStyle/>
          <a:p>
            <a:endParaRPr dirty="0"/>
          </a:p>
        </p:txBody>
      </p:sp>
      <p:sp>
        <p:nvSpPr>
          <p:cNvPr id="9" name="object 9"/>
          <p:cNvSpPr txBox="1"/>
          <p:nvPr userDrawn="1"/>
        </p:nvSpPr>
        <p:spPr>
          <a:xfrm>
            <a:off x="4266934" y="6969285"/>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dirty="0">
                <a:solidFill>
                  <a:srgbClr val="2BAAE1"/>
                </a:solidFill>
                <a:latin typeface="GT America Bold"/>
                <a:cs typeface="GT America Bold"/>
              </a:rPr>
              <a:t>MISO</a:t>
            </a:r>
            <a:endParaRPr sz="10450" dirty="0">
              <a:latin typeface="GT America Bold"/>
              <a:cs typeface="GT America Bold"/>
            </a:endParaRPr>
          </a:p>
        </p:txBody>
      </p:sp>
      <p:sp>
        <p:nvSpPr>
          <p:cNvPr id="10" name="object 10"/>
          <p:cNvSpPr txBox="1"/>
          <p:nvPr userDrawn="1"/>
        </p:nvSpPr>
        <p:spPr>
          <a:xfrm>
            <a:off x="3475884" y="8439554"/>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dirty="0" err="1">
                <a:solidFill>
                  <a:srgbClr val="2BAAE1"/>
                </a:solidFill>
                <a:latin typeface="GT America Thin"/>
                <a:cs typeface="GT America Thin"/>
              </a:rPr>
              <a:t>Maestría</a:t>
            </a:r>
            <a:r>
              <a:rPr sz="2550" b="0" spc="-10" dirty="0">
                <a:solidFill>
                  <a:srgbClr val="2BAAE1"/>
                </a:solidFill>
                <a:latin typeface="GT America Thin"/>
                <a:cs typeface="GT America Thin"/>
              </a:rPr>
              <a:t> </a:t>
            </a:r>
            <a:r>
              <a:rPr sz="2550" b="0" spc="-5" dirty="0" err="1">
                <a:solidFill>
                  <a:srgbClr val="2BAAE1"/>
                </a:solidFill>
                <a:latin typeface="GT America Thin"/>
                <a:cs typeface="GT America Thin"/>
              </a:rPr>
              <a:t>en</a:t>
            </a:r>
            <a:r>
              <a:rPr sz="2550" b="0" spc="-5" dirty="0">
                <a:solidFill>
                  <a:srgbClr val="2BAAE1"/>
                </a:solidFill>
                <a:latin typeface="GT America Thin"/>
                <a:cs typeface="GT America Thin"/>
              </a:rPr>
              <a:t> </a:t>
            </a:r>
            <a:r>
              <a:rPr sz="2550" b="0" spc="-10" dirty="0" err="1">
                <a:solidFill>
                  <a:srgbClr val="2BAAE1"/>
                </a:solidFill>
                <a:latin typeface="GT America Thin"/>
                <a:cs typeface="GT America Thin"/>
              </a:rPr>
              <a:t>Ingeniería</a:t>
            </a:r>
            <a:r>
              <a:rPr sz="2550" b="0" spc="-10" dirty="0">
                <a:solidFill>
                  <a:srgbClr val="2BAAE1"/>
                </a:solidFill>
                <a:latin typeface="GT America Thin"/>
                <a:cs typeface="GT America Thin"/>
              </a:rPr>
              <a:t> </a:t>
            </a:r>
            <a:r>
              <a:rPr sz="2550" b="0" spc="-5" dirty="0">
                <a:solidFill>
                  <a:srgbClr val="2BAAE1"/>
                </a:solidFill>
                <a:latin typeface="GT America Thin"/>
                <a:cs typeface="GT America Thin"/>
              </a:rPr>
              <a:t>de</a:t>
            </a:r>
            <a:r>
              <a:rPr sz="2550" b="0" spc="-20" dirty="0">
                <a:solidFill>
                  <a:srgbClr val="2BAAE1"/>
                </a:solidFill>
                <a:latin typeface="GT America Thin"/>
                <a:cs typeface="GT America Thin"/>
              </a:rPr>
              <a:t> </a:t>
            </a:r>
            <a:r>
              <a:rPr sz="2550" b="0" spc="-10" dirty="0">
                <a:solidFill>
                  <a:srgbClr val="2BAAE1"/>
                </a:solidFill>
                <a:latin typeface="GT America Thin"/>
                <a:cs typeface="GT America Thin"/>
              </a:rPr>
              <a:t>Software</a:t>
            </a:r>
            <a:endParaRPr sz="2550" dirty="0">
              <a:latin typeface="GT America Thin"/>
              <a:cs typeface="GT America Thin"/>
            </a:endParaRPr>
          </a:p>
        </p:txBody>
      </p:sp>
      <p:grpSp>
        <p:nvGrpSpPr>
          <p:cNvPr id="11" name="Grupo 10"/>
          <p:cNvGrpSpPr/>
          <p:nvPr userDrawn="1"/>
        </p:nvGrpSpPr>
        <p:grpSpPr>
          <a:xfrm>
            <a:off x="4513896" y="3369700"/>
            <a:ext cx="2995236" cy="3459251"/>
            <a:chOff x="4513896" y="3369700"/>
            <a:chExt cx="2995236" cy="3459251"/>
          </a:xfrm>
        </p:grpSpPr>
        <p:sp>
          <p:nvSpPr>
            <p:cNvPr id="12" name="object 11"/>
            <p:cNvSpPr/>
            <p:nvPr/>
          </p:nvSpPr>
          <p:spPr>
            <a:xfrm>
              <a:off x="4513896" y="5099212"/>
              <a:ext cx="2991485" cy="1729739"/>
            </a:xfrm>
            <a:custGeom>
              <a:avLst/>
              <a:gdLst/>
              <a:ahLst/>
              <a:cxnLst/>
              <a:rect l="l" t="t" r="r" b="b"/>
              <a:pathLst>
                <a:path w="2991484" h="1729740">
                  <a:moveTo>
                    <a:pt x="1485344" y="0"/>
                  </a:moveTo>
                  <a:lnTo>
                    <a:pt x="0" y="854581"/>
                  </a:lnTo>
                  <a:lnTo>
                    <a:pt x="1485344" y="1729518"/>
                  </a:lnTo>
                  <a:lnTo>
                    <a:pt x="2991042" y="854581"/>
                  </a:lnTo>
                  <a:lnTo>
                    <a:pt x="1485344" y="0"/>
                  </a:lnTo>
                  <a:close/>
                </a:path>
              </a:pathLst>
            </a:custGeom>
            <a:solidFill>
              <a:srgbClr val="2BAAE1">
                <a:alpha val="59999"/>
              </a:srgbClr>
            </a:solidFill>
          </p:spPr>
          <p:txBody>
            <a:bodyPr wrap="square" lIns="0" tIns="0" rIns="0" bIns="0" rtlCol="0"/>
            <a:lstStyle/>
            <a:p>
              <a:endParaRPr dirty="0"/>
            </a:p>
          </p:txBody>
        </p:sp>
        <p:sp>
          <p:nvSpPr>
            <p:cNvPr id="13" name="object 12"/>
            <p:cNvSpPr/>
            <p:nvPr/>
          </p:nvSpPr>
          <p:spPr>
            <a:xfrm>
              <a:off x="4513896" y="5099212"/>
              <a:ext cx="2991485" cy="1729739"/>
            </a:xfrm>
            <a:custGeom>
              <a:avLst/>
              <a:gdLst/>
              <a:ahLst/>
              <a:cxnLst/>
              <a:rect l="l" t="t" r="r" b="b"/>
              <a:pathLst>
                <a:path w="2991484" h="1729740">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4" name="object 13"/>
            <p:cNvSpPr/>
            <p:nvPr/>
          </p:nvSpPr>
          <p:spPr>
            <a:xfrm>
              <a:off x="4513896" y="4509141"/>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39999"/>
              </a:srgbClr>
            </a:solidFill>
          </p:spPr>
          <p:txBody>
            <a:bodyPr wrap="square" lIns="0" tIns="0" rIns="0" bIns="0" rtlCol="0"/>
            <a:lstStyle/>
            <a:p>
              <a:endParaRPr dirty="0"/>
            </a:p>
          </p:txBody>
        </p:sp>
        <p:sp>
          <p:nvSpPr>
            <p:cNvPr id="15" name="object 14"/>
            <p:cNvSpPr/>
            <p:nvPr/>
          </p:nvSpPr>
          <p:spPr>
            <a:xfrm>
              <a:off x="4513896" y="4509141"/>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6" name="object 15"/>
            <p:cNvSpPr/>
            <p:nvPr/>
          </p:nvSpPr>
          <p:spPr>
            <a:xfrm>
              <a:off x="4513896" y="3939420"/>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25000"/>
              </a:srgbClr>
            </a:solidFill>
          </p:spPr>
          <p:txBody>
            <a:bodyPr wrap="square" lIns="0" tIns="0" rIns="0" bIns="0" rtlCol="0"/>
            <a:lstStyle/>
            <a:p>
              <a:endParaRPr dirty="0"/>
            </a:p>
          </p:txBody>
        </p:sp>
        <p:sp>
          <p:nvSpPr>
            <p:cNvPr id="17" name="object 16"/>
            <p:cNvSpPr/>
            <p:nvPr/>
          </p:nvSpPr>
          <p:spPr>
            <a:xfrm>
              <a:off x="4513896" y="3939420"/>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8" name="object 17"/>
            <p:cNvSpPr/>
            <p:nvPr/>
          </p:nvSpPr>
          <p:spPr>
            <a:xfrm>
              <a:off x="4513900" y="595379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dirty="0"/>
            </a:p>
          </p:txBody>
        </p:sp>
        <p:sp>
          <p:nvSpPr>
            <p:cNvPr id="19" name="object 18"/>
            <p:cNvSpPr/>
            <p:nvPr/>
          </p:nvSpPr>
          <p:spPr>
            <a:xfrm>
              <a:off x="4513900" y="4794002"/>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dirty="0"/>
            </a:p>
          </p:txBody>
        </p:sp>
        <p:sp>
          <p:nvSpPr>
            <p:cNvPr id="20" name="object 19"/>
            <p:cNvSpPr/>
            <p:nvPr/>
          </p:nvSpPr>
          <p:spPr>
            <a:xfrm>
              <a:off x="4513900" y="536372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dirty="0"/>
            </a:p>
          </p:txBody>
        </p:sp>
        <p:sp>
          <p:nvSpPr>
            <p:cNvPr id="21" name="object 20"/>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0870B7"/>
              </a:solidFill>
            </a:ln>
          </p:spPr>
          <p:txBody>
            <a:bodyPr wrap="square" lIns="0" tIns="0" rIns="0" bIns="0" rtlCol="0"/>
            <a:lstStyle/>
            <a:p>
              <a:endParaRPr dirty="0"/>
            </a:p>
          </p:txBody>
        </p:sp>
        <p:sp>
          <p:nvSpPr>
            <p:cNvPr id="22" name="object 21"/>
            <p:cNvSpPr/>
            <p:nvPr/>
          </p:nvSpPr>
          <p:spPr>
            <a:xfrm>
              <a:off x="4513896" y="3369700"/>
              <a:ext cx="2991485" cy="1729739"/>
            </a:xfrm>
            <a:custGeom>
              <a:avLst/>
              <a:gdLst/>
              <a:ahLst/>
              <a:cxnLst/>
              <a:rect l="l" t="t" r="r" b="b"/>
              <a:pathLst>
                <a:path w="2991484" h="1729739">
                  <a:moveTo>
                    <a:pt x="1485344" y="0"/>
                  </a:moveTo>
                  <a:lnTo>
                    <a:pt x="0" y="854581"/>
                  </a:lnTo>
                  <a:lnTo>
                    <a:pt x="1485344" y="1729507"/>
                  </a:lnTo>
                  <a:lnTo>
                    <a:pt x="2991042" y="854581"/>
                  </a:lnTo>
                  <a:lnTo>
                    <a:pt x="1485344" y="0"/>
                  </a:lnTo>
                  <a:close/>
                </a:path>
              </a:pathLst>
            </a:custGeom>
            <a:solidFill>
              <a:srgbClr val="2BAAE1">
                <a:alpha val="9999"/>
              </a:srgbClr>
            </a:solidFill>
          </p:spPr>
          <p:txBody>
            <a:bodyPr wrap="square" lIns="0" tIns="0" rIns="0" bIns="0" rtlCol="0"/>
            <a:lstStyle/>
            <a:p>
              <a:endParaRPr dirty="0"/>
            </a:p>
          </p:txBody>
        </p:sp>
        <p:sp>
          <p:nvSpPr>
            <p:cNvPr id="23" name="object 22"/>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28285B"/>
              </a:solidFill>
            </a:ln>
          </p:spPr>
          <p:txBody>
            <a:bodyPr wrap="square" lIns="0" tIns="0" rIns="0" bIns="0" rtlCol="0"/>
            <a:lstStyle/>
            <a:p>
              <a:endParaRPr dirty="0"/>
            </a:p>
          </p:txBody>
        </p:sp>
        <p:sp>
          <p:nvSpPr>
            <p:cNvPr id="24" name="object 23"/>
            <p:cNvSpPr/>
            <p:nvPr/>
          </p:nvSpPr>
          <p:spPr>
            <a:xfrm>
              <a:off x="4517012" y="3373304"/>
              <a:ext cx="2992120" cy="3455035"/>
            </a:xfrm>
            <a:custGeom>
              <a:avLst/>
              <a:gdLst/>
              <a:ahLst/>
              <a:cxnLst/>
              <a:rect l="l" t="t" r="r" b="b"/>
              <a:pathLst>
                <a:path w="2992120" h="3455034">
                  <a:moveTo>
                    <a:pt x="2991661" y="2590862"/>
                  </a:moveTo>
                  <a:lnTo>
                    <a:pt x="2991661" y="863628"/>
                  </a:lnTo>
                  <a:lnTo>
                    <a:pt x="1495825" y="0"/>
                  </a:lnTo>
                  <a:lnTo>
                    <a:pt x="0" y="863628"/>
                  </a:lnTo>
                  <a:lnTo>
                    <a:pt x="0" y="2590862"/>
                  </a:lnTo>
                  <a:lnTo>
                    <a:pt x="1495825" y="3454480"/>
                  </a:lnTo>
                  <a:lnTo>
                    <a:pt x="2991661" y="2590862"/>
                  </a:lnTo>
                  <a:close/>
                </a:path>
              </a:pathLst>
            </a:custGeom>
            <a:ln w="10872">
              <a:solidFill>
                <a:srgbClr val="0870B7"/>
              </a:solidFill>
            </a:ln>
          </p:spPr>
          <p:txBody>
            <a:bodyPr wrap="square" lIns="0" tIns="0" rIns="0" bIns="0" rtlCol="0"/>
            <a:lstStyle/>
            <a:p>
              <a:endParaRPr dirty="0"/>
            </a:p>
          </p:txBody>
        </p:sp>
        <p:sp>
          <p:nvSpPr>
            <p:cNvPr id="25" name="object 24"/>
            <p:cNvSpPr/>
            <p:nvPr/>
          </p:nvSpPr>
          <p:spPr>
            <a:xfrm>
              <a:off x="6013770" y="5088953"/>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dirty="0"/>
            </a:p>
          </p:txBody>
        </p:sp>
      </p:grpSp>
      <p:sp>
        <p:nvSpPr>
          <p:cNvPr id="26" name="Marcador de título 31"/>
          <p:cNvSpPr>
            <a:spLocks noGrp="1"/>
          </p:cNvSpPr>
          <p:nvPr>
            <p:ph type="title"/>
          </p:nvPr>
        </p:nvSpPr>
        <p:spPr>
          <a:xfrm>
            <a:off x="10585450" y="3935531"/>
            <a:ext cx="8135938" cy="4371201"/>
          </a:xfrm>
          <a:prstGeom prst="rect">
            <a:avLst/>
          </a:prstGeom>
        </p:spPr>
        <p:txBody>
          <a:bodyPr vert="horz" lIns="91440" tIns="45720" rIns="91440" bIns="45720" rtlCol="0" anchor="ctr">
            <a:normAutofit/>
          </a:bodyPr>
          <a:lstStyle>
            <a:lvl1pPr>
              <a:defRPr baseline="0">
                <a:solidFill>
                  <a:schemeClr val="bg1"/>
                </a:solidFill>
              </a:defRPr>
            </a:lvl1pPr>
          </a:lstStyle>
          <a:p>
            <a:r>
              <a:rPr lang="es-ES"/>
              <a:t>Haga clic para modificar el estilo de título del patrón</a:t>
            </a:r>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Personaje a la izquierda">
    <p:spTree>
      <p:nvGrpSpPr>
        <p:cNvPr id="1" name=""/>
        <p:cNvGrpSpPr/>
        <p:nvPr/>
      </p:nvGrpSpPr>
      <p:grpSpPr>
        <a:xfrm>
          <a:off x="0" y="0"/>
          <a:ext cx="0" cy="0"/>
          <a:chOff x="0" y="0"/>
          <a:chExt cx="0" cy="0"/>
        </a:xfrm>
      </p:grpSpPr>
      <p:sp>
        <p:nvSpPr>
          <p:cNvPr id="2" name="Título 1"/>
          <p:cNvSpPr>
            <a:spLocks noGrp="1"/>
          </p:cNvSpPr>
          <p:nvPr>
            <p:ph type="title"/>
          </p:nvPr>
        </p:nvSpPr>
        <p:spPr>
          <a:xfrm>
            <a:off x="10052050" y="646113"/>
            <a:ext cx="8669338" cy="2347912"/>
          </a:xfrm>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10052050" y="3233738"/>
            <a:ext cx="8669338" cy="7707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Personaje a la derecha">
    <p:spTree>
      <p:nvGrpSpPr>
        <p:cNvPr id="1" name=""/>
        <p:cNvGrpSpPr/>
        <p:nvPr/>
      </p:nvGrpSpPr>
      <p:grpSpPr>
        <a:xfrm>
          <a:off x="0" y="0"/>
          <a:ext cx="0" cy="0"/>
          <a:chOff x="0" y="0"/>
          <a:chExt cx="0" cy="0"/>
        </a:xfrm>
      </p:grpSpPr>
      <p:sp>
        <p:nvSpPr>
          <p:cNvPr id="2" name="Título 1"/>
          <p:cNvSpPr>
            <a:spLocks noGrp="1"/>
          </p:cNvSpPr>
          <p:nvPr>
            <p:ph type="title"/>
          </p:nvPr>
        </p:nvSpPr>
        <p:spPr>
          <a:xfrm>
            <a:off x="1382713" y="742950"/>
            <a:ext cx="8669338" cy="2347912"/>
          </a:xfrm>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1382713" y="3330575"/>
            <a:ext cx="8669338" cy="7707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ersonaje a la izquierda sin encabezado">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382713" y="892175"/>
            <a:ext cx="8669337" cy="1014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ersonaje a la derecha sin encabezado">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0052050" y="1000919"/>
            <a:ext cx="8669337" cy="1014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7250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dirty="0">
                <a:solidFill>
                  <a:srgbClr val="2BAAE1"/>
                </a:solidFill>
                <a:latin typeface="GT America Bold"/>
                <a:cs typeface="GT America Bold"/>
              </a:rPr>
              <a:t>MISO</a:t>
            </a:r>
            <a:endParaRPr sz="10450" dirty="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dirty="0" err="1">
                <a:solidFill>
                  <a:srgbClr val="2BAAE1"/>
                </a:solidFill>
                <a:latin typeface="GT America Thin"/>
                <a:cs typeface="GT America Thin"/>
              </a:rPr>
              <a:t>Maestría</a:t>
            </a:r>
            <a:r>
              <a:rPr sz="2550" b="0" spc="-10" dirty="0">
                <a:solidFill>
                  <a:srgbClr val="2BAAE1"/>
                </a:solidFill>
                <a:latin typeface="GT America Thin"/>
                <a:cs typeface="GT America Thin"/>
              </a:rPr>
              <a:t> </a:t>
            </a:r>
            <a:r>
              <a:rPr sz="2550" b="0" spc="-5" dirty="0" err="1">
                <a:solidFill>
                  <a:srgbClr val="2BAAE1"/>
                </a:solidFill>
                <a:latin typeface="GT America Thin"/>
                <a:cs typeface="GT America Thin"/>
              </a:rPr>
              <a:t>en</a:t>
            </a:r>
            <a:r>
              <a:rPr sz="2550" b="0" spc="-5" dirty="0">
                <a:solidFill>
                  <a:srgbClr val="2BAAE1"/>
                </a:solidFill>
                <a:latin typeface="GT America Thin"/>
                <a:cs typeface="GT America Thin"/>
              </a:rPr>
              <a:t> </a:t>
            </a:r>
            <a:r>
              <a:rPr sz="2550" b="0" spc="-10" dirty="0" err="1">
                <a:solidFill>
                  <a:srgbClr val="2BAAE1"/>
                </a:solidFill>
                <a:latin typeface="GT America Thin"/>
                <a:cs typeface="GT America Thin"/>
              </a:rPr>
              <a:t>Ingeniería</a:t>
            </a:r>
            <a:r>
              <a:rPr sz="2550" b="0" spc="-10" dirty="0">
                <a:solidFill>
                  <a:srgbClr val="2BAAE1"/>
                </a:solidFill>
                <a:latin typeface="GT America Thin"/>
                <a:cs typeface="GT America Thin"/>
              </a:rPr>
              <a:t> </a:t>
            </a:r>
            <a:r>
              <a:rPr sz="2550" b="0" spc="-5" dirty="0">
                <a:solidFill>
                  <a:srgbClr val="2BAAE1"/>
                </a:solidFill>
                <a:latin typeface="GT America Thin"/>
                <a:cs typeface="GT America Thin"/>
              </a:rPr>
              <a:t>de</a:t>
            </a:r>
            <a:r>
              <a:rPr sz="2550" b="0" spc="-20" dirty="0">
                <a:solidFill>
                  <a:srgbClr val="2BAAE1"/>
                </a:solidFill>
                <a:latin typeface="GT America Thin"/>
                <a:cs typeface="GT America Thin"/>
              </a:rPr>
              <a:t> </a:t>
            </a:r>
            <a:r>
              <a:rPr sz="2550" b="0" spc="-10" dirty="0">
                <a:solidFill>
                  <a:srgbClr val="2BAAE1"/>
                </a:solidFill>
                <a:latin typeface="GT America Thin"/>
                <a:cs typeface="GT America Thin"/>
              </a:rPr>
              <a:t>Software</a:t>
            </a:r>
            <a:endParaRPr sz="2550" dirty="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dirty="0"/>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dirty="0"/>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dirty="0"/>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dirty="0"/>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dirty="0"/>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dirty="0"/>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dirty="0"/>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dirty="0"/>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dirty="0"/>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dirty="0"/>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dirty="0"/>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dirty="0"/>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6/05/23</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6/05/23</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6/05/23</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s-CO" dirty="0"/>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dirty="0"/>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dirty="0"/>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dirty="0"/>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dirty="0"/>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dirty="0"/>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dirty="0"/>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dirty="0"/>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dirty="0"/>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dirty="0"/>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dirty="0"/>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dirty="0"/>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dirty="0">
                <a:solidFill>
                  <a:srgbClr val="2BAAE1"/>
                </a:solidFill>
                <a:latin typeface="GT America Bold"/>
                <a:cs typeface="GT America Bold"/>
              </a:rPr>
              <a:t>MISO</a:t>
            </a:r>
            <a:endParaRPr sz="10450" dirty="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dirty="0" err="1">
                <a:solidFill>
                  <a:srgbClr val="2BAAE1"/>
                </a:solidFill>
                <a:latin typeface="GT America Thin"/>
                <a:cs typeface="GT America Thin"/>
              </a:rPr>
              <a:t>Maestría</a:t>
            </a:r>
            <a:r>
              <a:rPr sz="2550" b="0" spc="-10" dirty="0">
                <a:solidFill>
                  <a:srgbClr val="2BAAE1"/>
                </a:solidFill>
                <a:latin typeface="GT America Thin"/>
                <a:cs typeface="GT America Thin"/>
              </a:rPr>
              <a:t> </a:t>
            </a:r>
            <a:r>
              <a:rPr sz="2550" b="0" spc="-5" dirty="0" err="1">
                <a:solidFill>
                  <a:srgbClr val="2BAAE1"/>
                </a:solidFill>
                <a:latin typeface="GT America Thin"/>
                <a:cs typeface="GT America Thin"/>
              </a:rPr>
              <a:t>en</a:t>
            </a:r>
            <a:r>
              <a:rPr sz="2550" b="0" spc="-5" dirty="0">
                <a:solidFill>
                  <a:srgbClr val="2BAAE1"/>
                </a:solidFill>
                <a:latin typeface="GT America Thin"/>
                <a:cs typeface="GT America Thin"/>
              </a:rPr>
              <a:t> </a:t>
            </a:r>
            <a:r>
              <a:rPr sz="2550" b="0" spc="-10" dirty="0" err="1">
                <a:solidFill>
                  <a:srgbClr val="2BAAE1"/>
                </a:solidFill>
                <a:latin typeface="GT America Thin"/>
                <a:cs typeface="GT America Thin"/>
              </a:rPr>
              <a:t>Ingeniería</a:t>
            </a:r>
            <a:r>
              <a:rPr sz="2550" b="0" spc="-10" dirty="0">
                <a:solidFill>
                  <a:srgbClr val="2BAAE1"/>
                </a:solidFill>
                <a:latin typeface="GT America Thin"/>
                <a:cs typeface="GT America Thin"/>
              </a:rPr>
              <a:t> </a:t>
            </a:r>
            <a:r>
              <a:rPr sz="2550" b="0" spc="-5" dirty="0">
                <a:solidFill>
                  <a:srgbClr val="2BAAE1"/>
                </a:solidFill>
                <a:latin typeface="GT America Thin"/>
                <a:cs typeface="GT America Thin"/>
              </a:rPr>
              <a:t>de</a:t>
            </a:r>
            <a:r>
              <a:rPr sz="2550" b="0" spc="-20" dirty="0">
                <a:solidFill>
                  <a:srgbClr val="2BAAE1"/>
                </a:solidFill>
                <a:latin typeface="GT America Thin"/>
                <a:cs typeface="GT America Thin"/>
              </a:rPr>
              <a:t> </a:t>
            </a:r>
            <a:r>
              <a:rPr sz="2550" b="0" spc="-10" dirty="0">
                <a:solidFill>
                  <a:srgbClr val="2BAAE1"/>
                </a:solidFill>
                <a:latin typeface="GT America Thin"/>
                <a:cs typeface="GT America Thin"/>
              </a:rPr>
              <a:t>Software</a:t>
            </a:r>
            <a:endParaRPr sz="2550" dirty="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dirty="0"/>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dirty="0"/>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dirty="0"/>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dirty="0"/>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dirty="0"/>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dirty="0"/>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dirty="0"/>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dirty="0"/>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dirty="0"/>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dirty="0"/>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dirty="0"/>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dirty="0"/>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6/05/23</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6/05/23</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6/05/23</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s-CO" dirty="0"/>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dirty="0"/>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dirty="0"/>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dirty="0"/>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dirty="0"/>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dirty="0"/>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dirty="0"/>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dirty="0"/>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dirty="0"/>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dirty="0"/>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dirty="0"/>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dirty="0"/>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dirty="0">
                <a:solidFill>
                  <a:srgbClr val="2BAAE1"/>
                </a:solidFill>
                <a:latin typeface="GT America Bold"/>
                <a:cs typeface="GT America Bold"/>
              </a:rPr>
              <a:t>MISO</a:t>
            </a:r>
            <a:endParaRPr sz="10450" dirty="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dirty="0" err="1">
                <a:solidFill>
                  <a:srgbClr val="2BAAE1"/>
                </a:solidFill>
                <a:latin typeface="GT America Thin"/>
                <a:cs typeface="GT America Thin"/>
              </a:rPr>
              <a:t>Maestría</a:t>
            </a:r>
            <a:r>
              <a:rPr sz="2550" b="0" spc="-10" dirty="0">
                <a:solidFill>
                  <a:srgbClr val="2BAAE1"/>
                </a:solidFill>
                <a:latin typeface="GT America Thin"/>
                <a:cs typeface="GT America Thin"/>
              </a:rPr>
              <a:t> </a:t>
            </a:r>
            <a:r>
              <a:rPr sz="2550" b="0" spc="-5" dirty="0" err="1">
                <a:solidFill>
                  <a:srgbClr val="2BAAE1"/>
                </a:solidFill>
                <a:latin typeface="GT America Thin"/>
                <a:cs typeface="GT America Thin"/>
              </a:rPr>
              <a:t>en</a:t>
            </a:r>
            <a:r>
              <a:rPr sz="2550" b="0" spc="-5" dirty="0">
                <a:solidFill>
                  <a:srgbClr val="2BAAE1"/>
                </a:solidFill>
                <a:latin typeface="GT America Thin"/>
                <a:cs typeface="GT America Thin"/>
              </a:rPr>
              <a:t> </a:t>
            </a:r>
            <a:r>
              <a:rPr sz="2550" b="0" spc="-10" dirty="0" err="1">
                <a:solidFill>
                  <a:srgbClr val="2BAAE1"/>
                </a:solidFill>
                <a:latin typeface="GT America Thin"/>
                <a:cs typeface="GT America Thin"/>
              </a:rPr>
              <a:t>Ingeniería</a:t>
            </a:r>
            <a:r>
              <a:rPr sz="2550" b="0" spc="-10" dirty="0">
                <a:solidFill>
                  <a:srgbClr val="2BAAE1"/>
                </a:solidFill>
                <a:latin typeface="GT America Thin"/>
                <a:cs typeface="GT America Thin"/>
              </a:rPr>
              <a:t> </a:t>
            </a:r>
            <a:r>
              <a:rPr sz="2550" b="0" spc="-5" dirty="0">
                <a:solidFill>
                  <a:srgbClr val="2BAAE1"/>
                </a:solidFill>
                <a:latin typeface="GT America Thin"/>
                <a:cs typeface="GT America Thin"/>
              </a:rPr>
              <a:t>de</a:t>
            </a:r>
            <a:r>
              <a:rPr sz="2550" b="0" spc="-20" dirty="0">
                <a:solidFill>
                  <a:srgbClr val="2BAAE1"/>
                </a:solidFill>
                <a:latin typeface="GT America Thin"/>
                <a:cs typeface="GT America Thin"/>
              </a:rPr>
              <a:t> </a:t>
            </a:r>
            <a:r>
              <a:rPr sz="2550" b="0" spc="-10" dirty="0">
                <a:solidFill>
                  <a:srgbClr val="2BAAE1"/>
                </a:solidFill>
                <a:latin typeface="GT America Thin"/>
                <a:cs typeface="GT America Thin"/>
              </a:rPr>
              <a:t>Software</a:t>
            </a:r>
            <a:endParaRPr sz="2550" dirty="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dirty="0"/>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dirty="0"/>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dirty="0"/>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dirty="0"/>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dirty="0"/>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dirty="0"/>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dirty="0"/>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dirty="0"/>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dirty="0"/>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dirty="0"/>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dirty="0"/>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dirty="0"/>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dirty="0"/>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dirty="0"/>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6/05/23</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6/05/23</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6/05/23</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6/05/23</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s-CO" dirty="0"/>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dirty="0"/>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dirty="0"/>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dirty="0"/>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dirty="0"/>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dirty="0"/>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dirty="0"/>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dirty="0"/>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dirty="0"/>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dirty="0"/>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dirty="0"/>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dirty="0"/>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6/05/23</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6/05/23</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s-CO" dirty="0"/>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6/05/23</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2.sv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image" Target="../media/image2.sv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2.sv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dirty="0"/>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dirty="0"/>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dirty="0"/>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dirty="0"/>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dirty="0"/>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dirty="0"/>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dirty="0"/>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dirty="0"/>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dirty="0"/>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dirty="0"/>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dirty="0"/>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dirty="0"/>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dirty="0"/>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dirty="0"/>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dirty="0"/>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dirty="0"/>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dirty="0"/>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dirty="0"/>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dirty="0"/>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dirty="0"/>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dirty="0"/>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dirty="0"/>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dirty="0"/>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dirty="0"/>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dirty="0"/>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dirty="0"/>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dirty="0"/>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dirty="0"/>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dirty="0"/>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dirty="0"/>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dirty="0"/>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dirty="0"/>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dirty="0"/>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dirty="0"/>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dirty="0"/>
          </a:p>
        </p:txBody>
      </p:sp>
      <p:pic>
        <p:nvPicPr>
          <p:cNvPr id="47" name="Gráfico 46"/>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dirty="0"/>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dirty="0"/>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dirty="0"/>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dirty="0"/>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382713" y="646113"/>
            <a:ext cx="17338675" cy="2347912"/>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706" r:id="rId6"/>
  </p:sldLayoutIdLst>
  <p:txStyles>
    <p:titleStyle>
      <a:lvl1pPr algn="l" defTabSz="914400" rtl="0" eaLnBrk="1" latinLnBrk="0" hangingPunct="1">
        <a:lnSpc>
          <a:spcPct val="90000"/>
        </a:lnSpc>
        <a:spcBef>
          <a:spcPct val="0"/>
        </a:spcBef>
        <a:buNone/>
        <a:defRPr sz="4400" b="1" i="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dirty="0"/>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dirty="0"/>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dirty="0"/>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dirty="0"/>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dirty="0"/>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dirty="0"/>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dirty="0"/>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dirty="0"/>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dirty="0"/>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dirty="0"/>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dirty="0"/>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dirty="0"/>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dirty="0"/>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dirty="0"/>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dirty="0"/>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dirty="0"/>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dirty="0"/>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dirty="0"/>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dirty="0"/>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dirty="0"/>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dirty="0"/>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dirty="0"/>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dirty="0"/>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dirty="0"/>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dirty="0"/>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dirty="0"/>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dirty="0"/>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dirty="0"/>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dirty="0"/>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dirty="0"/>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dirty="0"/>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dirty="0"/>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dirty="0"/>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dirty="0"/>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dirty="0"/>
          </a:p>
        </p:txBody>
      </p:sp>
      <p:pic>
        <p:nvPicPr>
          <p:cNvPr id="47" name="Gráfico 46"/>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dirty="0"/>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dirty="0"/>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dirty="0"/>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dirty="0"/>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dirty="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dirty="0"/>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dirty="0"/>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dirty="0"/>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dirty="0"/>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dirty="0"/>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dirty="0"/>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dirty="0"/>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dirty="0"/>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dirty="0"/>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dirty="0"/>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dirty="0"/>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dirty="0"/>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dirty="0"/>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dirty="0"/>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dirty="0"/>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dirty="0"/>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dirty="0"/>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dirty="0"/>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dirty="0"/>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dirty="0"/>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dirty="0"/>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dirty="0"/>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dirty="0"/>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dirty="0"/>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dirty="0"/>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dirty="0"/>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dirty="0"/>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dirty="0"/>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dirty="0"/>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dirty="0"/>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dirty="0"/>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dirty="0"/>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dirty="0"/>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dirty="0"/>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dirty="0"/>
          </a:p>
        </p:txBody>
      </p:sp>
      <p:pic>
        <p:nvPicPr>
          <p:cNvPr id="47" name="Gráfico 46"/>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dirty="0"/>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dirty="0"/>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dirty="0"/>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dirty="0"/>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dirty="0"/>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dirty="0"/>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dirty="0"/>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dirty="0"/>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dirty="0"/>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dirty="0"/>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dirty="0"/>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dirty="0"/>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dirty="0"/>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dirty="0"/>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dirty="0"/>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dirty="0"/>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dirty="0"/>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dirty="0"/>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dirty="0"/>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dirty="0"/>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dirty="0"/>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dirty="0"/>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dirty="0"/>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dirty="0"/>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dirty="0"/>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dirty="0"/>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dirty="0"/>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6/05/23</a:t>
            </a:fld>
            <a:endParaRPr lang="es-CO" dirty="0"/>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dirty="0"/>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dirty="0"/>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dirty="0"/>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dirty="0"/>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dirty="0"/>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dirty="0"/>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dirty="0"/>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dirty="0"/>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dirty="0"/>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dirty="0"/>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dirty="0"/>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dirty="0"/>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dirty="0"/>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dirty="0"/>
          </a:p>
        </p:txBody>
      </p:sp>
      <p:pic>
        <p:nvPicPr>
          <p:cNvPr id="47" name="Gráfico 46"/>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dirty="0"/>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dirty="0"/>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dirty="0"/>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dirty="0"/>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Retrospectiva Sprint 1</a:t>
            </a:r>
          </a:p>
        </p:txBody>
      </p:sp>
      <p:sp>
        <p:nvSpPr>
          <p:cNvPr id="3" name="Subtítulo 2"/>
          <p:cNvSpPr>
            <a:spLocks noGrp="1"/>
          </p:cNvSpPr>
          <p:nvPr>
            <p:ph type="subTitle" idx="1"/>
          </p:nvPr>
        </p:nvSpPr>
        <p:spPr/>
        <p:txBody>
          <a:bodyPr vert="horz" lIns="91440" tIns="45720" rIns="91440" bIns="45720" rtlCol="0" anchor="t">
            <a:normAutofit/>
          </a:bodyPr>
          <a:lstStyle/>
          <a:p>
            <a:r>
              <a:rPr lang="es-CO" dirty="0"/>
              <a:t>Grupo 19</a:t>
            </a:r>
          </a:p>
          <a:p>
            <a:endParaRPr lang="es-CO" dirty="0">
              <a:cs typeface="Arial"/>
            </a:endParaRPr>
          </a:p>
          <a:p>
            <a:r>
              <a:rPr lang="es-CO" dirty="0">
                <a:cs typeface="Arial"/>
              </a:rPr>
              <a:t>Carlos Tovar</a:t>
            </a:r>
          </a:p>
          <a:p>
            <a:r>
              <a:rPr lang="es-CO" dirty="0">
                <a:cs typeface="Arial"/>
              </a:rPr>
              <a:t>Sebastián Arango</a:t>
            </a:r>
          </a:p>
          <a:p>
            <a:r>
              <a:rPr lang="es-CO" dirty="0">
                <a:cs typeface="Arial"/>
              </a:rPr>
              <a:t>Sergio Riveros</a:t>
            </a:r>
          </a:p>
          <a:p>
            <a:r>
              <a:rPr lang="es-CO" dirty="0">
                <a:cs typeface="Arial"/>
              </a:rPr>
              <a:t>Helena Patarroyo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513074-C662-B073-B281-78D351FEC9FD}"/>
              </a:ext>
            </a:extLst>
          </p:cNvPr>
          <p:cNvSpPr txBox="1"/>
          <p:nvPr/>
        </p:nvSpPr>
        <p:spPr>
          <a:xfrm>
            <a:off x="1521596" y="1069610"/>
            <a:ext cx="41424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dirty="0">
                <a:cs typeface="Arial"/>
              </a:rPr>
              <a:t>Imagen del Starfish</a:t>
            </a:r>
          </a:p>
        </p:txBody>
      </p:sp>
      <p:pic>
        <p:nvPicPr>
          <p:cNvPr id="4" name="Picture 3">
            <a:extLst>
              <a:ext uri="{FF2B5EF4-FFF2-40B4-BE49-F238E27FC236}">
                <a16:creationId xmlns:a16="http://schemas.microsoft.com/office/drawing/2014/main" id="{5402CFBB-B9A5-F107-2AF5-87A2772F292C}"/>
              </a:ext>
            </a:extLst>
          </p:cNvPr>
          <p:cNvPicPr>
            <a:picLocks noChangeAspect="1"/>
          </p:cNvPicPr>
          <p:nvPr/>
        </p:nvPicPr>
        <p:blipFill>
          <a:blip r:embed="rId2"/>
          <a:stretch>
            <a:fillRect/>
          </a:stretch>
        </p:blipFill>
        <p:spPr>
          <a:xfrm>
            <a:off x="3054515" y="1654385"/>
            <a:ext cx="13995069" cy="101804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7CD1A92-7077-EBE2-01DC-CE47F7136572}"/>
              </a:ext>
            </a:extLst>
          </p:cNvPr>
          <p:cNvSpPr txBox="1"/>
          <p:nvPr/>
        </p:nvSpPr>
        <p:spPr>
          <a:xfrm>
            <a:off x="1491417" y="1114868"/>
            <a:ext cx="56216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dirty="0">
                <a:cs typeface="Arial"/>
              </a:rPr>
              <a:t>Compromisos Acordados</a:t>
            </a:r>
            <a:endParaRPr lang="es-ES" dirty="0"/>
          </a:p>
        </p:txBody>
      </p:sp>
      <p:graphicFrame>
        <p:nvGraphicFramePr>
          <p:cNvPr id="4" name="Tabla 4">
            <a:extLst>
              <a:ext uri="{FF2B5EF4-FFF2-40B4-BE49-F238E27FC236}">
                <a16:creationId xmlns:a16="http://schemas.microsoft.com/office/drawing/2014/main" id="{8BC0222F-2C24-931C-F1AC-F3F1BB658C13}"/>
              </a:ext>
            </a:extLst>
          </p:cNvPr>
          <p:cNvGraphicFramePr>
            <a:graphicFrameLocks noGrp="1"/>
          </p:cNvGraphicFramePr>
          <p:nvPr>
            <p:extLst>
              <p:ext uri="{D42A27DB-BD31-4B8C-83A1-F6EECF244321}">
                <p14:modId xmlns:p14="http://schemas.microsoft.com/office/powerpoint/2010/main" val="490365984"/>
              </p:ext>
            </p:extLst>
          </p:nvPr>
        </p:nvGraphicFramePr>
        <p:xfrm>
          <a:off x="5108943" y="3193415"/>
          <a:ext cx="9886213" cy="5212080"/>
        </p:xfrm>
        <a:graphic>
          <a:graphicData uri="http://schemas.openxmlformats.org/drawingml/2006/table">
            <a:tbl>
              <a:tblPr firstRow="1" bandRow="1">
                <a:tableStyleId>{5C22544A-7EE6-4342-B048-85BDC9FD1C3A}</a:tableStyleId>
              </a:tblPr>
              <a:tblGrid>
                <a:gridCol w="9886213">
                  <a:extLst>
                    <a:ext uri="{9D8B030D-6E8A-4147-A177-3AD203B41FA5}">
                      <a16:colId xmlns:a16="http://schemas.microsoft.com/office/drawing/2014/main" val="1604341942"/>
                    </a:ext>
                  </a:extLst>
                </a:gridCol>
              </a:tblGrid>
              <a:tr h="370840">
                <a:tc>
                  <a:txBody>
                    <a:bodyPr/>
                    <a:lstStyle/>
                    <a:p>
                      <a:pPr algn="just"/>
                      <a:r>
                        <a:rPr lang="es-ES_tradnl" noProof="0" dirty="0"/>
                        <a:t>Compromisos Acordados</a:t>
                      </a:r>
                    </a:p>
                  </a:txBody>
                  <a:tcPr marL="137160" marR="137160" marT="137160" marB="137160"/>
                </a:tc>
                <a:extLst>
                  <a:ext uri="{0D108BD9-81ED-4DB2-BD59-A6C34878D82A}">
                    <a16:rowId xmlns:a16="http://schemas.microsoft.com/office/drawing/2014/main" val="2353469794"/>
                  </a:ext>
                </a:extLst>
              </a:tr>
              <a:tr h="370840">
                <a:tc>
                  <a:txBody>
                    <a:bodyPr/>
                    <a:lstStyle/>
                    <a:p>
                      <a:pPr lvl="0" algn="just">
                        <a:buNone/>
                      </a:pPr>
                      <a:r>
                        <a:rPr lang="es-ES_tradnl" noProof="0" dirty="0"/>
                        <a:t>Empezar a realizar el desarrollo asignado a cada integrante del equipo de forma temprana en la semana para poder levantar la mano en caso de dudas, bloqueos o si depende para otro integrante, no retrasar su entrega.</a:t>
                      </a:r>
                    </a:p>
                  </a:txBody>
                  <a:tcPr marL="137160" marR="137160" marT="137160" marB="137160"/>
                </a:tc>
                <a:extLst>
                  <a:ext uri="{0D108BD9-81ED-4DB2-BD59-A6C34878D82A}">
                    <a16:rowId xmlns:a16="http://schemas.microsoft.com/office/drawing/2014/main" val="1381260745"/>
                  </a:ext>
                </a:extLst>
              </a:tr>
              <a:tr h="370840">
                <a:tc>
                  <a:txBody>
                    <a:bodyPr/>
                    <a:lstStyle/>
                    <a:p>
                      <a:pPr lvl="0" algn="just">
                        <a:buNone/>
                      </a:pPr>
                      <a:r>
                        <a:rPr lang="es-ES_tradnl" noProof="0" dirty="0"/>
                        <a:t>Desarrollar código de calidad, con estándares altos de calidad, desarrollo y pruebas, de forma que sea con buenas prácticas y de alto valor a la entrega, sin ambigüedades y code smells.</a:t>
                      </a:r>
                    </a:p>
                  </a:txBody>
                  <a:tcPr marL="137160" marR="137160" marT="137160" marB="137160"/>
                </a:tc>
                <a:extLst>
                  <a:ext uri="{0D108BD9-81ED-4DB2-BD59-A6C34878D82A}">
                    <a16:rowId xmlns:a16="http://schemas.microsoft.com/office/drawing/2014/main" val="1617618836"/>
                  </a:ext>
                </a:extLst>
              </a:tr>
              <a:tr h="370840">
                <a:tc>
                  <a:txBody>
                    <a:bodyPr/>
                    <a:lstStyle/>
                    <a:p>
                      <a:pPr lvl="0" algn="just">
                        <a:buNone/>
                      </a:pPr>
                      <a:r>
                        <a:rPr lang="es-ES_tradnl" noProof="0" dirty="0"/>
                        <a:t>Validar los entregables para no afectar la nota final por diferencias en nombres de artefactos.</a:t>
                      </a:r>
                    </a:p>
                  </a:txBody>
                  <a:tcPr marL="137160" marR="137160" marT="137160" marB="137160"/>
                </a:tc>
                <a:extLst>
                  <a:ext uri="{0D108BD9-81ED-4DB2-BD59-A6C34878D82A}">
                    <a16:rowId xmlns:a16="http://schemas.microsoft.com/office/drawing/2014/main" val="389597393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dirty="0"/>
                        <a:t>Entregas oportunas de las asignaciones individuales para favorecer la dinámica de equipo.</a:t>
                      </a:r>
                    </a:p>
                  </a:txBody>
                  <a:tcPr marL="137160" marR="137160" marT="137160" marB="137160"/>
                </a:tc>
                <a:extLst>
                  <a:ext uri="{0D108BD9-81ED-4DB2-BD59-A6C34878D82A}">
                    <a16:rowId xmlns:a16="http://schemas.microsoft.com/office/drawing/2014/main" val="965670147"/>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dirty="0"/>
                        <a:t>Asistir a los espacios de reunión para tener claridad sobre las asignaciones pendientes de cada semana y poder tener un entendimiento común de las responsabilidades grupales e individuales</a:t>
                      </a:r>
                    </a:p>
                  </a:txBody>
                  <a:tcPr marL="137160" marR="137160" marT="137160" marB="137160"/>
                </a:tc>
                <a:extLst>
                  <a:ext uri="{0D108BD9-81ED-4DB2-BD59-A6C34878D82A}">
                    <a16:rowId xmlns:a16="http://schemas.microsoft.com/office/drawing/2014/main" val="211430227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dirty="0"/>
                        <a:t>Comunicar los bloqueos a tiempo y no empezar los desarrollos de forma tardía en la semana.</a:t>
                      </a:r>
                    </a:p>
                  </a:txBody>
                  <a:tcPr marL="137160" marR="137160" marT="137160" marB="137160"/>
                </a:tc>
                <a:extLst>
                  <a:ext uri="{0D108BD9-81ED-4DB2-BD59-A6C34878D82A}">
                    <a16:rowId xmlns:a16="http://schemas.microsoft.com/office/drawing/2014/main" val="20565653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42556C1-F85C-7726-B83B-DC7D7899B443}"/>
              </a:ext>
            </a:extLst>
          </p:cNvPr>
          <p:cNvSpPr txBox="1"/>
          <p:nvPr/>
        </p:nvSpPr>
        <p:spPr>
          <a:xfrm>
            <a:off x="1491417" y="1114868"/>
            <a:ext cx="56216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dirty="0">
                <a:cs typeface="Arial"/>
              </a:rPr>
              <a:t>Aspectos a mejorar</a:t>
            </a:r>
          </a:p>
        </p:txBody>
      </p:sp>
      <p:graphicFrame>
        <p:nvGraphicFramePr>
          <p:cNvPr id="5" name="Tabla 4">
            <a:extLst>
              <a:ext uri="{FF2B5EF4-FFF2-40B4-BE49-F238E27FC236}">
                <a16:creationId xmlns:a16="http://schemas.microsoft.com/office/drawing/2014/main" id="{22143D43-E7C9-8D46-F93A-EB96A3A6B782}"/>
              </a:ext>
            </a:extLst>
          </p:cNvPr>
          <p:cNvGraphicFramePr>
            <a:graphicFrameLocks noGrp="1"/>
          </p:cNvGraphicFramePr>
          <p:nvPr>
            <p:extLst>
              <p:ext uri="{D42A27DB-BD31-4B8C-83A1-F6EECF244321}">
                <p14:modId xmlns:p14="http://schemas.microsoft.com/office/powerpoint/2010/main" val="4146336063"/>
              </p:ext>
            </p:extLst>
          </p:nvPr>
        </p:nvGraphicFramePr>
        <p:xfrm>
          <a:off x="4747568" y="2528762"/>
          <a:ext cx="10608964" cy="8503920"/>
        </p:xfrm>
        <a:graphic>
          <a:graphicData uri="http://schemas.openxmlformats.org/drawingml/2006/table">
            <a:tbl>
              <a:tblPr firstRow="1" bandRow="1">
                <a:tableStyleId>{5C22544A-7EE6-4342-B048-85BDC9FD1C3A}</a:tableStyleId>
              </a:tblPr>
              <a:tblGrid>
                <a:gridCol w="5304482">
                  <a:extLst>
                    <a:ext uri="{9D8B030D-6E8A-4147-A177-3AD203B41FA5}">
                      <a16:colId xmlns:a16="http://schemas.microsoft.com/office/drawing/2014/main" val="1604341942"/>
                    </a:ext>
                  </a:extLst>
                </a:gridCol>
                <a:gridCol w="5304482">
                  <a:extLst>
                    <a:ext uri="{9D8B030D-6E8A-4147-A177-3AD203B41FA5}">
                      <a16:colId xmlns:a16="http://schemas.microsoft.com/office/drawing/2014/main" val="1153258823"/>
                    </a:ext>
                  </a:extLst>
                </a:gridCol>
              </a:tblGrid>
              <a:tr h="370840">
                <a:tc>
                  <a:txBody>
                    <a:bodyPr/>
                    <a:lstStyle/>
                    <a:p>
                      <a:pPr lvl="0" algn="ctr">
                        <a:buNone/>
                      </a:pPr>
                      <a:r>
                        <a:rPr lang="es-ES_tradnl" noProof="0" dirty="0"/>
                        <a:t>Aspectos a mejorar </a:t>
                      </a:r>
                    </a:p>
                  </a:txBody>
                  <a:tcPr marL="137160" marR="137160" marT="137160" marB="137160"/>
                </a:tc>
                <a:tc>
                  <a:txBody>
                    <a:bodyPr/>
                    <a:lstStyle/>
                    <a:p>
                      <a:pPr lvl="0" algn="ctr">
                        <a:buNone/>
                      </a:pPr>
                      <a:r>
                        <a:rPr lang="es-ES_tradnl" noProof="0" dirty="0"/>
                        <a:t>Acciones acordadas para mejorar</a:t>
                      </a:r>
                    </a:p>
                  </a:txBody>
                  <a:tcPr marL="137160" marR="137160" marT="137160" marB="137160"/>
                </a:tc>
                <a:extLst>
                  <a:ext uri="{0D108BD9-81ED-4DB2-BD59-A6C34878D82A}">
                    <a16:rowId xmlns:a16="http://schemas.microsoft.com/office/drawing/2014/main" val="2353469794"/>
                  </a:ext>
                </a:extLst>
              </a:tr>
              <a:tr h="370840">
                <a:tc>
                  <a:txBody>
                    <a:bodyPr/>
                    <a:lstStyle/>
                    <a:p>
                      <a:pPr algn="just"/>
                      <a:r>
                        <a:rPr lang="es-ES_tradnl" noProof="0" dirty="0"/>
                        <a:t>Mejorar la comunicación</a:t>
                      </a:r>
                    </a:p>
                  </a:txBody>
                  <a:tcPr marL="137160" marR="137160" marT="137160" marB="137160"/>
                </a:tc>
                <a:tc>
                  <a:txBody>
                    <a:bodyPr/>
                    <a:lstStyle/>
                    <a:p>
                      <a:pPr lvl="0" algn="just">
                        <a:buNone/>
                      </a:pPr>
                      <a:r>
                        <a:rPr lang="es-ES_tradnl" noProof="0" dirty="0"/>
                        <a:t>Comunicar a los demás miembros del equipo cambios relevantes en el código o implementaciones complejas que puedan confundir a los demás.</a:t>
                      </a:r>
                    </a:p>
                  </a:txBody>
                  <a:tcPr marL="137160" marR="137160" marT="137160" marB="137160"/>
                </a:tc>
                <a:extLst>
                  <a:ext uri="{0D108BD9-81ED-4DB2-BD59-A6C34878D82A}">
                    <a16:rowId xmlns:a16="http://schemas.microsoft.com/office/drawing/2014/main" val="1381260745"/>
                  </a:ext>
                </a:extLst>
              </a:tr>
              <a:tr h="370840">
                <a:tc>
                  <a:txBody>
                    <a:bodyPr/>
                    <a:lstStyle/>
                    <a:p>
                      <a:pPr algn="just"/>
                      <a:r>
                        <a:rPr lang="es-ES_tradnl" noProof="0" dirty="0"/>
                        <a:t>Aumentar el trabajo en equipo</a:t>
                      </a:r>
                    </a:p>
                  </a:txBody>
                  <a:tcPr marL="137160" marR="137160" marT="137160" marB="137160"/>
                </a:tc>
                <a:tc>
                  <a:txBody>
                    <a:bodyPr/>
                    <a:lstStyle/>
                    <a:p>
                      <a:pPr lvl="0" algn="just">
                        <a:buNone/>
                      </a:pPr>
                      <a:r>
                        <a:rPr lang="es-ES_tradnl" noProof="0" dirty="0"/>
                        <a:t>Estar pendiente de los compañeros pese a terminar la entrega para ayudar a resolver dudas o bloqueos y lograr una entrega completa en el menor tiempo posible.</a:t>
                      </a:r>
                    </a:p>
                  </a:txBody>
                  <a:tcPr marL="137160" marR="137160" marT="137160" marB="137160"/>
                </a:tc>
                <a:extLst>
                  <a:ext uri="{0D108BD9-81ED-4DB2-BD59-A6C34878D82A}">
                    <a16:rowId xmlns:a16="http://schemas.microsoft.com/office/drawing/2014/main" val="1617618836"/>
                  </a:ext>
                </a:extLst>
              </a:tr>
              <a:tr h="370840">
                <a:tc>
                  <a:txBody>
                    <a:bodyPr/>
                    <a:lstStyle/>
                    <a:p>
                      <a:pPr algn="just"/>
                      <a:r>
                        <a:rPr lang="es-ES_tradnl" noProof="0" dirty="0"/>
                        <a:t>Hacer un seguimiento constante</a:t>
                      </a:r>
                    </a:p>
                  </a:txBody>
                  <a:tcPr marL="137160" marR="137160" marT="137160" marB="13716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dirty="0"/>
                        <a:t>Validar la completitud de los entregables, para repartir las actividades faltantes.</a:t>
                      </a:r>
                    </a:p>
                  </a:txBody>
                  <a:tcPr marL="137160" marR="137160" marT="137160" marB="137160"/>
                </a:tc>
                <a:extLst>
                  <a:ext uri="{0D108BD9-81ED-4DB2-BD59-A6C34878D82A}">
                    <a16:rowId xmlns:a16="http://schemas.microsoft.com/office/drawing/2014/main" val="3940111099"/>
                  </a:ext>
                </a:extLst>
              </a:tr>
              <a:tr h="370840">
                <a:tc>
                  <a:txBody>
                    <a:bodyPr/>
                    <a:lstStyle/>
                    <a:p>
                      <a:pPr algn="just"/>
                      <a:r>
                        <a:rPr lang="es-ES_tradnl" noProof="0" dirty="0"/>
                        <a:t>Revisar los entregables de la semana</a:t>
                      </a:r>
                    </a:p>
                  </a:txBody>
                  <a:tcPr marL="137160" marR="137160" marT="137160" marB="13716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dirty="0"/>
                        <a:t>Revisar que lo realizado durante la semana cumple con los criterios establecidos en la rubrica. Realizar esta revisión al menos un día antes del tiempo límite de entrega para poder tiempo de ejecutar acciones de mejora en caso de ser requeridas.</a:t>
                      </a:r>
                    </a:p>
                  </a:txBody>
                  <a:tcPr marL="137160" marR="137160" marT="137160" marB="137160"/>
                </a:tc>
                <a:extLst>
                  <a:ext uri="{0D108BD9-81ED-4DB2-BD59-A6C34878D82A}">
                    <a16:rowId xmlns:a16="http://schemas.microsoft.com/office/drawing/2014/main" val="1158753282"/>
                  </a:ext>
                </a:extLst>
              </a:tr>
              <a:tr h="370840">
                <a:tc>
                  <a:txBody>
                    <a:bodyPr/>
                    <a:lstStyle/>
                    <a:p>
                      <a:pPr algn="just"/>
                      <a:r>
                        <a:rPr lang="es-ES_tradnl" noProof="0" dirty="0"/>
                        <a:t>Resolver dudas oportunamente</a:t>
                      </a:r>
                    </a:p>
                  </a:txBody>
                  <a:tcPr marL="137160" marR="137160" marT="137160" marB="13716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dirty="0"/>
                        <a:t>Aprovechar los espacios de tutorías para resolver las dudas que se presenten referente a los entregables de la semana o los temas vistos.</a:t>
                      </a:r>
                    </a:p>
                  </a:txBody>
                  <a:tcPr marL="137160" marR="137160" marT="137160" marB="137160"/>
                </a:tc>
                <a:extLst>
                  <a:ext uri="{0D108BD9-81ED-4DB2-BD59-A6C34878D82A}">
                    <a16:rowId xmlns:a16="http://schemas.microsoft.com/office/drawing/2014/main" val="2303795107"/>
                  </a:ext>
                </a:extLst>
              </a:tr>
              <a:tr h="370840">
                <a:tc>
                  <a:txBody>
                    <a:bodyPr/>
                    <a:lstStyle/>
                    <a:p>
                      <a:pPr algn="just"/>
                      <a:r>
                        <a:rPr lang="es-ES_tradnl" noProof="0" dirty="0"/>
                        <a:t>Aumentar el análisis de las implementaciones</a:t>
                      </a:r>
                    </a:p>
                  </a:txBody>
                  <a:tcPr marL="137160" marR="137160" marT="137160" marB="13716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dirty="0"/>
                        <a:t>Entender el porque de las implementaciones técnicas y no hacer simplemente que la solución funcione a la maldita sea, comentando código, dejando código sin utilizar, entre otras.</a:t>
                      </a:r>
                    </a:p>
                  </a:txBody>
                  <a:tcPr marL="137160" marR="137160" marT="137160" marB="137160"/>
                </a:tc>
                <a:extLst>
                  <a:ext uri="{0D108BD9-81ED-4DB2-BD59-A6C34878D82A}">
                    <a16:rowId xmlns:a16="http://schemas.microsoft.com/office/drawing/2014/main" val="14368876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8EB7AE8-BD7B-BC85-BD28-0386B7677F91}"/>
              </a:ext>
            </a:extLst>
          </p:cNvPr>
          <p:cNvSpPr txBox="1"/>
          <p:nvPr/>
        </p:nvSpPr>
        <p:spPr>
          <a:xfrm>
            <a:off x="1491417" y="1114868"/>
            <a:ext cx="114777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dirty="0">
                <a:cs typeface="Arial"/>
              </a:rPr>
              <a:t>Lecciones aprendidas</a:t>
            </a:r>
          </a:p>
        </p:txBody>
      </p:sp>
      <p:sp>
        <p:nvSpPr>
          <p:cNvPr id="3" name="CuadroTexto 2">
            <a:extLst>
              <a:ext uri="{FF2B5EF4-FFF2-40B4-BE49-F238E27FC236}">
                <a16:creationId xmlns:a16="http://schemas.microsoft.com/office/drawing/2014/main" id="{CC000447-5D34-0918-C156-107FE18832F5}"/>
              </a:ext>
            </a:extLst>
          </p:cNvPr>
          <p:cNvSpPr txBox="1"/>
          <p:nvPr/>
        </p:nvSpPr>
        <p:spPr>
          <a:xfrm>
            <a:off x="1615440" y="2225040"/>
            <a:ext cx="16703040" cy="5355312"/>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s-CO" dirty="0">
                <a:cs typeface="Arial"/>
              </a:rPr>
              <a:t>Es de vital importancia destinar un espacio al inicio de la semana donde se socialicen y asignen las tareas que deben ser ejecutadas. Este espacio permite aumentar la probabilidad de cumplimiento de los objetivos semanales. Adicionalmente, los miembros de los equipos pueden manifestar y resolver dudas que se tengan respecto a una asignación determinada. Finalmente, en caso de encontrar dudas que no puedan ser resueltas por los miembros del equipo se contará con tiempo suficiente para discutir esas dudas con el tutor o hacer uso del canal de Slack de la materia para resolverlas.</a:t>
            </a:r>
          </a:p>
          <a:p>
            <a:pPr marL="285750" indent="-285750" algn="just">
              <a:buFont typeface="Arial" panose="020B0604020202020204" pitchFamily="34" charset="0"/>
              <a:buChar char="•"/>
            </a:pPr>
            <a:endParaRPr lang="es-CO" dirty="0">
              <a:cs typeface="Arial"/>
            </a:endParaRPr>
          </a:p>
          <a:p>
            <a:pPr marL="285750" indent="-285750" algn="just">
              <a:buFont typeface="Arial" panose="020B0604020202020204" pitchFamily="34" charset="0"/>
              <a:buChar char="•"/>
            </a:pPr>
            <a:r>
              <a:rPr lang="es-CO" dirty="0">
                <a:cs typeface="Arial"/>
              </a:rPr>
              <a:t>Es una buena práctica hacer uso de Pull Requests para la integración del código a la rama develop. Decimos implementar esta práctica teniendo en cuenta que el número de integraciones realizadas a dicha rama sería bajo y que la revisión del código por parte de un par disminuiría la probabilidad de afectar funcionalidades existentes. La implementación de esta práctica requiere de la disposición y colaboración de todos los miembros del equipo.</a:t>
            </a:r>
          </a:p>
          <a:p>
            <a:pPr marL="285750" indent="-285750" algn="just">
              <a:buFont typeface="Arial" panose="020B0604020202020204" pitchFamily="34" charset="0"/>
              <a:buChar char="•"/>
            </a:pPr>
            <a:endParaRPr lang="es-CO" dirty="0">
              <a:cs typeface="Arial"/>
            </a:endParaRPr>
          </a:p>
          <a:p>
            <a:pPr marL="285750" indent="-285750" algn="just">
              <a:buFont typeface="Arial" panose="020B0604020202020204" pitchFamily="34" charset="0"/>
              <a:buChar char="•"/>
            </a:pPr>
            <a:r>
              <a:rPr lang="es-CO" dirty="0">
                <a:cs typeface="Arial"/>
              </a:rPr>
              <a:t>La precisión en la estimación de tiempos de ejecución de cada tarea está condicionada a la comprensión del alcance de cada actividad. El espacio de discusión donde todos los miembros del equipo estiman dichos tiempos permite conocer las distintas percepciones que puedan tenerse sobre el cumplimiento de una misma tarea. Igualmente, permite identificar situaciones particulares de cada miembro del equipo por las cuales la ejecución de una determinada tarea pueda tomar más o menos tiempo (ex: experiencia, conocimiento de la tecnología, etc.). Es importante que exista un ambiente de confianza entre los miembros del equipo de manera que toda la información relevante para el proceso de estimación de tiempos sea comunicada de manera clara y oportuna. </a:t>
            </a:r>
          </a:p>
          <a:p>
            <a:pPr marL="285750" indent="-285750" algn="just">
              <a:buFont typeface="Arial" panose="020B0604020202020204" pitchFamily="34" charset="0"/>
              <a:buChar char="•"/>
            </a:pPr>
            <a:endParaRPr lang="es-CO" dirty="0">
              <a:cs typeface="Arial"/>
            </a:endParaRPr>
          </a:p>
          <a:p>
            <a:pPr marL="285750" indent="-285750" algn="just">
              <a:buFont typeface="Arial" panose="020B0604020202020204" pitchFamily="34" charset="0"/>
              <a:buChar char="•"/>
            </a:pPr>
            <a:r>
              <a:rPr lang="es-CO" dirty="0">
                <a:cs typeface="Arial"/>
              </a:rPr>
              <a:t>Al realizar las estimaciones la distribución de las responsabilidades para cada uno de los miembros del equipo se debe procurar en no asignar tareas que sean relacionadas o que dependan en su desarrollo a más de un miembro del equipo, de tal forma que no existan bloqueos o dependencias en los desarrollos y el proceso pueda ser simultáneo. Una vez se encuentren los desarrollos en las ramas principales (ejemplo develop) si se puede asignar tareas que impacten el mismo escenario pues se parte de una línea base y se evitan bloqueos o conflictos al integrar el código más adelante.</a:t>
            </a:r>
          </a:p>
        </p:txBody>
      </p:sp>
    </p:spTree>
    <p:extLst>
      <p:ext uri="{BB962C8B-B14F-4D97-AF65-F5344CB8AC3E}">
        <p14:creationId xmlns:p14="http://schemas.microsoft.com/office/powerpoint/2010/main" val="258207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en blanco y negro&#10;&#10;Descripción generada automáticamente con confianza baja">
            <a:extLst>
              <a:ext uri="{FF2B5EF4-FFF2-40B4-BE49-F238E27FC236}">
                <a16:creationId xmlns:a16="http://schemas.microsoft.com/office/drawing/2014/main" id="{81F5B806-8B2D-AE50-0A27-48994D40A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38" y="1324855"/>
            <a:ext cx="2784659" cy="1075663"/>
          </a:xfrm>
          <a:prstGeom prst="rect">
            <a:avLst/>
          </a:prstGeom>
        </p:spPr>
      </p:pic>
      <p:sp>
        <p:nvSpPr>
          <p:cNvPr id="6" name="CuadroTexto 5">
            <a:extLst>
              <a:ext uri="{FF2B5EF4-FFF2-40B4-BE49-F238E27FC236}">
                <a16:creationId xmlns:a16="http://schemas.microsoft.com/office/drawing/2014/main" id="{6E3E24F2-D469-0477-E32A-013755FCD7E6}"/>
              </a:ext>
            </a:extLst>
          </p:cNvPr>
          <p:cNvSpPr txBox="1"/>
          <p:nvPr/>
        </p:nvSpPr>
        <p:spPr>
          <a:xfrm>
            <a:off x="1741439" y="4787609"/>
            <a:ext cx="16621223" cy="3290516"/>
          </a:xfrm>
          <a:prstGeom prst="rect">
            <a:avLst/>
          </a:prstGeom>
          <a:noFill/>
        </p:spPr>
        <p:txBody>
          <a:bodyPr wrap="square" rtlCol="0">
            <a:spAutoFit/>
          </a:bodyPr>
          <a:lstStyle/>
          <a:p>
            <a:r>
              <a:rPr lang="es-419" sz="2309" b="1">
                <a:latin typeface="Lato" panose="020F0502020204030203" pitchFamily="34" charset="0"/>
              </a:rPr>
              <a:t>© - Derechos Reservados: </a:t>
            </a:r>
            <a:r>
              <a:rPr lang="es-419" sz="2309">
                <a:latin typeface="Lato" panose="020F0502020204030203" pitchFamily="34" charset="0"/>
              </a:rPr>
              <a:t>la presente obra, y en general todos sus contenidos, se encuentran protegidos por las normas internacionales y nacionales vigentes sobre propiedad Intelectual, por lo tanto su utilización parcial o total, reproducción, comunicación pública, transformación, distribución, alquiler, préstamo público e importación, total o parcial, en todo o en parte, en formato impreso o digital y en cualquier formato conocido o por conocer, se encuentran prohibidos, y solo serán lícitos en la medida en que se cuente con la autorización previa y expresa por escrito de la Universidad de los Andes.</a:t>
            </a:r>
          </a:p>
          <a:p>
            <a:endParaRPr lang="es-419" sz="2309">
              <a:latin typeface="Lato" panose="020F0502020204030203" pitchFamily="34" charset="0"/>
            </a:endParaRPr>
          </a:p>
          <a:p>
            <a:r>
              <a:rPr lang="es-419" sz="2309">
                <a:latin typeface="Lato" panose="020F0502020204030203" pitchFamily="34" charset="0"/>
              </a:rPr>
              <a:t>De igual manera, la utilización de la imagen de las personas, docentes o estudiantes, sin su previa autorización está expresamente prohibida. En caso de incumplirse con lo mencionado, se procederá de conformidad con los reglamentos y políticas de la universidad, sin perjuicio de las demás acciones legales aplicables.</a:t>
            </a:r>
          </a:p>
        </p:txBody>
      </p:sp>
      <p:cxnSp>
        <p:nvCxnSpPr>
          <p:cNvPr id="8" name="Conector recto 7">
            <a:extLst>
              <a:ext uri="{FF2B5EF4-FFF2-40B4-BE49-F238E27FC236}">
                <a16:creationId xmlns:a16="http://schemas.microsoft.com/office/drawing/2014/main" id="{F2F0434D-F534-2403-C639-2D7194B7065D}"/>
              </a:ext>
            </a:extLst>
          </p:cNvPr>
          <p:cNvCxnSpPr>
            <a:cxnSpLocks/>
          </p:cNvCxnSpPr>
          <p:nvPr/>
        </p:nvCxnSpPr>
        <p:spPr>
          <a:xfrm>
            <a:off x="1741439" y="4193994"/>
            <a:ext cx="16621223"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1EDDB248-E9A3-3F5C-5EC0-E5BE576ADD19}"/>
              </a:ext>
            </a:extLst>
          </p:cNvPr>
          <p:cNvCxnSpPr>
            <a:cxnSpLocks/>
          </p:cNvCxnSpPr>
          <p:nvPr/>
        </p:nvCxnSpPr>
        <p:spPr>
          <a:xfrm>
            <a:off x="1741439" y="8745043"/>
            <a:ext cx="16621223" cy="0"/>
          </a:xfrm>
          <a:prstGeom prst="line">
            <a:avLst/>
          </a:prstGeom>
        </p:spPr>
        <p:style>
          <a:lnRef idx="1">
            <a:schemeClr val="dk1"/>
          </a:lnRef>
          <a:fillRef idx="0">
            <a:schemeClr val="dk1"/>
          </a:fillRef>
          <a:effectRef idx="0">
            <a:schemeClr val="dk1"/>
          </a:effectRef>
          <a:fontRef idx="minor">
            <a:schemeClr val="tx1"/>
          </a:fontRef>
        </p:style>
      </p:cxnSp>
      <p:sp>
        <p:nvSpPr>
          <p:cNvPr id="11" name="Rectángulo 10">
            <a:extLst>
              <a:ext uri="{FF2B5EF4-FFF2-40B4-BE49-F238E27FC236}">
                <a16:creationId xmlns:a16="http://schemas.microsoft.com/office/drawing/2014/main" id="{9EAB3392-A4DF-DC0F-9005-BFDA8D351B43}"/>
              </a:ext>
            </a:extLst>
          </p:cNvPr>
          <p:cNvSpPr/>
          <p:nvPr/>
        </p:nvSpPr>
        <p:spPr>
          <a:xfrm>
            <a:off x="0" y="419498"/>
            <a:ext cx="158465" cy="11308555"/>
          </a:xfrm>
          <a:prstGeom prst="rect">
            <a:avLst/>
          </a:prstGeom>
          <a:solidFill>
            <a:srgbClr val="21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2968"/>
          </a:p>
        </p:txBody>
      </p:sp>
      <p:sp>
        <p:nvSpPr>
          <p:cNvPr id="12" name="Rectángulo 11">
            <a:extLst>
              <a:ext uri="{FF2B5EF4-FFF2-40B4-BE49-F238E27FC236}">
                <a16:creationId xmlns:a16="http://schemas.microsoft.com/office/drawing/2014/main" id="{B8A3E730-9418-BC79-0993-BC738F7162F9}"/>
              </a:ext>
            </a:extLst>
          </p:cNvPr>
          <p:cNvSpPr/>
          <p:nvPr/>
        </p:nvSpPr>
        <p:spPr>
          <a:xfrm>
            <a:off x="0" y="2017406"/>
            <a:ext cx="158465" cy="9753630"/>
          </a:xfrm>
          <a:prstGeom prst="rect">
            <a:avLst/>
          </a:prstGeom>
          <a:solidFill>
            <a:srgbClr val="F9E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2968"/>
          </a:p>
        </p:txBody>
      </p:sp>
      <p:pic>
        <p:nvPicPr>
          <p:cNvPr id="16" name="Imagen 15" descr="Fondo negro con letras blancas&#10;&#10;Descripción generada automáticamente con confianza media">
            <a:extLst>
              <a:ext uri="{FF2B5EF4-FFF2-40B4-BE49-F238E27FC236}">
                <a16:creationId xmlns:a16="http://schemas.microsoft.com/office/drawing/2014/main" id="{3FFFE140-7A0A-FA90-4C23-6383FB55A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890" y="2675890"/>
            <a:ext cx="5760324" cy="6795774"/>
          </a:xfrm>
          <a:prstGeom prst="rect">
            <a:avLst/>
          </a:prstGeom>
        </p:spPr>
      </p:pic>
    </p:spTree>
    <p:extLst>
      <p:ext uri="{BB962C8B-B14F-4D97-AF65-F5344CB8AC3E}">
        <p14:creationId xmlns:p14="http://schemas.microsoft.com/office/powerpoint/2010/main" val="4171484528"/>
      </p:ext>
    </p:extLst>
  </p:cSld>
  <p:clrMapOvr>
    <a:masterClrMapping/>
  </p:clrMapOvr>
</p:sld>
</file>

<file path=ppt/theme/theme1.xml><?xml version="1.0" encoding="utf-8"?>
<a:theme xmlns:a="http://schemas.openxmlformats.org/drawingml/2006/main" name="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ara videos">
  <a:themeElements>
    <a:clrScheme name="MISO VIrtual Videos">
      <a:dk1>
        <a:srgbClr val="000000"/>
      </a:dk1>
      <a:lt1>
        <a:srgbClr val="FFFFFF"/>
      </a:lt1>
      <a:dk2>
        <a:srgbClr val="000000"/>
      </a:dk2>
      <a:lt2>
        <a:srgbClr val="FFFFFF"/>
      </a:lt2>
      <a:accent1>
        <a:srgbClr val="0C0D2B"/>
      </a:accent1>
      <a:accent2>
        <a:srgbClr val="332174"/>
      </a:accent2>
      <a:accent3>
        <a:srgbClr val="3AB1E3"/>
      </a:accent3>
      <a:accent4>
        <a:srgbClr val="0070BA"/>
      </a:accent4>
      <a:accent5>
        <a:srgbClr val="9AC3E2"/>
      </a:accent5>
      <a:accent6>
        <a:srgbClr val="9991BA"/>
      </a:accent6>
      <a:hlink>
        <a:srgbClr val="32AEE2"/>
      </a:hlink>
      <a:folHlink>
        <a:srgbClr val="4D9BC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2921ADC3B76B84CAF46778B4C6A060E" ma:contentTypeVersion="7" ma:contentTypeDescription="Crear nuevo documento." ma:contentTypeScope="" ma:versionID="87f8445f33a11c18c9f8f10c4c99846c">
  <xsd:schema xmlns:xsd="http://www.w3.org/2001/XMLSchema" xmlns:xs="http://www.w3.org/2001/XMLSchema" xmlns:p="http://schemas.microsoft.com/office/2006/metadata/properties" xmlns:ns2="12cbf040-f84f-4655-9571-655f54da210a" xmlns:ns3="1b39491d-f095-48a9-bc30-bbf42388be4a" xmlns:ns4="c61bb0b7-a794-46e7-b5ca-774c3dd4ff5a" targetNamespace="http://schemas.microsoft.com/office/2006/metadata/properties" ma:root="true" ma:fieldsID="7b25a0d5133bf9f6ba99d627e0b756cd" ns2:_="" ns3:_="" ns4:_="">
    <xsd:import namespace="12cbf040-f84f-4655-9571-655f54da210a"/>
    <xsd:import namespace="1b39491d-f095-48a9-bc30-bbf42388be4a"/>
    <xsd:import namespace="c61bb0b7-a794-46e7-b5ca-774c3dd4ff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bf040-f84f-4655-9571-655f54da21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39491d-f095-48a9-bc30-bbf42388be4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1bb0b7-a794-46e7-b5ca-774c3dd4ff5a" elementFormDefault="qualified">
    <xsd:import namespace="http://schemas.microsoft.com/office/2006/documentManagement/types"/>
    <xsd:import namespace="http://schemas.microsoft.com/office/infopath/2007/PartnerControls"/>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1BC3A1-E250-4BCB-AE6A-4C3C4D108E1E}">
  <ds:schemaRefs>
    <ds:schemaRef ds:uri="http://schemas.microsoft.com/sharepoint/v3/contenttype/forms"/>
  </ds:schemaRefs>
</ds:datastoreItem>
</file>

<file path=customXml/itemProps2.xml><?xml version="1.0" encoding="utf-8"?>
<ds:datastoreItem xmlns:ds="http://schemas.openxmlformats.org/officeDocument/2006/customXml" ds:itemID="{3A5C1BFD-A495-4B06-AA03-FC257127494B}">
  <ds:schemaRefs>
    <ds:schemaRef ds:uri="12cbf040-f84f-4655-9571-655f54da210a"/>
    <ds:schemaRef ds:uri="1b39491d-f095-48a9-bc30-bbf42388be4a"/>
    <ds:schemaRef ds:uri="c61bb0b7-a794-46e7-b5ca-774c3dd4ff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2FEC8C6-5B9A-429D-8780-B146C57FD931}">
  <ds:schemaRefs>
    <ds:schemaRef ds:uri="12cbf040-f84f-4655-9571-655f54da210a"/>
    <ds:schemaRef ds:uri="1b39491d-f095-48a9-bc30-bbf42388be4a"/>
    <ds:schemaRef ds:uri="c61bb0b7-a794-46e7-b5ca-774c3dd4ff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Diseño para recursos no videos</Template>
  <TotalTime>24</TotalTime>
  <Words>937</Words>
  <Application>Microsoft Macintosh PowerPoint</Application>
  <PresentationFormat>Custom</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7</vt:i4>
      </vt:variant>
    </vt:vector>
  </HeadingPairs>
  <TitlesOfParts>
    <vt:vector size="16" baseType="lpstr">
      <vt:lpstr>Arial</vt:lpstr>
      <vt:lpstr>GT America Bold</vt:lpstr>
      <vt:lpstr>GT America Thin</vt:lpstr>
      <vt:lpstr>Lato</vt:lpstr>
      <vt:lpstr>Diseño para recursos no videos</vt:lpstr>
      <vt:lpstr>Diseño para videos</vt:lpstr>
      <vt:lpstr>1_Diseño para recursos no videos</vt:lpstr>
      <vt:lpstr>2_Diseño para recursos no videos</vt:lpstr>
      <vt:lpstr>3_Diseño para recursos no videos</vt:lpstr>
      <vt:lpstr>Retrospectiva Sprint 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Dario Ernesto Correal Torres</dc:creator>
  <cp:lastModifiedBy>Juan Sebastián Arango Medina</cp:lastModifiedBy>
  <cp:revision>88</cp:revision>
  <dcterms:created xsi:type="dcterms:W3CDTF">2021-07-01T14:24:45Z</dcterms:created>
  <dcterms:modified xsi:type="dcterms:W3CDTF">2023-05-06T22:22:35Z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2020-11-25T19:00:00Z</vt:filetime>
  </property>
  <property fmtid="{D5CDD505-2E9C-101B-9397-08002B2CF9AE}" pid="3" name="Creator">
    <vt:lpwstr>Adobe Illustrator 24.0 (Windows)</vt:lpwstr>
  </property>
  <property fmtid="{D5CDD505-2E9C-101B-9397-08002B2CF9AE}" pid="4" name="LastSaved">
    <vt:filetime>2020-11-25T19:00:00Z</vt:filetime>
  </property>
  <property fmtid="{D5CDD505-2E9C-101B-9397-08002B2CF9AE}" pid="5" name="ContentTypeId">
    <vt:lpwstr>0x01010082921ADC3B76B84CAF46778B4C6A060E</vt:lpwstr>
  </property>
  <property fmtid="{D5CDD505-2E9C-101B-9397-08002B2CF9AE}" pid="6" name="KSOProductBuildVer">
    <vt:lpwstr>1033-11.1.0.10161</vt:lpwstr>
  </property>
</Properties>
</file>