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67" r:id="rId6"/>
    <p:sldMasterId id="2147483680" r:id="rId7"/>
    <p:sldMasterId id="2147483693" r:id="rId8"/>
  </p:sldMasterIdLst>
  <p:sldIdLst>
    <p:sldId id="256" r:id="rId9"/>
    <p:sldId id="257" r:id="rId10"/>
    <p:sldId id="269" r:id="rId11"/>
    <p:sldId id="268" r:id="rId12"/>
    <p:sldId id="274" r:id="rId13"/>
    <p:sldId id="258" r:id="rId14"/>
    <p:sldId id="271" r:id="rId15"/>
  </p:sldIdLst>
  <p:sldSz cx="20104100" cy="12147550"/>
  <p:notesSz cx="20104100" cy="12147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6"/>
    <p:restoredTop sz="94677"/>
  </p:normalViewPr>
  <p:slideViewPr>
    <p:cSldViewPr snapToGrid="0">
      <p:cViewPr>
        <p:scale>
          <a:sx n="46" d="100"/>
          <a:sy n="46" d="100"/>
        </p:scale>
        <p:origin x="648" y="-3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5453" y="1987550"/>
            <a:ext cx="9220195" cy="42291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5443" y="6380163"/>
            <a:ext cx="9220195" cy="2933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4288680" y="6936666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 dirty="0">
              <a:latin typeface="GT America Bold"/>
              <a:cs typeface="GT America Bold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3497630" y="8406936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Maestría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 err="1">
                <a:solidFill>
                  <a:srgbClr val="2BAAE1"/>
                </a:solidFill>
                <a:latin typeface="GT America Thin"/>
                <a:cs typeface="GT America Thin"/>
              </a:rPr>
              <a:t>en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Ingeniería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35635" y="3337081"/>
            <a:ext cx="2995249" cy="3459251"/>
            <a:chOff x="4535635" y="3337081"/>
            <a:chExt cx="2995249" cy="3459251"/>
          </a:xfrm>
        </p:grpSpPr>
        <p:sp>
          <p:nvSpPr>
            <p:cNvPr id="10" name="object 10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5635" y="5921175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635" y="476138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5635" y="5331104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8764" y="3340686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51" y="2590862"/>
                  </a:moveTo>
                  <a:lnTo>
                    <a:pt x="299165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5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35521" y="5056334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3"/>
          <p:cNvSpPr/>
          <p:nvPr userDrawn="1"/>
        </p:nvSpPr>
        <p:spPr>
          <a:xfrm>
            <a:off x="9366250" y="3902935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4"/>
          <p:cNvSpPr/>
          <p:nvPr userDrawn="1"/>
        </p:nvSpPr>
        <p:spPr>
          <a:xfrm>
            <a:off x="9366250" y="477761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5"/>
          <p:cNvSpPr/>
          <p:nvPr userDrawn="1"/>
        </p:nvSpPr>
        <p:spPr>
          <a:xfrm>
            <a:off x="9366250" y="565229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6"/>
          <p:cNvSpPr/>
          <p:nvPr userDrawn="1"/>
        </p:nvSpPr>
        <p:spPr>
          <a:xfrm>
            <a:off x="9366250" y="6526971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7"/>
          <p:cNvSpPr/>
          <p:nvPr userDrawn="1"/>
        </p:nvSpPr>
        <p:spPr>
          <a:xfrm>
            <a:off x="9366250" y="740164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291" y="2268741"/>
            <a:ext cx="15899516" cy="543052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16389774" y="706727"/>
            <a:ext cx="743727" cy="859515"/>
            <a:chOff x="16389774" y="706727"/>
            <a:chExt cx="743727" cy="859515"/>
          </a:xfrm>
        </p:grpSpPr>
        <p:sp>
          <p:nvSpPr>
            <p:cNvPr id="9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45"/>
          <p:cNvSpPr/>
          <p:nvPr userDrawn="1"/>
        </p:nvSpPr>
        <p:spPr>
          <a:xfrm>
            <a:off x="9155031" y="1119914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Gráfico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912" y="739775"/>
            <a:ext cx="2406325" cy="77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 userDrawn="1"/>
        </p:nvSpPr>
        <p:spPr>
          <a:xfrm>
            <a:off x="0" y="25550"/>
            <a:ext cx="20104100" cy="12119610"/>
          </a:xfrm>
          <a:custGeom>
            <a:avLst/>
            <a:gdLst/>
            <a:ahLst/>
            <a:cxnLst/>
            <a:rect l="l" t="t" r="r" b="b"/>
            <a:pathLst>
              <a:path w="20104100" h="12119610">
                <a:moveTo>
                  <a:pt x="0" y="12119543"/>
                </a:moveTo>
                <a:lnTo>
                  <a:pt x="20104100" y="12119543"/>
                </a:lnTo>
                <a:lnTo>
                  <a:pt x="20104100" y="0"/>
                </a:lnTo>
                <a:lnTo>
                  <a:pt x="0" y="0"/>
                </a:lnTo>
                <a:lnTo>
                  <a:pt x="0" y="12119543"/>
                </a:lnTo>
                <a:close/>
              </a:path>
            </a:pathLst>
          </a:custGeom>
          <a:solidFill>
            <a:srgbClr val="34217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 userDrawn="1"/>
        </p:nvSpPr>
        <p:spPr>
          <a:xfrm>
            <a:off x="10312120" y="3935532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 userDrawn="1"/>
        </p:nvSpPr>
        <p:spPr>
          <a:xfrm>
            <a:off x="10312120" y="4810207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07"/>
                </a:lnTo>
              </a:path>
            </a:pathLst>
          </a:custGeom>
          <a:ln w="4392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 userDrawn="1"/>
        </p:nvSpPr>
        <p:spPr>
          <a:xfrm>
            <a:off x="10312120" y="5684893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 userDrawn="1"/>
        </p:nvSpPr>
        <p:spPr>
          <a:xfrm>
            <a:off x="10312120" y="6559557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 userDrawn="1"/>
        </p:nvSpPr>
        <p:spPr>
          <a:xfrm>
            <a:off x="10312120" y="7434243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4392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 userDrawn="1"/>
        </p:nvSpPr>
        <p:spPr>
          <a:xfrm>
            <a:off x="4266934" y="6969285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 dirty="0">
              <a:latin typeface="GT America Bold"/>
              <a:cs typeface="GT America Bold"/>
            </a:endParaRPr>
          </a:p>
        </p:txBody>
      </p:sp>
      <p:sp>
        <p:nvSpPr>
          <p:cNvPr id="10" name="object 10"/>
          <p:cNvSpPr txBox="1"/>
          <p:nvPr userDrawn="1"/>
        </p:nvSpPr>
        <p:spPr>
          <a:xfrm>
            <a:off x="3475884" y="8439554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Maestría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 err="1">
                <a:solidFill>
                  <a:srgbClr val="2BAAE1"/>
                </a:solidFill>
                <a:latin typeface="GT America Thin"/>
                <a:cs typeface="GT America Thin"/>
              </a:rPr>
              <a:t>en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Ingeniería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grpSp>
        <p:nvGrpSpPr>
          <p:cNvPr id="11" name="Grupo 10"/>
          <p:cNvGrpSpPr/>
          <p:nvPr userDrawn="1"/>
        </p:nvGrpSpPr>
        <p:grpSpPr>
          <a:xfrm>
            <a:off x="4513896" y="3369700"/>
            <a:ext cx="2995236" cy="3459251"/>
            <a:chOff x="4513896" y="3369700"/>
            <a:chExt cx="2995236" cy="3459251"/>
          </a:xfrm>
        </p:grpSpPr>
        <p:sp>
          <p:nvSpPr>
            <p:cNvPr id="12" name="object 11"/>
            <p:cNvSpPr/>
            <p:nvPr/>
          </p:nvSpPr>
          <p:spPr>
            <a:xfrm>
              <a:off x="4513896" y="509921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2"/>
            <p:cNvSpPr/>
            <p:nvPr/>
          </p:nvSpPr>
          <p:spPr>
            <a:xfrm>
              <a:off x="4513896" y="509921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3"/>
            <p:cNvSpPr/>
            <p:nvPr/>
          </p:nvSpPr>
          <p:spPr>
            <a:xfrm>
              <a:off x="4513896" y="450914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4"/>
            <p:cNvSpPr/>
            <p:nvPr/>
          </p:nvSpPr>
          <p:spPr>
            <a:xfrm>
              <a:off x="4513896" y="450914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5"/>
            <p:cNvSpPr/>
            <p:nvPr/>
          </p:nvSpPr>
          <p:spPr>
            <a:xfrm>
              <a:off x="4513896" y="393942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6"/>
            <p:cNvSpPr/>
            <p:nvPr/>
          </p:nvSpPr>
          <p:spPr>
            <a:xfrm>
              <a:off x="4513896" y="393942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7"/>
            <p:cNvSpPr/>
            <p:nvPr/>
          </p:nvSpPr>
          <p:spPr>
            <a:xfrm>
              <a:off x="4513900" y="595379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8"/>
            <p:cNvSpPr/>
            <p:nvPr/>
          </p:nvSpPr>
          <p:spPr>
            <a:xfrm>
              <a:off x="4513900" y="4794002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19"/>
            <p:cNvSpPr/>
            <p:nvPr/>
          </p:nvSpPr>
          <p:spPr>
            <a:xfrm>
              <a:off x="4513900" y="536372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42" y="0"/>
                  </a:moveTo>
                  <a:lnTo>
                    <a:pt x="1485343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0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1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42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2"/>
            <p:cNvSpPr/>
            <p:nvPr/>
          </p:nvSpPr>
          <p:spPr>
            <a:xfrm>
              <a:off x="4513896" y="3369700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42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3"/>
            <p:cNvSpPr/>
            <p:nvPr/>
          </p:nvSpPr>
          <p:spPr>
            <a:xfrm>
              <a:off x="4517012" y="3373304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61" y="2590862"/>
                  </a:moveTo>
                  <a:lnTo>
                    <a:pt x="299166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6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4"/>
            <p:cNvSpPr/>
            <p:nvPr/>
          </p:nvSpPr>
          <p:spPr>
            <a:xfrm>
              <a:off x="6013770" y="5088953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Marcador de título 31"/>
          <p:cNvSpPr>
            <a:spLocks noGrp="1"/>
          </p:cNvSpPr>
          <p:nvPr>
            <p:ph type="title"/>
          </p:nvPr>
        </p:nvSpPr>
        <p:spPr>
          <a:xfrm>
            <a:off x="10585450" y="3935531"/>
            <a:ext cx="8135938" cy="437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rsonaje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2050" y="646113"/>
            <a:ext cx="8669338" cy="23479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0052050" y="3233738"/>
            <a:ext cx="8669338" cy="7707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rsonaje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2713" y="742950"/>
            <a:ext cx="8669338" cy="23479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382713" y="3330575"/>
            <a:ext cx="8669338" cy="77073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je a la izquierda sin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382713" y="892175"/>
            <a:ext cx="8669337" cy="1014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je a la derecha sin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0052050" y="1000919"/>
            <a:ext cx="8669337" cy="1014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2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5453" y="1987550"/>
            <a:ext cx="9220195" cy="42291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5443" y="6380163"/>
            <a:ext cx="9220195" cy="2933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4288680" y="6936666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 dirty="0">
              <a:latin typeface="GT America Bold"/>
              <a:cs typeface="GT America Bold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3497630" y="8406936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Maestría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 err="1">
                <a:solidFill>
                  <a:srgbClr val="2BAAE1"/>
                </a:solidFill>
                <a:latin typeface="GT America Thin"/>
                <a:cs typeface="GT America Thin"/>
              </a:rPr>
              <a:t>en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Ingeniería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35635" y="3337081"/>
            <a:ext cx="2995249" cy="3459251"/>
            <a:chOff x="4535635" y="3337081"/>
            <a:chExt cx="2995249" cy="3459251"/>
          </a:xfrm>
        </p:grpSpPr>
        <p:sp>
          <p:nvSpPr>
            <p:cNvPr id="10" name="object 10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5635" y="5921175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635" y="476138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5635" y="5331104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8764" y="3340686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51" y="2590862"/>
                  </a:moveTo>
                  <a:lnTo>
                    <a:pt x="299165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5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35521" y="5056334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3"/>
          <p:cNvSpPr/>
          <p:nvPr userDrawn="1"/>
        </p:nvSpPr>
        <p:spPr>
          <a:xfrm>
            <a:off x="9366250" y="3902935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4"/>
          <p:cNvSpPr/>
          <p:nvPr userDrawn="1"/>
        </p:nvSpPr>
        <p:spPr>
          <a:xfrm>
            <a:off x="9366250" y="477761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5"/>
          <p:cNvSpPr/>
          <p:nvPr userDrawn="1"/>
        </p:nvSpPr>
        <p:spPr>
          <a:xfrm>
            <a:off x="9366250" y="565229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6"/>
          <p:cNvSpPr/>
          <p:nvPr userDrawn="1"/>
        </p:nvSpPr>
        <p:spPr>
          <a:xfrm>
            <a:off x="9366250" y="6526971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7"/>
          <p:cNvSpPr/>
          <p:nvPr userDrawn="1"/>
        </p:nvSpPr>
        <p:spPr>
          <a:xfrm>
            <a:off x="9366250" y="740164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28950"/>
            <a:ext cx="17340263" cy="50530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8129588"/>
            <a:ext cx="17340263" cy="2657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713" y="3233738"/>
            <a:ext cx="8593137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28250" y="3233738"/>
            <a:ext cx="8593138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84275"/>
            <a:ext cx="17340263" cy="180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300" y="2978150"/>
            <a:ext cx="8505825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300" y="4437063"/>
            <a:ext cx="8505825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463" y="2978150"/>
            <a:ext cx="8547100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463" y="4437063"/>
            <a:ext cx="8547100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20775"/>
            <a:ext cx="6484938" cy="2524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809625"/>
            <a:ext cx="6484938" cy="2835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291" y="2268741"/>
            <a:ext cx="15899516" cy="543052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28950"/>
            <a:ext cx="17340263" cy="50530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8129588"/>
            <a:ext cx="17340263" cy="2657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16389774" y="706727"/>
            <a:ext cx="743727" cy="859515"/>
            <a:chOff x="16389774" y="706727"/>
            <a:chExt cx="743727" cy="859515"/>
          </a:xfrm>
        </p:grpSpPr>
        <p:sp>
          <p:nvSpPr>
            <p:cNvPr id="9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45"/>
          <p:cNvSpPr/>
          <p:nvPr userDrawn="1"/>
        </p:nvSpPr>
        <p:spPr>
          <a:xfrm>
            <a:off x="9155031" y="1119914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Gráfico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912" y="739775"/>
            <a:ext cx="2406325" cy="77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5453" y="1987550"/>
            <a:ext cx="9220195" cy="42291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5443" y="6380163"/>
            <a:ext cx="9220195" cy="2933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4288680" y="6936666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 dirty="0">
              <a:latin typeface="GT America Bold"/>
              <a:cs typeface="GT America Bold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3497630" y="8406936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Maestría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 err="1">
                <a:solidFill>
                  <a:srgbClr val="2BAAE1"/>
                </a:solidFill>
                <a:latin typeface="GT America Thin"/>
                <a:cs typeface="GT America Thin"/>
              </a:rPr>
              <a:t>en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Ingeniería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35635" y="3337081"/>
            <a:ext cx="2995249" cy="3459251"/>
            <a:chOff x="4535635" y="3337081"/>
            <a:chExt cx="2995249" cy="3459251"/>
          </a:xfrm>
        </p:grpSpPr>
        <p:sp>
          <p:nvSpPr>
            <p:cNvPr id="10" name="object 10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5635" y="5921175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635" y="476138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5635" y="5331104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8764" y="3340686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51" y="2590862"/>
                  </a:moveTo>
                  <a:lnTo>
                    <a:pt x="299165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5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35521" y="5056334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3"/>
          <p:cNvSpPr/>
          <p:nvPr userDrawn="1"/>
        </p:nvSpPr>
        <p:spPr>
          <a:xfrm>
            <a:off x="9366250" y="3902935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4"/>
          <p:cNvSpPr/>
          <p:nvPr userDrawn="1"/>
        </p:nvSpPr>
        <p:spPr>
          <a:xfrm>
            <a:off x="9366250" y="477761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5"/>
          <p:cNvSpPr/>
          <p:nvPr userDrawn="1"/>
        </p:nvSpPr>
        <p:spPr>
          <a:xfrm>
            <a:off x="9366250" y="565229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6"/>
          <p:cNvSpPr/>
          <p:nvPr userDrawn="1"/>
        </p:nvSpPr>
        <p:spPr>
          <a:xfrm>
            <a:off x="9366250" y="6526971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7"/>
          <p:cNvSpPr/>
          <p:nvPr userDrawn="1"/>
        </p:nvSpPr>
        <p:spPr>
          <a:xfrm>
            <a:off x="9366250" y="740164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28950"/>
            <a:ext cx="17340263" cy="50530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8129588"/>
            <a:ext cx="17340263" cy="2657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713" y="3233738"/>
            <a:ext cx="8593137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28250" y="3233738"/>
            <a:ext cx="8593138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84275"/>
            <a:ext cx="17340263" cy="180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300" y="2978150"/>
            <a:ext cx="8505825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300" y="4437063"/>
            <a:ext cx="8505825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463" y="2978150"/>
            <a:ext cx="8547100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463" y="4437063"/>
            <a:ext cx="8547100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20775"/>
            <a:ext cx="6484938" cy="2524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809625"/>
            <a:ext cx="6484938" cy="2835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713" y="3233738"/>
            <a:ext cx="8593137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28250" y="3233738"/>
            <a:ext cx="8593138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291" y="2268741"/>
            <a:ext cx="15899516" cy="543052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16389774" y="706727"/>
            <a:ext cx="743727" cy="859515"/>
            <a:chOff x="16389774" y="706727"/>
            <a:chExt cx="743727" cy="859515"/>
          </a:xfrm>
        </p:grpSpPr>
        <p:sp>
          <p:nvSpPr>
            <p:cNvPr id="9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45"/>
          <p:cNvSpPr/>
          <p:nvPr userDrawn="1"/>
        </p:nvSpPr>
        <p:spPr>
          <a:xfrm>
            <a:off x="9155031" y="1119914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Gráfico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912" y="739775"/>
            <a:ext cx="2406325" cy="77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5453" y="1987550"/>
            <a:ext cx="9220195" cy="42291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85443" y="6380163"/>
            <a:ext cx="9220195" cy="2933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4288680" y="6936666"/>
            <a:ext cx="3489325" cy="161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450" dirty="0">
              <a:latin typeface="GT America Bold"/>
              <a:cs typeface="GT America Bold"/>
            </a:endParaRPr>
          </a:p>
        </p:txBody>
      </p:sp>
      <p:sp>
        <p:nvSpPr>
          <p:cNvPr id="8" name="object 9"/>
          <p:cNvSpPr txBox="1"/>
          <p:nvPr userDrawn="1"/>
        </p:nvSpPr>
        <p:spPr>
          <a:xfrm>
            <a:off x="3497630" y="8406936"/>
            <a:ext cx="50711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Maestría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 err="1">
                <a:solidFill>
                  <a:srgbClr val="2BAAE1"/>
                </a:solidFill>
                <a:latin typeface="GT America Thin"/>
                <a:cs typeface="GT America Thin"/>
              </a:rPr>
              <a:t>en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 err="1">
                <a:solidFill>
                  <a:srgbClr val="2BAAE1"/>
                </a:solidFill>
                <a:latin typeface="GT America Thin"/>
                <a:cs typeface="GT America Thin"/>
              </a:rPr>
              <a:t>Ingeniería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550" b="0" spc="-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550" b="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grpSp>
        <p:nvGrpSpPr>
          <p:cNvPr id="9" name="Grupo 8"/>
          <p:cNvGrpSpPr/>
          <p:nvPr userDrawn="1"/>
        </p:nvGrpSpPr>
        <p:grpSpPr>
          <a:xfrm>
            <a:off x="4535635" y="3337081"/>
            <a:ext cx="2995249" cy="3459251"/>
            <a:chOff x="4535635" y="3337081"/>
            <a:chExt cx="2995249" cy="3459251"/>
          </a:xfrm>
        </p:grpSpPr>
        <p:sp>
          <p:nvSpPr>
            <p:cNvPr id="10" name="object 10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5637" y="5066593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40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5637" y="4476522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18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637" y="390680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18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5635" y="5921175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635" y="4761383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35635" y="5331104"/>
              <a:ext cx="2991485" cy="875030"/>
            </a:xfrm>
            <a:custGeom>
              <a:avLst/>
              <a:gdLst/>
              <a:ahLst/>
              <a:cxnLst/>
              <a:rect l="l" t="t" r="r" b="b"/>
              <a:pathLst>
                <a:path w="2991484" h="875029">
                  <a:moveTo>
                    <a:pt x="2991053" y="0"/>
                  </a:moveTo>
                  <a:lnTo>
                    <a:pt x="1485354" y="874936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1485344" y="0"/>
                  </a:moveTo>
                  <a:lnTo>
                    <a:pt x="0" y="854581"/>
                  </a:lnTo>
                  <a:lnTo>
                    <a:pt x="1485344" y="1729507"/>
                  </a:lnTo>
                  <a:lnTo>
                    <a:pt x="2991053" y="854581"/>
                  </a:lnTo>
                  <a:lnTo>
                    <a:pt x="1485344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5637" y="3337081"/>
              <a:ext cx="2991485" cy="1729739"/>
            </a:xfrm>
            <a:custGeom>
              <a:avLst/>
              <a:gdLst/>
              <a:ahLst/>
              <a:cxnLst/>
              <a:rect l="l" t="t" r="r" b="b"/>
              <a:pathLst>
                <a:path w="2991484" h="1729739">
                  <a:moveTo>
                    <a:pt x="0" y="854581"/>
                  </a:moveTo>
                  <a:lnTo>
                    <a:pt x="1485343" y="0"/>
                  </a:lnTo>
                  <a:lnTo>
                    <a:pt x="2991053" y="854581"/>
                  </a:lnTo>
                  <a:lnTo>
                    <a:pt x="1485343" y="1729507"/>
                  </a:lnTo>
                  <a:lnTo>
                    <a:pt x="0" y="854581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38764" y="3340686"/>
              <a:ext cx="2992120" cy="3455035"/>
            </a:xfrm>
            <a:custGeom>
              <a:avLst/>
              <a:gdLst/>
              <a:ahLst/>
              <a:cxnLst/>
              <a:rect l="l" t="t" r="r" b="b"/>
              <a:pathLst>
                <a:path w="2992120" h="3455034">
                  <a:moveTo>
                    <a:pt x="2991651" y="2590862"/>
                  </a:moveTo>
                  <a:lnTo>
                    <a:pt x="2991651" y="863628"/>
                  </a:lnTo>
                  <a:lnTo>
                    <a:pt x="1495825" y="0"/>
                  </a:lnTo>
                  <a:lnTo>
                    <a:pt x="0" y="863628"/>
                  </a:lnTo>
                  <a:lnTo>
                    <a:pt x="0" y="2590862"/>
                  </a:lnTo>
                  <a:lnTo>
                    <a:pt x="1495825" y="3454480"/>
                  </a:lnTo>
                  <a:lnTo>
                    <a:pt x="2991651" y="2590862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035521" y="5056334"/>
              <a:ext cx="0" cy="1733550"/>
            </a:xfrm>
            <a:custGeom>
              <a:avLst/>
              <a:gdLst/>
              <a:ahLst/>
              <a:cxnLst/>
              <a:rect l="l" t="t" r="r" b="b"/>
              <a:pathLst>
                <a:path h="1733550">
                  <a:moveTo>
                    <a:pt x="0" y="0"/>
                  </a:moveTo>
                  <a:lnTo>
                    <a:pt x="0" y="1733247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3"/>
          <p:cNvSpPr/>
          <p:nvPr userDrawn="1"/>
        </p:nvSpPr>
        <p:spPr>
          <a:xfrm>
            <a:off x="9366250" y="3902935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4"/>
          <p:cNvSpPr/>
          <p:nvPr userDrawn="1"/>
        </p:nvSpPr>
        <p:spPr>
          <a:xfrm>
            <a:off x="9366250" y="477761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5"/>
          <p:cNvSpPr/>
          <p:nvPr userDrawn="1"/>
        </p:nvSpPr>
        <p:spPr>
          <a:xfrm>
            <a:off x="9366250" y="565229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6"/>
          <p:cNvSpPr/>
          <p:nvPr userDrawn="1"/>
        </p:nvSpPr>
        <p:spPr>
          <a:xfrm>
            <a:off x="9366250" y="6526971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7"/>
          <p:cNvSpPr/>
          <p:nvPr userDrawn="1"/>
        </p:nvSpPr>
        <p:spPr>
          <a:xfrm>
            <a:off x="9366250" y="7401646"/>
            <a:ext cx="0" cy="872490"/>
          </a:xfrm>
          <a:custGeom>
            <a:avLst/>
            <a:gdLst/>
            <a:ahLst/>
            <a:cxnLst/>
            <a:rect l="l" t="t" r="r" b="b"/>
            <a:pathLst>
              <a:path h="872490">
                <a:moveTo>
                  <a:pt x="0" y="0"/>
                </a:moveTo>
                <a:lnTo>
                  <a:pt x="0" y="872217"/>
                </a:lnTo>
              </a:path>
            </a:pathLst>
          </a:custGeom>
          <a:ln w="15874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28950"/>
            <a:ext cx="17340263" cy="50530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8129588"/>
            <a:ext cx="17340263" cy="2657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713" y="3233738"/>
            <a:ext cx="8593137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28250" y="3233738"/>
            <a:ext cx="8593138" cy="770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84275"/>
            <a:ext cx="17340263" cy="180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300" y="2978150"/>
            <a:ext cx="8505825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300" y="4437063"/>
            <a:ext cx="8505825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463" y="2978150"/>
            <a:ext cx="8547100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463" y="4437063"/>
            <a:ext cx="8547100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84275"/>
            <a:ext cx="17340263" cy="180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300" y="2978150"/>
            <a:ext cx="8505825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300" y="4437063"/>
            <a:ext cx="8505825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463" y="2978150"/>
            <a:ext cx="8547100" cy="1458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463" y="4437063"/>
            <a:ext cx="8547100" cy="652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20775"/>
            <a:ext cx="6484938" cy="2524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809625"/>
            <a:ext cx="6484938" cy="2835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02291" y="2268741"/>
            <a:ext cx="15899516" cy="543052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793936"/>
            <a:ext cx="8745284" cy="8017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16389774" y="706727"/>
            <a:ext cx="743727" cy="859515"/>
            <a:chOff x="16389774" y="706727"/>
            <a:chExt cx="743727" cy="859515"/>
          </a:xfrm>
        </p:grpSpPr>
        <p:sp>
          <p:nvSpPr>
            <p:cNvPr id="9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45"/>
          <p:cNvSpPr/>
          <p:nvPr userDrawn="1"/>
        </p:nvSpPr>
        <p:spPr>
          <a:xfrm>
            <a:off x="9155031" y="1119914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Gráfico 2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6912" y="739775"/>
            <a:ext cx="2406325" cy="777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1120775"/>
            <a:ext cx="6484938" cy="2524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300" y="809625"/>
            <a:ext cx="6484938" cy="2835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7100" y="1749425"/>
            <a:ext cx="10177463" cy="86328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300" y="3644900"/>
            <a:ext cx="6484938" cy="6750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/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"/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/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7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8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9"/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0"/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1"/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2"/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13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4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5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6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7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18"/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19"/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0"/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1"/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2"/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27"/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Rectángulo 6"/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v</a:t>
            </a:r>
            <a:endParaRPr lang="en-U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1211683"/>
            <a:ext cx="17338675" cy="178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grpSp>
        <p:nvGrpSpPr>
          <p:cNvPr id="31" name="Grupo 30"/>
          <p:cNvGrpSpPr/>
          <p:nvPr userDrawn="1"/>
        </p:nvGrpSpPr>
        <p:grpSpPr>
          <a:xfrm>
            <a:off x="16389774" y="206375"/>
            <a:ext cx="743727" cy="859515"/>
            <a:chOff x="16389774" y="706727"/>
            <a:chExt cx="743727" cy="859515"/>
          </a:xfrm>
        </p:grpSpPr>
        <p:sp>
          <p:nvSpPr>
            <p:cNvPr id="32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6" name="object 45"/>
          <p:cNvSpPr/>
          <p:nvPr userDrawn="1"/>
        </p:nvSpPr>
        <p:spPr>
          <a:xfrm>
            <a:off x="9155031" y="619562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7" name="Gráfico 46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86912" y="239423"/>
            <a:ext cx="2406325" cy="777654"/>
          </a:xfrm>
          <a:prstGeom prst="rect">
            <a:avLst/>
          </a:prstGeom>
        </p:spPr>
      </p:pic>
      <p:sp>
        <p:nvSpPr>
          <p:cNvPr id="48" name="bk object 16"/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17"/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18"/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19"/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20"/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646113"/>
            <a:ext cx="17338675" cy="2347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/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"/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/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7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8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9"/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0"/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1"/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2"/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13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4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5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6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7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18"/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19"/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0"/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1"/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2"/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27"/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Rectángulo 6"/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v</a:t>
            </a:r>
            <a:endParaRPr lang="en-U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1211683"/>
            <a:ext cx="17338675" cy="178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grpSp>
        <p:nvGrpSpPr>
          <p:cNvPr id="31" name="Grupo 30"/>
          <p:cNvGrpSpPr/>
          <p:nvPr userDrawn="1"/>
        </p:nvGrpSpPr>
        <p:grpSpPr>
          <a:xfrm>
            <a:off x="16389774" y="206375"/>
            <a:ext cx="743727" cy="859515"/>
            <a:chOff x="16389774" y="706727"/>
            <a:chExt cx="743727" cy="859515"/>
          </a:xfrm>
        </p:grpSpPr>
        <p:sp>
          <p:nvSpPr>
            <p:cNvPr id="32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6" name="object 45"/>
          <p:cNvSpPr/>
          <p:nvPr userDrawn="1"/>
        </p:nvSpPr>
        <p:spPr>
          <a:xfrm>
            <a:off x="9155031" y="619562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7" name="Gráfico 46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86912" y="239423"/>
            <a:ext cx="2406325" cy="777654"/>
          </a:xfrm>
          <a:prstGeom prst="rect">
            <a:avLst/>
          </a:prstGeom>
        </p:spPr>
      </p:pic>
      <p:sp>
        <p:nvSpPr>
          <p:cNvPr id="48" name="bk object 16"/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17"/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18"/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19"/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20"/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/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"/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/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7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8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9"/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0"/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1"/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2"/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13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4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5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6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7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18"/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19"/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0"/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1"/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2"/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27"/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Rectángulo 6"/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v</a:t>
            </a:r>
            <a:endParaRPr lang="en-U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1211683"/>
            <a:ext cx="17338675" cy="178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grpSp>
        <p:nvGrpSpPr>
          <p:cNvPr id="31" name="Grupo 30"/>
          <p:cNvGrpSpPr/>
          <p:nvPr userDrawn="1"/>
        </p:nvGrpSpPr>
        <p:grpSpPr>
          <a:xfrm>
            <a:off x="16389774" y="206375"/>
            <a:ext cx="743727" cy="859515"/>
            <a:chOff x="16389774" y="706727"/>
            <a:chExt cx="743727" cy="859515"/>
          </a:xfrm>
        </p:grpSpPr>
        <p:sp>
          <p:nvSpPr>
            <p:cNvPr id="32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6" name="object 45"/>
          <p:cNvSpPr/>
          <p:nvPr userDrawn="1"/>
        </p:nvSpPr>
        <p:spPr>
          <a:xfrm>
            <a:off x="9155031" y="619562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7" name="Gráfico 46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86912" y="239423"/>
            <a:ext cx="2406325" cy="777654"/>
          </a:xfrm>
          <a:prstGeom prst="rect">
            <a:avLst/>
          </a:prstGeom>
        </p:spPr>
      </p:pic>
      <p:sp>
        <p:nvSpPr>
          <p:cNvPr id="48" name="bk object 16"/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17"/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18"/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19"/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20"/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0" y="0"/>
            <a:ext cx="10818308" cy="12145713"/>
            <a:chOff x="0" y="0"/>
            <a:chExt cx="10818308" cy="12145713"/>
          </a:xfrm>
        </p:grpSpPr>
        <p:sp>
          <p:nvSpPr>
            <p:cNvPr id="9" name="object 2"/>
            <p:cNvSpPr/>
            <p:nvPr/>
          </p:nvSpPr>
          <p:spPr>
            <a:xfrm>
              <a:off x="0" y="6067113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153283" y="6077980"/>
                  </a:lnTo>
                  <a:lnTo>
                    <a:pt x="5264806" y="6077980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5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3"/>
            <p:cNvSpPr/>
            <p:nvPr/>
          </p:nvSpPr>
          <p:spPr>
            <a:xfrm>
              <a:off x="0" y="6067114"/>
              <a:ext cx="10528935" cy="6078220"/>
            </a:xfrm>
            <a:custGeom>
              <a:avLst/>
              <a:gdLst/>
              <a:ahLst/>
              <a:cxnLst/>
              <a:rect l="l" t="t" r="r" b="b"/>
              <a:pathLst>
                <a:path w="10528935" h="6078220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64806" y="607798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4"/>
            <p:cNvSpPr/>
            <p:nvPr/>
          </p:nvSpPr>
          <p:spPr>
            <a:xfrm>
              <a:off x="0" y="9109598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3" y="3035496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5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3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6"/>
            <p:cNvSpPr/>
            <p:nvPr/>
          </p:nvSpPr>
          <p:spPr>
            <a:xfrm>
              <a:off x="0" y="3982319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7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5208665" y="0"/>
                  </a:moveTo>
                  <a:lnTo>
                    <a:pt x="0" y="2996764"/>
                  </a:lnTo>
                  <a:lnTo>
                    <a:pt x="0" y="3042484"/>
                  </a:lnTo>
                  <a:lnTo>
                    <a:pt x="5208665" y="6110602"/>
                  </a:lnTo>
                  <a:lnTo>
                    <a:pt x="10528500" y="3019355"/>
                  </a:lnTo>
                  <a:lnTo>
                    <a:pt x="5208665" y="0"/>
                  </a:lnTo>
                  <a:close/>
                </a:path>
              </a:pathLst>
            </a:custGeom>
            <a:solidFill>
              <a:srgbClr val="2BAAE1">
                <a:alpha val="24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8"/>
            <p:cNvSpPr/>
            <p:nvPr/>
          </p:nvSpPr>
          <p:spPr>
            <a:xfrm>
              <a:off x="0" y="1969410"/>
              <a:ext cx="10528935" cy="6110605"/>
            </a:xfrm>
            <a:custGeom>
              <a:avLst/>
              <a:gdLst/>
              <a:ahLst/>
              <a:cxnLst/>
              <a:rect l="l" t="t" r="r" b="b"/>
              <a:pathLst>
                <a:path w="10528935" h="6110605">
                  <a:moveTo>
                    <a:pt x="0" y="2996764"/>
                  </a:moveTo>
                  <a:lnTo>
                    <a:pt x="5208665" y="0"/>
                  </a:lnTo>
                  <a:lnTo>
                    <a:pt x="10528499" y="3019355"/>
                  </a:lnTo>
                  <a:lnTo>
                    <a:pt x="5208665" y="6110602"/>
                  </a:lnTo>
                  <a:lnTo>
                    <a:pt x="0" y="3042484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9"/>
            <p:cNvSpPr/>
            <p:nvPr/>
          </p:nvSpPr>
          <p:spPr>
            <a:xfrm>
              <a:off x="5264812" y="9086469"/>
              <a:ext cx="5264150" cy="3058795"/>
            </a:xfrm>
            <a:custGeom>
              <a:avLst/>
              <a:gdLst/>
              <a:ahLst/>
              <a:cxnLst/>
              <a:rect l="l" t="t" r="r" b="b"/>
              <a:pathLst>
                <a:path w="5264150" h="3058795">
                  <a:moveTo>
                    <a:pt x="5263682" y="0"/>
                  </a:moveTo>
                  <a:lnTo>
                    <a:pt x="0" y="305862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0"/>
            <p:cNvSpPr/>
            <p:nvPr/>
          </p:nvSpPr>
          <p:spPr>
            <a:xfrm>
              <a:off x="0" y="9109601"/>
              <a:ext cx="5153660" cy="3035935"/>
            </a:xfrm>
            <a:custGeom>
              <a:avLst/>
              <a:gdLst/>
              <a:ahLst/>
              <a:cxnLst/>
              <a:rect l="l" t="t" r="r" b="b"/>
              <a:pathLst>
                <a:path w="5153660" h="3035934">
                  <a:moveTo>
                    <a:pt x="5153289" y="3035493"/>
                  </a:move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1"/>
            <p:cNvSpPr/>
            <p:nvPr/>
          </p:nvSpPr>
          <p:spPr>
            <a:xfrm>
              <a:off x="0" y="4988765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2"/>
            <p:cNvSpPr/>
            <p:nvPr/>
          </p:nvSpPr>
          <p:spPr>
            <a:xfrm>
              <a:off x="0" y="7001674"/>
              <a:ext cx="10528935" cy="3091815"/>
            </a:xfrm>
            <a:custGeom>
              <a:avLst/>
              <a:gdLst/>
              <a:ahLst/>
              <a:cxnLst/>
              <a:rect l="l" t="t" r="r" b="b"/>
              <a:pathLst>
                <a:path w="10528935" h="3091815">
                  <a:moveTo>
                    <a:pt x="10528494" y="0"/>
                  </a:moveTo>
                  <a:lnTo>
                    <a:pt x="5208671" y="3091247"/>
                  </a:lnTo>
                  <a:lnTo>
                    <a:pt x="0" y="23131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13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14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5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90" y="0"/>
                  </a:moveTo>
                  <a:lnTo>
                    <a:pt x="5133077" y="0"/>
                  </a:lnTo>
                  <a:lnTo>
                    <a:pt x="0" y="2953275"/>
                  </a:lnTo>
                  <a:lnTo>
                    <a:pt x="0" y="2998995"/>
                  </a:lnTo>
                  <a:lnTo>
                    <a:pt x="5208665" y="6067113"/>
                  </a:lnTo>
                  <a:lnTo>
                    <a:pt x="10528500" y="2975866"/>
                  </a:lnTo>
                  <a:lnTo>
                    <a:pt x="5285290" y="0"/>
                  </a:lnTo>
                  <a:close/>
                </a:path>
              </a:pathLst>
            </a:custGeom>
            <a:solidFill>
              <a:srgbClr val="2BAAE1">
                <a:alpha val="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16"/>
            <p:cNvSpPr/>
            <p:nvPr/>
          </p:nvSpPr>
          <p:spPr>
            <a:xfrm>
              <a:off x="0" y="0"/>
              <a:ext cx="5133340" cy="2953385"/>
            </a:xfrm>
            <a:custGeom>
              <a:avLst/>
              <a:gdLst/>
              <a:ahLst/>
              <a:cxnLst/>
              <a:rect l="l" t="t" r="r" b="b"/>
              <a:pathLst>
                <a:path w="5133340" h="2953385">
                  <a:moveTo>
                    <a:pt x="0" y="2953275"/>
                  </a:moveTo>
                  <a:lnTo>
                    <a:pt x="5133077" y="0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7"/>
            <p:cNvSpPr/>
            <p:nvPr/>
          </p:nvSpPr>
          <p:spPr>
            <a:xfrm>
              <a:off x="0" y="0"/>
              <a:ext cx="10528935" cy="6067425"/>
            </a:xfrm>
            <a:custGeom>
              <a:avLst/>
              <a:gdLst/>
              <a:ahLst/>
              <a:cxnLst/>
              <a:rect l="l" t="t" r="r" b="b"/>
              <a:pathLst>
                <a:path w="10528935" h="6067425">
                  <a:moveTo>
                    <a:pt x="5285289" y="0"/>
                  </a:moveTo>
                  <a:lnTo>
                    <a:pt x="10528499" y="2975866"/>
                  </a:lnTo>
                  <a:lnTo>
                    <a:pt x="5208665" y="6067113"/>
                  </a:lnTo>
                  <a:lnTo>
                    <a:pt x="0" y="2998995"/>
                  </a:lnTo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18"/>
            <p:cNvSpPr/>
            <p:nvPr/>
          </p:nvSpPr>
          <p:spPr>
            <a:xfrm>
              <a:off x="5309949" y="0"/>
              <a:ext cx="5231765" cy="9123680"/>
            </a:xfrm>
            <a:custGeom>
              <a:avLst/>
              <a:gdLst/>
              <a:ahLst/>
              <a:cxnLst/>
              <a:rect l="l" t="t" r="r" b="b"/>
              <a:pathLst>
                <a:path w="5231765" h="9123680">
                  <a:moveTo>
                    <a:pt x="5231733" y="9123112"/>
                  </a:moveTo>
                  <a:lnTo>
                    <a:pt x="5231733" y="3020545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19"/>
            <p:cNvSpPr/>
            <p:nvPr/>
          </p:nvSpPr>
          <p:spPr>
            <a:xfrm>
              <a:off x="0" y="0"/>
              <a:ext cx="5203825" cy="3004820"/>
            </a:xfrm>
            <a:custGeom>
              <a:avLst/>
              <a:gdLst/>
              <a:ahLst/>
              <a:cxnLst/>
              <a:rect l="l" t="t" r="r" b="b"/>
              <a:pathLst>
                <a:path w="5203825" h="3004820">
                  <a:moveTo>
                    <a:pt x="5203486" y="0"/>
                  </a:moveTo>
                  <a:lnTo>
                    <a:pt x="0" y="300423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0"/>
            <p:cNvSpPr/>
            <p:nvPr/>
          </p:nvSpPr>
          <p:spPr>
            <a:xfrm>
              <a:off x="0" y="9139427"/>
              <a:ext cx="5206365" cy="3006090"/>
            </a:xfrm>
            <a:custGeom>
              <a:avLst/>
              <a:gdLst/>
              <a:ahLst/>
              <a:cxnLst/>
              <a:rect l="l" t="t" r="r" b="b"/>
              <a:pathLst>
                <a:path w="5206365" h="3006090">
                  <a:moveTo>
                    <a:pt x="0" y="0"/>
                  </a:moveTo>
                  <a:lnTo>
                    <a:pt x="5205992" y="300566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1"/>
            <p:cNvSpPr/>
            <p:nvPr/>
          </p:nvSpPr>
          <p:spPr>
            <a:xfrm>
              <a:off x="5307444" y="9123113"/>
              <a:ext cx="5234305" cy="3022600"/>
            </a:xfrm>
            <a:custGeom>
              <a:avLst/>
              <a:gdLst/>
              <a:ahLst/>
              <a:cxnLst/>
              <a:rect l="l" t="t" r="r" b="b"/>
              <a:pathLst>
                <a:path w="5234305" h="3022600">
                  <a:moveTo>
                    <a:pt x="0" y="3021980"/>
                  </a:moveTo>
                  <a:lnTo>
                    <a:pt x="5234238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2"/>
            <p:cNvSpPr/>
            <p:nvPr/>
          </p:nvSpPr>
          <p:spPr>
            <a:xfrm>
              <a:off x="5259995" y="6030871"/>
              <a:ext cx="0" cy="6114415"/>
            </a:xfrm>
            <a:custGeom>
              <a:avLst/>
              <a:gdLst/>
              <a:ahLst/>
              <a:cxnLst/>
              <a:rect l="l" t="t" r="r" b="b"/>
              <a:pathLst>
                <a:path h="6114415">
                  <a:moveTo>
                    <a:pt x="0" y="0"/>
                  </a:moveTo>
                  <a:lnTo>
                    <a:pt x="0" y="6114223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27"/>
            <p:cNvSpPr/>
            <p:nvPr/>
          </p:nvSpPr>
          <p:spPr>
            <a:xfrm>
              <a:off x="8741858" y="11207296"/>
              <a:ext cx="2076450" cy="0"/>
            </a:xfrm>
            <a:custGeom>
              <a:avLst/>
              <a:gdLst/>
              <a:ahLst/>
              <a:cxnLst/>
              <a:rect l="l" t="t" r="r" b="b"/>
              <a:pathLst>
                <a:path w="2076450">
                  <a:moveTo>
                    <a:pt x="0" y="0"/>
                  </a:moveTo>
                  <a:lnTo>
                    <a:pt x="2076050" y="0"/>
                  </a:lnTo>
                </a:path>
              </a:pathLst>
            </a:custGeom>
            <a:ln w="21713">
              <a:solidFill>
                <a:srgbClr val="F09C2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Rectángulo 6"/>
          <p:cNvSpPr/>
          <p:nvPr userDrawn="1"/>
        </p:nvSpPr>
        <p:spPr>
          <a:xfrm>
            <a:off x="-158750" y="-98425"/>
            <a:ext cx="20421600" cy="1224597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v</a:t>
            </a:r>
            <a:endParaRPr lang="en-US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713" y="1211683"/>
            <a:ext cx="17338675" cy="178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713" y="3233738"/>
            <a:ext cx="17338675" cy="770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713" y="11258550"/>
            <a:ext cx="4522787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E953-DEDE-0D49-BABA-174565CF85C6}" type="datetimeFigureOut">
              <a:rPr lang="es-CO" smtClean="0"/>
              <a:t>17/05/2023</a:t>
            </a:fld>
            <a:endParaRPr lang="es-CO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563" y="11258550"/>
            <a:ext cx="6784975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600" y="11258550"/>
            <a:ext cx="4522788" cy="647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D650-0B9B-FA46-A913-5A1058FDC3E9}" type="slidenum">
              <a:rPr lang="es-CO" smtClean="0"/>
              <a:t>‹Nº›</a:t>
            </a:fld>
            <a:endParaRPr lang="es-CO" dirty="0"/>
          </a:p>
        </p:txBody>
      </p:sp>
      <p:grpSp>
        <p:nvGrpSpPr>
          <p:cNvPr id="31" name="Grupo 30"/>
          <p:cNvGrpSpPr/>
          <p:nvPr userDrawn="1"/>
        </p:nvGrpSpPr>
        <p:grpSpPr>
          <a:xfrm>
            <a:off x="16389774" y="206375"/>
            <a:ext cx="743727" cy="859515"/>
            <a:chOff x="16389774" y="706727"/>
            <a:chExt cx="743727" cy="859515"/>
          </a:xfrm>
        </p:grpSpPr>
        <p:sp>
          <p:nvSpPr>
            <p:cNvPr id="32" name="object 30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1"/>
            <p:cNvSpPr/>
            <p:nvPr/>
          </p:nvSpPr>
          <p:spPr>
            <a:xfrm>
              <a:off x="16389774" y="113620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2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29"/>
                  </a:lnTo>
                  <a:lnTo>
                    <a:pt x="368865" y="429492"/>
                  </a:lnTo>
                  <a:lnTo>
                    <a:pt x="742764" y="212229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3"/>
            <p:cNvSpPr/>
            <p:nvPr/>
          </p:nvSpPr>
          <p:spPr>
            <a:xfrm>
              <a:off x="16389774" y="989678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29"/>
                  </a:moveTo>
                  <a:lnTo>
                    <a:pt x="368865" y="0"/>
                  </a:lnTo>
                  <a:lnTo>
                    <a:pt x="742764" y="212229"/>
                  </a:lnTo>
                  <a:lnTo>
                    <a:pt x="368865" y="429492"/>
                  </a:lnTo>
                  <a:lnTo>
                    <a:pt x="0" y="212229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4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92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5"/>
            <p:cNvSpPr/>
            <p:nvPr/>
          </p:nvSpPr>
          <p:spPr>
            <a:xfrm>
              <a:off x="16389774" y="848202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92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6"/>
            <p:cNvSpPr/>
            <p:nvPr/>
          </p:nvSpPr>
          <p:spPr>
            <a:xfrm>
              <a:off x="16389779" y="1348438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9" name="object 37"/>
            <p:cNvSpPr/>
            <p:nvPr/>
          </p:nvSpPr>
          <p:spPr>
            <a:xfrm>
              <a:off x="16389779" y="1060421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74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38"/>
            <p:cNvSpPr/>
            <p:nvPr/>
          </p:nvSpPr>
          <p:spPr>
            <a:xfrm>
              <a:off x="16389779" y="1201907"/>
              <a:ext cx="742950" cy="217804"/>
            </a:xfrm>
            <a:custGeom>
              <a:avLst/>
              <a:gdLst/>
              <a:ahLst/>
              <a:cxnLst/>
              <a:rect l="l" t="t" r="r" b="b"/>
              <a:pathLst>
                <a:path w="742950" h="217805">
                  <a:moveTo>
                    <a:pt x="742764" y="0"/>
                  </a:moveTo>
                  <a:lnTo>
                    <a:pt x="368854" y="217263"/>
                  </a:lnTo>
                  <a:lnTo>
                    <a:pt x="0" y="0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9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40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368865" y="0"/>
                  </a:moveTo>
                  <a:lnTo>
                    <a:pt x="0" y="212218"/>
                  </a:lnTo>
                  <a:lnTo>
                    <a:pt x="368865" y="429481"/>
                  </a:lnTo>
                  <a:lnTo>
                    <a:pt x="742764" y="212218"/>
                  </a:lnTo>
                  <a:lnTo>
                    <a:pt x="368865" y="0"/>
                  </a:lnTo>
                  <a:close/>
                </a:path>
              </a:pathLst>
            </a:custGeom>
            <a:solidFill>
              <a:srgbClr val="2BAAE1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1"/>
            <p:cNvSpPr/>
            <p:nvPr/>
          </p:nvSpPr>
          <p:spPr>
            <a:xfrm>
              <a:off x="16389774" y="706727"/>
              <a:ext cx="742950" cy="429895"/>
            </a:xfrm>
            <a:custGeom>
              <a:avLst/>
              <a:gdLst/>
              <a:ahLst/>
              <a:cxnLst/>
              <a:rect l="l" t="t" r="r" b="b"/>
              <a:pathLst>
                <a:path w="742950" h="429894">
                  <a:moveTo>
                    <a:pt x="0" y="212218"/>
                  </a:moveTo>
                  <a:lnTo>
                    <a:pt x="368865" y="0"/>
                  </a:lnTo>
                  <a:lnTo>
                    <a:pt x="742764" y="212218"/>
                  </a:lnTo>
                  <a:lnTo>
                    <a:pt x="368865" y="429481"/>
                  </a:lnTo>
                  <a:lnTo>
                    <a:pt x="0" y="212218"/>
                  </a:lnTo>
                  <a:close/>
                </a:path>
              </a:pathLst>
            </a:custGeom>
            <a:ln w="10872">
              <a:solidFill>
                <a:srgbClr val="2828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2"/>
            <p:cNvSpPr/>
            <p:nvPr/>
          </p:nvSpPr>
          <p:spPr>
            <a:xfrm>
              <a:off x="16390551" y="707621"/>
              <a:ext cx="742950" cy="857885"/>
            </a:xfrm>
            <a:custGeom>
              <a:avLst/>
              <a:gdLst/>
              <a:ahLst/>
              <a:cxnLst/>
              <a:rect l="l" t="t" r="r" b="b"/>
              <a:pathLst>
                <a:path w="742950" h="857885">
                  <a:moveTo>
                    <a:pt x="742916" y="643385"/>
                  </a:moveTo>
                  <a:lnTo>
                    <a:pt x="742916" y="214469"/>
                  </a:lnTo>
                  <a:lnTo>
                    <a:pt x="371463" y="0"/>
                  </a:lnTo>
                  <a:lnTo>
                    <a:pt x="0" y="214469"/>
                  </a:lnTo>
                  <a:lnTo>
                    <a:pt x="0" y="643385"/>
                  </a:lnTo>
                  <a:lnTo>
                    <a:pt x="371463" y="857854"/>
                  </a:lnTo>
                  <a:lnTo>
                    <a:pt x="742916" y="643385"/>
                  </a:lnTo>
                  <a:close/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3"/>
            <p:cNvSpPr/>
            <p:nvPr/>
          </p:nvSpPr>
          <p:spPr>
            <a:xfrm>
              <a:off x="16762235" y="1133664"/>
              <a:ext cx="0" cy="430530"/>
            </a:xfrm>
            <a:custGeom>
              <a:avLst/>
              <a:gdLst/>
              <a:ahLst/>
              <a:cxnLst/>
              <a:rect l="l" t="t" r="r" b="b"/>
              <a:pathLst>
                <a:path h="430530">
                  <a:moveTo>
                    <a:pt x="0" y="0"/>
                  </a:moveTo>
                  <a:lnTo>
                    <a:pt x="0" y="430416"/>
                  </a:lnTo>
                </a:path>
              </a:pathLst>
            </a:custGeom>
            <a:ln w="10872">
              <a:solidFill>
                <a:srgbClr val="0870B7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6" name="object 45"/>
          <p:cNvSpPr/>
          <p:nvPr userDrawn="1"/>
        </p:nvSpPr>
        <p:spPr>
          <a:xfrm>
            <a:off x="9155031" y="619562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39" y="0"/>
                </a:lnTo>
              </a:path>
            </a:pathLst>
          </a:custGeom>
          <a:ln w="10872">
            <a:solidFill>
              <a:srgbClr val="2BAAE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7" name="Gráfico 46"/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86912" y="239423"/>
            <a:ext cx="2406325" cy="777654"/>
          </a:xfrm>
          <a:prstGeom prst="rect">
            <a:avLst/>
          </a:prstGeom>
        </p:spPr>
      </p:pic>
      <p:sp>
        <p:nvSpPr>
          <p:cNvPr id="48" name="bk object 16"/>
          <p:cNvSpPr/>
          <p:nvPr userDrawn="1"/>
        </p:nvSpPr>
        <p:spPr>
          <a:xfrm>
            <a:off x="17221967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17"/>
          <p:cNvSpPr/>
          <p:nvPr userDrawn="1"/>
        </p:nvSpPr>
        <p:spPr>
          <a:xfrm>
            <a:off x="15140044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18"/>
          <p:cNvSpPr/>
          <p:nvPr userDrawn="1"/>
        </p:nvSpPr>
        <p:spPr>
          <a:xfrm>
            <a:off x="13058113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19"/>
          <p:cNvSpPr/>
          <p:nvPr userDrawn="1"/>
        </p:nvSpPr>
        <p:spPr>
          <a:xfrm>
            <a:off x="10976191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20"/>
          <p:cNvSpPr/>
          <p:nvPr userDrawn="1"/>
        </p:nvSpPr>
        <p:spPr>
          <a:xfrm>
            <a:off x="8894258" y="11179175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050" y="0"/>
                </a:lnTo>
              </a:path>
            </a:pathLst>
          </a:custGeom>
          <a:ln w="2171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Retrospectiva Sprint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Grupo 19</a:t>
            </a:r>
          </a:p>
          <a:p>
            <a:endParaRPr lang="es-CO" dirty="0">
              <a:cs typeface="Arial"/>
            </a:endParaRPr>
          </a:p>
          <a:p>
            <a:r>
              <a:rPr lang="es-CO" dirty="0">
                <a:cs typeface="Arial"/>
              </a:rPr>
              <a:t>Carlos Tovar</a:t>
            </a:r>
          </a:p>
          <a:p>
            <a:r>
              <a:rPr lang="es-CO" dirty="0">
                <a:cs typeface="Arial"/>
              </a:rPr>
              <a:t>Sebastián Arango</a:t>
            </a:r>
          </a:p>
          <a:p>
            <a:r>
              <a:rPr lang="es-CO" dirty="0">
                <a:cs typeface="Arial"/>
              </a:rPr>
              <a:t>Sergio Riveros</a:t>
            </a:r>
          </a:p>
          <a:p>
            <a:r>
              <a:rPr lang="es-CO" dirty="0">
                <a:cs typeface="Arial"/>
              </a:rPr>
              <a:t>Helena Patarroyo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513074-C662-B073-B281-78D351FEC9FD}"/>
              </a:ext>
            </a:extLst>
          </p:cNvPr>
          <p:cNvSpPr txBox="1"/>
          <p:nvPr/>
        </p:nvSpPr>
        <p:spPr>
          <a:xfrm>
            <a:off x="1521596" y="1069610"/>
            <a:ext cx="41424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cs typeface="Arial"/>
              </a:rPr>
              <a:t>Imagen del Starfish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48463C-DD70-8BD3-8920-75243CAA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17" y="1654385"/>
            <a:ext cx="13490714" cy="97628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7CD1A92-7077-EBE2-01DC-CE47F7136572}"/>
              </a:ext>
            </a:extLst>
          </p:cNvPr>
          <p:cNvSpPr txBox="1"/>
          <p:nvPr/>
        </p:nvSpPr>
        <p:spPr>
          <a:xfrm>
            <a:off x="1491417" y="1114868"/>
            <a:ext cx="56216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cs typeface="Arial"/>
              </a:rPr>
              <a:t>Compromisos Acordados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BC0222F-2C24-931C-F1AC-F3F1BB658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2064"/>
              </p:ext>
            </p:extLst>
          </p:nvPr>
        </p:nvGraphicFramePr>
        <p:xfrm>
          <a:off x="5420670" y="2569960"/>
          <a:ext cx="9916311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6311">
                  <a:extLst>
                    <a:ext uri="{9D8B030D-6E8A-4147-A177-3AD203B41FA5}">
                      <a16:colId xmlns:a16="http://schemas.microsoft.com/office/drawing/2014/main" val="1604341942"/>
                    </a:ext>
                  </a:extLst>
                </a:gridCol>
              </a:tblGrid>
              <a:tr h="534176">
                <a:tc>
                  <a:txBody>
                    <a:bodyPr/>
                    <a:lstStyle/>
                    <a:p>
                      <a:pPr algn="just"/>
                      <a:r>
                        <a:rPr lang="es-ES_tradnl" sz="2000" noProof="0" dirty="0"/>
                        <a:t>Compromisos Acordados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353469794"/>
                  </a:ext>
                </a:extLst>
              </a:tr>
              <a:tr h="801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Adelantar las actividades de la semana desde el momento que sea posible, intentar que esto sea en los primeros días de la semana.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381260745"/>
                  </a:ext>
                </a:extLst>
              </a:tr>
              <a:tr h="801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Realizar pruebas con </a:t>
                      </a:r>
                      <a:r>
                        <a:rPr lang="es-MX" sz="2000" dirty="0" err="1"/>
                        <a:t>Lint</a:t>
                      </a:r>
                      <a:r>
                        <a:rPr lang="es-MX" sz="2000" dirty="0"/>
                        <a:t> cuando termine el desarrollo de las tareas para validar que no se inyectaron problemas nuevos en el código.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617618836"/>
                  </a:ext>
                </a:extLst>
              </a:tr>
              <a:tr h="801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Reunirse los primeros días de la semana y definir los compromisos con tiempo, asignados a cada integrante de forma clara.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895973934"/>
                  </a:ext>
                </a:extLst>
              </a:tr>
              <a:tr h="801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Apoyar a compañeros cuando se tengan dudas, sin importar si ya se terminó el desarrollo individual.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965670147"/>
                  </a:ext>
                </a:extLst>
              </a:tr>
              <a:tr h="53417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Tener disposición de apoyar a los compañeros en los bloqueos que se puedan presentar.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114302274"/>
                  </a:ext>
                </a:extLst>
              </a:tr>
              <a:tr h="53417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Seguir buenas prácticas para el uso de Git Flow.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056565338"/>
                  </a:ext>
                </a:extLst>
              </a:tr>
              <a:tr h="53417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Avanzar al menos el 80% de la entrega antes del fin de semana.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7447434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42556C1-F85C-7726-B83B-DC7D7899B443}"/>
              </a:ext>
            </a:extLst>
          </p:cNvPr>
          <p:cNvSpPr txBox="1"/>
          <p:nvPr/>
        </p:nvSpPr>
        <p:spPr>
          <a:xfrm>
            <a:off x="1491417" y="1114868"/>
            <a:ext cx="56216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cs typeface="Arial"/>
              </a:rPr>
              <a:t>Aspectos a mejorar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2143D43-E7C9-8D46-F93A-EB96A3A6B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00564"/>
              </p:ext>
            </p:extLst>
          </p:nvPr>
        </p:nvGraphicFramePr>
        <p:xfrm>
          <a:off x="5382490" y="2096135"/>
          <a:ext cx="10608964" cy="795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92">
                  <a:extLst>
                    <a:ext uri="{9D8B030D-6E8A-4147-A177-3AD203B41FA5}">
                      <a16:colId xmlns:a16="http://schemas.microsoft.com/office/drawing/2014/main" val="1604341942"/>
                    </a:ext>
                  </a:extLst>
                </a:gridCol>
                <a:gridCol w="5455072">
                  <a:extLst>
                    <a:ext uri="{9D8B030D-6E8A-4147-A177-3AD203B41FA5}">
                      <a16:colId xmlns:a16="http://schemas.microsoft.com/office/drawing/2014/main" val="115325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_tradnl" noProof="0" dirty="0"/>
                        <a:t>Aspectos a mejorar 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_tradnl" noProof="0" dirty="0"/>
                        <a:t>Acciones acordadas para mejorar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35346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_tradnl" noProof="0" dirty="0"/>
                        <a:t>Buenas prácticas de Integración de Código.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Realizar revisión y posterior aprobación de los </a:t>
                      </a:r>
                      <a:r>
                        <a:rPr lang="es-MX" dirty="0" err="1"/>
                        <a:t>pull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request</a:t>
                      </a:r>
                      <a:r>
                        <a:rPr lang="es-MX" dirty="0"/>
                        <a:t> generados por los compañeros para integrar el código lo más pronto posible en la rama de desarrollo y así evitar problemas de integración.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38126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_tradnl" noProof="0" dirty="0"/>
                        <a:t>Mejora Continua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Complementar el desarrollo si es que algo quedó faltando de las semanas anteriores (pruebas unitarias, E2E, </a:t>
                      </a:r>
                      <a:r>
                        <a:rPr lang="es-MX" dirty="0" err="1"/>
                        <a:t>micro-optimizaciones</a:t>
                      </a:r>
                      <a:r>
                        <a:rPr lang="es-MX" dirty="0"/>
                        <a:t>, etc.)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61761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_tradnl" noProof="0" dirty="0"/>
                        <a:t>Planeación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No dejar la entrega para el fin de semana y levantar bloqueos durante la semana.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9401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_tradnl" noProof="0" dirty="0"/>
                        <a:t>Distribución de Responsabilidades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Todos los integrantes del equipo estar pendientes de completar las tareas de la semana y hacer el envío a tiempo, sin desentenderse; no solo es la responsabilidad de unos cuantos hacer los envíos de las entregas.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15875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_tradnl" noProof="0" dirty="0"/>
                        <a:t>Herramientas de trabajo colaborativo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Utilizar una herramienta colaborativa para la asignación y el progreso de las actividades pendientes.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30379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ES_tradnl" noProof="0" dirty="0"/>
                        <a:t>Trabajo Colaborativo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Involucrar más de un integrante en las tareas de mayor complejidad para tener varios puntos de vista y mejorar la calidad del entregable.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4368876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8EB7AE8-BD7B-BC85-BD28-0386B7677F91}"/>
              </a:ext>
            </a:extLst>
          </p:cNvPr>
          <p:cNvSpPr txBox="1"/>
          <p:nvPr/>
        </p:nvSpPr>
        <p:spPr>
          <a:xfrm>
            <a:off x="1491417" y="1114868"/>
            <a:ext cx="114777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cs typeface="Arial"/>
              </a:rPr>
              <a:t>Lecciones aprendidas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000447-5D34-0918-C156-107FE18832F5}"/>
              </a:ext>
            </a:extLst>
          </p:cNvPr>
          <p:cNvSpPr txBox="1"/>
          <p:nvPr/>
        </p:nvSpPr>
        <p:spPr>
          <a:xfrm>
            <a:off x="1615440" y="2225040"/>
            <a:ext cx="16703040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cs typeface="Arial"/>
              </a:rPr>
              <a:t>Se deben seguir incorporando buenas prácticas de integración de código para preservar la calidad del código existente al incorporar nuevas funcionalidades. La Integración Continua y el seguimiento de los acuerdos del flujo trabajo reducen la probabilidad de impactar de manera negativa las funcionalidades existentes.</a:t>
            </a:r>
          </a:p>
          <a:p>
            <a:pPr algn="just"/>
            <a:endParaRPr lang="es-CO" sz="2000" dirty="0"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cs typeface="Arial"/>
              </a:rPr>
              <a:t>Antes de empezar con las actividades del siguiente se debe verificar que no existan actividades o correcciones pendientes por realizar al código. Para esto se debe tener en cuenta la retroalimentación recibida en la calificación de la entrega previa.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cs typeface="Arial"/>
              </a:rPr>
              <a:t>La planeación oportuna aumenta la probabilidad de cumplir con todas las actividades asociadas al alcance del sprint. La reunión al inicio de la semana y el cumplimento de las asignaciones individuales permite una mejor dinámica de equipo y mejor manejo del tiempo.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cs typeface="Arial"/>
              </a:rPr>
              <a:t>Es importante que todos los miembros del equipo estén involucrados en las actividades que representan mayor impacto en el alcance del sprint. El entendimiento común de los objetivos y las tareas pendientes es necesario para obtener resultados de calidad.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07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1F5B806-8B2D-AE50-0A27-48994D40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8" y="1324855"/>
            <a:ext cx="2784659" cy="10756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E3E24F2-D469-0477-E32A-013755FCD7E6}"/>
              </a:ext>
            </a:extLst>
          </p:cNvPr>
          <p:cNvSpPr txBox="1"/>
          <p:nvPr/>
        </p:nvSpPr>
        <p:spPr>
          <a:xfrm>
            <a:off x="1741439" y="4787609"/>
            <a:ext cx="16621223" cy="329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309" b="1">
                <a:latin typeface="Lato" panose="020F0502020204030203" pitchFamily="34" charset="0"/>
              </a:rPr>
              <a:t>© - Derechos Reservados: </a:t>
            </a:r>
            <a:r>
              <a:rPr lang="es-419" sz="2309">
                <a:latin typeface="Lato" panose="020F0502020204030203" pitchFamily="34" charset="0"/>
              </a:rPr>
              <a:t>la presente obra, y en general todos sus contenidos, se encuentran protegidos por las normas internacionales y nacionales vigentes sobre propiedad Intelectual, por lo tanto su utilización parcial o total, reproducción, comunicación pública, transformación, distribución, alquiler, préstamo público e importación, total o parcial, en todo o en parte, en formato impreso o digital y en cualquier formato conocido o por conocer, se encuentran prohibidos, y solo serán lícitos en la medida en que se cuente con la autorización previa y expresa por escrito de la Universidad de los Andes.</a:t>
            </a:r>
          </a:p>
          <a:p>
            <a:endParaRPr lang="es-419" sz="2309">
              <a:latin typeface="Lato" panose="020F0502020204030203" pitchFamily="34" charset="0"/>
            </a:endParaRPr>
          </a:p>
          <a:p>
            <a:r>
              <a:rPr lang="es-419" sz="2309">
                <a:latin typeface="Lato" panose="020F0502020204030203" pitchFamily="34" charset="0"/>
              </a:rPr>
              <a:t>De igual manera, la utilización de la imagen de las personas, docentes o estudiantes, sin su previa autorización está expresamente prohibida. En caso de incumplirse con lo mencionado, se procederá de conformidad con los reglamentos y políticas de la universidad, sin perjuicio de las demás acciones legales aplicables.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F0434D-F534-2403-C639-2D7194B7065D}"/>
              </a:ext>
            </a:extLst>
          </p:cNvPr>
          <p:cNvCxnSpPr>
            <a:cxnSpLocks/>
          </p:cNvCxnSpPr>
          <p:nvPr/>
        </p:nvCxnSpPr>
        <p:spPr>
          <a:xfrm>
            <a:off x="1741439" y="4193994"/>
            <a:ext cx="1662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EDDB248-E9A3-3F5C-5EC0-E5BE576ADD19}"/>
              </a:ext>
            </a:extLst>
          </p:cNvPr>
          <p:cNvCxnSpPr>
            <a:cxnSpLocks/>
          </p:cNvCxnSpPr>
          <p:nvPr/>
        </p:nvCxnSpPr>
        <p:spPr>
          <a:xfrm>
            <a:off x="1741439" y="8745043"/>
            <a:ext cx="16621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B3392-A4DF-DC0F-9005-BFDA8D351B43}"/>
              </a:ext>
            </a:extLst>
          </p:cNvPr>
          <p:cNvSpPr/>
          <p:nvPr/>
        </p:nvSpPr>
        <p:spPr>
          <a:xfrm>
            <a:off x="0" y="419498"/>
            <a:ext cx="158465" cy="11308555"/>
          </a:xfrm>
          <a:prstGeom prst="rect">
            <a:avLst/>
          </a:prstGeom>
          <a:solidFill>
            <a:srgbClr val="212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968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A3E730-9418-BC79-0993-BC738F7162F9}"/>
              </a:ext>
            </a:extLst>
          </p:cNvPr>
          <p:cNvSpPr/>
          <p:nvPr/>
        </p:nvSpPr>
        <p:spPr>
          <a:xfrm>
            <a:off x="0" y="2017406"/>
            <a:ext cx="158465" cy="9753630"/>
          </a:xfrm>
          <a:prstGeom prst="rect">
            <a:avLst/>
          </a:prstGeom>
          <a:solidFill>
            <a:srgbClr val="F9E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2968"/>
          </a:p>
        </p:txBody>
      </p:sp>
      <p:pic>
        <p:nvPicPr>
          <p:cNvPr id="16" name="Imagen 15" descr="Fondo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3FFFE140-7A0A-FA90-4C23-6383FB55A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90" y="2675890"/>
            <a:ext cx="5760324" cy="67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8452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ara videos">
  <a:themeElements>
    <a:clrScheme name="MISO VIrtual Video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ara recursos no vide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921ADC3B76B84CAF46778B4C6A060E" ma:contentTypeVersion="7" ma:contentTypeDescription="Crear nuevo documento." ma:contentTypeScope="" ma:versionID="87f8445f33a11c18c9f8f10c4c99846c">
  <xsd:schema xmlns:xsd="http://www.w3.org/2001/XMLSchema" xmlns:xs="http://www.w3.org/2001/XMLSchema" xmlns:p="http://schemas.microsoft.com/office/2006/metadata/properties" xmlns:ns2="12cbf040-f84f-4655-9571-655f54da210a" xmlns:ns3="1b39491d-f095-48a9-bc30-bbf42388be4a" xmlns:ns4="c61bb0b7-a794-46e7-b5ca-774c3dd4ff5a" targetNamespace="http://schemas.microsoft.com/office/2006/metadata/properties" ma:root="true" ma:fieldsID="7b25a0d5133bf9f6ba99d627e0b756cd" ns2:_="" ns3:_="" ns4:_="">
    <xsd:import namespace="12cbf040-f84f-4655-9571-655f54da210a"/>
    <xsd:import namespace="1b39491d-f095-48a9-bc30-bbf42388be4a"/>
    <xsd:import namespace="c61bb0b7-a794-46e7-b5ca-774c3dd4ff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bf040-f84f-4655-9571-655f54da21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9491d-f095-48a9-bc30-bbf42388be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bb0b7-a794-46e7-b5ca-774c3dd4ff5a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5C1BFD-A495-4B06-AA03-FC257127494B}">
  <ds:schemaRefs>
    <ds:schemaRef ds:uri="12cbf040-f84f-4655-9571-655f54da210a"/>
    <ds:schemaRef ds:uri="1b39491d-f095-48a9-bc30-bbf42388be4a"/>
    <ds:schemaRef ds:uri="c61bb0b7-a794-46e7-b5ca-774c3dd4ff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1BC3A1-E250-4BCB-AE6A-4C3C4D108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FEC8C6-5B9A-429D-8780-B146C57FD931}">
  <ds:schemaRefs>
    <ds:schemaRef ds:uri="12cbf040-f84f-4655-9571-655f54da210a"/>
    <ds:schemaRef ds:uri="1b39491d-f095-48a9-bc30-bbf42388be4a"/>
    <ds:schemaRef ds:uri="c61bb0b7-a794-46e7-b5ca-774c3dd4ff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para recursos no videos</Template>
  <TotalTime>61</TotalTime>
  <Words>665</Words>
  <Application>Microsoft Office PowerPoint</Application>
  <PresentationFormat>Personalizado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GT America Bold</vt:lpstr>
      <vt:lpstr>GT America Thin</vt:lpstr>
      <vt:lpstr>Lato</vt:lpstr>
      <vt:lpstr>Diseño para recursos no videos</vt:lpstr>
      <vt:lpstr>Diseño para videos</vt:lpstr>
      <vt:lpstr>1_Diseño para recursos no videos</vt:lpstr>
      <vt:lpstr>2_Diseño para recursos no videos</vt:lpstr>
      <vt:lpstr>3_Diseño para recursos no videos</vt:lpstr>
      <vt:lpstr>Retrospectiva Sprint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Ernesto Correal Torres</dc:creator>
  <cp:lastModifiedBy>Helena Patricia Patarroyo Leon</cp:lastModifiedBy>
  <cp:revision>91</cp:revision>
  <dcterms:created xsi:type="dcterms:W3CDTF">2021-07-01T14:24:45Z</dcterms:created>
  <dcterms:modified xsi:type="dcterms:W3CDTF">2023-05-18T03:02:19Z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2020-11-25T19:00:00Z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2020-11-25T19:00:00Z</vt:filetime>
  </property>
  <property fmtid="{D5CDD505-2E9C-101B-9397-08002B2CF9AE}" pid="5" name="ContentTypeId">
    <vt:lpwstr>0x01010082921ADC3B76B84CAF46778B4C6A060E</vt:lpwstr>
  </property>
  <property fmtid="{D5CDD505-2E9C-101B-9397-08002B2CF9AE}" pid="6" name="KSOProductBuildVer">
    <vt:lpwstr>1033-11.1.0.10161</vt:lpwstr>
  </property>
</Properties>
</file>