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67" r:id="rId6"/>
    <p:sldMasterId id="2147483680" r:id="rId7"/>
    <p:sldMasterId id="2147483693" r:id="rId8"/>
  </p:sldMasterIdLst>
  <p:sldIdLst>
    <p:sldId id="256" r:id="rId9"/>
    <p:sldId id="257" r:id="rId10"/>
    <p:sldId id="269" r:id="rId11"/>
    <p:sldId id="268" r:id="rId12"/>
    <p:sldId id="274" r:id="rId13"/>
    <p:sldId id="258" r:id="rId14"/>
    <p:sldId id="271" r:id="rId15"/>
  </p:sldIdLst>
  <p:sldSz cx="20104100" cy="12147550"/>
  <p:notesSz cx="20104100" cy="1214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0"/>
  </p:normalViewPr>
  <p:slideViewPr>
    <p:cSldViewPr snapToGrid="0">
      <p:cViewPr varScale="1">
        <p:scale>
          <a:sx n="73" d="100"/>
          <a:sy n="73" d="100"/>
        </p:scale>
        <p:origin x="1144" y="2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object 2"/>
          <p:cNvSpPr/>
          <p:nvPr userDrawn="1"/>
        </p:nvSpPr>
        <p:spPr>
          <a:xfrm>
            <a:off x="0" y="25550"/>
            <a:ext cx="20104100" cy="12119610"/>
          </a:xfrm>
          <a:custGeom>
            <a:avLst/>
            <a:gdLst/>
            <a:ahLst/>
            <a:cxnLst/>
            <a:rect l="l" t="t" r="r" b="b"/>
            <a:pathLst>
              <a:path w="20104100" h="12119610">
                <a:moveTo>
                  <a:pt x="0" y="12119543"/>
                </a:moveTo>
                <a:lnTo>
                  <a:pt x="20104100" y="12119543"/>
                </a:lnTo>
                <a:lnTo>
                  <a:pt x="20104100" y="0"/>
                </a:lnTo>
                <a:lnTo>
                  <a:pt x="0" y="0"/>
                </a:lnTo>
                <a:lnTo>
                  <a:pt x="0" y="12119543"/>
                </a:lnTo>
                <a:close/>
              </a:path>
            </a:pathLst>
          </a:custGeom>
          <a:solidFill>
            <a:srgbClr val="342175"/>
          </a:solidFill>
        </p:spPr>
        <p:txBody>
          <a:bodyPr wrap="square" lIns="0" tIns="0" rIns="0" bIns="0" rtlCol="0"/>
          <a:lstStyle/>
          <a:p>
            <a:endParaRPr/>
          </a:p>
        </p:txBody>
      </p:sp>
      <p:sp>
        <p:nvSpPr>
          <p:cNvPr id="4" name="object 4"/>
          <p:cNvSpPr/>
          <p:nvPr userDrawn="1"/>
        </p:nvSpPr>
        <p:spPr>
          <a:xfrm>
            <a:off x="10312120" y="3935532"/>
            <a:ext cx="0" cy="872490"/>
          </a:xfrm>
          <a:custGeom>
            <a:avLst/>
            <a:gdLst/>
            <a:ahLst/>
            <a:cxnLst/>
            <a:rect l="l" t="t" r="r" b="b"/>
            <a:pathLst>
              <a:path h="872489">
                <a:moveTo>
                  <a:pt x="0" y="0"/>
                </a:moveTo>
                <a:lnTo>
                  <a:pt x="0" y="872217"/>
                </a:lnTo>
              </a:path>
            </a:pathLst>
          </a:custGeom>
          <a:ln w="4392">
            <a:solidFill>
              <a:srgbClr val="009ABA"/>
            </a:solidFill>
          </a:ln>
        </p:spPr>
        <p:txBody>
          <a:bodyPr wrap="square" lIns="0" tIns="0" rIns="0" bIns="0" rtlCol="0"/>
          <a:lstStyle/>
          <a:p>
            <a:endParaRPr/>
          </a:p>
        </p:txBody>
      </p:sp>
      <p:sp>
        <p:nvSpPr>
          <p:cNvPr id="5" name="object 5"/>
          <p:cNvSpPr/>
          <p:nvPr userDrawn="1"/>
        </p:nvSpPr>
        <p:spPr>
          <a:xfrm>
            <a:off x="10312120" y="4810207"/>
            <a:ext cx="0" cy="872490"/>
          </a:xfrm>
          <a:custGeom>
            <a:avLst/>
            <a:gdLst/>
            <a:ahLst/>
            <a:cxnLst/>
            <a:rect l="l" t="t" r="r" b="b"/>
            <a:pathLst>
              <a:path h="872489">
                <a:moveTo>
                  <a:pt x="0" y="0"/>
                </a:moveTo>
                <a:lnTo>
                  <a:pt x="0" y="872207"/>
                </a:lnTo>
              </a:path>
            </a:pathLst>
          </a:custGeom>
          <a:ln w="4392">
            <a:solidFill>
              <a:srgbClr val="5DB7AB"/>
            </a:solidFill>
          </a:ln>
        </p:spPr>
        <p:txBody>
          <a:bodyPr wrap="square" lIns="0" tIns="0" rIns="0" bIns="0" rtlCol="0"/>
          <a:lstStyle/>
          <a:p>
            <a:endParaRPr/>
          </a:p>
        </p:txBody>
      </p:sp>
      <p:sp>
        <p:nvSpPr>
          <p:cNvPr id="6" name="object 6"/>
          <p:cNvSpPr/>
          <p:nvPr userDrawn="1"/>
        </p:nvSpPr>
        <p:spPr>
          <a:xfrm>
            <a:off x="10312120" y="5684893"/>
            <a:ext cx="0" cy="872490"/>
          </a:xfrm>
          <a:custGeom>
            <a:avLst/>
            <a:gdLst/>
            <a:ahLst/>
            <a:cxnLst/>
            <a:rect l="l" t="t" r="r" b="b"/>
            <a:pathLst>
              <a:path h="872490">
                <a:moveTo>
                  <a:pt x="0" y="0"/>
                </a:moveTo>
                <a:lnTo>
                  <a:pt x="0" y="872217"/>
                </a:lnTo>
              </a:path>
            </a:pathLst>
          </a:custGeom>
          <a:ln w="4392">
            <a:solidFill>
              <a:srgbClr val="EA2828"/>
            </a:solidFill>
          </a:ln>
        </p:spPr>
        <p:txBody>
          <a:bodyPr wrap="square" lIns="0" tIns="0" rIns="0" bIns="0" rtlCol="0"/>
          <a:lstStyle/>
          <a:p>
            <a:endParaRPr/>
          </a:p>
        </p:txBody>
      </p:sp>
      <p:sp>
        <p:nvSpPr>
          <p:cNvPr id="7" name="object 7"/>
          <p:cNvSpPr/>
          <p:nvPr userDrawn="1"/>
        </p:nvSpPr>
        <p:spPr>
          <a:xfrm>
            <a:off x="10312120" y="6559557"/>
            <a:ext cx="0" cy="872490"/>
          </a:xfrm>
          <a:custGeom>
            <a:avLst/>
            <a:gdLst/>
            <a:ahLst/>
            <a:cxnLst/>
            <a:rect l="l" t="t" r="r" b="b"/>
            <a:pathLst>
              <a:path h="872490">
                <a:moveTo>
                  <a:pt x="0" y="0"/>
                </a:moveTo>
                <a:lnTo>
                  <a:pt x="0" y="872217"/>
                </a:lnTo>
              </a:path>
            </a:pathLst>
          </a:custGeom>
          <a:ln w="4392">
            <a:solidFill>
              <a:srgbClr val="FF5136"/>
            </a:solidFill>
          </a:ln>
        </p:spPr>
        <p:txBody>
          <a:bodyPr wrap="square" lIns="0" tIns="0" rIns="0" bIns="0" rtlCol="0"/>
          <a:lstStyle/>
          <a:p>
            <a:endParaRPr/>
          </a:p>
        </p:txBody>
      </p:sp>
      <p:sp>
        <p:nvSpPr>
          <p:cNvPr id="8" name="object 8"/>
          <p:cNvSpPr/>
          <p:nvPr userDrawn="1"/>
        </p:nvSpPr>
        <p:spPr>
          <a:xfrm>
            <a:off x="10312120" y="7434243"/>
            <a:ext cx="0" cy="872490"/>
          </a:xfrm>
          <a:custGeom>
            <a:avLst/>
            <a:gdLst/>
            <a:ahLst/>
            <a:cxnLst/>
            <a:rect l="l" t="t" r="r" b="b"/>
            <a:pathLst>
              <a:path h="872490">
                <a:moveTo>
                  <a:pt x="0" y="0"/>
                </a:moveTo>
                <a:lnTo>
                  <a:pt x="0" y="872217"/>
                </a:lnTo>
              </a:path>
            </a:pathLst>
          </a:custGeom>
          <a:ln w="4392">
            <a:solidFill>
              <a:srgbClr val="F09C29"/>
            </a:solidFill>
          </a:ln>
        </p:spPr>
        <p:txBody>
          <a:bodyPr wrap="square" lIns="0" tIns="0" rIns="0" bIns="0" rtlCol="0"/>
          <a:lstStyle/>
          <a:p>
            <a:endParaRPr/>
          </a:p>
        </p:txBody>
      </p:sp>
      <p:sp>
        <p:nvSpPr>
          <p:cNvPr id="9" name="object 9"/>
          <p:cNvSpPr txBox="1"/>
          <p:nvPr userDrawn="1"/>
        </p:nvSpPr>
        <p:spPr>
          <a:xfrm>
            <a:off x="4266934" y="6969285"/>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10" name="object 10"/>
          <p:cNvSpPr txBox="1"/>
          <p:nvPr userDrawn="1"/>
        </p:nvSpPr>
        <p:spPr>
          <a:xfrm>
            <a:off x="3475884" y="8439554"/>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11" name="Grupo 10"/>
          <p:cNvGrpSpPr/>
          <p:nvPr userDrawn="1"/>
        </p:nvGrpSpPr>
        <p:grpSpPr>
          <a:xfrm>
            <a:off x="4513896" y="3369700"/>
            <a:ext cx="2995236" cy="3459251"/>
            <a:chOff x="4513896" y="3369700"/>
            <a:chExt cx="2995236" cy="3459251"/>
          </a:xfrm>
        </p:grpSpPr>
        <p:sp>
          <p:nvSpPr>
            <p:cNvPr id="12" name="object 11"/>
            <p:cNvSpPr/>
            <p:nvPr/>
          </p:nvSpPr>
          <p:spPr>
            <a:xfrm>
              <a:off x="4513896" y="5099212"/>
              <a:ext cx="2991485" cy="1729739"/>
            </a:xfrm>
            <a:custGeom>
              <a:avLst/>
              <a:gdLst/>
              <a:ahLst/>
              <a:cxnLst/>
              <a:rect l="l" t="t" r="r" b="b"/>
              <a:pathLst>
                <a:path w="2991484" h="1729740">
                  <a:moveTo>
                    <a:pt x="1485344" y="0"/>
                  </a:moveTo>
                  <a:lnTo>
                    <a:pt x="0" y="854581"/>
                  </a:lnTo>
                  <a:lnTo>
                    <a:pt x="1485344" y="1729518"/>
                  </a:lnTo>
                  <a:lnTo>
                    <a:pt x="2991042" y="854581"/>
                  </a:lnTo>
                  <a:lnTo>
                    <a:pt x="1485344" y="0"/>
                  </a:lnTo>
                  <a:close/>
                </a:path>
              </a:pathLst>
            </a:custGeom>
            <a:solidFill>
              <a:srgbClr val="2BAAE1">
                <a:alpha val="59999"/>
              </a:srgbClr>
            </a:solidFill>
          </p:spPr>
          <p:txBody>
            <a:bodyPr wrap="square" lIns="0" tIns="0" rIns="0" bIns="0" rtlCol="0"/>
            <a:lstStyle/>
            <a:p>
              <a:endParaRPr/>
            </a:p>
          </p:txBody>
        </p:sp>
        <p:sp>
          <p:nvSpPr>
            <p:cNvPr id="13" name="object 12"/>
            <p:cNvSpPr/>
            <p:nvPr/>
          </p:nvSpPr>
          <p:spPr>
            <a:xfrm>
              <a:off x="4513896" y="5099212"/>
              <a:ext cx="2991485" cy="1729739"/>
            </a:xfrm>
            <a:custGeom>
              <a:avLst/>
              <a:gdLst/>
              <a:ahLst/>
              <a:cxnLst/>
              <a:rect l="l" t="t" r="r" b="b"/>
              <a:pathLst>
                <a:path w="2991484" h="1729740">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3"/>
            <p:cNvSpPr/>
            <p:nvPr/>
          </p:nvSpPr>
          <p:spPr>
            <a:xfrm>
              <a:off x="4513896" y="4509141"/>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39999"/>
              </a:srgbClr>
            </a:solidFill>
          </p:spPr>
          <p:txBody>
            <a:bodyPr wrap="square" lIns="0" tIns="0" rIns="0" bIns="0" rtlCol="0"/>
            <a:lstStyle/>
            <a:p>
              <a:endParaRPr/>
            </a:p>
          </p:txBody>
        </p:sp>
        <p:sp>
          <p:nvSpPr>
            <p:cNvPr id="15" name="object 14"/>
            <p:cNvSpPr/>
            <p:nvPr/>
          </p:nvSpPr>
          <p:spPr>
            <a:xfrm>
              <a:off x="4513896" y="4509141"/>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5"/>
            <p:cNvSpPr/>
            <p:nvPr/>
          </p:nvSpPr>
          <p:spPr>
            <a:xfrm>
              <a:off x="4513896" y="3939420"/>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25000"/>
              </a:srgbClr>
            </a:solidFill>
          </p:spPr>
          <p:txBody>
            <a:bodyPr wrap="square" lIns="0" tIns="0" rIns="0" bIns="0" rtlCol="0"/>
            <a:lstStyle/>
            <a:p>
              <a:endParaRPr/>
            </a:p>
          </p:txBody>
        </p:sp>
        <p:sp>
          <p:nvSpPr>
            <p:cNvPr id="17" name="object 16"/>
            <p:cNvSpPr/>
            <p:nvPr/>
          </p:nvSpPr>
          <p:spPr>
            <a:xfrm>
              <a:off x="4513896" y="3939420"/>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8" name="object 17"/>
            <p:cNvSpPr/>
            <p:nvPr/>
          </p:nvSpPr>
          <p:spPr>
            <a:xfrm>
              <a:off x="4513900" y="595379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19" name="object 18"/>
            <p:cNvSpPr/>
            <p:nvPr/>
          </p:nvSpPr>
          <p:spPr>
            <a:xfrm>
              <a:off x="4513900" y="4794002"/>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0" name="object 19"/>
            <p:cNvSpPr/>
            <p:nvPr/>
          </p:nvSpPr>
          <p:spPr>
            <a:xfrm>
              <a:off x="4513900" y="536372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1" name="object 20"/>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2" name="object 21"/>
            <p:cNvSpPr/>
            <p:nvPr/>
          </p:nvSpPr>
          <p:spPr>
            <a:xfrm>
              <a:off x="4513896" y="3369700"/>
              <a:ext cx="2991485" cy="1729739"/>
            </a:xfrm>
            <a:custGeom>
              <a:avLst/>
              <a:gdLst/>
              <a:ahLst/>
              <a:cxnLst/>
              <a:rect l="l" t="t" r="r" b="b"/>
              <a:pathLst>
                <a:path w="2991484" h="1729739">
                  <a:moveTo>
                    <a:pt x="1485344" y="0"/>
                  </a:moveTo>
                  <a:lnTo>
                    <a:pt x="0" y="854581"/>
                  </a:lnTo>
                  <a:lnTo>
                    <a:pt x="1485344" y="1729507"/>
                  </a:lnTo>
                  <a:lnTo>
                    <a:pt x="2991042" y="854581"/>
                  </a:lnTo>
                  <a:lnTo>
                    <a:pt x="1485344" y="0"/>
                  </a:lnTo>
                  <a:close/>
                </a:path>
              </a:pathLst>
            </a:custGeom>
            <a:solidFill>
              <a:srgbClr val="2BAAE1">
                <a:alpha val="9999"/>
              </a:srgbClr>
            </a:solidFill>
          </p:spPr>
          <p:txBody>
            <a:bodyPr wrap="square" lIns="0" tIns="0" rIns="0" bIns="0" rtlCol="0"/>
            <a:lstStyle/>
            <a:p>
              <a:endParaRPr/>
            </a:p>
          </p:txBody>
        </p:sp>
        <p:sp>
          <p:nvSpPr>
            <p:cNvPr id="23" name="object 22"/>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4" name="object 23"/>
            <p:cNvSpPr/>
            <p:nvPr/>
          </p:nvSpPr>
          <p:spPr>
            <a:xfrm>
              <a:off x="4517012" y="3373304"/>
              <a:ext cx="2992120" cy="3455035"/>
            </a:xfrm>
            <a:custGeom>
              <a:avLst/>
              <a:gdLst/>
              <a:ahLst/>
              <a:cxnLst/>
              <a:rect l="l" t="t" r="r" b="b"/>
              <a:pathLst>
                <a:path w="2992120" h="3455034">
                  <a:moveTo>
                    <a:pt x="2991661" y="2590862"/>
                  </a:moveTo>
                  <a:lnTo>
                    <a:pt x="2991661" y="863628"/>
                  </a:lnTo>
                  <a:lnTo>
                    <a:pt x="1495825" y="0"/>
                  </a:lnTo>
                  <a:lnTo>
                    <a:pt x="0" y="863628"/>
                  </a:lnTo>
                  <a:lnTo>
                    <a:pt x="0" y="2590862"/>
                  </a:lnTo>
                  <a:lnTo>
                    <a:pt x="1495825" y="3454480"/>
                  </a:lnTo>
                  <a:lnTo>
                    <a:pt x="2991661" y="2590862"/>
                  </a:lnTo>
                  <a:close/>
                </a:path>
              </a:pathLst>
            </a:custGeom>
            <a:ln w="10872">
              <a:solidFill>
                <a:srgbClr val="0870B7"/>
              </a:solidFill>
            </a:ln>
          </p:spPr>
          <p:txBody>
            <a:bodyPr wrap="square" lIns="0" tIns="0" rIns="0" bIns="0" rtlCol="0"/>
            <a:lstStyle/>
            <a:p>
              <a:endParaRPr/>
            </a:p>
          </p:txBody>
        </p:sp>
        <p:sp>
          <p:nvSpPr>
            <p:cNvPr id="25" name="object 24"/>
            <p:cNvSpPr/>
            <p:nvPr/>
          </p:nvSpPr>
          <p:spPr>
            <a:xfrm>
              <a:off x="6013770" y="5088953"/>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6" name="Marcador de título 31"/>
          <p:cNvSpPr>
            <a:spLocks noGrp="1"/>
          </p:cNvSpPr>
          <p:nvPr>
            <p:ph type="title"/>
          </p:nvPr>
        </p:nvSpPr>
        <p:spPr>
          <a:xfrm>
            <a:off x="10585450" y="3935531"/>
            <a:ext cx="8135938" cy="4371201"/>
          </a:xfrm>
          <a:prstGeom prst="rect">
            <a:avLst/>
          </a:prstGeom>
        </p:spPr>
        <p:txBody>
          <a:bodyPr vert="horz" lIns="91440" tIns="45720" rIns="91440" bIns="45720" rtlCol="0" anchor="ctr">
            <a:normAutofit/>
          </a:bodyPr>
          <a:lstStyle>
            <a:lvl1pPr>
              <a:defRPr baseline="0">
                <a:solidFill>
                  <a:schemeClr val="bg1"/>
                </a:solidFill>
              </a:defRPr>
            </a:lvl1pPr>
          </a:lstStyle>
          <a:p>
            <a:r>
              <a:rPr lang="es-ES"/>
              <a:t>Haga clic para modificar el estilo de título del patrón</a:t>
            </a:r>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ersonaje a la izquierda">
    <p:spTree>
      <p:nvGrpSpPr>
        <p:cNvPr id="1" name=""/>
        <p:cNvGrpSpPr/>
        <p:nvPr/>
      </p:nvGrpSpPr>
      <p:grpSpPr>
        <a:xfrm>
          <a:off x="0" y="0"/>
          <a:ext cx="0" cy="0"/>
          <a:chOff x="0" y="0"/>
          <a:chExt cx="0" cy="0"/>
        </a:xfrm>
      </p:grpSpPr>
      <p:sp>
        <p:nvSpPr>
          <p:cNvPr id="2" name="Título 1"/>
          <p:cNvSpPr>
            <a:spLocks noGrp="1"/>
          </p:cNvSpPr>
          <p:nvPr>
            <p:ph type="title"/>
          </p:nvPr>
        </p:nvSpPr>
        <p:spPr>
          <a:xfrm>
            <a:off x="10052050" y="646113"/>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0052050" y="3233738"/>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Personaje a la derecha">
    <p:spTree>
      <p:nvGrpSpPr>
        <p:cNvPr id="1" name=""/>
        <p:cNvGrpSpPr/>
        <p:nvPr/>
      </p:nvGrpSpPr>
      <p:grpSpPr>
        <a:xfrm>
          <a:off x="0" y="0"/>
          <a:ext cx="0" cy="0"/>
          <a:chOff x="0" y="0"/>
          <a:chExt cx="0" cy="0"/>
        </a:xfrm>
      </p:grpSpPr>
      <p:sp>
        <p:nvSpPr>
          <p:cNvPr id="2" name="Título 1"/>
          <p:cNvSpPr>
            <a:spLocks noGrp="1"/>
          </p:cNvSpPr>
          <p:nvPr>
            <p:ph type="title"/>
          </p:nvPr>
        </p:nvSpPr>
        <p:spPr>
          <a:xfrm>
            <a:off x="1382713" y="742950"/>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382713" y="3330575"/>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ersonaje a la izquierd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82713" y="892175"/>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je a la derech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0052050" y="1000919"/>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7250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23/04/23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23/04/23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23/04/23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23/04/23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23/04/23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23/04/23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23/04/23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23/04/23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23/04/23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23/04/23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23/04/23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23/04/23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23/04/23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23/04/23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2.sv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2.sv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2.sv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23/04/23</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382713" y="646113"/>
            <a:ext cx="17338675" cy="234791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706" r:id="rId6"/>
  </p:sldLayoutIdLst>
  <p:txStyles>
    <p:titleStyle>
      <a:lvl1pPr algn="l" defTabSz="914400" rtl="0" eaLnBrk="1" latinLnBrk="0" hangingPunct="1">
        <a:lnSpc>
          <a:spcPct val="90000"/>
        </a:lnSpc>
        <a:spcBef>
          <a:spcPct val="0"/>
        </a:spcBef>
        <a:buNone/>
        <a:defRPr sz="4400" b="1" i="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23/04/23</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23/04/23</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23/04/23</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Retrospectiva </a:t>
            </a:r>
            <a:r>
              <a:rPr lang="es-CO" dirty="0" err="1"/>
              <a:t>Inception</a:t>
            </a:r>
            <a:endParaRPr lang="es-CO" dirty="0"/>
          </a:p>
        </p:txBody>
      </p:sp>
      <p:sp>
        <p:nvSpPr>
          <p:cNvPr id="3" name="Subtítulo 2"/>
          <p:cNvSpPr>
            <a:spLocks noGrp="1"/>
          </p:cNvSpPr>
          <p:nvPr>
            <p:ph type="subTitle" idx="1"/>
          </p:nvPr>
        </p:nvSpPr>
        <p:spPr/>
        <p:txBody>
          <a:bodyPr vert="horz" lIns="91440" tIns="45720" rIns="91440" bIns="45720" rtlCol="0" anchor="t">
            <a:normAutofit/>
          </a:bodyPr>
          <a:lstStyle/>
          <a:p>
            <a:r>
              <a:rPr lang="es-CO" dirty="0"/>
              <a:t>Grupo 19</a:t>
            </a:r>
          </a:p>
          <a:p>
            <a:endParaRPr lang="es-CO" dirty="0">
              <a:cs typeface="Arial"/>
            </a:endParaRPr>
          </a:p>
          <a:p>
            <a:r>
              <a:rPr lang="es-CO" dirty="0">
                <a:cs typeface="Arial"/>
              </a:rPr>
              <a:t>Carlos Tovar</a:t>
            </a:r>
          </a:p>
          <a:p>
            <a:r>
              <a:rPr lang="es-CO" dirty="0">
                <a:cs typeface="Arial"/>
              </a:rPr>
              <a:t>Sebastián Arango</a:t>
            </a:r>
          </a:p>
          <a:p>
            <a:r>
              <a:rPr lang="es-CO" dirty="0">
                <a:cs typeface="Arial"/>
              </a:rPr>
              <a:t>Sergio Riveros</a:t>
            </a:r>
          </a:p>
          <a:p>
            <a:r>
              <a:rPr lang="es-CO" dirty="0">
                <a:cs typeface="Arial"/>
              </a:rPr>
              <a:t>Helena Patarroyo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513074-C662-B073-B281-78D351FEC9FD}"/>
              </a:ext>
            </a:extLst>
          </p:cNvPr>
          <p:cNvSpPr txBox="1"/>
          <p:nvPr/>
        </p:nvSpPr>
        <p:spPr>
          <a:xfrm>
            <a:off x="1521596" y="1069610"/>
            <a:ext cx="41424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cs typeface="Arial"/>
              </a:rPr>
              <a:t>Imagen del Starfish</a:t>
            </a:r>
          </a:p>
        </p:txBody>
      </p:sp>
      <p:pic>
        <p:nvPicPr>
          <p:cNvPr id="3" name="Picture 2">
            <a:extLst>
              <a:ext uri="{FF2B5EF4-FFF2-40B4-BE49-F238E27FC236}">
                <a16:creationId xmlns:a16="http://schemas.microsoft.com/office/drawing/2014/main" id="{7BF923F8-9AED-3F64-9CAC-26F2221842F2}"/>
              </a:ext>
            </a:extLst>
          </p:cNvPr>
          <p:cNvPicPr>
            <a:picLocks noChangeAspect="1"/>
          </p:cNvPicPr>
          <p:nvPr/>
        </p:nvPicPr>
        <p:blipFill>
          <a:blip r:embed="rId2"/>
          <a:stretch>
            <a:fillRect/>
          </a:stretch>
        </p:blipFill>
        <p:spPr>
          <a:xfrm>
            <a:off x="3155706" y="1654385"/>
            <a:ext cx="13792688" cy="103476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7CD1A92-7077-EBE2-01DC-CE47F7136572}"/>
              </a:ext>
            </a:extLst>
          </p:cNvPr>
          <p:cNvSpPr txBox="1"/>
          <p:nvPr/>
        </p:nvSpPr>
        <p:spPr>
          <a:xfrm>
            <a:off x="1491417" y="1114868"/>
            <a:ext cx="5621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a:cs typeface="Arial"/>
              </a:rPr>
              <a:t>Compromisos Acordados</a:t>
            </a:r>
            <a:endParaRPr lang="es-ES"/>
          </a:p>
        </p:txBody>
      </p:sp>
      <p:graphicFrame>
        <p:nvGraphicFramePr>
          <p:cNvPr id="4" name="Tabla 4">
            <a:extLst>
              <a:ext uri="{FF2B5EF4-FFF2-40B4-BE49-F238E27FC236}">
                <a16:creationId xmlns:a16="http://schemas.microsoft.com/office/drawing/2014/main" id="{8BC0222F-2C24-931C-F1AC-F3F1BB658C13}"/>
              </a:ext>
            </a:extLst>
          </p:cNvPr>
          <p:cNvGraphicFramePr>
            <a:graphicFrameLocks noGrp="1"/>
          </p:cNvGraphicFramePr>
          <p:nvPr>
            <p:extLst>
              <p:ext uri="{D42A27DB-BD31-4B8C-83A1-F6EECF244321}">
                <p14:modId xmlns:p14="http://schemas.microsoft.com/office/powerpoint/2010/main" val="743436150"/>
              </p:ext>
            </p:extLst>
          </p:nvPr>
        </p:nvGraphicFramePr>
        <p:xfrm>
          <a:off x="5108943" y="3193415"/>
          <a:ext cx="9886213" cy="5760720"/>
        </p:xfrm>
        <a:graphic>
          <a:graphicData uri="http://schemas.openxmlformats.org/drawingml/2006/table">
            <a:tbl>
              <a:tblPr firstRow="1" bandRow="1">
                <a:tableStyleId>{5C22544A-7EE6-4342-B048-85BDC9FD1C3A}</a:tableStyleId>
              </a:tblPr>
              <a:tblGrid>
                <a:gridCol w="9886213">
                  <a:extLst>
                    <a:ext uri="{9D8B030D-6E8A-4147-A177-3AD203B41FA5}">
                      <a16:colId xmlns:a16="http://schemas.microsoft.com/office/drawing/2014/main" val="1604341942"/>
                    </a:ext>
                  </a:extLst>
                </a:gridCol>
              </a:tblGrid>
              <a:tr h="370840">
                <a:tc>
                  <a:txBody>
                    <a:bodyPr/>
                    <a:lstStyle/>
                    <a:p>
                      <a:pPr algn="just"/>
                      <a:r>
                        <a:rPr lang="es-ES_tradnl" noProof="0"/>
                        <a:t>Compromisos Acordados</a:t>
                      </a:r>
                    </a:p>
                  </a:txBody>
                  <a:tcPr marL="137160" marR="137160" marT="137160" marB="137160"/>
                </a:tc>
                <a:extLst>
                  <a:ext uri="{0D108BD9-81ED-4DB2-BD59-A6C34878D82A}">
                    <a16:rowId xmlns:a16="http://schemas.microsoft.com/office/drawing/2014/main" val="2353469794"/>
                  </a:ext>
                </a:extLst>
              </a:tr>
              <a:tr h="370840">
                <a:tc>
                  <a:txBody>
                    <a:bodyPr/>
                    <a:lstStyle/>
                    <a:p>
                      <a:pPr lvl="0" algn="just">
                        <a:buNone/>
                      </a:pPr>
                      <a:r>
                        <a:rPr lang="es-ES_tradnl" noProof="0"/>
                        <a:t>Mantener el trabajo colaborativo. Seguir apoyando a los compañeros en la resolución de bloqueos.</a:t>
                      </a:r>
                    </a:p>
                  </a:txBody>
                  <a:tcPr marL="137160" marR="137160" marT="137160" marB="137160"/>
                </a:tc>
                <a:extLst>
                  <a:ext uri="{0D108BD9-81ED-4DB2-BD59-A6C34878D82A}">
                    <a16:rowId xmlns:a16="http://schemas.microsoft.com/office/drawing/2014/main" val="1381260745"/>
                  </a:ext>
                </a:extLst>
              </a:tr>
              <a:tr h="370840">
                <a:tc>
                  <a:txBody>
                    <a:bodyPr/>
                    <a:lstStyle/>
                    <a:p>
                      <a:pPr lvl="0" algn="just">
                        <a:buNone/>
                      </a:pPr>
                      <a:r>
                        <a:rPr lang="es-ES_tradnl" noProof="0"/>
                        <a:t>Distribuir las actividades de forma equitativa entre los miembros del equipo. Validar que todos están de acuerdo con la distribución de actividades realizada.</a:t>
                      </a:r>
                    </a:p>
                  </a:txBody>
                  <a:tcPr marL="137160" marR="137160" marT="137160" marB="137160"/>
                </a:tc>
                <a:extLst>
                  <a:ext uri="{0D108BD9-81ED-4DB2-BD59-A6C34878D82A}">
                    <a16:rowId xmlns:a16="http://schemas.microsoft.com/office/drawing/2014/main" val="1617618836"/>
                  </a:ext>
                </a:extLst>
              </a:tr>
              <a:tr h="370840">
                <a:tc>
                  <a:txBody>
                    <a:bodyPr/>
                    <a:lstStyle/>
                    <a:p>
                      <a:pPr lvl="0" algn="just">
                        <a:buNone/>
                      </a:pPr>
                      <a:r>
                        <a:rPr lang="es-ES_tradnl" noProof="0"/>
                        <a:t>Revisar el material del curso los primeros días para estar al tanto de las tareas pendientes y aprovechar la hora de preguntas y los horarios de los tutores para resolver las inquietudes que se puedan presentar.</a:t>
                      </a:r>
                    </a:p>
                  </a:txBody>
                  <a:tcPr marL="137160" marR="137160" marT="137160" marB="137160"/>
                </a:tc>
                <a:extLst>
                  <a:ext uri="{0D108BD9-81ED-4DB2-BD59-A6C34878D82A}">
                    <a16:rowId xmlns:a16="http://schemas.microsoft.com/office/drawing/2014/main" val="38959739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a:t>Revisar entre todo el equipo el resultado final antes de ser entregado.</a:t>
                      </a:r>
                    </a:p>
                  </a:txBody>
                  <a:tcPr marL="137160" marR="137160" marT="137160" marB="137160"/>
                </a:tc>
                <a:extLst>
                  <a:ext uri="{0D108BD9-81ED-4DB2-BD59-A6C34878D82A}">
                    <a16:rowId xmlns:a16="http://schemas.microsoft.com/office/drawing/2014/main" val="96567014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a:t>En caso de que se presenten dudas relacionadas con entregas, comunicarlas lo más pronto posible y en caso de ser necesario, contactar a algún tutor para solucionar la duda.</a:t>
                      </a:r>
                    </a:p>
                  </a:txBody>
                  <a:tcPr marL="137160" marR="137160" marT="137160" marB="137160"/>
                </a:tc>
                <a:extLst>
                  <a:ext uri="{0D108BD9-81ED-4DB2-BD59-A6C34878D82A}">
                    <a16:rowId xmlns:a16="http://schemas.microsoft.com/office/drawing/2014/main" val="211430227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Encontrar espacios comunes para todos los miembros del equipo para reunirse, con disponibilidad completa de tiempo, para debatir, compartir conocimiento y resolver dudas que se presenten. También para organizar el trabajo de la semana.</a:t>
                      </a:r>
                    </a:p>
                  </a:txBody>
                  <a:tcPr marL="137160" marR="137160" marT="137160" marB="137160"/>
                </a:tc>
                <a:extLst>
                  <a:ext uri="{0D108BD9-81ED-4DB2-BD59-A6C34878D82A}">
                    <a16:rowId xmlns:a16="http://schemas.microsoft.com/office/drawing/2014/main" val="20565653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2556C1-F85C-7726-B83B-DC7D7899B443}"/>
              </a:ext>
            </a:extLst>
          </p:cNvPr>
          <p:cNvSpPr txBox="1"/>
          <p:nvPr/>
        </p:nvSpPr>
        <p:spPr>
          <a:xfrm>
            <a:off x="1491417" y="1114868"/>
            <a:ext cx="5621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a:cs typeface="Arial"/>
              </a:rPr>
              <a:t>Aspectos a mejorar</a:t>
            </a:r>
          </a:p>
        </p:txBody>
      </p:sp>
      <p:graphicFrame>
        <p:nvGraphicFramePr>
          <p:cNvPr id="5" name="Tabla 4">
            <a:extLst>
              <a:ext uri="{FF2B5EF4-FFF2-40B4-BE49-F238E27FC236}">
                <a16:creationId xmlns:a16="http://schemas.microsoft.com/office/drawing/2014/main" id="{22143D43-E7C9-8D46-F93A-EB96A3A6B782}"/>
              </a:ext>
            </a:extLst>
          </p:cNvPr>
          <p:cNvGraphicFramePr>
            <a:graphicFrameLocks noGrp="1"/>
          </p:cNvGraphicFramePr>
          <p:nvPr>
            <p:extLst>
              <p:ext uri="{D42A27DB-BD31-4B8C-83A1-F6EECF244321}">
                <p14:modId xmlns:p14="http://schemas.microsoft.com/office/powerpoint/2010/main" val="2940157977"/>
              </p:ext>
            </p:extLst>
          </p:nvPr>
        </p:nvGraphicFramePr>
        <p:xfrm>
          <a:off x="4747568" y="2233295"/>
          <a:ext cx="10608964" cy="7680960"/>
        </p:xfrm>
        <a:graphic>
          <a:graphicData uri="http://schemas.openxmlformats.org/drawingml/2006/table">
            <a:tbl>
              <a:tblPr firstRow="1" bandRow="1">
                <a:tableStyleId>{5C22544A-7EE6-4342-B048-85BDC9FD1C3A}</a:tableStyleId>
              </a:tblPr>
              <a:tblGrid>
                <a:gridCol w="5304482">
                  <a:extLst>
                    <a:ext uri="{9D8B030D-6E8A-4147-A177-3AD203B41FA5}">
                      <a16:colId xmlns:a16="http://schemas.microsoft.com/office/drawing/2014/main" val="1604341942"/>
                    </a:ext>
                  </a:extLst>
                </a:gridCol>
                <a:gridCol w="5304482">
                  <a:extLst>
                    <a:ext uri="{9D8B030D-6E8A-4147-A177-3AD203B41FA5}">
                      <a16:colId xmlns:a16="http://schemas.microsoft.com/office/drawing/2014/main" val="1153258823"/>
                    </a:ext>
                  </a:extLst>
                </a:gridCol>
              </a:tblGrid>
              <a:tr h="370840">
                <a:tc>
                  <a:txBody>
                    <a:bodyPr/>
                    <a:lstStyle/>
                    <a:p>
                      <a:pPr lvl="0" algn="ctr">
                        <a:buNone/>
                      </a:pPr>
                      <a:r>
                        <a:rPr lang="es-ES_tradnl" noProof="0"/>
                        <a:t>Aspectos a mejorar </a:t>
                      </a:r>
                    </a:p>
                  </a:txBody>
                  <a:tcPr marL="137160" marR="137160" marT="137160" marB="137160"/>
                </a:tc>
                <a:tc>
                  <a:txBody>
                    <a:bodyPr/>
                    <a:lstStyle/>
                    <a:p>
                      <a:pPr lvl="0" algn="ctr">
                        <a:buNone/>
                      </a:pPr>
                      <a:r>
                        <a:rPr lang="es-ES_tradnl" noProof="0"/>
                        <a:t>Acciones acordadas para mejorar</a:t>
                      </a:r>
                    </a:p>
                  </a:txBody>
                  <a:tcPr marL="137160" marR="137160" marT="137160" marB="137160"/>
                </a:tc>
                <a:extLst>
                  <a:ext uri="{0D108BD9-81ED-4DB2-BD59-A6C34878D82A}">
                    <a16:rowId xmlns:a16="http://schemas.microsoft.com/office/drawing/2014/main" val="2353469794"/>
                  </a:ext>
                </a:extLst>
              </a:tr>
              <a:tr h="370840">
                <a:tc>
                  <a:txBody>
                    <a:bodyPr/>
                    <a:lstStyle/>
                    <a:p>
                      <a:pPr algn="just"/>
                      <a:r>
                        <a:rPr lang="es-ES_tradnl" noProof="0" dirty="0"/>
                        <a:t>Mejorar y tener mayor claridad en la asignación de tareas y responsabilidades a los miembros del equipo.</a:t>
                      </a:r>
                    </a:p>
                  </a:txBody>
                  <a:tcPr marL="137160" marR="137160" marT="137160" marB="137160"/>
                </a:tc>
                <a:tc>
                  <a:txBody>
                    <a:bodyPr/>
                    <a:lstStyle/>
                    <a:p>
                      <a:pPr lvl="0" algn="just">
                        <a:buNone/>
                      </a:pPr>
                      <a:r>
                        <a:rPr lang="es-ES_tradnl" noProof="0"/>
                        <a:t>Crear un registro de las tareas asignadas para tener claridad en las responsabilidades de cada miembro del equipo referente a los entregables de cada semana. Este registro se consignará en un documento Word y será almacenado en la carpeta compartida del curso.</a:t>
                      </a:r>
                    </a:p>
                  </a:txBody>
                  <a:tcPr marL="137160" marR="137160" marT="137160" marB="137160"/>
                </a:tc>
                <a:extLst>
                  <a:ext uri="{0D108BD9-81ED-4DB2-BD59-A6C34878D82A}">
                    <a16:rowId xmlns:a16="http://schemas.microsoft.com/office/drawing/2014/main" val="1381260745"/>
                  </a:ext>
                </a:extLst>
              </a:tr>
              <a:tr h="370840">
                <a:tc>
                  <a:txBody>
                    <a:bodyPr/>
                    <a:lstStyle/>
                    <a:p>
                      <a:pPr algn="just"/>
                      <a:r>
                        <a:rPr lang="es-ES_tradnl" noProof="0" dirty="0"/>
                        <a:t>Realizar seguimiento de las tareas asignadas para conocer su estado, avance y/o bloqueos.</a:t>
                      </a:r>
                    </a:p>
                  </a:txBody>
                  <a:tcPr marL="137160" marR="137160" marT="137160" marB="137160"/>
                </a:tc>
                <a:tc>
                  <a:txBody>
                    <a:bodyPr/>
                    <a:lstStyle/>
                    <a:p>
                      <a:pPr lvl="0" algn="just">
                        <a:buNone/>
                      </a:pPr>
                      <a:r>
                        <a:rPr lang="es-ES_tradnl" noProof="0"/>
                        <a:t>Revisar el acta de las reuniones de la semana en caso de que hayan dudas respecto a temas tratados, compromisos asignados o responsabilidades asignadas, con el fin de tener presente cada uno de los elementos de las entregas.</a:t>
                      </a:r>
                    </a:p>
                  </a:txBody>
                  <a:tcPr marL="137160" marR="137160" marT="137160" marB="137160"/>
                </a:tc>
                <a:extLst>
                  <a:ext uri="{0D108BD9-81ED-4DB2-BD59-A6C34878D82A}">
                    <a16:rowId xmlns:a16="http://schemas.microsoft.com/office/drawing/2014/main" val="1617618836"/>
                  </a:ext>
                </a:extLst>
              </a:tr>
              <a:tr h="370840">
                <a:tc>
                  <a:txBody>
                    <a:bodyPr/>
                    <a:lstStyle/>
                    <a:p>
                      <a:pPr algn="just"/>
                      <a:r>
                        <a:rPr lang="es-ES_tradnl" noProof="0" dirty="0"/>
                        <a:t>Mejorar la comunicación y eficacia en la respuesta de los mensajes entre el equipo.</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a:t>Comunicar oportunamente al equipo en caso de ausencia, inconvenientes con la tarea asignada, o cualquier otro caso para poder definir un plan de ayuda en conjunto</a:t>
                      </a:r>
                    </a:p>
                  </a:txBody>
                  <a:tcPr marL="137160" marR="137160" marT="137160" marB="137160"/>
                </a:tc>
                <a:extLst>
                  <a:ext uri="{0D108BD9-81ED-4DB2-BD59-A6C34878D82A}">
                    <a16:rowId xmlns:a16="http://schemas.microsoft.com/office/drawing/2014/main" val="3940111099"/>
                  </a:ext>
                </a:extLst>
              </a:tr>
              <a:tr h="370840">
                <a:tc>
                  <a:txBody>
                    <a:bodyPr/>
                    <a:lstStyle/>
                    <a:p>
                      <a:pPr algn="just"/>
                      <a:r>
                        <a:rPr lang="es-ES_tradnl" noProof="0" dirty="0"/>
                        <a:t>Resolver dudas relacionadas a las implementaciones de las tareas.</a:t>
                      </a:r>
                    </a:p>
                  </a:txBody>
                  <a:tcPr marL="137160" marR="137160" marT="137160" marB="13716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noProof="0" dirty="0"/>
                        <a:t>Lograr que cada miembro con mayor conocimiento en alguna área del desarrollo o la implementación pueda compartir el conocimiento a los demás miembros del equipo con el fin de equilibrar el conocimiento y las habilidades de todo el equipo.</a:t>
                      </a:r>
                    </a:p>
                  </a:txBody>
                  <a:tcPr marL="137160" marR="137160" marT="137160" marB="137160"/>
                </a:tc>
                <a:extLst>
                  <a:ext uri="{0D108BD9-81ED-4DB2-BD59-A6C34878D82A}">
                    <a16:rowId xmlns:a16="http://schemas.microsoft.com/office/drawing/2014/main" val="115875328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8EB7AE8-BD7B-BC85-BD28-0386B7677F91}"/>
              </a:ext>
            </a:extLst>
          </p:cNvPr>
          <p:cNvSpPr txBox="1"/>
          <p:nvPr/>
        </p:nvSpPr>
        <p:spPr>
          <a:xfrm>
            <a:off x="1491417" y="1114868"/>
            <a:ext cx="11477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a:cs typeface="Arial"/>
              </a:rPr>
              <a:t>Lecciones aprendidas</a:t>
            </a:r>
          </a:p>
        </p:txBody>
      </p:sp>
      <p:sp>
        <p:nvSpPr>
          <p:cNvPr id="3" name="CuadroTexto 2">
            <a:extLst>
              <a:ext uri="{FF2B5EF4-FFF2-40B4-BE49-F238E27FC236}">
                <a16:creationId xmlns:a16="http://schemas.microsoft.com/office/drawing/2014/main" id="{CC000447-5D34-0918-C156-107FE18832F5}"/>
              </a:ext>
            </a:extLst>
          </p:cNvPr>
          <p:cNvSpPr txBox="1"/>
          <p:nvPr/>
        </p:nvSpPr>
        <p:spPr>
          <a:xfrm>
            <a:off x="1615440" y="2225040"/>
            <a:ext cx="16703040" cy="369331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s-CO" dirty="0"/>
              <a:t>Es de vital importancia destinar un espacio al inicio de la semana donde se socialicen y asignen las tareas que deben ser ejecutadas. Este espacio permite aumentar la probabilidad de cumplimiento de los objetivos semanales. Adicionalmente, los miembros de los equipos pueden manifestar y resolver dudas que se tengan respecto a una asignación determinada. Finalmente, en caso de encontrar dudas que no puedan ser resueltas por los miembros del equipo se contará con tiempo suficiente para discutir esas dudas con el tutor o hacer uso del canal de Slack de la materia para resolverlas.</a:t>
            </a:r>
          </a:p>
          <a:p>
            <a:pPr algn="just"/>
            <a:endParaRPr lang="es-CO" dirty="0">
              <a:cs typeface="Arial"/>
            </a:endParaRPr>
          </a:p>
          <a:p>
            <a:pPr marL="285750" indent="-285750" algn="just">
              <a:buFont typeface="Arial" panose="020B0604020202020204" pitchFamily="34" charset="0"/>
              <a:buChar char="•"/>
            </a:pPr>
            <a:r>
              <a:rPr lang="es-CO" dirty="0">
                <a:cs typeface="Arial"/>
              </a:rPr>
              <a:t>Es de vital importancia que cada uno de los miembros del equipo pueda expresar las opiniones de forma oportuna y asertiva, de tal forma que se evite tener conflictos y vacío en la información. Esto ayuda a que se puedan completar las tareas de forma óptima y en el menor tiempo posible.</a:t>
            </a:r>
          </a:p>
          <a:p>
            <a:pPr marL="285750" indent="-285750" algn="just">
              <a:buFont typeface="Arial" panose="020B0604020202020204" pitchFamily="34" charset="0"/>
              <a:buChar char="•"/>
            </a:pPr>
            <a:endParaRPr lang="es-CO" dirty="0">
              <a:cs typeface="Arial"/>
            </a:endParaRPr>
          </a:p>
          <a:p>
            <a:pPr marL="285750" indent="-285750" algn="just">
              <a:buFont typeface="Arial" panose="020B0604020202020204" pitchFamily="34" charset="0"/>
              <a:buChar char="•"/>
            </a:pPr>
            <a:r>
              <a:rPr lang="es-CO" dirty="0">
                <a:cs typeface="Arial"/>
              </a:rPr>
              <a:t>Se debe procurar en lo posible que las asignaciones en los desarrollos sean independientes y no bloqueen o dependan del desarrollo de otro miembro del equipo, para evitar demoras en las entregas.</a:t>
            </a:r>
          </a:p>
          <a:p>
            <a:pPr marL="285750" indent="-285750" algn="just">
              <a:buFont typeface="Arial" panose="020B0604020202020204" pitchFamily="34" charset="0"/>
              <a:buChar char="•"/>
            </a:pPr>
            <a:endParaRPr lang="es-CO" dirty="0">
              <a:cs typeface="Arial"/>
            </a:endParaRPr>
          </a:p>
          <a:p>
            <a:pPr marL="285750" indent="-285750" algn="just">
              <a:buFont typeface="Arial" panose="020B0604020202020204" pitchFamily="34" charset="0"/>
              <a:buChar char="•"/>
            </a:pPr>
            <a:r>
              <a:rPr lang="es-CO" dirty="0">
                <a:cs typeface="Arial"/>
              </a:rPr>
              <a:t>Al realizar modificaciones en el repositorio, se debe garantizar que se haga un correcto maneo de ramas con el fin de evitar conflictos, errores en la integración y pérdida de información al sobre escribir cambios de otro miembro del equipo. Garantizar el uso correcto de Gitflow definido en las reglas del equipo.</a:t>
            </a:r>
          </a:p>
        </p:txBody>
      </p:sp>
    </p:spTree>
    <p:extLst>
      <p:ext uri="{BB962C8B-B14F-4D97-AF65-F5344CB8AC3E}">
        <p14:creationId xmlns:p14="http://schemas.microsoft.com/office/powerpoint/2010/main" val="258207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en blanco y negro&#10;&#10;Descripción generada automáticamente con confianza baja">
            <a:extLst>
              <a:ext uri="{FF2B5EF4-FFF2-40B4-BE49-F238E27FC236}">
                <a16:creationId xmlns:a16="http://schemas.microsoft.com/office/drawing/2014/main" id="{81F5B806-8B2D-AE50-0A27-48994D40A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38" y="1324855"/>
            <a:ext cx="2784659" cy="1075663"/>
          </a:xfrm>
          <a:prstGeom prst="rect">
            <a:avLst/>
          </a:prstGeom>
        </p:spPr>
      </p:pic>
      <p:sp>
        <p:nvSpPr>
          <p:cNvPr id="6" name="CuadroTexto 5">
            <a:extLst>
              <a:ext uri="{FF2B5EF4-FFF2-40B4-BE49-F238E27FC236}">
                <a16:creationId xmlns:a16="http://schemas.microsoft.com/office/drawing/2014/main" id="{6E3E24F2-D469-0477-E32A-013755FCD7E6}"/>
              </a:ext>
            </a:extLst>
          </p:cNvPr>
          <p:cNvSpPr txBox="1"/>
          <p:nvPr/>
        </p:nvSpPr>
        <p:spPr>
          <a:xfrm>
            <a:off x="1741439" y="4787609"/>
            <a:ext cx="16621223" cy="3290516"/>
          </a:xfrm>
          <a:prstGeom prst="rect">
            <a:avLst/>
          </a:prstGeom>
          <a:noFill/>
        </p:spPr>
        <p:txBody>
          <a:bodyPr wrap="square" rtlCol="0">
            <a:spAutoFit/>
          </a:bodyPr>
          <a:lstStyle/>
          <a:p>
            <a:r>
              <a:rPr lang="es-419" sz="2309" b="1">
                <a:latin typeface="Lato" panose="020F0502020204030203" pitchFamily="34" charset="0"/>
              </a:rPr>
              <a:t>© - Derechos Reservados: </a:t>
            </a:r>
            <a:r>
              <a:rPr lang="es-419" sz="2309">
                <a:latin typeface="Lato" panose="020F0502020204030203" pitchFamily="34" charset="0"/>
              </a:rPr>
              <a:t>la presente obra, y en general todos sus contenidos, se encuentran protegidos por las normas internacionales y nacionales vigentes sobre propiedad Intelectual, por lo tanto su utilización parcial o total, reproducción, comunicación pública, transformación, distribución, alquiler, préstamo público e importación, total o parcial, en todo o en parte, en formato impreso o digital y en cualquier formato conocido o por conocer, se encuentran prohibidos, y solo serán lícitos en la medida en que se cuente con la autorización previa y expresa por escrito de la Universidad de los Andes.</a:t>
            </a:r>
          </a:p>
          <a:p>
            <a:endParaRPr lang="es-419" sz="2309">
              <a:latin typeface="Lato" panose="020F0502020204030203" pitchFamily="34" charset="0"/>
            </a:endParaRPr>
          </a:p>
          <a:p>
            <a:r>
              <a:rPr lang="es-419" sz="2309">
                <a:latin typeface="Lato" panose="020F0502020204030203" pitchFamily="34" charset="0"/>
              </a:rPr>
              <a:t>De igual manera, la utilización de la imagen de las personas, docentes o estudiantes, sin su previa autorización está expresamente prohibida. En caso de incumplirse con lo mencionado, se procederá de conformidad con los reglamentos y políticas de la universidad, sin perjuicio de las demás acciones legales aplicables.</a:t>
            </a:r>
          </a:p>
        </p:txBody>
      </p:sp>
      <p:cxnSp>
        <p:nvCxnSpPr>
          <p:cNvPr id="8" name="Conector recto 7">
            <a:extLst>
              <a:ext uri="{FF2B5EF4-FFF2-40B4-BE49-F238E27FC236}">
                <a16:creationId xmlns:a16="http://schemas.microsoft.com/office/drawing/2014/main" id="{F2F0434D-F534-2403-C639-2D7194B7065D}"/>
              </a:ext>
            </a:extLst>
          </p:cNvPr>
          <p:cNvCxnSpPr>
            <a:cxnSpLocks/>
          </p:cNvCxnSpPr>
          <p:nvPr/>
        </p:nvCxnSpPr>
        <p:spPr>
          <a:xfrm>
            <a:off x="1741439" y="4193994"/>
            <a:ext cx="16621223"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1EDDB248-E9A3-3F5C-5EC0-E5BE576ADD19}"/>
              </a:ext>
            </a:extLst>
          </p:cNvPr>
          <p:cNvCxnSpPr>
            <a:cxnSpLocks/>
          </p:cNvCxnSpPr>
          <p:nvPr/>
        </p:nvCxnSpPr>
        <p:spPr>
          <a:xfrm>
            <a:off x="1741439" y="8745043"/>
            <a:ext cx="16621223" cy="0"/>
          </a:xfrm>
          <a:prstGeom prst="line">
            <a:avLst/>
          </a:prstGeom>
        </p:spPr>
        <p:style>
          <a:lnRef idx="1">
            <a:schemeClr val="dk1"/>
          </a:lnRef>
          <a:fillRef idx="0">
            <a:schemeClr val="dk1"/>
          </a:fillRef>
          <a:effectRef idx="0">
            <a:schemeClr val="dk1"/>
          </a:effectRef>
          <a:fontRef idx="minor">
            <a:schemeClr val="tx1"/>
          </a:fontRef>
        </p:style>
      </p:cxnSp>
      <p:sp>
        <p:nvSpPr>
          <p:cNvPr id="11" name="Rectángulo 10">
            <a:extLst>
              <a:ext uri="{FF2B5EF4-FFF2-40B4-BE49-F238E27FC236}">
                <a16:creationId xmlns:a16="http://schemas.microsoft.com/office/drawing/2014/main" id="{9EAB3392-A4DF-DC0F-9005-BFDA8D351B43}"/>
              </a:ext>
            </a:extLst>
          </p:cNvPr>
          <p:cNvSpPr/>
          <p:nvPr/>
        </p:nvSpPr>
        <p:spPr>
          <a:xfrm>
            <a:off x="0" y="419498"/>
            <a:ext cx="158465" cy="11308555"/>
          </a:xfrm>
          <a:prstGeom prst="rect">
            <a:avLst/>
          </a:prstGeom>
          <a:solidFill>
            <a:srgbClr val="21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sp>
        <p:nvSpPr>
          <p:cNvPr id="12" name="Rectángulo 11">
            <a:extLst>
              <a:ext uri="{FF2B5EF4-FFF2-40B4-BE49-F238E27FC236}">
                <a16:creationId xmlns:a16="http://schemas.microsoft.com/office/drawing/2014/main" id="{B8A3E730-9418-BC79-0993-BC738F7162F9}"/>
              </a:ext>
            </a:extLst>
          </p:cNvPr>
          <p:cNvSpPr/>
          <p:nvPr/>
        </p:nvSpPr>
        <p:spPr>
          <a:xfrm>
            <a:off x="0" y="2017406"/>
            <a:ext cx="158465" cy="9753630"/>
          </a:xfrm>
          <a:prstGeom prst="rect">
            <a:avLst/>
          </a:prstGeom>
          <a:solidFill>
            <a:srgbClr val="F9E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sz="2968"/>
          </a:p>
        </p:txBody>
      </p:sp>
      <p:pic>
        <p:nvPicPr>
          <p:cNvPr id="16" name="Imagen 15" descr="Fondo negro con letras blancas&#10;&#10;Descripción generada automáticamente con confianza media">
            <a:extLst>
              <a:ext uri="{FF2B5EF4-FFF2-40B4-BE49-F238E27FC236}">
                <a16:creationId xmlns:a16="http://schemas.microsoft.com/office/drawing/2014/main" id="{3FFFE140-7A0A-FA90-4C23-6383FB55A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90" y="2675890"/>
            <a:ext cx="5760324" cy="6795774"/>
          </a:xfrm>
          <a:prstGeom prst="rect">
            <a:avLst/>
          </a:prstGeom>
        </p:spPr>
      </p:pic>
    </p:spTree>
    <p:extLst>
      <p:ext uri="{BB962C8B-B14F-4D97-AF65-F5344CB8AC3E}">
        <p14:creationId xmlns:p14="http://schemas.microsoft.com/office/powerpoint/2010/main" val="4171484528"/>
      </p:ext>
    </p:extLst>
  </p:cSld>
  <p:clrMapOvr>
    <a:masterClrMapping/>
  </p:clrMapOvr>
</p:sld>
</file>

<file path=ppt/theme/theme1.xml><?xml version="1.0" encoding="utf-8"?>
<a:theme xmlns:a="http://schemas.openxmlformats.org/drawingml/2006/main" name="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ara videos">
  <a:themeElements>
    <a:clrScheme name="MISO VIrtual Videos">
      <a:dk1>
        <a:srgbClr val="000000"/>
      </a:dk1>
      <a:lt1>
        <a:srgbClr val="FFFFFF"/>
      </a:lt1>
      <a:dk2>
        <a:srgbClr val="000000"/>
      </a:dk2>
      <a:lt2>
        <a:srgbClr val="FFFFFF"/>
      </a:lt2>
      <a:accent1>
        <a:srgbClr val="0C0D2B"/>
      </a:accent1>
      <a:accent2>
        <a:srgbClr val="332174"/>
      </a:accent2>
      <a:accent3>
        <a:srgbClr val="3AB1E3"/>
      </a:accent3>
      <a:accent4>
        <a:srgbClr val="0070BA"/>
      </a:accent4>
      <a:accent5>
        <a:srgbClr val="9AC3E2"/>
      </a:accent5>
      <a:accent6>
        <a:srgbClr val="9991BA"/>
      </a:accent6>
      <a:hlink>
        <a:srgbClr val="32AEE2"/>
      </a:hlink>
      <a:folHlink>
        <a:srgbClr val="4D9BC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2921ADC3B76B84CAF46778B4C6A060E" ma:contentTypeVersion="7" ma:contentTypeDescription="Crear nuevo documento." ma:contentTypeScope="" ma:versionID="87f8445f33a11c18c9f8f10c4c99846c">
  <xsd:schema xmlns:xsd="http://www.w3.org/2001/XMLSchema" xmlns:xs="http://www.w3.org/2001/XMLSchema" xmlns:p="http://schemas.microsoft.com/office/2006/metadata/properties" xmlns:ns2="12cbf040-f84f-4655-9571-655f54da210a" xmlns:ns3="1b39491d-f095-48a9-bc30-bbf42388be4a" xmlns:ns4="c61bb0b7-a794-46e7-b5ca-774c3dd4ff5a" targetNamespace="http://schemas.microsoft.com/office/2006/metadata/properties" ma:root="true" ma:fieldsID="7b25a0d5133bf9f6ba99d627e0b756cd" ns2:_="" ns3:_="" ns4:_="">
    <xsd:import namespace="12cbf040-f84f-4655-9571-655f54da210a"/>
    <xsd:import namespace="1b39491d-f095-48a9-bc30-bbf42388be4a"/>
    <xsd:import namespace="c61bb0b7-a794-46e7-b5ca-774c3dd4ff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bf040-f84f-4655-9571-655f54da21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39491d-f095-48a9-bc30-bbf42388be4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1bb0b7-a794-46e7-b5ca-774c3dd4ff5a" elementFormDefault="qualified">
    <xsd:import namespace="http://schemas.microsoft.com/office/2006/documentManagement/types"/>
    <xsd:import namespace="http://schemas.microsoft.com/office/infopath/2007/PartnerControls"/>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5C1BFD-A495-4B06-AA03-FC257127494B}">
  <ds:schemaRefs>
    <ds:schemaRef ds:uri="12cbf040-f84f-4655-9571-655f54da210a"/>
    <ds:schemaRef ds:uri="1b39491d-f095-48a9-bc30-bbf42388be4a"/>
    <ds:schemaRef ds:uri="c61bb0b7-a794-46e7-b5ca-774c3dd4ff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1BC3A1-E250-4BCB-AE6A-4C3C4D108E1E}">
  <ds:schemaRefs>
    <ds:schemaRef ds:uri="http://schemas.microsoft.com/sharepoint/v3/contenttype/forms"/>
  </ds:schemaRefs>
</ds:datastoreItem>
</file>

<file path=customXml/itemProps3.xml><?xml version="1.0" encoding="utf-8"?>
<ds:datastoreItem xmlns:ds="http://schemas.openxmlformats.org/officeDocument/2006/customXml" ds:itemID="{22FEC8C6-5B9A-429D-8780-B146C57FD931}">
  <ds:schemaRefs>
    <ds:schemaRef ds:uri="12cbf040-f84f-4655-9571-655f54da210a"/>
    <ds:schemaRef ds:uri="1b39491d-f095-48a9-bc30-bbf42388be4a"/>
    <ds:schemaRef ds:uri="c61bb0b7-a794-46e7-b5ca-774c3dd4ff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Diseño para recursos no videos</Template>
  <TotalTime>11</TotalTime>
  <Words>815</Words>
  <Application>Microsoft Macintosh PowerPoint</Application>
  <PresentationFormat>Custom</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7</vt:i4>
      </vt:variant>
    </vt:vector>
  </HeadingPairs>
  <TitlesOfParts>
    <vt:vector size="16" baseType="lpstr">
      <vt:lpstr>Arial</vt:lpstr>
      <vt:lpstr>GT America Bold</vt:lpstr>
      <vt:lpstr>GT America Thin</vt:lpstr>
      <vt:lpstr>Lato</vt:lpstr>
      <vt:lpstr>Diseño para recursos no videos</vt:lpstr>
      <vt:lpstr>Diseño para videos</vt:lpstr>
      <vt:lpstr>1_Diseño para recursos no videos</vt:lpstr>
      <vt:lpstr>2_Diseño para recursos no videos</vt:lpstr>
      <vt:lpstr>3_Diseño para recursos no videos</vt:lpstr>
      <vt:lpstr>Retrospectiva Inception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Ernesto Correal Torres</dc:creator>
  <cp:lastModifiedBy>Juan Sebastián Arango Medina</cp:lastModifiedBy>
  <cp:revision>85</cp:revision>
  <dcterms:created xsi:type="dcterms:W3CDTF">2021-07-01T14:24:45Z</dcterms:created>
  <dcterms:modified xsi:type="dcterms:W3CDTF">2023-04-24T00:27:46Z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2020-11-25T19:00:00Z</vt:filetime>
  </property>
  <property fmtid="{D5CDD505-2E9C-101B-9397-08002B2CF9AE}" pid="3" name="Creator">
    <vt:lpwstr>Adobe Illustrator 24.0 (Windows)</vt:lpwstr>
  </property>
  <property fmtid="{D5CDD505-2E9C-101B-9397-08002B2CF9AE}" pid="4" name="LastSaved">
    <vt:filetime>2020-11-25T19:00:00Z</vt:filetime>
  </property>
  <property fmtid="{D5CDD505-2E9C-101B-9397-08002B2CF9AE}" pid="5" name="ContentTypeId">
    <vt:lpwstr>0x01010082921ADC3B76B84CAF46778B4C6A060E</vt:lpwstr>
  </property>
  <property fmtid="{D5CDD505-2E9C-101B-9397-08002B2CF9AE}" pid="6" name="KSOProductBuildVer">
    <vt:lpwstr>1033-11.1.0.10161</vt:lpwstr>
  </property>
</Properties>
</file>