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78" r:id="rId3"/>
    <p:sldId id="257" r:id="rId4"/>
    <p:sldId id="293" r:id="rId5"/>
    <p:sldId id="294" r:id="rId6"/>
    <p:sldId id="270" r:id="rId7"/>
    <p:sldId id="292" r:id="rId8"/>
    <p:sldId id="291" r:id="rId9"/>
    <p:sldId id="295" r:id="rId10"/>
    <p:sldId id="296" r:id="rId11"/>
    <p:sldId id="273" r:id="rId12"/>
    <p:sldId id="297" r:id="rId13"/>
    <p:sldId id="258" r:id="rId14"/>
    <p:sldId id="274" r:id="rId15"/>
    <p:sldId id="275" r:id="rId16"/>
    <p:sldId id="276" r:id="rId17"/>
    <p:sldId id="277" r:id="rId18"/>
    <p:sldId id="298" r:id="rId19"/>
    <p:sldId id="299" r:id="rId20"/>
    <p:sldId id="300" r:id="rId21"/>
    <p:sldId id="301" r:id="rId22"/>
    <p:sldId id="259" r:id="rId23"/>
    <p:sldId id="280" r:id="rId24"/>
    <p:sldId id="282" r:id="rId25"/>
    <p:sldId id="283" r:id="rId26"/>
    <p:sldId id="284" r:id="rId27"/>
    <p:sldId id="285" r:id="rId28"/>
    <p:sldId id="302" r:id="rId29"/>
    <p:sldId id="304" r:id="rId30"/>
    <p:sldId id="303" r:id="rId31"/>
    <p:sldId id="305" r:id="rId32"/>
    <p:sldId id="260" r:id="rId33"/>
    <p:sldId id="288" r:id="rId34"/>
    <p:sldId id="306" r:id="rId35"/>
    <p:sldId id="307" r:id="rId36"/>
    <p:sldId id="261" r:id="rId37"/>
    <p:sldId id="289" r:id="rId38"/>
    <p:sldId id="290" r:id="rId39"/>
    <p:sldId id="308" r:id="rId40"/>
    <p:sldId id="309" r:id="rId41"/>
    <p:sldId id="310" r:id="rId42"/>
    <p:sldId id="311" r:id="rId43"/>
    <p:sldId id="27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3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8EA2-D275-4227-8EA6-4E5BC39BA864}" type="datetimeFigureOut">
              <a:rPr lang="en-NZ" smtClean="0"/>
              <a:t>12/06/2019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D0955-CBDB-470A-8125-FF00F456D493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955-CBDB-470A-8125-FF00F456D493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570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47F3-1556-4F2C-9B01-E30E90BA15A4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67C-830D-4437-B65E-1B4B417F19A1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B6C5-CF45-48CC-BB63-A731D365D909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4CED-33EA-45BF-9962-D011AF99A199}" type="datetime1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CF0A-88AD-477D-9439-6203EB5EAFA1}" type="datetime1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B5C0-EF5F-43FE-90AD-52F20CA77274}" type="datetime1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A4B6-EC9A-4D65-A4C1-B34665830E45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F035-2223-46F9-AE4F-8F7B3F6EE192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B0AB-CF2F-4ED7-8C5B-85E2BF56F258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1F9-866D-4B5E-914E-57B433D619EA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2C99-0494-4087-B36C-A483E16989EC}" type="datetime1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628C-EF0B-4979-9D87-FC0D4F69ADFE}" type="datetime1">
              <a:rPr lang="en-NZ" smtClean="0"/>
              <a:t>12/06/2019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1921-CE73-4735-90AC-88D7CFF92E9C}" type="datetime1">
              <a:rPr lang="en-NZ" smtClean="0"/>
              <a:t>12/06/2019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C617-84FD-4712-B09A-BBB7ACA76BAB}" type="datetime1">
              <a:rPr lang="en-NZ" smtClean="0"/>
              <a:t>12/06/2019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DFDB-13B6-4C6D-BA9E-EE77180E4F91}" type="datetime1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19F-D5D0-47B8-81F0-613590548C4F}" type="datetime1">
              <a:rPr lang="en-NZ" smtClean="0"/>
              <a:t>12/06/2019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3D8D-B5B3-4016-B2B1-F6CDFA0D3C74}" type="datetime1">
              <a:rPr lang="en-NZ" smtClean="0"/>
              <a:t>12/06/2019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D394D3-E881-437B-968A-13B6B827F892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08062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The ORMS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Li Huiling(21802493)​</a:t>
            </a:r>
          </a:p>
          <a:p>
            <a:pPr algn="ctr"/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 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ROHINI GAUR</a:t>
            </a:r>
            <a:r>
              <a:rPr lang="en-N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1</a:t>
            </a:fld>
            <a:endParaRPr lang="en-N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Structure of the project layers</a:t>
            </a:r>
          </a:p>
          <a:p>
            <a:pPr lvl="1"/>
            <a:r>
              <a:rPr lang="en-US" b="1" dirty="0"/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10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4"/>
            <a:ext cx="4282040" cy="440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concepts</a:t>
            </a:r>
          </a:p>
          <a:p>
            <a:pPr lvl="1"/>
            <a:r>
              <a:rPr lang="en-US" b="1" dirty="0"/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/>
              <a:t>Data storage</a:t>
            </a:r>
          </a:p>
          <a:p>
            <a:r>
              <a:rPr lang="en-US" b="1" dirty="0"/>
              <a:t>Exception handlers</a:t>
            </a:r>
          </a:p>
          <a:p>
            <a:r>
              <a:rPr lang="en-US" b="1" dirty="0"/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7352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A466-5E5C-446A-BDBB-51502962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Structure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92C8-169A-48A9-A7CE-4CFB5C52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672980" cy="3777622"/>
          </a:xfrm>
        </p:spPr>
        <p:txBody>
          <a:bodyPr/>
          <a:lstStyle/>
          <a:p>
            <a:r>
              <a:rPr lang="en-NZ" b="1" dirty="0"/>
              <a:t>Design Pattern: SOC</a:t>
            </a:r>
          </a:p>
          <a:p>
            <a:r>
              <a:rPr lang="en-US" altLang="zh-CN" b="1" dirty="0">
                <a:sym typeface="+mn-ea"/>
              </a:rPr>
              <a:t>Changes:</a:t>
            </a:r>
          </a:p>
          <a:p>
            <a:pPr lvl="1"/>
            <a:r>
              <a:rPr lang="en-US" altLang="zh-CN" dirty="0">
                <a:sym typeface="+mn-ea"/>
              </a:rPr>
              <a:t>Use SOC pattern</a:t>
            </a:r>
          </a:p>
          <a:p>
            <a:r>
              <a:rPr lang="en-US" altLang="zh-CN" b="1" dirty="0">
                <a:sym typeface="+mn-ea"/>
              </a:rPr>
              <a:t>Reason: </a:t>
            </a:r>
          </a:p>
          <a:p>
            <a:pPr lvl="1"/>
            <a:r>
              <a:rPr lang="en-NZ" dirty="0"/>
              <a:t>SOC pattern: Separate sections.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A986-9C34-429C-907E-BE863F3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11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4C5E7-AE38-4828-B0AF-C3F84F0E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92" y="1689444"/>
            <a:ext cx="4041912" cy="47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8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Structure of the project layers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12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4"/>
            <a:ext cx="4282040" cy="440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concepts</a:t>
            </a:r>
          </a:p>
          <a:p>
            <a:pPr lvl="1"/>
            <a:r>
              <a:rPr lang="en-US" b="1" dirty="0"/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/>
              <a:t>Data storage</a:t>
            </a:r>
          </a:p>
          <a:p>
            <a:r>
              <a:rPr lang="en-US" b="1" dirty="0"/>
              <a:t>Exception handlers</a:t>
            </a:r>
          </a:p>
          <a:p>
            <a:r>
              <a:rPr lang="en-US" b="1" dirty="0"/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021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Function Flow – Log in &amp;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583" y="2120348"/>
            <a:ext cx="4346713" cy="4126782"/>
          </a:xfrm>
        </p:spPr>
        <p:txBody>
          <a:bodyPr>
            <a:normAutofit/>
          </a:bodyPr>
          <a:lstStyle/>
          <a:p>
            <a:r>
              <a:rPr lang="en-US" sz="2000" b="1" dirty="0"/>
              <a:t>Key concepts: </a:t>
            </a:r>
          </a:p>
          <a:p>
            <a:pPr lvl="1"/>
            <a:r>
              <a:rPr lang="en-US" sz="1800" dirty="0"/>
              <a:t>Abstract class: </a:t>
            </a:r>
            <a:r>
              <a:rPr lang="en-US" altLang="zh-CN" sz="1800" dirty="0"/>
              <a:t>NA</a:t>
            </a:r>
          </a:p>
          <a:p>
            <a:pPr lvl="1"/>
            <a:r>
              <a:rPr lang="en-US" sz="1800" dirty="0">
                <a:sym typeface="+mn-ea"/>
              </a:rPr>
              <a:t>Interface: NA</a:t>
            </a:r>
          </a:p>
          <a:p>
            <a:pPr lvl="1"/>
            <a:r>
              <a:rPr lang="en-US" sz="1800" dirty="0">
                <a:sym typeface="+mn-ea"/>
              </a:rPr>
              <a:t>Polymorphism: </a:t>
            </a:r>
            <a:r>
              <a:rPr lang="en-US" altLang="zh-CN" sz="1800" dirty="0">
                <a:sym typeface="+mn-ea"/>
              </a:rPr>
              <a:t>NA</a:t>
            </a:r>
          </a:p>
          <a:p>
            <a:pPr lvl="1"/>
            <a:r>
              <a:rPr lang="en-US" altLang="zh-CN" sz="1800" dirty="0">
                <a:sym typeface="+mn-ea"/>
              </a:rPr>
              <a:t>Self-define Event handler: NA</a:t>
            </a:r>
          </a:p>
          <a:p>
            <a:pPr lvl="1"/>
            <a:r>
              <a:rPr lang="en-US" altLang="zh-CN" sz="1800" dirty="0">
                <a:sym typeface="+mn-ea"/>
              </a:rPr>
              <a:t>Design patterns: NA</a:t>
            </a:r>
          </a:p>
          <a:p>
            <a:r>
              <a:rPr lang="en-US" altLang="zh-CN" b="1" dirty="0">
                <a:sym typeface="+mn-ea"/>
              </a:rPr>
              <a:t>Changes:</a:t>
            </a:r>
          </a:p>
          <a:p>
            <a:pPr lvl="1"/>
            <a:r>
              <a:rPr lang="en-US" altLang="zh-CN" dirty="0">
                <a:sym typeface="+mn-ea"/>
              </a:rPr>
              <a:t>Cancel the inheritance of the Employee abstract class.</a:t>
            </a:r>
          </a:p>
          <a:p>
            <a:r>
              <a:rPr lang="en-US" altLang="zh-CN" b="1" dirty="0">
                <a:sym typeface="+mn-ea"/>
              </a:rPr>
              <a:t>Reason: No need and easier.</a:t>
            </a:r>
          </a:p>
          <a:p>
            <a:endParaRPr lang="en-US" dirty="0">
              <a:sym typeface="+mn-ea"/>
            </a:endParaRPr>
          </a:p>
          <a:p>
            <a:pPr lvl="1"/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13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7F7F3-2DD6-4CEC-897C-EA1B0B3B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22" y="1577422"/>
            <a:ext cx="5278990" cy="50340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Function Flow –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825" y="2001079"/>
            <a:ext cx="4779314" cy="4126782"/>
          </a:xfrm>
        </p:spPr>
        <p:txBody>
          <a:bodyPr>
            <a:normAutofit/>
          </a:bodyPr>
          <a:lstStyle/>
          <a:p>
            <a:r>
              <a:rPr lang="en-US" sz="2000" b="1" dirty="0"/>
              <a:t>Key concepts: </a:t>
            </a:r>
          </a:p>
          <a:p>
            <a:pPr lvl="1"/>
            <a:r>
              <a:rPr lang="en-US" sz="1800" dirty="0"/>
              <a:t>Abstract class: </a:t>
            </a:r>
            <a:r>
              <a:rPr lang="en-US" altLang="zh-CN" sz="1800" dirty="0"/>
              <a:t>NA</a:t>
            </a:r>
          </a:p>
          <a:p>
            <a:pPr lvl="1"/>
            <a:r>
              <a:rPr lang="en-US" sz="1800" dirty="0">
                <a:sym typeface="+mn-ea"/>
              </a:rPr>
              <a:t>Interface: NA</a:t>
            </a:r>
          </a:p>
          <a:p>
            <a:pPr lvl="1"/>
            <a:r>
              <a:rPr lang="en-US" sz="1800" dirty="0">
                <a:sym typeface="+mn-ea"/>
              </a:rPr>
              <a:t>Polymorphism: </a:t>
            </a:r>
            <a:r>
              <a:rPr lang="en-US" altLang="zh-CN" sz="1800" dirty="0">
                <a:sym typeface="+mn-ea"/>
              </a:rPr>
              <a:t>NA</a:t>
            </a:r>
          </a:p>
          <a:p>
            <a:pPr lvl="1"/>
            <a:r>
              <a:rPr lang="en-US" altLang="zh-CN" sz="1800" dirty="0">
                <a:sym typeface="+mn-ea"/>
              </a:rPr>
              <a:t>Self-define Event handler: NA</a:t>
            </a:r>
          </a:p>
          <a:p>
            <a:pPr lvl="1"/>
            <a:r>
              <a:rPr lang="en-US" altLang="zh-CN" sz="1800" dirty="0">
                <a:sym typeface="+mn-ea"/>
              </a:rPr>
              <a:t>Design patterns: NA</a:t>
            </a:r>
          </a:p>
          <a:p>
            <a:r>
              <a:rPr lang="en-US" altLang="zh-CN" b="1" dirty="0">
                <a:sym typeface="+mn-ea"/>
              </a:rPr>
              <a:t>Changes: NA.</a:t>
            </a:r>
            <a:endParaRPr lang="en-US" dirty="0">
              <a:sym typeface="+mn-ea"/>
            </a:endParaRPr>
          </a:p>
          <a:p>
            <a:pPr lvl="1"/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14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496F3-3CD5-4109-A654-D2D565B2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93" y="1264555"/>
            <a:ext cx="522011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9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Function Flow –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825" y="2001079"/>
            <a:ext cx="4779314" cy="4126782"/>
          </a:xfrm>
        </p:spPr>
        <p:txBody>
          <a:bodyPr>
            <a:normAutofit/>
          </a:bodyPr>
          <a:lstStyle/>
          <a:p>
            <a:r>
              <a:rPr lang="en-US" sz="2000" b="1" dirty="0"/>
              <a:t>Key concepts: </a:t>
            </a:r>
          </a:p>
          <a:p>
            <a:pPr lvl="1"/>
            <a:r>
              <a:rPr lang="en-US" sz="1800" dirty="0"/>
              <a:t>Abstract class: </a:t>
            </a:r>
            <a:r>
              <a:rPr lang="en-US" altLang="zh-CN" sz="1800" dirty="0"/>
              <a:t>NA</a:t>
            </a:r>
          </a:p>
          <a:p>
            <a:pPr lvl="1"/>
            <a:r>
              <a:rPr lang="en-US" sz="1800" dirty="0">
                <a:sym typeface="+mn-ea"/>
              </a:rPr>
              <a:t>Interface: NA</a:t>
            </a:r>
          </a:p>
          <a:p>
            <a:pPr lvl="1"/>
            <a:r>
              <a:rPr lang="en-US" sz="1800" dirty="0">
                <a:sym typeface="+mn-ea"/>
              </a:rPr>
              <a:t>Polymorphism: </a:t>
            </a:r>
            <a:r>
              <a:rPr lang="en-US" altLang="zh-CN" sz="1800" dirty="0">
                <a:sym typeface="+mn-ea"/>
              </a:rPr>
              <a:t>NA</a:t>
            </a:r>
          </a:p>
          <a:p>
            <a:pPr lvl="1"/>
            <a:r>
              <a:rPr lang="en-US" altLang="zh-CN" sz="1800" dirty="0">
                <a:sym typeface="+mn-ea"/>
              </a:rPr>
              <a:t>Self-define Event handler: Table management</a:t>
            </a:r>
          </a:p>
          <a:p>
            <a:pPr lvl="1"/>
            <a:r>
              <a:rPr lang="en-US" altLang="zh-CN" sz="1800" dirty="0">
                <a:sym typeface="+mn-ea"/>
              </a:rPr>
              <a:t>Delegate: table &amp; order</a:t>
            </a:r>
          </a:p>
          <a:p>
            <a:pPr lvl="1"/>
            <a:r>
              <a:rPr lang="en-US" altLang="zh-CN" sz="1800" dirty="0">
                <a:sym typeface="+mn-ea"/>
              </a:rPr>
              <a:t>Design patterns: Observer</a:t>
            </a:r>
          </a:p>
          <a:p>
            <a:r>
              <a:rPr lang="en-US" altLang="zh-CN" b="1" dirty="0">
                <a:sym typeface="+mn-ea"/>
              </a:rPr>
              <a:t>Changes: NA.</a:t>
            </a:r>
            <a:endParaRPr lang="en-US" dirty="0">
              <a:sym typeface="+mn-ea"/>
            </a:endParaRPr>
          </a:p>
          <a:p>
            <a:pPr lvl="1"/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15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EDD83-16CE-4187-8DB0-ADFE76B0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515" y="1152907"/>
            <a:ext cx="5202928" cy="55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Function Flow – Payroll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825" y="2001079"/>
            <a:ext cx="4779314" cy="4126782"/>
          </a:xfrm>
        </p:spPr>
        <p:txBody>
          <a:bodyPr>
            <a:normAutofit/>
          </a:bodyPr>
          <a:lstStyle/>
          <a:p>
            <a:r>
              <a:rPr lang="en-US" sz="2000" b="1" dirty="0"/>
              <a:t>Key concepts: </a:t>
            </a:r>
          </a:p>
          <a:p>
            <a:pPr lvl="1"/>
            <a:r>
              <a:rPr lang="en-US" sz="1800" dirty="0"/>
              <a:t>Abstract class: Yes</a:t>
            </a:r>
            <a:endParaRPr lang="en-US" altLang="zh-CN" sz="1800" dirty="0"/>
          </a:p>
          <a:p>
            <a:pPr lvl="1"/>
            <a:r>
              <a:rPr lang="en-US" sz="1800" dirty="0">
                <a:sym typeface="+mn-ea"/>
              </a:rPr>
              <a:t>Interface: NA</a:t>
            </a:r>
          </a:p>
          <a:p>
            <a:pPr lvl="1"/>
            <a:r>
              <a:rPr lang="en-US" sz="1800" dirty="0">
                <a:sym typeface="+mn-ea"/>
              </a:rPr>
              <a:t>Polymorphism: Yes</a:t>
            </a:r>
            <a:endParaRPr lang="en-US" altLang="zh-CN" sz="1800" dirty="0">
              <a:sym typeface="+mn-ea"/>
            </a:endParaRPr>
          </a:p>
          <a:p>
            <a:pPr lvl="1"/>
            <a:r>
              <a:rPr lang="en-US" altLang="zh-CN" sz="1800" dirty="0">
                <a:sym typeface="+mn-ea"/>
              </a:rPr>
              <a:t>Self-define Event handler: NA</a:t>
            </a:r>
          </a:p>
          <a:p>
            <a:pPr lvl="1"/>
            <a:r>
              <a:rPr lang="en-US" altLang="zh-CN" sz="1800" dirty="0">
                <a:sym typeface="+mn-ea"/>
              </a:rPr>
              <a:t>Design patterns: NA</a:t>
            </a:r>
          </a:p>
          <a:p>
            <a:r>
              <a:rPr lang="en-US" altLang="zh-CN" b="1" dirty="0">
                <a:sym typeface="+mn-ea"/>
              </a:rPr>
              <a:t>Changes: NA.</a:t>
            </a:r>
            <a:endParaRPr lang="en-US" dirty="0">
              <a:sym typeface="+mn-ea"/>
            </a:endParaRPr>
          </a:p>
          <a:p>
            <a:pPr lvl="1"/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16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EF8C0-CBEA-4619-A5AA-DA96CD6B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60" y="1264555"/>
            <a:ext cx="4779314" cy="53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Function Flow – Inventory &amp; supplier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825" y="2001079"/>
            <a:ext cx="4779314" cy="4126782"/>
          </a:xfrm>
        </p:spPr>
        <p:txBody>
          <a:bodyPr>
            <a:normAutofit/>
          </a:bodyPr>
          <a:lstStyle/>
          <a:p>
            <a:r>
              <a:rPr lang="en-US" sz="2000" b="1" dirty="0"/>
              <a:t>Key concepts: </a:t>
            </a:r>
          </a:p>
          <a:p>
            <a:pPr lvl="1"/>
            <a:r>
              <a:rPr lang="en-US" sz="1800" b="1" dirty="0"/>
              <a:t>Abstract class: </a:t>
            </a:r>
            <a:r>
              <a:rPr lang="en-US" altLang="zh-CN" sz="1800" b="1" dirty="0"/>
              <a:t>NA</a:t>
            </a:r>
          </a:p>
          <a:p>
            <a:pPr lvl="1"/>
            <a:r>
              <a:rPr lang="en-US" sz="1800" b="1" dirty="0">
                <a:sym typeface="+mn-ea"/>
              </a:rPr>
              <a:t>Interface: NA</a:t>
            </a:r>
          </a:p>
          <a:p>
            <a:pPr lvl="1"/>
            <a:r>
              <a:rPr lang="en-US" sz="1800" b="1" dirty="0">
                <a:sym typeface="+mn-ea"/>
              </a:rPr>
              <a:t>Polymorphism: </a:t>
            </a:r>
            <a:r>
              <a:rPr lang="en-US" altLang="zh-CN" sz="1800" b="1" dirty="0">
                <a:sym typeface="+mn-ea"/>
              </a:rPr>
              <a:t>NA</a:t>
            </a:r>
          </a:p>
          <a:p>
            <a:pPr lvl="1"/>
            <a:r>
              <a:rPr lang="en-US" altLang="zh-CN" sz="1800" b="1" dirty="0">
                <a:sym typeface="+mn-ea"/>
              </a:rPr>
              <a:t>Self-define Event handler: NA</a:t>
            </a:r>
          </a:p>
          <a:p>
            <a:pPr lvl="1"/>
            <a:r>
              <a:rPr lang="en-US" altLang="zh-CN" sz="1800" b="1" dirty="0">
                <a:sym typeface="+mn-ea"/>
              </a:rPr>
              <a:t>Design patterns: Observer</a:t>
            </a:r>
          </a:p>
          <a:p>
            <a:r>
              <a:rPr lang="en-US" altLang="zh-CN" b="1" dirty="0">
                <a:sym typeface="+mn-ea"/>
              </a:rPr>
              <a:t>Changes: NA.</a:t>
            </a:r>
            <a:endParaRPr lang="en-US" dirty="0">
              <a:sym typeface="+mn-ea"/>
            </a:endParaRPr>
          </a:p>
          <a:p>
            <a:pPr lvl="1"/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D394D3-E881-437B-968A-13B6B827F892}" type="slidenum">
              <a:rPr lang="en-NZ" smtClean="0"/>
              <a:t>17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CF9D1-A684-428F-A52C-0CA80674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36" y="1220042"/>
            <a:ext cx="5710238" cy="56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Structure of the project layers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18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4"/>
            <a:ext cx="4282040" cy="473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Key points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/>
              <a:t>Data storage</a:t>
            </a:r>
          </a:p>
          <a:p>
            <a:r>
              <a:rPr lang="en-US" b="1" dirty="0"/>
              <a:t>Exception handlers</a:t>
            </a:r>
          </a:p>
          <a:p>
            <a:r>
              <a:rPr lang="en-US" b="1" dirty="0"/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620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OOP features</a:t>
            </a:r>
            <a:br>
              <a:rPr lang="en-US" dirty="0"/>
            </a:br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022" y="238887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calculate salary for different work type</a:t>
            </a:r>
          </a:p>
          <a:p>
            <a:r>
              <a:rPr lang="en-US" altLang="en-NZ" sz="2400" b="1" dirty="0"/>
              <a:t>Changes: </a:t>
            </a:r>
            <a:r>
              <a:rPr lang="en-GB" sz="2400" b="1" dirty="0"/>
              <a:t>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19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C555D-C809-4F50-AC5A-14995D61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84" y="4785967"/>
            <a:ext cx="8067675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20180-51BC-4FCB-95EA-371927DD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24" y="3051175"/>
            <a:ext cx="2962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/>
              <a:t>Structure of the project layers</a:t>
            </a:r>
          </a:p>
          <a:p>
            <a:pPr lvl="1"/>
            <a:r>
              <a:rPr lang="en-US" b="1" dirty="0"/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4"/>
            <a:ext cx="4282040" cy="424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concepts</a:t>
            </a:r>
          </a:p>
          <a:p>
            <a:pPr lvl="1"/>
            <a:r>
              <a:rPr lang="en-US" b="1" dirty="0"/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/>
              <a:t>Data storage</a:t>
            </a:r>
          </a:p>
          <a:p>
            <a:r>
              <a:rPr lang="en-US" b="1" dirty="0"/>
              <a:t>Exception handlers</a:t>
            </a:r>
          </a:p>
          <a:p>
            <a:r>
              <a:rPr lang="en-US" b="1" dirty="0"/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6440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OOP features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021" y="238887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keep fields as private</a:t>
            </a:r>
          </a:p>
          <a:p>
            <a:r>
              <a:rPr lang="en-US" altLang="en-NZ" sz="2400" b="1" dirty="0"/>
              <a:t>Changes: </a:t>
            </a:r>
            <a:r>
              <a:rPr lang="en-GB" sz="2400" b="1" dirty="0"/>
              <a:t>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20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D1B32-C8DC-4001-BD8C-44F23E66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56" y="3598171"/>
            <a:ext cx="2510044" cy="3286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CF7A1-828A-4711-8B1A-DE1CF94C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469" y="3598171"/>
            <a:ext cx="3990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1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OOP features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021" y="238887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</a:t>
            </a:r>
            <a:r>
              <a:rPr lang="en-US" altLang="zh-CN" sz="2400" b="1" dirty="0"/>
              <a:t>use inheritance in each form and the </a:t>
            </a:r>
            <a:r>
              <a:rPr lang="en-US" altLang="zh-CN" sz="2400" b="1" dirty="0" err="1"/>
              <a:t>payrollBLL</a:t>
            </a:r>
            <a:r>
              <a:rPr lang="en-US" altLang="zh-CN" sz="2400" b="1" dirty="0"/>
              <a:t> class</a:t>
            </a:r>
            <a:endParaRPr lang="en-US" altLang="en-NZ" sz="2400" b="1" dirty="0"/>
          </a:p>
          <a:p>
            <a:r>
              <a:rPr lang="en-US" altLang="en-NZ" sz="2400" b="1" dirty="0"/>
              <a:t>Changes: </a:t>
            </a:r>
            <a:r>
              <a:rPr lang="en-GB" sz="2400" b="1" dirty="0"/>
              <a:t>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21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D58FC-25F5-4E14-BBD0-AB1F16CD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1" y="3872809"/>
            <a:ext cx="3705920" cy="2037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60A63-835A-4A5C-9175-27766D4A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821" y="6037328"/>
            <a:ext cx="37719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2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674" y="1739514"/>
            <a:ext cx="7817665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use </a:t>
            </a:r>
            <a:r>
              <a:rPr lang="en-US" altLang="en-NZ" sz="2400" b="1" dirty="0" err="1"/>
              <a:t>Iservices</a:t>
            </a:r>
            <a:r>
              <a:rPr lang="en-US" altLang="en-NZ" sz="2400" b="1" dirty="0"/>
              <a:t>&lt;T&gt; in Iterator Pattern</a:t>
            </a:r>
          </a:p>
          <a:p>
            <a:pPr lvl="1"/>
            <a:r>
              <a:rPr lang="en-US" altLang="en-NZ" sz="1800" dirty="0"/>
              <a:t>All the CRUD operation implement it.</a:t>
            </a:r>
          </a:p>
          <a:p>
            <a:r>
              <a:rPr lang="en-US" altLang="en-NZ" sz="2400" b="1" dirty="0"/>
              <a:t>Changes:</a:t>
            </a:r>
          </a:p>
          <a:p>
            <a:pPr lvl="1"/>
            <a:r>
              <a:rPr lang="en-GB" dirty="0"/>
              <a:t>Two interfaces are not used in the system: </a:t>
            </a:r>
            <a:r>
              <a:rPr lang="en-GB" dirty="0" err="1"/>
              <a:t>IObserver</a:t>
            </a:r>
            <a:r>
              <a:rPr lang="en-GB" dirty="0"/>
              <a:t> and </a:t>
            </a:r>
            <a:r>
              <a:rPr lang="en-GB" dirty="0" err="1"/>
              <a:t>Icommand</a:t>
            </a:r>
            <a:r>
              <a:rPr lang="en-GB" dirty="0"/>
              <a:t>.</a:t>
            </a:r>
          </a:p>
          <a:p>
            <a:r>
              <a:rPr lang="en-US" altLang="en-NZ" sz="2400" b="1" dirty="0"/>
              <a:t>Reason:</a:t>
            </a:r>
          </a:p>
          <a:p>
            <a:pPr lvl="1"/>
            <a:r>
              <a:rPr lang="en-US" altLang="en-NZ" sz="1800" dirty="0"/>
              <a:t>Using a delegate replaces the </a:t>
            </a:r>
            <a:r>
              <a:rPr lang="en-US" altLang="en-NZ" sz="1800" dirty="0" err="1"/>
              <a:t>Iobserve</a:t>
            </a:r>
            <a:r>
              <a:rPr lang="en-US" altLang="en-NZ" sz="1800" dirty="0"/>
              <a:t>.</a:t>
            </a:r>
          </a:p>
          <a:p>
            <a:pPr lvl="1"/>
            <a:r>
              <a:rPr lang="en-US" altLang="en-NZ" sz="1800" dirty="0"/>
              <a:t>Command Pattern is not very suitable for this system.</a:t>
            </a:r>
          </a:p>
          <a:p>
            <a:pPr lvl="1"/>
            <a:r>
              <a:rPr lang="en-US" altLang="en-NZ" sz="1800" dirty="0"/>
              <a:t>Use an interface to access database is more helpful for </a:t>
            </a:r>
            <a:r>
              <a:rPr lang="en-NZ" sz="1800" dirty="0"/>
              <a:t>maintainability for the system. maintainability</a:t>
            </a:r>
            <a:endParaRPr lang="en-US" altLang="en-NZ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22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9B0AC-BFE4-47D8-9283-2A834DA7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958" y="1739514"/>
            <a:ext cx="1807227" cy="2633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F755FD-F807-4F03-80A4-6B5784E9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60" y="4483605"/>
            <a:ext cx="252412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187" y="1752766"/>
            <a:ext cx="8374256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use </a:t>
            </a:r>
            <a:r>
              <a:rPr lang="en-US" altLang="en-NZ" sz="2400" b="1" dirty="0" err="1"/>
              <a:t>PayrollBLL</a:t>
            </a:r>
            <a:r>
              <a:rPr lang="en-US" altLang="en-NZ" sz="2400" b="1" dirty="0"/>
              <a:t> class as abstract class</a:t>
            </a:r>
          </a:p>
          <a:p>
            <a:r>
              <a:rPr lang="en-US" altLang="en-NZ" sz="2400" b="1" dirty="0"/>
              <a:t>Changes:</a:t>
            </a:r>
          </a:p>
          <a:p>
            <a:pPr lvl="1"/>
            <a:r>
              <a:rPr lang="en-GB" dirty="0"/>
              <a:t>Employee abstract class is not used in the system.</a:t>
            </a:r>
          </a:p>
          <a:p>
            <a:r>
              <a:rPr lang="en-US" altLang="en-NZ" sz="2400" b="1" dirty="0"/>
              <a:t>Reason:</a:t>
            </a:r>
          </a:p>
          <a:p>
            <a:pPr lvl="1"/>
            <a:r>
              <a:rPr lang="en-NZ" altLang="en-NZ" sz="1800" dirty="0"/>
              <a:t>Using Employee abstract class is insignificant, use role type can distinguish different roles.</a:t>
            </a:r>
            <a:endParaRPr lang="en-US" altLang="en-NZ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23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59C-C257-4C09-8640-BF7BF1DF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08" y="4490407"/>
            <a:ext cx="1909431" cy="23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06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300" y="207081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use plenty of event handlers for buttons and forms as well as self-defined event handlers.</a:t>
            </a:r>
          </a:p>
          <a:p>
            <a:pPr lvl="1"/>
            <a:r>
              <a:rPr lang="en-US" altLang="en-NZ" sz="1800" dirty="0"/>
              <a:t>Use self-defined event handler in observer pattern in order system.</a:t>
            </a:r>
          </a:p>
          <a:p>
            <a:r>
              <a:rPr lang="en-US" altLang="en-NZ" sz="2400" b="1" dirty="0"/>
              <a:t>Changes:</a:t>
            </a:r>
          </a:p>
          <a:p>
            <a:pPr lvl="1"/>
            <a:r>
              <a:rPr lang="en-US" altLang="zh-CN" dirty="0"/>
              <a:t>Did no</a:t>
            </a:r>
            <a:r>
              <a:rPr lang="en-GB" dirty="0"/>
              <a:t>t used self-defined event handler when creating invoice.</a:t>
            </a:r>
          </a:p>
          <a:p>
            <a:r>
              <a:rPr lang="en-US" altLang="en-NZ" sz="2400" b="1" dirty="0"/>
              <a:t>Reason:</a:t>
            </a:r>
          </a:p>
          <a:p>
            <a:pPr lvl="1"/>
            <a:r>
              <a:rPr lang="en-NZ" altLang="en-NZ" sz="1800" dirty="0"/>
              <a:t>It happens in a button click event, which is easier.</a:t>
            </a:r>
            <a:endParaRPr lang="en-US" altLang="en-NZ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24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960B0-5173-4352-9742-11C85742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5148738"/>
            <a:ext cx="5274917" cy="1709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2A5C6F-32E2-41D2-95CA-6E289D0B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86" y="5148738"/>
            <a:ext cx="4782517" cy="17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1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022" y="238887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use delegate in observer Pattern</a:t>
            </a:r>
          </a:p>
          <a:p>
            <a:pPr lvl="1"/>
            <a:r>
              <a:rPr lang="en-US" altLang="en-NZ" sz="1800" dirty="0"/>
              <a:t>Transfer table status to the order form.</a:t>
            </a:r>
          </a:p>
          <a:p>
            <a:pPr lvl="1"/>
            <a:r>
              <a:rPr lang="en-US" altLang="en-NZ" sz="1800" dirty="0"/>
              <a:t>Replace the interface for observers.</a:t>
            </a:r>
          </a:p>
          <a:p>
            <a:r>
              <a:rPr lang="en-US" altLang="en-NZ" sz="2400" b="1" dirty="0"/>
              <a:t>Changes:</a:t>
            </a:r>
          </a:p>
          <a:p>
            <a:pPr lvl="1"/>
            <a:r>
              <a:rPr lang="en-GB" dirty="0"/>
              <a:t>NA.</a:t>
            </a:r>
          </a:p>
          <a:p>
            <a:r>
              <a:rPr lang="en-US" altLang="en-NZ" sz="2400" b="1" dirty="0"/>
              <a:t>Reason:</a:t>
            </a:r>
          </a:p>
          <a:p>
            <a:pPr lvl="1"/>
            <a:r>
              <a:rPr lang="en-NZ" altLang="en-NZ" sz="1800" dirty="0"/>
              <a:t>NA.</a:t>
            </a:r>
            <a:endParaRPr lang="en-US" altLang="en-NZ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25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21237-9316-4E9D-B87B-555CDC8B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06" y="4287205"/>
            <a:ext cx="5355466" cy="12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49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Design pattern</a:t>
            </a:r>
            <a:br>
              <a:rPr lang="en-US" dirty="0"/>
            </a:br>
            <a:r>
              <a:rPr lang="en-US" dirty="0"/>
              <a:t>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171" y="1972544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26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3CC9F-1A3B-46A7-8F7C-91130548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71" y="1610995"/>
            <a:ext cx="2255124" cy="1555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85E0E-5BDD-4768-B0B5-D7021B77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71" y="3316302"/>
            <a:ext cx="2255124" cy="185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1754DA-0402-4FCB-9489-74345C4D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54" y="1610995"/>
            <a:ext cx="2442455" cy="2935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195C5-BB77-4783-9DE1-2785A0C83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245" y="1583911"/>
            <a:ext cx="2442455" cy="30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Design pattern</a:t>
            </a:r>
            <a:br>
              <a:rPr lang="en-US" dirty="0"/>
            </a:br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300" y="161099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 </a:t>
            </a:r>
            <a:endParaRPr lang="en-US" altLang="en-NZ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27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20364-A4BC-45C2-ADED-928CB1C9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610995"/>
            <a:ext cx="6305550" cy="483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0AE56-2AFA-4BF5-8D37-E30920C8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62" y="1610995"/>
            <a:ext cx="42767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3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Design pattern</a:t>
            </a:r>
            <a:br>
              <a:rPr lang="en-US" dirty="0"/>
            </a:br>
            <a:r>
              <a:rPr lang="en-US" dirty="0"/>
              <a:t>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300" y="161099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table and order function use this pattern</a:t>
            </a:r>
            <a:endParaRPr lang="en-US" altLang="en-NZ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28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CE28F-A036-4B2B-A393-76DF1A9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654" y="2148922"/>
            <a:ext cx="643069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847B-59F3-41A8-9451-35E99C2F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point– Design pattern</a:t>
            </a:r>
            <a:br>
              <a:rPr lang="en-US" dirty="0"/>
            </a:br>
            <a:r>
              <a:rPr lang="en-US" dirty="0"/>
              <a:t>Observer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FF21-5809-466C-AE7E-8CE1AD71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19FE-DFC3-494A-9C1E-DC194756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29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6D2FD-8CFA-43CC-9C09-B0C516BF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738894"/>
            <a:ext cx="4082056" cy="5105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ABC84-5FDA-4DA0-B1F5-0539CEA0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863" y="1745357"/>
            <a:ext cx="31146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D0BA8-07E9-4BD2-ACC9-A4EB0AD48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632" y="4830931"/>
            <a:ext cx="5724525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4DF10-9272-4B26-83AE-3B276A457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757" y="1771449"/>
            <a:ext cx="3076575" cy="1552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D80A1-475B-45F6-A55E-7979AFA02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632" y="3339309"/>
            <a:ext cx="65722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Scope and functional requirements</a:t>
            </a:r>
            <a:endParaRPr lang="en-US" dirty="0"/>
          </a:p>
          <a:p>
            <a:r>
              <a:rPr lang="en-GB" dirty="0"/>
              <a:t>The purpose of the project is to design an internal restaurant management system for Olive’s Restaurant.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</a:t>
            </a:fld>
            <a:endParaRPr lang="en-N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BC33A9-616D-42B0-939A-52321AF6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78" y="3271216"/>
            <a:ext cx="44481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0" y="330200"/>
            <a:ext cx="9677400" cy="1280795"/>
          </a:xfrm>
        </p:spPr>
        <p:txBody>
          <a:bodyPr>
            <a:normAutofit/>
          </a:bodyPr>
          <a:lstStyle/>
          <a:p>
            <a:r>
              <a:rPr lang="en-US" dirty="0"/>
              <a:t>Key point– Design pattern</a:t>
            </a:r>
            <a:br>
              <a:rPr lang="en-US" dirty="0"/>
            </a:br>
            <a:r>
              <a:rPr lang="en-US" dirty="0"/>
              <a:t>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300" y="161099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en-NZ" sz="2400" b="1" dirty="0"/>
              <a:t>Current status: table and order function use this pattern</a:t>
            </a:r>
            <a:endParaRPr lang="en-US" altLang="en-NZ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30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FCD5-F7BB-43E6-8122-F64B4DF7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361" y="2171250"/>
            <a:ext cx="559117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D7CB4-02B0-4329-8F73-63049DD5F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61" y="3063474"/>
            <a:ext cx="3171825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AA4E6-796F-41F6-9A84-A461A56A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361" y="3669037"/>
            <a:ext cx="53911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33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Structure of the project layers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31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4"/>
            <a:ext cx="4282040" cy="440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Key points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storage</a:t>
            </a:r>
          </a:p>
          <a:p>
            <a:r>
              <a:rPr lang="en-US" b="1" dirty="0"/>
              <a:t>Exception handlers</a:t>
            </a:r>
          </a:p>
          <a:p>
            <a:r>
              <a:rPr lang="en-US" b="1" dirty="0"/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5328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050" y="624205"/>
            <a:ext cx="10186035" cy="1280795"/>
          </a:xfrm>
        </p:spPr>
        <p:txBody>
          <a:bodyPr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32</a:t>
            </a:fld>
            <a:endParaRPr lang="en-NZ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BAF92-5D3C-46F5-AAE4-F2DAEB72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EB2DA-154E-4B63-AD32-6B8C5625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0" y="1255794"/>
            <a:ext cx="10464330" cy="560220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F96C-A2F5-45D4-98B3-5770B8D3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A61F-D9DE-441B-84FC-6DAAA0DB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Used LINQ to query data</a:t>
            </a:r>
          </a:p>
          <a:p>
            <a:r>
              <a:rPr lang="en-NZ" dirty="0"/>
              <a:t>Used ADO.net to manipulate database</a:t>
            </a:r>
          </a:p>
          <a:p>
            <a:r>
              <a:rPr lang="en-NZ" dirty="0"/>
              <a:t>Used a .</a:t>
            </a:r>
            <a:r>
              <a:rPr lang="en-NZ" dirty="0" err="1"/>
              <a:t>dbml</a:t>
            </a:r>
            <a:r>
              <a:rPr lang="en-NZ" dirty="0"/>
              <a:t> file to store data as classes</a:t>
            </a:r>
          </a:p>
          <a:p>
            <a:r>
              <a:rPr lang="en-NZ" dirty="0"/>
              <a:t>Used .</a:t>
            </a:r>
            <a:r>
              <a:rPr lang="en-NZ" dirty="0" err="1"/>
              <a:t>xsd</a:t>
            </a:r>
            <a:r>
              <a:rPr lang="en-NZ" dirty="0"/>
              <a:t> files to transfer data to </a:t>
            </a:r>
            <a:r>
              <a:rPr lang="en-NZ" dirty="0" err="1"/>
              <a:t>reportviewer</a:t>
            </a:r>
            <a:r>
              <a:rPr lang="en-NZ" dirty="0"/>
              <a:t>.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B8016-1E1A-4252-9119-E0DE4371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33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C68C-8B5D-444B-ADF5-71A9CB58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816242"/>
            <a:ext cx="1838325" cy="2581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EAAF2-6E75-4249-97F2-BDDE6CF1C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83" y="3821904"/>
            <a:ext cx="4199093" cy="1616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AC59F-3F52-41D6-975C-0E2D2803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60" y="3816242"/>
            <a:ext cx="2095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8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A51E-5035-492C-B211-8245EFBB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6BC7-C932-4158-853E-C1760F94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EF591-9DAA-4E65-9B38-DED2391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34</a:t>
            </a:fld>
            <a:endParaRPr lang="en-N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11F4A-3D17-412A-BF92-DC22A343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1" y="2384111"/>
            <a:ext cx="350520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52C16-24DC-4B26-B6C8-24243CE5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70" y="2384111"/>
            <a:ext cx="4876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65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Structure of the project layers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35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3"/>
            <a:ext cx="4282040" cy="451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Key points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>
                <a:solidFill>
                  <a:schemeClr val="tx1"/>
                </a:solidFill>
              </a:rPr>
              <a:t>Data storage</a:t>
            </a:r>
          </a:p>
          <a:p>
            <a:r>
              <a:rPr lang="en-US" b="1" dirty="0">
                <a:solidFill>
                  <a:srgbClr val="FF0000"/>
                </a:solidFill>
              </a:rPr>
              <a:t>Exception handlers</a:t>
            </a:r>
          </a:p>
          <a:p>
            <a:r>
              <a:rPr lang="en-US" b="1" dirty="0"/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388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handles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FormatException</a:t>
            </a:r>
            <a:endParaRPr lang="en-US" b="1" dirty="0"/>
          </a:p>
          <a:p>
            <a:pPr lvl="1"/>
            <a:r>
              <a:rPr lang="en-US" dirty="0">
                <a:sym typeface="+mn-ea"/>
              </a:rPr>
              <a:t>While search by ID, if the input is null, it will throw this exception.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NZ" b="1" dirty="0" err="1"/>
              <a:t>NotImplementedException</a:t>
            </a:r>
            <a:endParaRPr lang="en-US" b="1" dirty="0"/>
          </a:p>
          <a:p>
            <a:pPr lvl="1"/>
            <a:r>
              <a:rPr lang="en-US" dirty="0"/>
              <a:t>Sometimes forgot to implement a method.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36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9D46E-67D9-41A2-9CFB-7FB82A22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47" y="2925506"/>
            <a:ext cx="8215934" cy="118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A9FD7-504E-450A-9CF6-E71B40F8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47" y="4901572"/>
            <a:ext cx="48291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handles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ArgumentOutOfRangeException</a:t>
            </a:r>
            <a:endParaRPr lang="en-US" b="1" dirty="0"/>
          </a:p>
          <a:p>
            <a:pPr lvl="1"/>
            <a:r>
              <a:rPr lang="en-US" dirty="0">
                <a:sym typeface="+mn-ea"/>
              </a:rPr>
              <a:t>While handling the </a:t>
            </a:r>
            <a:r>
              <a:rPr lang="en-US" dirty="0" err="1">
                <a:sym typeface="+mn-ea"/>
              </a:rPr>
              <a:t>GridViews</a:t>
            </a:r>
            <a:r>
              <a:rPr lang="en-US" dirty="0">
                <a:sym typeface="+mn-ea"/>
              </a:rPr>
              <a:t>, if the indexer of cells is out of range, it will throw this exception.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StackOverflowException</a:t>
            </a:r>
            <a:endParaRPr lang="en-US" b="1" dirty="0"/>
          </a:p>
          <a:p>
            <a:pPr lvl="1"/>
            <a:r>
              <a:rPr lang="en-US" dirty="0"/>
              <a:t>If two classes try to create a new object in their classes, it might occur this exception.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37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0C76B-650C-4829-B6A5-0C9C67EB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5" y="3121094"/>
            <a:ext cx="871316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A0822-D0DB-4462-957D-8AF0D1C5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5" y="5403988"/>
            <a:ext cx="408622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3C0A5-FBDB-4541-ACFC-083F4FA1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35" y="5855277"/>
            <a:ext cx="4229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6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handles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ArgumentException</a:t>
            </a:r>
            <a:endParaRPr lang="en-US" b="1" dirty="0"/>
          </a:p>
          <a:p>
            <a:pPr lvl="1"/>
            <a:r>
              <a:rPr lang="en-US" dirty="0">
                <a:sym typeface="+mn-ea"/>
              </a:rPr>
              <a:t>While handling the input items, if the input is null, it will throw this exception.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38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F9F99-41AA-4256-AD28-32F3F4F3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33" y="3045665"/>
            <a:ext cx="8708403" cy="10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07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Structure of the project layers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39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3"/>
            <a:ext cx="4282040" cy="451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Key points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>
                <a:solidFill>
                  <a:schemeClr val="tx1"/>
                </a:solidFill>
              </a:rPr>
              <a:t>Data storage</a:t>
            </a:r>
          </a:p>
          <a:p>
            <a:r>
              <a:rPr lang="en-US" b="1" dirty="0">
                <a:solidFill>
                  <a:schemeClr val="tx1"/>
                </a:solidFill>
              </a:rPr>
              <a:t>Exception handlers</a:t>
            </a:r>
          </a:p>
          <a:p>
            <a:r>
              <a:rPr lang="en-US" b="1" dirty="0">
                <a:solidFill>
                  <a:srgbClr val="FF0000"/>
                </a:solidFill>
              </a:rPr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213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Technical Requirements</a:t>
            </a:r>
            <a:endParaRPr lang="en-US" dirty="0"/>
          </a:p>
          <a:p>
            <a:r>
              <a:rPr lang="en-NZ" dirty="0"/>
              <a:t>Visual studio</a:t>
            </a:r>
          </a:p>
          <a:p>
            <a:r>
              <a:rPr lang="en-NZ" dirty="0"/>
              <a:t>Microsoft SQL server</a:t>
            </a:r>
          </a:p>
          <a:p>
            <a:r>
              <a:rPr lang="en-NZ" dirty="0"/>
              <a:t>Computer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110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17C8-A859-4A75-BB0A-2EA555D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918B-493A-48F8-B254-45E6B5B0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NZ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3037-A6E3-4D81-A97F-D934B4C1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40</a:t>
            </a:fld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B50D5-7032-4107-9FEB-0DAB477B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19" y="2351632"/>
            <a:ext cx="2323479" cy="2154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FE7DF-057C-4933-8A8E-43C212C9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1633"/>
            <a:ext cx="2674405" cy="21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00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Structure of the project layers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41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3"/>
            <a:ext cx="4282040" cy="451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Key points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>
                <a:solidFill>
                  <a:schemeClr val="tx1"/>
                </a:solidFill>
              </a:rPr>
              <a:t>Data storage</a:t>
            </a:r>
          </a:p>
          <a:p>
            <a:r>
              <a:rPr lang="en-US" b="1" dirty="0">
                <a:solidFill>
                  <a:schemeClr val="tx1"/>
                </a:solidFill>
              </a:rPr>
              <a:t>Exception handlers</a:t>
            </a:r>
          </a:p>
          <a:p>
            <a:r>
              <a:rPr lang="en-US" b="1" dirty="0">
                <a:solidFill>
                  <a:schemeClr val="tx1"/>
                </a:solidFill>
              </a:rPr>
              <a:t>Report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Issues Faced &amp; Future Work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7724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7F50-AEAE-4FE0-B0A3-6E760D4B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Issues Faced &amp; Future Work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/>
            </a:br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72F79-25BB-4F56-9DE9-F049BA99DF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b="1" dirty="0"/>
              <a:t>Issues</a:t>
            </a:r>
          </a:p>
          <a:p>
            <a:r>
              <a:rPr lang="en-NZ" dirty="0"/>
              <a:t>Before using the system, employees need to be trained.</a:t>
            </a:r>
          </a:p>
          <a:p>
            <a:endParaRPr lang="en-N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48A79-E937-49C6-B023-242D2D5F0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b="1" dirty="0"/>
              <a:t>Future work</a:t>
            </a:r>
          </a:p>
          <a:p>
            <a:r>
              <a:rPr lang="en-GB" dirty="0"/>
              <a:t>Customer membership</a:t>
            </a:r>
            <a:endParaRPr lang="en-NZ" dirty="0"/>
          </a:p>
          <a:p>
            <a:r>
              <a:rPr lang="en-GB" dirty="0"/>
              <a:t>Reserve table </a:t>
            </a:r>
          </a:p>
          <a:p>
            <a:r>
              <a:rPr lang="en-GB" dirty="0"/>
              <a:t>Waiting Queue</a:t>
            </a:r>
            <a:endParaRPr lang="en-NZ" dirty="0"/>
          </a:p>
          <a:p>
            <a:r>
              <a:rPr lang="en-GB" dirty="0"/>
              <a:t>Specials</a:t>
            </a:r>
            <a:endParaRPr lang="en-NZ" dirty="0"/>
          </a:p>
          <a:p>
            <a:r>
              <a:rPr lang="en-NZ" dirty="0"/>
              <a:t>Waiting game</a:t>
            </a:r>
          </a:p>
          <a:p>
            <a:r>
              <a:rPr lang="en-NZ" dirty="0"/>
              <a:t>Customer </a:t>
            </a:r>
            <a:r>
              <a:rPr lang="en-US" altLang="zh-CN" dirty="0"/>
              <a:t>self-</a:t>
            </a:r>
            <a:r>
              <a:rPr lang="en-NZ" dirty="0"/>
              <a:t>order system</a:t>
            </a:r>
          </a:p>
          <a:p>
            <a:r>
              <a:rPr lang="en-NZ" dirty="0"/>
              <a:t>Customer self-payment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8EA88-B844-4002-9251-AB19E756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42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2409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Thank you!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43</a:t>
            </a:fld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3917605" cy="44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Structure of the project</a:t>
            </a:r>
          </a:p>
          <a:p>
            <a:pPr lvl="1"/>
            <a:r>
              <a:rPr lang="en-US" b="1" dirty="0"/>
              <a:t>UML diagram </a:t>
            </a:r>
          </a:p>
          <a:p>
            <a:pPr lvl="1"/>
            <a:r>
              <a:rPr lang="en-US" b="1" dirty="0"/>
              <a:t>Structure of the project layers</a:t>
            </a:r>
          </a:p>
          <a:p>
            <a:pPr lvl="1"/>
            <a:r>
              <a:rPr lang="en-US" b="1" dirty="0"/>
              <a:t>Function flows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5</a:t>
            </a:fld>
            <a:endParaRPr lang="en-N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5A1348-C31B-4230-ABC4-13E19FF255D9}"/>
              </a:ext>
            </a:extLst>
          </p:cNvPr>
          <p:cNvSpPr txBox="1">
            <a:spLocks/>
          </p:cNvSpPr>
          <p:nvPr/>
        </p:nvSpPr>
        <p:spPr>
          <a:xfrm>
            <a:off x="6624499" y="2126974"/>
            <a:ext cx="4282040" cy="4106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concepts</a:t>
            </a:r>
          </a:p>
          <a:p>
            <a:pPr lvl="1"/>
            <a:r>
              <a:rPr lang="en-US" b="1" dirty="0"/>
              <a:t>OOP features</a:t>
            </a:r>
          </a:p>
          <a:p>
            <a:pPr lvl="1"/>
            <a:r>
              <a:rPr lang="en-US" b="1" dirty="0"/>
              <a:t>Interface </a:t>
            </a:r>
          </a:p>
          <a:p>
            <a:pPr lvl="1"/>
            <a:r>
              <a:rPr lang="en-US" b="1" dirty="0"/>
              <a:t>Abstract</a:t>
            </a:r>
          </a:p>
          <a:p>
            <a:pPr lvl="1"/>
            <a:r>
              <a:rPr lang="en-US" b="1" dirty="0"/>
              <a:t>Event handlers </a:t>
            </a:r>
          </a:p>
          <a:p>
            <a:pPr lvl="1"/>
            <a:r>
              <a:rPr lang="en-US" b="1" dirty="0"/>
              <a:t>Delegate</a:t>
            </a:r>
          </a:p>
          <a:p>
            <a:pPr lvl="1"/>
            <a:r>
              <a:rPr lang="en-US" b="1" dirty="0"/>
              <a:t>Design patterns</a:t>
            </a:r>
          </a:p>
          <a:p>
            <a:r>
              <a:rPr lang="en-US" b="1" dirty="0"/>
              <a:t>Data storage</a:t>
            </a:r>
          </a:p>
          <a:p>
            <a:r>
              <a:rPr lang="en-US" b="1" dirty="0"/>
              <a:t>Exception handlers</a:t>
            </a:r>
          </a:p>
          <a:p>
            <a:r>
              <a:rPr lang="en-US" b="1" dirty="0"/>
              <a:t>Report</a:t>
            </a:r>
          </a:p>
          <a:p>
            <a:r>
              <a:rPr lang="en-US" altLang="zh-CN" b="1" dirty="0"/>
              <a:t>Issues Faced &amp; Future Work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455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– version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NZ" dirty="0">
                <a:latin typeface="+mn-ea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6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1A12D-EB9F-48FD-990F-BE135ABE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0" y="1391478"/>
            <a:ext cx="2040614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6EDF70-77F5-452E-9E66-38003985E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41513"/>
              </p:ext>
            </p:extLst>
          </p:nvPr>
        </p:nvGraphicFramePr>
        <p:xfrm>
          <a:off x="2266121" y="1391478"/>
          <a:ext cx="958132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21364625" imgH="19326304" progId="Visio.Drawing.15">
                  <p:embed/>
                </p:oleObj>
              </mc:Choice>
              <mc:Fallback>
                <p:oleObj name="Visio" r:id="rId3" imgW="21364625" imgH="193263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21" y="1391478"/>
                        <a:ext cx="9581322" cy="5181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3832-DE4D-44F0-886A-DB872BE7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– changes</a:t>
            </a:r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78E1F-8D66-4EB0-A1C9-E5C274CFE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b="1" dirty="0"/>
              <a:t>Changes</a:t>
            </a:r>
          </a:p>
          <a:p>
            <a:r>
              <a:rPr lang="en-NZ" dirty="0"/>
              <a:t>use concrete class of Employee instead of the abstract class and four different role type</a:t>
            </a:r>
          </a:p>
          <a:p>
            <a:r>
              <a:rPr lang="en-NZ" b="1" dirty="0"/>
              <a:t>Justification</a:t>
            </a:r>
          </a:p>
          <a:p>
            <a:r>
              <a:rPr lang="en-NZ" dirty="0"/>
              <a:t>Add field of role type and it is easier to design and use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DE54-63AA-49CE-974D-6B53920E9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b="1" dirty="0"/>
              <a:t>Changes</a:t>
            </a:r>
          </a:p>
          <a:p>
            <a:r>
              <a:rPr lang="en-NZ" dirty="0"/>
              <a:t>Change the customer class to table class</a:t>
            </a:r>
          </a:p>
          <a:p>
            <a:r>
              <a:rPr lang="en-NZ" b="1" dirty="0"/>
              <a:t>Justification</a:t>
            </a:r>
          </a:p>
          <a:p>
            <a:r>
              <a:rPr lang="en-NZ" dirty="0"/>
              <a:t>No customer class are required in the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CEC10-AE92-4835-9D10-08DFFBD4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7</a:t>
            </a:fld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66C2-344B-4E71-98CF-0E75AD204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35" y="4878666"/>
            <a:ext cx="1790700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8AA76-2CEB-4ABF-AC37-E1EE5460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402" y="4845403"/>
            <a:ext cx="2244881" cy="9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– changes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4147"/>
            <a:ext cx="8915400" cy="3777622"/>
          </a:xfrm>
        </p:spPr>
        <p:txBody>
          <a:bodyPr>
            <a:normAutofit/>
          </a:bodyPr>
          <a:lstStyle/>
          <a:p>
            <a:r>
              <a:rPr lang="en-NZ" b="1" dirty="0"/>
              <a:t>Changes</a:t>
            </a:r>
          </a:p>
          <a:p>
            <a:r>
              <a:rPr lang="en-NZ" dirty="0"/>
              <a:t>Add an interface for all the CURD operation </a:t>
            </a:r>
          </a:p>
          <a:p>
            <a:r>
              <a:rPr lang="en-NZ" b="1" dirty="0"/>
              <a:t>Justification</a:t>
            </a:r>
          </a:p>
          <a:p>
            <a:r>
              <a:rPr lang="en-US" altLang="zh-CN" dirty="0"/>
              <a:t>Use a standard signature and it is flexible to expand new functions and maintain the project.</a:t>
            </a:r>
            <a:endParaRPr lang="en-NZ" dirty="0"/>
          </a:p>
          <a:p>
            <a:r>
              <a:rPr lang="en-US" altLang="en-NZ" dirty="0">
                <a:latin typeface="+mn-ea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8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1A12D-EB9F-48FD-990F-BE135ABE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0" y="1391478"/>
            <a:ext cx="2040614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59C5CE17-C53E-4510-A48D-6996D91A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14" y="3411017"/>
            <a:ext cx="5441700" cy="344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2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– changes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4147"/>
            <a:ext cx="8915400" cy="3777622"/>
          </a:xfrm>
        </p:spPr>
        <p:txBody>
          <a:bodyPr>
            <a:normAutofit/>
          </a:bodyPr>
          <a:lstStyle/>
          <a:p>
            <a:r>
              <a:rPr lang="en-NZ" b="1" dirty="0"/>
              <a:t>Changes</a:t>
            </a:r>
          </a:p>
          <a:p>
            <a:r>
              <a:rPr lang="en-NZ" dirty="0"/>
              <a:t>Use a controller for most methods instead of putting methods in each classes </a:t>
            </a:r>
          </a:p>
          <a:p>
            <a:r>
              <a:rPr lang="en-NZ" b="1" dirty="0"/>
              <a:t>Justification</a:t>
            </a:r>
          </a:p>
          <a:p>
            <a:r>
              <a:rPr lang="en-US" altLang="zh-CN" dirty="0"/>
              <a:t>Through </a:t>
            </a:r>
            <a:r>
              <a:rPr lang="en-US" altLang="zh-CN" dirty="0" err="1"/>
              <a:t>ADO.Net</a:t>
            </a:r>
            <a:r>
              <a:rPr lang="en-US" altLang="zh-CN" dirty="0"/>
              <a:t>, the classes are given without methods</a:t>
            </a:r>
          </a:p>
          <a:p>
            <a:r>
              <a:rPr lang="en-US" altLang="zh-CN" dirty="0"/>
              <a:t>It reduces the number of generating objects by putting methods together </a:t>
            </a:r>
          </a:p>
          <a:p>
            <a:r>
              <a:rPr lang="en-US" altLang="en-NZ" dirty="0">
                <a:latin typeface="+mn-ea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4D3-E881-437B-968A-13B6B827F892}" type="slidenum">
              <a:rPr lang="en-NZ" smtClean="0"/>
              <a:t>9</a:t>
            </a:fld>
            <a:endParaRPr lang="en-NZ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81A12D-EB9F-48FD-990F-BE135ABE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0" y="1391478"/>
            <a:ext cx="2040614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B26A2-C265-4AD7-A231-0CC144F5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41" y="3987060"/>
            <a:ext cx="5985271" cy="28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97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5439</TotalTime>
  <Words>1227</Words>
  <Application>Microsoft Office PowerPoint</Application>
  <PresentationFormat>Widescreen</PresentationFormat>
  <Paragraphs>448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Wingdings 3</vt:lpstr>
      <vt:lpstr>Wisp</vt:lpstr>
      <vt:lpstr>Visio</vt:lpstr>
      <vt:lpstr>The ORMS system</vt:lpstr>
      <vt:lpstr>contents</vt:lpstr>
      <vt:lpstr>Introduction</vt:lpstr>
      <vt:lpstr>Introduction</vt:lpstr>
      <vt:lpstr>contents</vt:lpstr>
      <vt:lpstr>UML diagram – version 1</vt:lpstr>
      <vt:lpstr>UML diagram – changes</vt:lpstr>
      <vt:lpstr>UML diagram – changes</vt:lpstr>
      <vt:lpstr>UML diagram – changes</vt:lpstr>
      <vt:lpstr>contents</vt:lpstr>
      <vt:lpstr>Structure of the project</vt:lpstr>
      <vt:lpstr>contents</vt:lpstr>
      <vt:lpstr>Function Flow – Log in &amp; register</vt:lpstr>
      <vt:lpstr>Function Flow – Menu</vt:lpstr>
      <vt:lpstr>Function Flow – Order</vt:lpstr>
      <vt:lpstr>Function Flow – Payroll</vt:lpstr>
      <vt:lpstr>Function Flow – Inventory &amp; supplier</vt:lpstr>
      <vt:lpstr>contents</vt:lpstr>
      <vt:lpstr>Key point– OOP features Polymorphism</vt:lpstr>
      <vt:lpstr>Key point– OOP features Encapsulation</vt:lpstr>
      <vt:lpstr>Key point– OOP features Inheritance</vt:lpstr>
      <vt:lpstr>Key point– interface</vt:lpstr>
      <vt:lpstr>Key point– Abstract</vt:lpstr>
      <vt:lpstr>Key point– Event handlers</vt:lpstr>
      <vt:lpstr>Key point– Delegates</vt:lpstr>
      <vt:lpstr>Key point– Design pattern SOC</vt:lpstr>
      <vt:lpstr>Key point– Design pattern Iterator</vt:lpstr>
      <vt:lpstr>Key point– Design pattern Observer</vt:lpstr>
      <vt:lpstr>Key point– Design pattern Observer</vt:lpstr>
      <vt:lpstr>Key point– Design pattern Observer</vt:lpstr>
      <vt:lpstr>contents</vt:lpstr>
      <vt:lpstr>Data storage</vt:lpstr>
      <vt:lpstr>Data storage</vt:lpstr>
      <vt:lpstr>Data storage</vt:lpstr>
      <vt:lpstr>contents</vt:lpstr>
      <vt:lpstr>Exception handles </vt:lpstr>
      <vt:lpstr>Exception handles </vt:lpstr>
      <vt:lpstr>Exception handles </vt:lpstr>
      <vt:lpstr>contents</vt:lpstr>
      <vt:lpstr>Report</vt:lpstr>
      <vt:lpstr>Contents</vt:lpstr>
      <vt:lpstr>Issues Faced &amp; Future Work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cross-sectional survey：the impact of playing video games on children</dc:title>
  <dc:creator>Huiling Li</dc:creator>
  <cp:lastModifiedBy>cyanolive</cp:lastModifiedBy>
  <cp:revision>75</cp:revision>
  <dcterms:created xsi:type="dcterms:W3CDTF">2018-10-29T03:39:00Z</dcterms:created>
  <dcterms:modified xsi:type="dcterms:W3CDTF">2019-06-12T09:27:50Z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