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15" autoAdjust="0"/>
  </p:normalViewPr>
  <p:slideViewPr>
    <p:cSldViewPr snapToGrid="0" snapToObjects="1">
      <p:cViewPr varScale="1">
        <p:scale>
          <a:sx n="79" d="100"/>
          <a:sy n="79" d="100"/>
        </p:scale>
        <p:origin x="-15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10/30/15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Elisa</a:t>
            </a:r>
            <a:r>
              <a:rPr lang="en-US" baseline="0" dirty="0" smtClean="0"/>
              <a:t> Segment: Discuss how we prepared the text in TEI for alignment, using Regex to add &lt;cl&gt; to Montalvo and &lt;s&gt; to Southey</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Processing the alignment markup: What we’re learning so far</a:t>
            </a:r>
            <a:r>
              <a:rPr lang="en-US" baseline="0" dirty="0" smtClean="0"/>
              <a:t>. As we are designing our website, we want to use this page as our table of  contents, so that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analyze the aligned passages further, and help Stacey to survey them to plot patterns, we use the TEI’s handy Feature Structure markup, to produce one Feature Structure file for each chapter. @n indicates a word count, and @</a:t>
            </a:r>
            <a:r>
              <a:rPr lang="en-US" baseline="0" dirty="0" err="1" smtClean="0"/>
              <a:t>ana</a:t>
            </a:r>
            <a:r>
              <a:rPr lang="en-US"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Other kinds of alterations to syntax.</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a:t>
            </a:r>
            <a:r>
              <a:rPr lang="en-US" baseline="0" dirty="0" smtClean="0"/>
              <a:t>Begin segment, explaining the reason why we coded this way—AVOIDING hierarchies of nested clauses even where we could spot dependent clauses: We sacrificed the preparation of accurate syntactical markup for our research question in favor of aligning the two texts. So each “clause-like” unit is a sort of </a:t>
            </a:r>
            <a:r>
              <a:rPr lang="en-US" baseline="0" dirty="0" err="1" smtClean="0"/>
              <a:t>geocoordinate</a:t>
            </a:r>
            <a:r>
              <a:rPr lang="en-US" baseline="0" dirty="0" smtClean="0"/>
              <a:t> reference to which we can map portions of Southey’s text. </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Alignment coding: </a:t>
            </a:r>
            <a:r>
              <a:rPr lang="en-US" dirty="0" smtClean="0"/>
              <a:t>Southey</a:t>
            </a:r>
            <a:r>
              <a:rPr lang="en-US" baseline="0" dirty="0" smtClean="0"/>
              <a:t> aligned to Montalvo with self-closing anchor elements. These mark with @synch alignment points with Montalvo. (We aren’t using </a:t>
            </a:r>
            <a:r>
              <a:rPr lang="en-US" baseline="0" dirty="0" err="1" smtClean="0"/>
              <a:t>xml:ids</a:t>
            </a:r>
            <a:r>
              <a:rPr lang="en-US" baseline="0" dirty="0" smtClean="0"/>
              <a:t> on Southey’s sentences, but we use this markup to “tether” </a:t>
            </a:r>
            <a:r>
              <a:rPr lang="en-US" baseline="0" dirty="0" err="1" smtClean="0"/>
              <a:t>pssages</a:t>
            </a:r>
            <a:r>
              <a:rPr lang="en-US" baseline="0" dirty="0" smtClean="0"/>
              <a:t> of the </a:t>
            </a:r>
            <a:r>
              <a:rPr lang="en-US" baseline="0" dirty="0" err="1" smtClean="0"/>
              <a:t>southye</a:t>
            </a:r>
            <a:r>
              <a:rPr lang="en-US" baseline="0" dirty="0" smtClean="0"/>
              <a:t> text with Montalvo. We find there are often multiple units per sentence, and we use the self-closing elements so that units can cross sentences boundaries.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10/30/15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10/30/15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a:t>Investigating the Spanish to English Metamorphosis of </a:t>
            </a:r>
            <a:r>
              <a:rPr lang="en-US" b="1" i="1" dirty="0" err="1" smtClean="0"/>
              <a:t>Amadís</a:t>
            </a:r>
            <a:r>
              <a:rPr lang="en-US" b="1" i="1" dirty="0" smtClean="0"/>
              <a:t> </a:t>
            </a:r>
            <a:r>
              <a:rPr lang="en-US" b="1" i="1" dirty="0"/>
              <a:t>de </a:t>
            </a:r>
            <a:r>
              <a:rPr lang="en-US" b="1" i="1" dirty="0" err="1"/>
              <a:t>Gaula</a:t>
            </a:r>
            <a:r>
              <a:rPr lang="en-US" b="1" i="1" dirty="0"/>
              <a:t> </a:t>
            </a:r>
            <a:r>
              <a:rPr lang="en-US" b="1" dirty="0"/>
              <a:t>with TEI</a:t>
            </a:r>
            <a:endParaRPr lang="en-US"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a:t>
            </a:r>
            <a:r>
              <a:rPr lang="en-US" sz="2400" dirty="0" smtClean="0"/>
              <a:t>coding Montalvo’s Book I and “synch” with Southey encoding. </a:t>
            </a:r>
            <a:endParaRPr lang="en-US" sz="2400" dirty="0"/>
          </a:p>
          <a:p>
            <a:pPr marL="457200" indent="-457200">
              <a:buFont typeface="Arial" panose="020B0604020202020204" pitchFamily="34" charset="0"/>
              <a:buChar char="•"/>
            </a:pPr>
            <a:r>
              <a:rPr lang="en-US" sz="2400" dirty="0" smtClean="0"/>
              <a:t>Classify </a:t>
            </a:r>
            <a:r>
              <a:rPr lang="en-US" sz="2400" dirty="0" smtClean="0"/>
              <a:t>the </a:t>
            </a:r>
            <a:r>
              <a:rPr lang="en-US" sz="2400" dirty="0" smtClean="0"/>
              <a:t>alterations </a:t>
            </a:r>
            <a:r>
              <a:rPr lang="en-US" sz="2400" dirty="0" smtClean="0"/>
              <a:t>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a:t>
            </a:r>
            <a:r>
              <a:rPr lang="en-US" sz="2400" b="1" dirty="0" smtClean="0"/>
              <a:t>life cycle </a:t>
            </a:r>
            <a:r>
              <a:rPr lang="en-US" sz="2400" b="1" dirty="0" smtClean="0"/>
              <a:t>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r>
              <a:rPr lang="en-US" dirty="0" smtClean="0"/>
              <a:t>)</a:t>
            </a:r>
          </a:p>
          <a:p>
            <a:pPr marL="285750" indent="-285750">
              <a:lnSpc>
                <a:spcPct val="120000"/>
              </a:lnSpc>
              <a:buFont typeface="Arial"/>
              <a:buChar char="•"/>
            </a:pPr>
            <a:r>
              <a:rPr lang="en-US" dirty="0" smtClean="0"/>
              <a:t>Spanish editions (1526, 1533)</a:t>
            </a:r>
            <a:endParaRPr lang="en-US" dirty="0" smtClean="0"/>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69631"/>
            <a:ext cx="8299938" cy="5713686"/>
          </a:xfrm>
        </p:spPr>
      </p:pic>
    </p:spTree>
    <p:extLst>
      <p:ext uri="{BB962C8B-B14F-4D97-AF65-F5344CB8AC3E}">
        <p14:creationId xmlns:p14="http://schemas.microsoft.com/office/powerpoint/2010/main" val="41833622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1509</TotalTime>
  <Words>1621</Words>
  <Application>Microsoft Macintosh PowerPoint</Application>
  <PresentationFormat>On-screen Show (4:3)</PresentationFormat>
  <Paragraphs>108</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Investigating the Spanish to English Metamorphosis of Amadís de Gaula with TEI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Triplette , Stacey E</cp:lastModifiedBy>
  <cp:revision>69</cp:revision>
  <dcterms:created xsi:type="dcterms:W3CDTF">2015-10-28T14:59:52Z</dcterms:created>
  <dcterms:modified xsi:type="dcterms:W3CDTF">2015-10-30T23:05:28Z</dcterms:modified>
</cp:coreProperties>
</file>