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84615" autoAdjust="0"/>
  </p:normalViewPr>
  <p:slideViewPr>
    <p:cSldViewPr snapToGrid="0" snapToObjects="1">
      <p:cViewPr varScale="1">
        <p:scale>
          <a:sx n="94" d="100"/>
          <a:sy n="94" d="100"/>
        </p:scale>
        <p:origin x="-13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6/8/16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Southey’s text is available from a </a:t>
            </a:r>
            <a:r>
              <a:rPr lang="en-US" b="1" baseline="0" dirty="0" err="1" smtClean="0"/>
              <a:t>GitHub</a:t>
            </a:r>
            <a:r>
              <a:rPr lang="en-US" b="1" baseline="0" dirty="0" smtClean="0"/>
              <a:t> source which we’ve been correcting against a published edition of his 1803 text. However, Montalvo’s text isn’t available in any machine readable format, so we’ve been transcribing that by hand. We then applied regular expressions to add &lt;cl&gt; elements at </a:t>
            </a:r>
            <a:r>
              <a:rPr lang="en-US" b="1" baseline="0" dirty="0" err="1" smtClean="0"/>
              <a:t>markable</a:t>
            </a:r>
            <a:r>
              <a:rPr lang="en-US" b="1" baseline="0" dirty="0" smtClean="0"/>
              <a:t> clause-like unit boundaries. (And of course we had an easier time with preparing &lt;s&gt; elements to Southey.</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We then wrote XSLT to construct human-readable XML:IDs sitting at the chapter and clause levels of the text. Floating texts were designated for representations of texts within the text, and they’re given distinct XML:ID to indicate their special status.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Elisa:</a:t>
            </a:r>
            <a:r>
              <a:rPr lang="en-US" baseline="0" dirty="0" smtClean="0"/>
              <a:t> The next slides show our first results in comparing Southey’s translation to the Montalvo text. Here’s w</a:t>
            </a:r>
            <a:r>
              <a:rPr lang="en-US" dirty="0" smtClean="0"/>
              <a:t>hat we’re learning so far</a:t>
            </a:r>
            <a:r>
              <a:rPr lang="en-US" baseline="0" dirty="0" smtClean="0"/>
              <a:t>. As we are designing our website, we want to use this page as our table of  contents, so that our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 </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a:t>
            </a:r>
            <a:r>
              <a:rPr lang="en-US" b="0" baseline="0" dirty="0" smtClean="0"/>
              <a:t> analyze the aligned passages further, and help Stacey to survey them to plot patterns, we make an additional TEI file corresponding to each chapter, using the TEI’s handy </a:t>
            </a:r>
            <a:r>
              <a:rPr lang="en-US" b="1" baseline="0" dirty="0" smtClean="0"/>
              <a:t>feature structures markup, </a:t>
            </a:r>
            <a:r>
              <a:rPr lang="en-US" b="0" baseline="0" dirty="0" smtClean="0"/>
              <a:t>to extract each Southey passage, and where it’s in sync, we set it next to the corresponding passage in Montalvo to produce one Feature Structure file for each chapter. @n indicates a word count, and @</a:t>
            </a:r>
            <a:r>
              <a:rPr lang="en-US" b="0" baseline="0" dirty="0" err="1" smtClean="0"/>
              <a:t>ana</a:t>
            </a:r>
            <a:r>
              <a:rPr lang="en-US" b="0"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He is likely making changes in the syntax, too. </a:t>
            </a:r>
            <a:endParaRPr lang="en-US" b="0"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smtClean="0"/>
              <a:t>BACK to Stacey</a:t>
            </a:r>
            <a:endParaRPr lang="en-US" b="1"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t>
            </a:r>
            <a:r>
              <a:rPr lang="en-US" baseline="0" dirty="0" smtClean="0"/>
              <a:t>page</a:t>
            </a:r>
            <a:endParaRPr lang="en-US" baseline="0" dirty="0" smtClean="0"/>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We had a difficult decision to make about this clause markup when we started this project. We would often see dependent clauses within Montalvo that we wanted to nest, but we decided to AVOID generating nested hierarchies here: We sacrificed the preparation of accurate syntactical markup for our research question in favor of aligning the two texts. So each “clause-like” unit is a sibling in the XML hierarchy is a sort of </a:t>
            </a:r>
            <a:r>
              <a:rPr lang="en-US" b="1" baseline="0" dirty="0" err="1" smtClean="0"/>
              <a:t>geocoordinate</a:t>
            </a:r>
            <a:r>
              <a:rPr lang="en-US" b="1" baseline="0" dirty="0" smtClean="0"/>
              <a:t> reference to which we can map portions of Southey’s text. This makes it easier for us to reveal when Southey reverses clause order, weaves two of Montalvo’s units together, or jumps ahead or back in Montalvo’s text.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Alignment coding: </a:t>
            </a:r>
            <a:r>
              <a:rPr lang="en-US" sz="1600" dirty="0" smtClean="0"/>
              <a:t>Southey</a:t>
            </a:r>
            <a:r>
              <a:rPr lang="en-US" sz="1600" baseline="0" dirty="0" smtClean="0"/>
              <a:t> aligned to Montalvo with self-closing anchor elements. These mark with @synch alignment points with Montalvo. </a:t>
            </a:r>
            <a:r>
              <a:rPr lang="en-US" sz="1600" b="1" baseline="0" dirty="0" smtClean="0">
                <a:solidFill>
                  <a:srgbClr val="FF0000"/>
                </a:solidFill>
              </a:rPr>
              <a:t>(ELISA: We aren’t using </a:t>
            </a:r>
            <a:r>
              <a:rPr lang="en-US" sz="1600" b="1" baseline="0" dirty="0" err="1" smtClean="0">
                <a:solidFill>
                  <a:srgbClr val="FF0000"/>
                </a:solidFill>
              </a:rPr>
              <a:t>xml:ids</a:t>
            </a:r>
            <a:r>
              <a:rPr lang="en-US" sz="1600" b="1" baseline="0" dirty="0" smtClean="0">
                <a:solidFill>
                  <a:srgbClr val="FF0000"/>
                </a:solidFill>
              </a:rPr>
              <a:t> on Southey’s sentences, but we use this markup to “tether” passages of the Southey text with Montalvo. We find there are often multiple units per sentence, and we use the self-closing elements so that units can cross sentences boundaries.</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6/8/16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6/8/16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coding Montalvo’s Book I and “synch” with Southey encoding. </a:t>
            </a:r>
            <a:endParaRPr lang="en-US" sz="2400" dirty="0"/>
          </a:p>
          <a:p>
            <a:pPr marL="457200" indent="-457200">
              <a:buFont typeface="Arial" panose="020B0604020202020204" pitchFamily="34" charset="0"/>
              <a:buChar char="•"/>
            </a:pPr>
            <a:r>
              <a:rPr lang="en-US" sz="2400" dirty="0" smtClean="0"/>
              <a:t>Classify the alterations 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 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81354"/>
            <a:ext cx="8299938" cy="5713686"/>
          </a:xfrm>
        </p:spPr>
      </p:pic>
    </p:spTree>
    <p:extLst>
      <p:ext uri="{BB962C8B-B14F-4D97-AF65-F5344CB8AC3E}">
        <p14:creationId xmlns:p14="http://schemas.microsoft.com/office/powerpoint/2010/main" val="41833622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1615</TotalTime>
  <Words>1827</Words>
  <Application>Microsoft Macintosh PowerPoint</Application>
  <PresentationFormat>On-screen Show (4:3)</PresentationFormat>
  <Paragraphs>110</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Elisa Beshero-Bondar</cp:lastModifiedBy>
  <cp:revision>79</cp:revision>
  <dcterms:created xsi:type="dcterms:W3CDTF">2015-10-28T14:59:52Z</dcterms:created>
  <dcterms:modified xsi:type="dcterms:W3CDTF">2016-06-09T00:27:30Z</dcterms:modified>
</cp:coreProperties>
</file>