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20"/>
  </p:notesMasterIdLst>
  <p:sldIdLst>
    <p:sldId id="283" r:id="rId2"/>
    <p:sldId id="282" r:id="rId3"/>
    <p:sldId id="257" r:id="rId4"/>
    <p:sldId id="258" r:id="rId5"/>
    <p:sldId id="267" r:id="rId6"/>
    <p:sldId id="266" r:id="rId7"/>
    <p:sldId id="265" r:id="rId8"/>
    <p:sldId id="259" r:id="rId9"/>
    <p:sldId id="263" r:id="rId10"/>
    <p:sldId id="264" r:id="rId11"/>
    <p:sldId id="285" r:id="rId12"/>
    <p:sldId id="287" r:id="rId13"/>
    <p:sldId id="286" r:id="rId14"/>
    <p:sldId id="284" r:id="rId15"/>
    <p:sldId id="288" r:id="rId16"/>
    <p:sldId id="261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7ADDC-A5F7-6948-9B24-2C078ECBC864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3181A-FD5F-E940-B6DC-320B23DAA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0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 page from</a:t>
            </a:r>
            <a:r>
              <a:rPr lang="en-US" baseline="0" dirty="0" smtClean="0"/>
              <a:t> our website, which we are currently building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Feature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r>
              <a:rPr lang="en-US" baseline="0" dirty="0" smtClean="0"/>
              <a:t> </a:t>
            </a:r>
            <a:r>
              <a:rPr lang="en-US" baseline="0" dirty="0" smtClean="0"/>
              <a:t>table by Helena </a:t>
            </a:r>
            <a:r>
              <a:rPr lang="en-US" baseline="0" dirty="0" err="1" smtClean="0"/>
              <a:t>Bermúdez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Sabel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 Preface (xxi)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9: From </a:t>
            </a:r>
            <a:r>
              <a:rPr lang="en-US" dirty="0" err="1" smtClean="0"/>
              <a:t>Montalvo</a:t>
            </a:r>
            <a:r>
              <a:rPr lang="en-US" dirty="0" smtClean="0"/>
              <a:t> 20/ Southey 21. Show where</a:t>
            </a:r>
            <a:r>
              <a:rPr lang="en-US" baseline="0" dirty="0" smtClean="0"/>
              <a:t> this corresponds—this is typical of Southey’s omission criteria. Repetition, participation of minor characters.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note references the Spanish. It’s one of the few examples we’ve found of a misreading or mistranslation</a:t>
            </a:r>
            <a:r>
              <a:rPr lang="en-US" baseline="0" dirty="0" smtClean="0"/>
              <a:t> by Southey.</a:t>
            </a:r>
            <a:r>
              <a:rPr lang="en-US" dirty="0" smtClean="0"/>
              <a:t> Second note references</a:t>
            </a:r>
            <a:r>
              <a:rPr lang="en-US" baseline="0" dirty="0" smtClean="0"/>
              <a:t> another translation.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r>
              <a:rPr lang="en-US" baseline="0" dirty="0" smtClean="0"/>
              <a:t> age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nb</a:t>
            </a:r>
            <a:r>
              <a:rPr lang="en-US" baseline="0" dirty="0" smtClean="0"/>
              <a:t>: this is not a frontispiece, not common with </a:t>
            </a:r>
            <a:r>
              <a:rPr lang="en-US" baseline="0" dirty="0" err="1" smtClean="0"/>
              <a:t>libros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caballerías</a:t>
            </a:r>
            <a:r>
              <a:rPr lang="en-US" baseline="0" dirty="0" smtClean="0"/>
              <a:t>, would be the verso facing the recto title page)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28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Beginning of </a:t>
            </a:r>
            <a:r>
              <a:rPr lang="en-US" dirty="0" err="1" smtClean="0"/>
              <a:t>Montalvo’s</a:t>
            </a:r>
            <a:r>
              <a:rPr lang="en-US" dirty="0" smtClean="0"/>
              <a:t> book one. Notable features: chapter summary, whitespace to introduce it, chapter heading, large initial letter, differences in type size.</a:t>
            </a:r>
            <a:r>
              <a:rPr lang="en-US" baseline="0" dirty="0" smtClean="0"/>
              <a:t> Folio size, two-column format.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Special symbols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Punctuation</a:t>
            </a:r>
          </a:p>
          <a:p>
            <a:endParaRPr lang="en-US" dirty="0" smtClean="0"/>
          </a:p>
          <a:p>
            <a:r>
              <a:rPr lang="en-US" dirty="0" smtClean="0"/>
              <a:t>Afterward: Editorial declaration: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ebeshero</a:t>
            </a:r>
            <a:r>
              <a:rPr lang="en-US" dirty="0" smtClean="0"/>
              <a:t>/</a:t>
            </a:r>
            <a:r>
              <a:rPr lang="en-US" dirty="0" err="1" smtClean="0"/>
              <a:t>Amadis</a:t>
            </a:r>
            <a:r>
              <a:rPr lang="en-US" dirty="0" smtClean="0"/>
              <a:t>-in-Translation/wiki/Editing-Methods-for-</a:t>
            </a:r>
            <a:r>
              <a:rPr lang="en-US" dirty="0" err="1" smtClean="0"/>
              <a:t>Amadis</a:t>
            </a:r>
            <a:r>
              <a:rPr lang="en-US" dirty="0" smtClean="0"/>
              <a:t>-in-Translation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Influenced by Pedro Sánchez-</a:t>
            </a:r>
            <a:r>
              <a:rPr lang="en-US" dirty="0" err="1" smtClean="0"/>
              <a:t>Prieto</a:t>
            </a:r>
            <a:r>
              <a:rPr lang="en-US" dirty="0" smtClean="0"/>
              <a:t> </a:t>
            </a:r>
            <a:r>
              <a:rPr lang="en-US" dirty="0" err="1" smtClean="0"/>
              <a:t>Borja</a:t>
            </a:r>
            <a:r>
              <a:rPr lang="en-US" dirty="0" smtClean="0"/>
              <a:t>, </a:t>
            </a:r>
            <a:r>
              <a:rPr lang="en-US" i="1" dirty="0" err="1" smtClean="0"/>
              <a:t>Cómo</a:t>
            </a:r>
            <a:r>
              <a:rPr lang="en-US" i="1" dirty="0" smtClean="0"/>
              <a:t> </a:t>
            </a:r>
            <a:r>
              <a:rPr lang="en-US" i="1" dirty="0" err="1" smtClean="0"/>
              <a:t>editar</a:t>
            </a:r>
            <a:r>
              <a:rPr lang="en-US" i="1" dirty="0" smtClean="0"/>
              <a:t> los </a:t>
            </a:r>
            <a:r>
              <a:rPr lang="en-US" i="1" dirty="0" err="1" smtClean="0"/>
              <a:t>textos</a:t>
            </a:r>
            <a:r>
              <a:rPr lang="en-US" i="1" dirty="0" smtClean="0"/>
              <a:t> </a:t>
            </a:r>
            <a:r>
              <a:rPr lang="en-US" i="1" smtClean="0"/>
              <a:t>medievales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Southey’s 1803 edition of </a:t>
            </a:r>
            <a:r>
              <a:rPr lang="en-US" dirty="0" err="1" smtClean="0"/>
              <a:t>Amadís</a:t>
            </a:r>
            <a:r>
              <a:rPr lang="en-US" dirty="0" smtClean="0"/>
              <a:t>, sourced from </a:t>
            </a:r>
            <a:r>
              <a:rPr lang="en-US" dirty="0" err="1" smtClean="0"/>
              <a:t>Hathi</a:t>
            </a:r>
            <a:r>
              <a:rPr lang="en-US" dirty="0" smtClean="0"/>
              <a:t> Trust. Shows Southey’s internal divisions. From Chapter 1, in</a:t>
            </a:r>
            <a:r>
              <a:rPr lang="en-US" baseline="0" dirty="0" smtClean="0"/>
              <a:t> a place with no paragraph division in the </a:t>
            </a:r>
            <a:r>
              <a:rPr lang="en-US" baseline="0" dirty="0" err="1" smtClean="0"/>
              <a:t>Montalvo</a:t>
            </a:r>
            <a:r>
              <a:rPr lang="en-US" baseline="0" dirty="0" smtClean="0"/>
              <a:t>. Go back to slide 6: we can see how Southey has taken into account, at least as a baseline, the 1547 punctuation.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Corresponds to the same passage of text as in the previous Southey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Alignment coding: Southey</a:t>
            </a:r>
            <a:r>
              <a:rPr lang="en-US" baseline="0" dirty="0" smtClean="0"/>
              <a:t> aligned to </a:t>
            </a:r>
            <a:r>
              <a:rPr lang="en-US" baseline="0" dirty="0" err="1" smtClean="0"/>
              <a:t>Montalvo</a:t>
            </a:r>
            <a:r>
              <a:rPr lang="en-US" baseline="0" dirty="0" smtClean="0"/>
              <a:t> with anchor tags. Reveals where texts match up and do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8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Investigating the Spanish to English Metamorphosis of </a:t>
            </a:r>
            <a:r>
              <a:rPr lang="en-US" b="1" i="1" dirty="0" err="1" smtClean="0"/>
              <a:t>Amadís</a:t>
            </a:r>
            <a:r>
              <a:rPr lang="en-US" b="1" i="1" dirty="0" smtClean="0"/>
              <a:t> </a:t>
            </a:r>
            <a:r>
              <a:rPr lang="en-US" b="1" i="1" dirty="0"/>
              <a:t>de </a:t>
            </a:r>
            <a:r>
              <a:rPr lang="en-US" b="1" i="1" dirty="0" err="1"/>
              <a:t>Gaula</a:t>
            </a:r>
            <a:r>
              <a:rPr lang="en-US" b="1" i="1" dirty="0"/>
              <a:t> </a:t>
            </a:r>
            <a:r>
              <a:rPr lang="en-US" b="1" dirty="0"/>
              <a:t>with TEI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0590"/>
            <a:ext cx="8229600" cy="234082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Stacey Triplette</a:t>
            </a:r>
          </a:p>
          <a:p>
            <a:pPr marL="0" indent="0" algn="ctr">
              <a:buNone/>
            </a:pPr>
            <a:r>
              <a:rPr lang="en-US" sz="1900" dirty="0" smtClean="0">
                <a:solidFill>
                  <a:schemeClr val="accent4"/>
                </a:solidFill>
              </a:rPr>
              <a:t>University of Pittsburgh at Greensburg</a:t>
            </a:r>
          </a:p>
          <a:p>
            <a:pPr marL="0" indent="0" algn="ctr">
              <a:buNone/>
            </a:pPr>
            <a:r>
              <a:rPr lang="en-US" dirty="0" smtClean="0"/>
              <a:t>Elisa Beshero-Bondar</a:t>
            </a:r>
          </a:p>
          <a:p>
            <a:pPr marL="0" indent="0" algn="ctr">
              <a:buNone/>
            </a:pPr>
            <a:r>
              <a:rPr lang="en-US" sz="1900" dirty="0" smtClean="0">
                <a:solidFill>
                  <a:srgbClr val="4C5A6A"/>
                </a:solidFill>
              </a:rPr>
              <a:t>University of Pittsburgh at Greensburg</a:t>
            </a:r>
          </a:p>
          <a:p>
            <a:pPr marL="0" indent="0" algn="ctr">
              <a:buNone/>
            </a:pPr>
            <a:r>
              <a:rPr lang="en-US" dirty="0"/>
              <a:t>Helena </a:t>
            </a:r>
            <a:r>
              <a:rPr lang="en-US" dirty="0" err="1"/>
              <a:t>Bermúdez</a:t>
            </a:r>
            <a:r>
              <a:rPr lang="en-US" dirty="0"/>
              <a:t> </a:t>
            </a:r>
            <a:r>
              <a:rPr lang="en-US" dirty="0" err="1"/>
              <a:t>Sabel</a:t>
            </a:r>
            <a:endParaRPr lang="en-US" dirty="0"/>
          </a:p>
          <a:p>
            <a:pPr marL="0" indent="0" algn="ctr">
              <a:buNone/>
            </a:pPr>
            <a:r>
              <a:rPr lang="en-US" sz="1800" dirty="0" smtClean="0">
                <a:solidFill>
                  <a:srgbClr val="4C5A6A"/>
                </a:solidFill>
              </a:rPr>
              <a:t>University of Santiago de </a:t>
            </a:r>
            <a:r>
              <a:rPr lang="en-US" sz="1800" dirty="0" err="1" smtClean="0">
                <a:solidFill>
                  <a:srgbClr val="4C5A6A"/>
                </a:solidFill>
              </a:rPr>
              <a:t>Compostela</a:t>
            </a:r>
            <a:endParaRPr lang="en-US" sz="1800" dirty="0" smtClean="0">
              <a:solidFill>
                <a:srgbClr val="4C5A6A"/>
              </a:solidFill>
            </a:endParaRPr>
          </a:p>
          <a:p>
            <a:pPr mar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7902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5-10-29 at 9.30.39 A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" t="265" r="2991" b="265"/>
          <a:stretch/>
        </p:blipFill>
        <p:spPr>
          <a:xfrm>
            <a:off x="229508" y="699909"/>
            <a:ext cx="8751923" cy="5486400"/>
          </a:xfrm>
        </p:spPr>
      </p:pic>
    </p:spTree>
    <p:extLst>
      <p:ext uri="{BB962C8B-B14F-4D97-AF65-F5344CB8AC3E}">
        <p14:creationId xmlns:p14="http://schemas.microsoft.com/office/powerpoint/2010/main" val="1971268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RegX</a:t>
            </a:r>
            <a:r>
              <a:rPr lang="en-US" dirty="0" smtClean="0"/>
              <a:t> and/or </a:t>
            </a:r>
            <a:r>
              <a:rPr lang="en-US" dirty="0" err="1" smtClean="0"/>
              <a:t>xslt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8485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TOC</a:t>
            </a:r>
          </a:p>
        </p:txBody>
      </p:sp>
    </p:spTree>
    <p:extLst>
      <p:ext uri="{BB962C8B-B14F-4D97-AF65-F5344CB8AC3E}">
        <p14:creationId xmlns:p14="http://schemas.microsoft.com/office/powerpoint/2010/main" val="278376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30 at 4.57.16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22" r="5459"/>
          <a:stretch/>
        </p:blipFill>
        <p:spPr>
          <a:xfrm>
            <a:off x="133117" y="611980"/>
            <a:ext cx="8725910" cy="6043302"/>
          </a:xfrm>
        </p:spPr>
      </p:pic>
    </p:spTree>
    <p:extLst>
      <p:ext uri="{BB962C8B-B14F-4D97-AF65-F5344CB8AC3E}">
        <p14:creationId xmlns:p14="http://schemas.microsoft.com/office/powerpoint/2010/main" val="1902750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30 at 2.02.2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585" b="-9585"/>
          <a:stretch>
            <a:fillRect/>
          </a:stretch>
        </p:blipFill>
        <p:spPr>
          <a:xfrm>
            <a:off x="457200" y="1125916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998473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5507" y="2227479"/>
            <a:ext cx="8229600" cy="409121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800" dirty="0" smtClean="0"/>
              <a:t>“To </a:t>
            </a:r>
            <a:r>
              <a:rPr lang="en-US" sz="2800" dirty="0"/>
              <a:t>have translated a closely printed folio would have been absurd. I have reduced it to about half its length, by abridging the words, not the story […] There is no vanity in saying, that this has improved the book, for what long work may not be improved by compression</a:t>
            </a:r>
            <a:r>
              <a:rPr lang="en-US" sz="2800" dirty="0" smtClean="0"/>
              <a:t>?”</a:t>
            </a:r>
            <a:endParaRPr lang="en-US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7691" y="86998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Robert Southey on </a:t>
            </a:r>
            <a:r>
              <a:rPr lang="en-US" b="1" i="1" dirty="0" err="1" smtClean="0"/>
              <a:t>Amad</a:t>
            </a:r>
            <a:r>
              <a:rPr lang="en-US" b="1" i="1" dirty="0" err="1" smtClean="0"/>
              <a:t>ís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76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5-10-29 at 9.38.34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01" b="-4701"/>
          <a:stretch>
            <a:fillRect/>
          </a:stretch>
        </p:blipFill>
        <p:spPr>
          <a:xfrm>
            <a:off x="457200" y="972921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1982863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29 at 9.58.12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585" b="-33585"/>
          <a:stretch>
            <a:fillRect/>
          </a:stretch>
        </p:blipFill>
        <p:spPr>
          <a:xfrm>
            <a:off x="284972" y="774027"/>
            <a:ext cx="8522415" cy="5050320"/>
          </a:xfrm>
        </p:spPr>
      </p:pic>
    </p:spTree>
    <p:extLst>
      <p:ext uri="{BB962C8B-B14F-4D97-AF65-F5344CB8AC3E}">
        <p14:creationId xmlns:p14="http://schemas.microsoft.com/office/powerpoint/2010/main" val="37192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29 at 2.41.0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374" b="-69374"/>
          <a:stretch>
            <a:fillRect/>
          </a:stretch>
        </p:blipFill>
        <p:spPr>
          <a:xfrm>
            <a:off x="457200" y="0"/>
            <a:ext cx="8229600" cy="4876800"/>
          </a:xfrm>
        </p:spPr>
      </p:pic>
      <p:pic>
        <p:nvPicPr>
          <p:cNvPr id="4" name="Picture 3" descr="Screen Shot 2015-10-29 at 2.42.3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88065"/>
            <a:ext cx="8380788" cy="130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25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29 at 9.42.23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11" b="-8711"/>
          <a:stretch>
            <a:fillRect/>
          </a:stretch>
        </p:blipFill>
        <p:spPr>
          <a:xfrm>
            <a:off x="457200" y="988219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1190386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10-28 at 3.59.2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047" r="-88047"/>
          <a:stretch>
            <a:fillRect/>
          </a:stretch>
        </p:blipFill>
        <p:spPr>
          <a:xfrm>
            <a:off x="-2790674" y="697529"/>
            <a:ext cx="10073744" cy="5540171"/>
          </a:xfrm>
        </p:spPr>
      </p:pic>
      <p:sp>
        <p:nvSpPr>
          <p:cNvPr id="2" name="TextBox 1"/>
          <p:cNvSpPr txBox="1"/>
          <p:nvPr/>
        </p:nvSpPr>
        <p:spPr>
          <a:xfrm>
            <a:off x="4492625" y="697529"/>
            <a:ext cx="4032250" cy="5623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Texts:</a:t>
            </a:r>
          </a:p>
          <a:p>
            <a:endParaRPr lang="en-US" dirty="0" smtClean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15</a:t>
            </a:r>
            <a:r>
              <a:rPr lang="en-US" baseline="30000" dirty="0" smtClean="0"/>
              <a:t>th</a:t>
            </a:r>
            <a:r>
              <a:rPr lang="en-US" dirty="0" smtClean="0"/>
              <a:t> c fragment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err="1" smtClean="0"/>
              <a:t>Garci</a:t>
            </a:r>
            <a:r>
              <a:rPr lang="en-US" dirty="0" smtClean="0"/>
              <a:t> Rodr</a:t>
            </a:r>
            <a:r>
              <a:rPr lang="en-US" dirty="0" smtClean="0"/>
              <a:t>íguez de </a:t>
            </a:r>
            <a:r>
              <a:rPr lang="en-US" dirty="0" err="1" smtClean="0"/>
              <a:t>Montalvo</a:t>
            </a:r>
            <a:r>
              <a:rPr lang="en-US" dirty="0" smtClean="0"/>
              <a:t>, </a:t>
            </a:r>
            <a:r>
              <a:rPr lang="en-US" i="1" dirty="0" err="1" smtClean="0"/>
              <a:t>Amadís</a:t>
            </a:r>
            <a:r>
              <a:rPr lang="en-US" i="1" dirty="0" smtClean="0"/>
              <a:t> de </a:t>
            </a:r>
            <a:r>
              <a:rPr lang="en-US" i="1" dirty="0" err="1" smtClean="0"/>
              <a:t>Gaula</a:t>
            </a:r>
            <a:r>
              <a:rPr lang="en-US" dirty="0"/>
              <a:t> </a:t>
            </a:r>
            <a:r>
              <a:rPr lang="en-US" dirty="0" smtClean="0"/>
              <a:t>(1508)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Nicolas de </a:t>
            </a:r>
            <a:r>
              <a:rPr lang="en-US" dirty="0" err="1" smtClean="0"/>
              <a:t>Herberay</a:t>
            </a:r>
            <a:r>
              <a:rPr lang="en-US" dirty="0" smtClean="0"/>
              <a:t>, French translation (1540)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Anthony </a:t>
            </a:r>
            <a:r>
              <a:rPr lang="en-US" dirty="0" err="1" smtClean="0"/>
              <a:t>Munday</a:t>
            </a:r>
            <a:r>
              <a:rPr lang="en-US" dirty="0" smtClean="0"/>
              <a:t>, English translation (1590)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Louis-</a:t>
            </a:r>
            <a:r>
              <a:rPr lang="en-US" dirty="0" err="1"/>
              <a:t>Élisabeth</a:t>
            </a:r>
            <a:r>
              <a:rPr lang="en-US" dirty="0"/>
              <a:t> de la </a:t>
            </a:r>
            <a:r>
              <a:rPr lang="en-US" dirty="0" err="1"/>
              <a:t>Vergne</a:t>
            </a:r>
            <a:r>
              <a:rPr lang="en-US" dirty="0"/>
              <a:t>, Conte de </a:t>
            </a:r>
            <a:r>
              <a:rPr lang="en-US" dirty="0" err="1" smtClean="0"/>
              <a:t>Tressan</a:t>
            </a:r>
            <a:r>
              <a:rPr lang="en-US" dirty="0" smtClean="0"/>
              <a:t>, French translation (1779)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Robert Southey, English translation (1803)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Edwin Place, English translation (1974)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10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Shot 2015-10-28 at 4.02.3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01" r="-12101"/>
          <a:stretch>
            <a:fillRect/>
          </a:stretch>
        </p:blipFill>
        <p:spPr>
          <a:xfrm>
            <a:off x="304194" y="1171815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945064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ronian_sig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6" t="6596" r="8336"/>
          <a:stretch/>
        </p:blipFill>
        <p:spPr>
          <a:xfrm>
            <a:off x="4453428" y="2935487"/>
            <a:ext cx="3779239" cy="1545248"/>
          </a:xfrm>
          <a:prstGeom prst="rect">
            <a:avLst/>
          </a:prstGeom>
          <a:noFill/>
        </p:spPr>
      </p:pic>
      <p:pic>
        <p:nvPicPr>
          <p:cNvPr id="5" name="Content Placeholder 2" descr="calder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192" r="-27192"/>
          <a:stretch>
            <a:fillRect/>
          </a:stretch>
        </p:blipFill>
        <p:spPr>
          <a:xfrm>
            <a:off x="202523" y="2935487"/>
            <a:ext cx="3703621" cy="2036848"/>
          </a:xfrm>
          <a:prstGeom prst="rect">
            <a:avLst/>
          </a:prstGeom>
          <a:noFill/>
          <a:ln w="6350" cmpd="sng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921651" y="957709"/>
            <a:ext cx="2765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 smtClean="0"/>
              <a:t>calderón</a:t>
            </a:r>
            <a:r>
              <a:rPr lang="en-US" sz="3200" dirty="0" smtClean="0"/>
              <a:t>,  </a:t>
            </a:r>
          </a:p>
          <a:p>
            <a:r>
              <a:rPr lang="en-US" sz="3200" dirty="0"/>
              <a:t>p</a:t>
            </a:r>
            <a:r>
              <a:rPr lang="en-US" sz="3200" dirty="0" smtClean="0"/>
              <a:t>aragraph symbol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346324" y="957709"/>
            <a:ext cx="36721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 smtClean="0"/>
              <a:t>tironian</a:t>
            </a:r>
            <a:r>
              <a:rPr lang="en-US" sz="3200" dirty="0" smtClean="0"/>
              <a:t> sign symbol for “and” (y or et)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1499455" y="3671879"/>
            <a:ext cx="749728" cy="701759"/>
          </a:xfrm>
          <a:prstGeom prst="ellipse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89624" y="3290399"/>
            <a:ext cx="749728" cy="701759"/>
          </a:xfrm>
          <a:prstGeom prst="ellipse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1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5304" y="795573"/>
            <a:ext cx="32590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Punctuation</a:t>
            </a:r>
          </a:p>
          <a:p>
            <a:pPr algn="ctr"/>
            <a:r>
              <a:rPr lang="en-US" sz="3200" dirty="0" smtClean="0"/>
              <a:t> /   :   .</a:t>
            </a:r>
            <a:endParaRPr lang="en-US" sz="3200" dirty="0"/>
          </a:p>
        </p:txBody>
      </p:sp>
      <p:pic>
        <p:nvPicPr>
          <p:cNvPr id="2" name="Picture 1" descr="Screen Shot 2015-10-30 at 9.09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445" y="2091696"/>
            <a:ext cx="6604105" cy="373665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998910" y="2447919"/>
            <a:ext cx="749728" cy="701759"/>
          </a:xfrm>
          <a:prstGeom prst="ellipse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74325" y="4911138"/>
            <a:ext cx="749728" cy="701759"/>
          </a:xfrm>
          <a:prstGeom prst="ellipse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5304" y="4560258"/>
            <a:ext cx="749728" cy="701759"/>
          </a:xfrm>
          <a:prstGeom prst="ellipse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1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28 at 5.05.00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0" t="14657" r="-19642" b="10783"/>
          <a:stretch/>
        </p:blipFill>
        <p:spPr>
          <a:xfrm>
            <a:off x="-1383422" y="826172"/>
            <a:ext cx="11486350" cy="5263028"/>
          </a:xfrm>
        </p:spPr>
      </p:pic>
    </p:spTree>
    <p:extLst>
      <p:ext uri="{BB962C8B-B14F-4D97-AF65-F5344CB8AC3E}">
        <p14:creationId xmlns:p14="http://schemas.microsoft.com/office/powerpoint/2010/main" val="394451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Screen Shot 2015-10-28 at 6.19.4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4" r="-1144"/>
          <a:stretch>
            <a:fillRect/>
          </a:stretch>
        </p:blipFill>
        <p:spPr>
          <a:xfrm>
            <a:off x="1851368" y="1788312"/>
            <a:ext cx="5274774" cy="3125792"/>
          </a:xfrm>
        </p:spPr>
      </p:pic>
    </p:spTree>
    <p:extLst>
      <p:ext uri="{BB962C8B-B14F-4D97-AF65-F5344CB8AC3E}">
        <p14:creationId xmlns:p14="http://schemas.microsoft.com/office/powerpoint/2010/main" val="251512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 Shot 2015-10-29 at 9.25.37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637" b="-26637"/>
          <a:stretch>
            <a:fillRect/>
          </a:stretch>
        </p:blipFill>
        <p:spPr>
          <a:xfrm>
            <a:off x="135888" y="743429"/>
            <a:ext cx="8685357" cy="5146878"/>
          </a:xfrm>
        </p:spPr>
      </p:pic>
    </p:spTree>
    <p:extLst>
      <p:ext uri="{BB962C8B-B14F-4D97-AF65-F5344CB8AC3E}">
        <p14:creationId xmlns:p14="http://schemas.microsoft.com/office/powerpoint/2010/main" val="4183362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1363</TotalTime>
  <Words>497</Words>
  <Application>Microsoft Macintosh PowerPoint</Application>
  <PresentationFormat>On-screen Show (4:3)</PresentationFormat>
  <Paragraphs>59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Clarity</vt:lpstr>
      <vt:lpstr>Investigating the Spanish to English Metamorphosis of Amadís de Gaula with TEI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Robert Southey on Amadís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Triplette , Stacey E</dc:creator>
  <cp:lastModifiedBy>Triplette , Stacey E</cp:lastModifiedBy>
  <cp:revision>43</cp:revision>
  <dcterms:created xsi:type="dcterms:W3CDTF">2015-10-28T14:59:52Z</dcterms:created>
  <dcterms:modified xsi:type="dcterms:W3CDTF">2015-10-30T16:43:23Z</dcterms:modified>
</cp:coreProperties>
</file>