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6"/>
  </p:notesMasterIdLst>
  <p:sldIdLst>
    <p:sldId id="283" r:id="rId2"/>
    <p:sldId id="282" r:id="rId3"/>
    <p:sldId id="257" r:id="rId4"/>
    <p:sldId id="258" r:id="rId5"/>
    <p:sldId id="267" r:id="rId6"/>
    <p:sldId id="266" r:id="rId7"/>
    <p:sldId id="265" r:id="rId8"/>
    <p:sldId id="259" r:id="rId9"/>
    <p:sldId id="263" r:id="rId10"/>
    <p:sldId id="264" r:id="rId11"/>
    <p:sldId id="284" r:id="rId12"/>
    <p:sldId id="261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page from</a:t>
            </a:r>
            <a:r>
              <a:rPr lang="en-US" baseline="0" dirty="0" smtClean="0"/>
              <a:t> our website, which we are currently building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r>
              <a:rPr lang="en-US" baseline="0" dirty="0" smtClean="0"/>
              <a:t> coding in table by Helena </a:t>
            </a:r>
            <a:r>
              <a:rPr lang="en-US" baseline="0" dirty="0" err="1" smtClean="0"/>
              <a:t>Berm</a:t>
            </a:r>
            <a:r>
              <a:rPr lang="en-US" baseline="0" dirty="0" err="1" smtClean="0"/>
              <a:t>údez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9: From </a:t>
            </a:r>
            <a:r>
              <a:rPr lang="en-US" dirty="0" err="1" smtClean="0"/>
              <a:t>Montalvo</a:t>
            </a:r>
            <a:r>
              <a:rPr lang="en-US" dirty="0" smtClean="0"/>
              <a:t> 20/ Southey 21. Show where</a:t>
            </a:r>
            <a:r>
              <a:rPr lang="en-US" baseline="0" dirty="0" smtClean="0"/>
              <a:t> this corresponds—this is typical of Southey’s omission criteria. Repetition, participation of minor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Anthon</a:t>
            </a:r>
            <a:r>
              <a:rPr lang="en-US" baseline="0" dirty="0" smtClean="0"/>
              <a:t>y </a:t>
            </a:r>
            <a:r>
              <a:rPr lang="en-US" baseline="0" dirty="0" err="1" smtClean="0"/>
              <a:t>Munday’s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Amadis</a:t>
            </a:r>
            <a:r>
              <a:rPr lang="en-US" baseline="0" dirty="0" smtClean="0"/>
              <a:t> is 1590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age</a:t>
            </a:r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this is not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Beginning </a:t>
            </a:r>
            <a:r>
              <a:rPr lang="en-US" dirty="0" smtClean="0"/>
              <a:t>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Punctuation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Influenced by Pedro S</a:t>
            </a:r>
            <a:r>
              <a:rPr lang="en-US" dirty="0" smtClean="0"/>
              <a:t>ánchez-</a:t>
            </a:r>
            <a:r>
              <a:rPr lang="en-US" dirty="0" err="1" smtClean="0"/>
              <a:t>Prieto</a:t>
            </a:r>
            <a:r>
              <a:rPr lang="en-US" dirty="0" smtClean="0"/>
              <a:t> </a:t>
            </a:r>
            <a:r>
              <a:rPr lang="en-US" dirty="0" err="1" smtClean="0"/>
              <a:t>Borja</a:t>
            </a:r>
            <a:r>
              <a:rPr lang="en-US" dirty="0" smtClean="0"/>
              <a:t>, </a:t>
            </a:r>
            <a:r>
              <a:rPr lang="en-US" i="1" dirty="0" err="1" smtClean="0"/>
              <a:t>Cómo</a:t>
            </a:r>
            <a:r>
              <a:rPr lang="en-US" i="1" dirty="0" smtClean="0"/>
              <a:t> </a:t>
            </a:r>
            <a:r>
              <a:rPr lang="en-US" i="1" dirty="0" err="1" smtClean="0"/>
              <a:t>editar</a:t>
            </a:r>
            <a:r>
              <a:rPr lang="en-US" i="1" dirty="0" smtClean="0"/>
              <a:t> los </a:t>
            </a:r>
            <a:r>
              <a:rPr lang="en-US" i="1" dirty="0" err="1" smtClean="0"/>
              <a:t>textos</a:t>
            </a:r>
            <a:r>
              <a:rPr lang="en-US" i="1" dirty="0" smtClean="0"/>
              <a:t> </a:t>
            </a:r>
            <a:r>
              <a:rPr lang="en-US" i="1" smtClean="0"/>
              <a:t>medievales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Southey’s 1803 edition of </a:t>
            </a:r>
            <a:r>
              <a:rPr lang="en-US" dirty="0" err="1" smtClean="0"/>
              <a:t>Amad</a:t>
            </a:r>
            <a:r>
              <a:rPr lang="en-US" dirty="0" err="1" smtClean="0"/>
              <a:t>ís</a:t>
            </a:r>
            <a:r>
              <a:rPr lang="en-US" dirty="0" smtClean="0"/>
              <a:t>, sourced from </a:t>
            </a:r>
            <a:r>
              <a:rPr lang="en-US" dirty="0" err="1" smtClean="0"/>
              <a:t>Hathi</a:t>
            </a:r>
            <a:r>
              <a:rPr lang="en-US" dirty="0" smtClean="0"/>
              <a:t> Trust. Shows </a:t>
            </a:r>
            <a:r>
              <a:rPr lang="en-US" dirty="0" smtClean="0"/>
              <a:t>Southey’s </a:t>
            </a:r>
            <a:r>
              <a:rPr lang="en-US" dirty="0" smtClean="0"/>
              <a:t>internal divisions. From Chapter 1, in</a:t>
            </a:r>
            <a:r>
              <a:rPr lang="en-US" baseline="0" dirty="0" smtClean="0"/>
              <a:t> a place with no paragraph division in the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. Go back to slide 6: we can see how Southey has taken into account, at least as a baseline, the 1547 punctuation.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Corresponds </a:t>
            </a:r>
            <a:r>
              <a:rPr lang="en-US" dirty="0" smtClean="0"/>
              <a:t>to the same passage of text as in the previous Southey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Alignment </a:t>
            </a:r>
            <a:r>
              <a:rPr lang="en-US" dirty="0" smtClean="0"/>
              <a:t>coding: Southey</a:t>
            </a:r>
            <a:r>
              <a:rPr lang="en-US" baseline="0" dirty="0" smtClean="0"/>
              <a:t> aligned to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 with anchor tags. Reveals where texts match up and do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8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Investigating the Spanish to English Metamorphosis of </a:t>
            </a:r>
            <a:r>
              <a:rPr lang="en-US" b="1" i="1" dirty="0" err="1" smtClean="0"/>
              <a:t>Amad</a:t>
            </a:r>
            <a:r>
              <a:rPr lang="en-US" b="1" i="1" dirty="0" err="1" smtClean="0"/>
              <a:t>í</a:t>
            </a:r>
            <a:r>
              <a:rPr lang="en-US" b="1" i="1" dirty="0" err="1" smtClean="0"/>
              <a:t>s</a:t>
            </a:r>
            <a:r>
              <a:rPr lang="en-US" b="1" i="1" dirty="0" smtClean="0"/>
              <a:t> </a:t>
            </a:r>
            <a:r>
              <a:rPr lang="en-US" b="1" i="1" dirty="0"/>
              <a:t>de </a:t>
            </a:r>
            <a:r>
              <a:rPr lang="en-US" b="1" i="1" dirty="0" err="1"/>
              <a:t>Gaula</a:t>
            </a:r>
            <a:r>
              <a:rPr lang="en-US" b="1" i="1" dirty="0"/>
              <a:t> </a:t>
            </a:r>
            <a:r>
              <a:rPr lang="en-US" b="1" dirty="0"/>
              <a:t>with 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0590"/>
            <a:ext cx="8229600" cy="23408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Stacey Triplette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chemeClr val="accent4"/>
                </a:solidFill>
              </a:rPr>
              <a:t>University of Pittsburgh at Greensburg</a:t>
            </a:r>
          </a:p>
          <a:p>
            <a:pPr marL="0" indent="0" algn="ctr">
              <a:buNone/>
            </a:pPr>
            <a:r>
              <a:rPr lang="en-US" dirty="0" smtClean="0"/>
              <a:t>Elisa Beshero-Bondar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rgbClr val="4C5A6A"/>
                </a:solidFill>
              </a:rPr>
              <a:t>University of Pittsburgh at Greensburg</a:t>
            </a:r>
          </a:p>
          <a:p>
            <a:pPr marL="0" indent="0" algn="ctr">
              <a:buNone/>
            </a:pPr>
            <a:r>
              <a:rPr lang="en-US" dirty="0"/>
              <a:t>Helena </a:t>
            </a:r>
            <a:r>
              <a:rPr lang="en-US" dirty="0" err="1"/>
              <a:t>Bermúdez</a:t>
            </a:r>
            <a:r>
              <a:rPr lang="en-US" dirty="0"/>
              <a:t> </a:t>
            </a:r>
            <a:r>
              <a:rPr lang="en-US" dirty="0" err="1"/>
              <a:t>Sabel</a:t>
            </a:r>
            <a:endParaRPr lang="en-US" dirty="0"/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4C5A6A"/>
                </a:solidFill>
              </a:rPr>
              <a:t>University of Santiago de </a:t>
            </a:r>
            <a:r>
              <a:rPr lang="en-US" sz="1800" dirty="0" err="1" smtClean="0">
                <a:solidFill>
                  <a:srgbClr val="4C5A6A"/>
                </a:solidFill>
              </a:rPr>
              <a:t>Compostela</a:t>
            </a:r>
            <a:endParaRPr lang="en-US" sz="1800" dirty="0" smtClean="0">
              <a:solidFill>
                <a:srgbClr val="4C5A6A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90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0.39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265" r="2991" b="265"/>
          <a:stretch/>
        </p:blipFill>
        <p:spPr>
          <a:xfrm>
            <a:off x="229508" y="699909"/>
            <a:ext cx="8751923" cy="5486400"/>
          </a:xfrm>
        </p:spPr>
      </p:pic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30 at 2.02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85" b="-9585"/>
          <a:stretch>
            <a:fillRect/>
          </a:stretch>
        </p:blipFill>
        <p:spPr>
          <a:xfrm>
            <a:off x="457200" y="1125916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99847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8.3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1" b="-4701"/>
          <a:stretch>
            <a:fillRect/>
          </a:stretch>
        </p:blipFill>
        <p:spPr>
          <a:xfrm>
            <a:off x="457200" y="97292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58.1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85" b="-33585"/>
          <a:stretch>
            <a:fillRect/>
          </a:stretch>
        </p:blipFill>
        <p:spPr>
          <a:xfrm>
            <a:off x="284972" y="774027"/>
            <a:ext cx="8522415" cy="5050320"/>
          </a:xfrm>
        </p:spPr>
      </p:pic>
    </p:spTree>
    <p:extLst>
      <p:ext uri="{BB962C8B-B14F-4D97-AF65-F5344CB8AC3E}">
        <p14:creationId xmlns:p14="http://schemas.microsoft.com/office/powerpoint/2010/main" val="37192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2.41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374" b="-69374"/>
          <a:stretch>
            <a:fillRect/>
          </a:stretch>
        </p:blipFill>
        <p:spPr>
          <a:xfrm>
            <a:off x="457200" y="0"/>
            <a:ext cx="8229600" cy="4876800"/>
          </a:xfrm>
        </p:spPr>
      </p:pic>
      <p:pic>
        <p:nvPicPr>
          <p:cNvPr id="4" name="Picture 3" descr="Screen Shot 2015-10-29 at 2.42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88065"/>
            <a:ext cx="8380788" cy="13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42.2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1" b="-8711"/>
          <a:stretch>
            <a:fillRect/>
          </a:stretch>
        </p:blipFill>
        <p:spPr>
          <a:xfrm>
            <a:off x="457200" y="988219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9038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464989" y="697529"/>
            <a:ext cx="10073744" cy="5540171"/>
          </a:xfrm>
        </p:spPr>
      </p:pic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304194" y="11718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6596" r="8336"/>
          <a:stretch/>
        </p:blipFill>
        <p:spPr>
          <a:xfrm>
            <a:off x="4453428" y="2935487"/>
            <a:ext cx="3779239" cy="1545248"/>
          </a:xfrm>
          <a:prstGeom prst="rect">
            <a:avLst/>
          </a:prstGeom>
          <a:noFill/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202523" y="2935487"/>
            <a:ext cx="3703621" cy="2036848"/>
          </a:xfrm>
          <a:prstGeom prst="rect">
            <a:avLst/>
          </a:prstGeom>
          <a:noFill/>
          <a:ln w="6350" cmpd="sng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46324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1499455" y="367187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89624" y="329039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5304" y="795573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  <p:pic>
        <p:nvPicPr>
          <p:cNvPr id="2" name="Picture 1" descr="Screen Shot 2015-10-30 at 9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45" y="2091696"/>
            <a:ext cx="6604105" cy="37366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98910" y="244791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74325" y="4911138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304" y="4560258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8 at 5.05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0" t="14657" r="-19642" b="10783"/>
          <a:stretch/>
        </p:blipFill>
        <p:spPr>
          <a:xfrm>
            <a:off x="-1383422" y="826172"/>
            <a:ext cx="11486350" cy="5263028"/>
          </a:xfrm>
        </p:spPr>
      </p:pic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5-10-29 at 9.25.3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37" b="-26637"/>
          <a:stretch>
            <a:fillRect/>
          </a:stretch>
        </p:blipFill>
        <p:spPr>
          <a:xfrm>
            <a:off x="135888" y="743429"/>
            <a:ext cx="8685357" cy="5146878"/>
          </a:xfrm>
        </p:spPr>
      </p:pic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1299</TotalTime>
  <Words>329</Words>
  <Application>Microsoft Macintosh PowerPoint</Application>
  <PresentationFormat>On-screen Show (4:3)</PresentationFormat>
  <Paragraphs>40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Investigating the Spanish to English Metamorphosis of Amadís de Gaula with TEI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Triplette , Stacey E</cp:lastModifiedBy>
  <cp:revision>34</cp:revision>
  <dcterms:created xsi:type="dcterms:W3CDTF">2015-10-28T14:59:52Z</dcterms:created>
  <dcterms:modified xsi:type="dcterms:W3CDTF">2015-10-30T15:29:25Z</dcterms:modified>
</cp:coreProperties>
</file>