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2"/>
  </p:notesMasterIdLst>
  <p:sldIdLst>
    <p:sldId id="283" r:id="rId2"/>
    <p:sldId id="282" r:id="rId3"/>
    <p:sldId id="257" r:id="rId4"/>
    <p:sldId id="258" r:id="rId5"/>
    <p:sldId id="267" r:id="rId6"/>
    <p:sldId id="266" r:id="rId7"/>
    <p:sldId id="265" r:id="rId8"/>
    <p:sldId id="259" r:id="rId9"/>
    <p:sldId id="263" r:id="rId10"/>
    <p:sldId id="264" r:id="rId11"/>
    <p:sldId id="285" r:id="rId12"/>
    <p:sldId id="290" r:id="rId13"/>
    <p:sldId id="289" r:id="rId14"/>
    <p:sldId id="287" r:id="rId15"/>
    <p:sldId id="286" r:id="rId16"/>
    <p:sldId id="284" r:id="rId17"/>
    <p:sldId id="288" r:id="rId18"/>
    <p:sldId id="261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15" autoAdjust="0"/>
  </p:normalViewPr>
  <p:slideViewPr>
    <p:cSldViewPr snapToGrid="0" snapToObjects="1">
      <p:cViewPr varScale="1">
        <p:scale>
          <a:sx n="82" d="100"/>
          <a:sy n="82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page from</a:t>
            </a:r>
            <a:r>
              <a:rPr lang="en-US" baseline="0" dirty="0" smtClean="0"/>
              <a:t> our website, which we are currently building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Elisa</a:t>
            </a:r>
            <a:r>
              <a:rPr lang="en-US" baseline="0" dirty="0" smtClean="0"/>
              <a:t> Segment: Discuss how we prepared the text in TEI for alignment, using Regex to add &lt;cl&gt; to Montalvo and &lt;s&gt; to Southey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8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r>
              <a:rPr lang="en-US" baseline="0" dirty="0" smtClean="0"/>
              <a:t> table by Helena </a:t>
            </a:r>
            <a:r>
              <a:rPr lang="en-US" baseline="0" dirty="0" err="1" smtClean="0"/>
              <a:t>Bermúdez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Preface (xxi)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9: From </a:t>
            </a:r>
            <a:r>
              <a:rPr lang="en-US" dirty="0" err="1" smtClean="0"/>
              <a:t>Montalvo</a:t>
            </a:r>
            <a:r>
              <a:rPr lang="en-US" dirty="0" smtClean="0"/>
              <a:t> 20/ Southey 21. Show where</a:t>
            </a:r>
            <a:r>
              <a:rPr lang="en-US" baseline="0" dirty="0" smtClean="0"/>
              <a:t> this corresponds—this is typical of Southey’s omission criteria. Repetition, participation of minor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note references the Spanish. It’s one of the few examples we’ve found of a misreading or mistranslation</a:t>
            </a:r>
            <a:r>
              <a:rPr lang="en-US" baseline="0" dirty="0" smtClean="0"/>
              <a:t> by Southey.</a:t>
            </a:r>
            <a:r>
              <a:rPr lang="en-US" dirty="0" smtClean="0"/>
              <a:t> Second note references</a:t>
            </a:r>
            <a:r>
              <a:rPr lang="en-US" baseline="0" dirty="0" smtClean="0"/>
              <a:t> another translation.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age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this is not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Beginning 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Punctuation</a:t>
            </a:r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Influenced by Pedro Sánchez-</a:t>
            </a:r>
            <a:r>
              <a:rPr lang="en-US" dirty="0" err="1" smtClean="0"/>
              <a:t>Prieto</a:t>
            </a:r>
            <a:r>
              <a:rPr lang="en-US" dirty="0" smtClean="0"/>
              <a:t> </a:t>
            </a:r>
            <a:r>
              <a:rPr lang="en-US" dirty="0" err="1" smtClean="0"/>
              <a:t>Borja</a:t>
            </a:r>
            <a:r>
              <a:rPr lang="en-US" dirty="0" smtClean="0"/>
              <a:t>, </a:t>
            </a:r>
            <a:r>
              <a:rPr lang="en-US" i="1" dirty="0" err="1" smtClean="0"/>
              <a:t>Cómo</a:t>
            </a:r>
            <a:r>
              <a:rPr lang="en-US" i="1" dirty="0" smtClean="0"/>
              <a:t> </a:t>
            </a:r>
            <a:r>
              <a:rPr lang="en-US" i="1" dirty="0" err="1" smtClean="0"/>
              <a:t>editar</a:t>
            </a:r>
            <a:r>
              <a:rPr lang="en-US" i="1" dirty="0" smtClean="0"/>
              <a:t> los </a:t>
            </a:r>
            <a:r>
              <a:rPr lang="en-US" i="1" dirty="0" err="1" smtClean="0"/>
              <a:t>textos</a:t>
            </a:r>
            <a:r>
              <a:rPr lang="en-US" i="1" dirty="0" smtClean="0"/>
              <a:t> </a:t>
            </a:r>
            <a:r>
              <a:rPr lang="en-US" i="1" smtClean="0"/>
              <a:t>medievales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Southey’s 1803 edition of </a:t>
            </a:r>
            <a:r>
              <a:rPr lang="en-US" dirty="0" err="1" smtClean="0"/>
              <a:t>Amadís</a:t>
            </a:r>
            <a:r>
              <a:rPr lang="en-US" dirty="0" smtClean="0"/>
              <a:t>, sourced from </a:t>
            </a:r>
            <a:r>
              <a:rPr lang="en-US" dirty="0" err="1" smtClean="0"/>
              <a:t>Hathi</a:t>
            </a:r>
            <a:r>
              <a:rPr lang="en-US" dirty="0" smtClean="0"/>
              <a:t> Trust. Shows Southey’s internal divisions. From Chapter 1, in</a:t>
            </a:r>
            <a:r>
              <a:rPr lang="en-US" baseline="0" dirty="0" smtClean="0"/>
              <a:t> a place with no paragraph division in the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. Go back to slide 6: we can see how Southey has taken into account, at least as a baseline, the 1547 punctuation.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Corresponds to the same passage of text as in the previous Southey</a:t>
            </a:r>
            <a:r>
              <a:rPr lang="en-US" baseline="0" dirty="0" smtClean="0"/>
              <a:t> </a:t>
            </a:r>
            <a:r>
              <a:rPr lang="en-US" baseline="0" dirty="0" smtClean="0"/>
              <a:t>slide. </a:t>
            </a:r>
            <a:r>
              <a:rPr lang="en-US" b="1" baseline="0" dirty="0" smtClean="0"/>
              <a:t>Elisa: </a:t>
            </a:r>
            <a:r>
              <a:rPr lang="en-US" baseline="0" dirty="0" smtClean="0"/>
              <a:t>Begin segment, explaining the reason why we coded this way—AVOIDING hierarchies of nested clauses even where we could spot dependent clauses: We sacrificed the preparation of accurate syntactical markup for our research question in favor of aligning the two texts. So each “clause-like” unit is a sort of </a:t>
            </a:r>
            <a:r>
              <a:rPr lang="en-US" baseline="0" dirty="0" err="1" smtClean="0"/>
              <a:t>geocoordinate</a:t>
            </a:r>
            <a:r>
              <a:rPr lang="en-US" baseline="0" dirty="0" smtClean="0"/>
              <a:t> reference to which we can map portions of Southey’s text.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Alignment coding: </a:t>
            </a:r>
            <a:r>
              <a:rPr lang="en-US" dirty="0" smtClean="0"/>
              <a:t>Southey</a:t>
            </a:r>
            <a:r>
              <a:rPr lang="en-US" baseline="0" dirty="0" smtClean="0"/>
              <a:t> aligned to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 with anchor tags. Reveals where texts match up and do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8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Investigating the Spanish to English Metamorphosis of </a:t>
            </a:r>
            <a:r>
              <a:rPr lang="en-US" b="1" i="1" dirty="0" err="1" smtClean="0"/>
              <a:t>Amadís</a:t>
            </a:r>
            <a:r>
              <a:rPr lang="en-US" b="1" i="1" dirty="0" smtClean="0"/>
              <a:t> </a:t>
            </a:r>
            <a:r>
              <a:rPr lang="en-US" b="1" i="1" dirty="0"/>
              <a:t>de </a:t>
            </a:r>
            <a:r>
              <a:rPr lang="en-US" b="1" i="1" dirty="0" err="1"/>
              <a:t>Gaula</a:t>
            </a:r>
            <a:r>
              <a:rPr lang="en-US" b="1" i="1" dirty="0"/>
              <a:t> </a:t>
            </a:r>
            <a:r>
              <a:rPr lang="en-US" b="1" dirty="0"/>
              <a:t>with 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0590"/>
            <a:ext cx="8229600" cy="23408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Stacey Triplette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chemeClr val="accent4"/>
                </a:solidFill>
              </a:rPr>
              <a:t>University of Pittsburgh at Greensburg</a:t>
            </a:r>
          </a:p>
          <a:p>
            <a:pPr marL="0" indent="0" algn="ctr">
              <a:buNone/>
            </a:pPr>
            <a:r>
              <a:rPr lang="en-US" dirty="0" smtClean="0"/>
              <a:t>Elisa Beshero-Bondar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rgbClr val="4C5A6A"/>
                </a:solidFill>
              </a:rPr>
              <a:t>University of Pittsburgh at Greensburg</a:t>
            </a:r>
          </a:p>
          <a:p>
            <a:pPr marL="0" indent="0" algn="ctr">
              <a:buNone/>
            </a:pPr>
            <a:r>
              <a:rPr lang="en-US" dirty="0"/>
              <a:t>Helena </a:t>
            </a:r>
            <a:r>
              <a:rPr lang="en-US" dirty="0" err="1"/>
              <a:t>Bermúdez</a:t>
            </a:r>
            <a:r>
              <a:rPr lang="en-US" dirty="0"/>
              <a:t> </a:t>
            </a:r>
            <a:r>
              <a:rPr lang="en-US" dirty="0" err="1"/>
              <a:t>Sabel</a:t>
            </a:r>
            <a:endParaRPr lang="en-US" dirty="0"/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4C5A6A"/>
                </a:solidFill>
              </a:rPr>
              <a:t>University of Santiago de </a:t>
            </a:r>
            <a:r>
              <a:rPr lang="en-US" sz="1800" dirty="0" err="1" smtClean="0">
                <a:solidFill>
                  <a:srgbClr val="4C5A6A"/>
                </a:solidFill>
              </a:rPr>
              <a:t>Compostela</a:t>
            </a:r>
            <a:endParaRPr lang="en-US" sz="1800" dirty="0" smtClean="0">
              <a:solidFill>
                <a:srgbClr val="4C5A6A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90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0.39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265" r="2991" b="265"/>
          <a:stretch/>
        </p:blipFill>
        <p:spPr>
          <a:xfrm>
            <a:off x="229508" y="699909"/>
            <a:ext cx="8751923" cy="5486400"/>
          </a:xfrm>
        </p:spPr>
      </p:pic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7569" y="480447"/>
            <a:ext cx="8739454" cy="61548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500" dirty="0" smtClean="0"/>
              <a:t>Regex for Up-Conversion</a:t>
            </a:r>
            <a:endParaRPr lang="en-US" sz="45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find ends of sentences: </a:t>
            </a:r>
            <a:r>
              <a:rPr lang="en-US" dirty="0">
                <a:solidFill>
                  <a:srgbClr val="FF0000"/>
                </a:solidFill>
              </a:rPr>
              <a:t>\.\s[A-Z] </a:t>
            </a:r>
            <a:r>
              <a:rPr lang="en-US" dirty="0"/>
              <a:t>Same with capturing groups: </a:t>
            </a:r>
            <a:r>
              <a:rPr lang="en-US" dirty="0">
                <a:solidFill>
                  <a:srgbClr val="FF0000"/>
                </a:solidFill>
              </a:rPr>
              <a:t>(\.)\s([A-Z])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with</a:t>
            </a:r>
            <a:r>
              <a:rPr lang="en-US" dirty="0">
                <a:solidFill>
                  <a:srgbClr val="FF0000"/>
                </a:solidFill>
              </a:rPr>
              <a:t>: \1&lt;/s&gt;&lt;s&gt;\2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tips: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Select the text of the transcription (so the regex is not applied to the header)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Open the find and replace dialogue (Ctrl + F) and select “Selected lines only”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Find: </a:t>
            </a:r>
            <a:r>
              <a:rPr lang="en-US" dirty="0">
                <a:solidFill>
                  <a:srgbClr val="FF0000"/>
                </a:solidFill>
              </a:rPr>
              <a:t>(\.|:|/|\?)\s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Replace with: </a:t>
            </a:r>
            <a:r>
              <a:rPr lang="en-US" dirty="0">
                <a:solidFill>
                  <a:srgbClr val="FF0000"/>
                </a:solidFill>
              </a:rPr>
              <a:t>\1&lt;/cl&gt;\n&lt;cl&gt;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Add a </a:t>
            </a:r>
            <a:r>
              <a:rPr lang="en-US" dirty="0">
                <a:solidFill>
                  <a:srgbClr val="FF0000"/>
                </a:solidFill>
              </a:rPr>
              <a:t>&lt;cl&gt; </a:t>
            </a:r>
            <a:r>
              <a:rPr lang="en-US" dirty="0"/>
              <a:t>just after the </a:t>
            </a:r>
            <a:r>
              <a:rPr lang="en-US" dirty="0">
                <a:solidFill>
                  <a:srgbClr val="FF0000"/>
                </a:solidFill>
              </a:rPr>
              <a:t>&lt;p&gt;</a:t>
            </a:r>
            <a:r>
              <a:rPr lang="en-US" dirty="0"/>
              <a:t> element and delete the </a:t>
            </a:r>
            <a:r>
              <a:rPr lang="en-US" dirty="0">
                <a:solidFill>
                  <a:srgbClr val="FF0000"/>
                </a:solidFill>
              </a:rPr>
              <a:t>&lt;cl&gt; </a:t>
            </a:r>
            <a:r>
              <a:rPr lang="en-US" dirty="0"/>
              <a:t>before the paragraph </a:t>
            </a:r>
            <a:r>
              <a:rPr lang="en-US" dirty="0" smtClean="0"/>
              <a:t>closing </a:t>
            </a:r>
            <a:r>
              <a:rPr lang="en-US" dirty="0"/>
              <a:t>tag </a:t>
            </a:r>
            <a:r>
              <a:rPr lang="en-US" dirty="0">
                <a:solidFill>
                  <a:srgbClr val="FF0000"/>
                </a:solidFill>
              </a:rPr>
              <a:t>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things to remember: When there is a new clause that begins with a capital letter but punctuation is absent.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Clause.....ends&lt;choice&gt;&lt;sic&gt;&lt;/sic&gt;&lt;</a:t>
            </a:r>
            <a:r>
              <a:rPr lang="en-US" dirty="0" err="1">
                <a:solidFill>
                  <a:srgbClr val="FF0000"/>
                </a:solidFill>
              </a:rPr>
              <a:t>corr</a:t>
            </a:r>
            <a:r>
              <a:rPr lang="en-US" dirty="0">
                <a:solidFill>
                  <a:srgbClr val="FF0000"/>
                </a:solidFill>
              </a:rPr>
              <a:t>&gt;.&lt;</a:t>
            </a:r>
            <a:r>
              <a:rPr lang="en-US" dirty="0" err="1">
                <a:solidFill>
                  <a:srgbClr val="FF0000"/>
                </a:solidFill>
              </a:rPr>
              <a:t>corr</a:t>
            </a:r>
            <a:r>
              <a:rPr lang="en-US" dirty="0">
                <a:solidFill>
                  <a:srgbClr val="FF0000"/>
                </a:solidFill>
              </a:rPr>
              <a:t>&gt;&lt;/choice&gt;&lt;/cl&gt;&lt;cl&gt;New clause here...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9383"/>
            <a:ext cx="8500820" cy="56258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5AB4"/>
                </a:solidFill>
              </a:rPr>
              <a:t>&lt;</a:t>
            </a:r>
            <a:r>
              <a:rPr lang="en-US" dirty="0" err="1">
                <a:solidFill>
                  <a:srgbClr val="005AB4"/>
                </a:solidFill>
              </a:rPr>
              <a:t>xsl:template</a:t>
            </a:r>
            <a:r>
              <a:rPr lang="en-US" dirty="0">
                <a:solidFill>
                  <a:srgbClr val="F5844C"/>
                </a:solidFill>
              </a:rPr>
              <a:t> match</a:t>
            </a:r>
            <a:r>
              <a:rPr lang="en-US" dirty="0">
                <a:solidFill>
                  <a:srgbClr val="FF8040"/>
                </a:solidFill>
              </a:rPr>
              <a:t>=</a:t>
            </a:r>
            <a:r>
              <a:rPr lang="en-US" dirty="0">
                <a:solidFill>
                  <a:srgbClr val="993300"/>
                </a:solidFill>
              </a:rPr>
              <a:t>"cl[not(ancestor::argument)]"</a:t>
            </a:r>
            <a:r>
              <a:rPr lang="en-US" dirty="0">
                <a:solidFill>
                  <a:srgbClr val="000096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96"/>
                </a:solidFill>
              </a:rPr>
              <a:t>&lt;cl&gt;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005AB4"/>
                </a:solidFill>
              </a:rPr>
              <a:t>&lt;</a:t>
            </a:r>
            <a:r>
              <a:rPr lang="en-US" dirty="0" err="1">
                <a:solidFill>
                  <a:srgbClr val="005AB4"/>
                </a:solidFill>
              </a:rPr>
              <a:t>xsl:attribute</a:t>
            </a:r>
            <a:r>
              <a:rPr lang="en-US" dirty="0">
                <a:solidFill>
                  <a:srgbClr val="F5844C"/>
                </a:solidFill>
              </a:rPr>
              <a:t> name</a:t>
            </a:r>
            <a:r>
              <a:rPr lang="en-US" dirty="0">
                <a:solidFill>
                  <a:srgbClr val="FF8040"/>
                </a:solidFill>
              </a:rPr>
              <a:t>=</a:t>
            </a:r>
            <a:r>
              <a:rPr lang="en-US" dirty="0">
                <a:solidFill>
                  <a:srgbClr val="993300"/>
                </a:solidFill>
              </a:rPr>
              <a:t>"</a:t>
            </a:r>
            <a:r>
              <a:rPr lang="en-US" dirty="0" err="1">
                <a:solidFill>
                  <a:srgbClr val="993300"/>
                </a:solidFill>
              </a:rPr>
              <a:t>xml:id</a:t>
            </a:r>
            <a:r>
              <a:rPr lang="en-US" dirty="0">
                <a:solidFill>
                  <a:srgbClr val="993300"/>
                </a:solidFill>
              </a:rPr>
              <a:t>"</a:t>
            </a:r>
            <a:r>
              <a:rPr lang="en-US" dirty="0">
                <a:solidFill>
                  <a:srgbClr val="000096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>
                <a:solidFill>
                  <a:srgbClr val="005AB4"/>
                </a:solidFill>
              </a:rPr>
              <a:t>&lt;</a:t>
            </a:r>
            <a:r>
              <a:rPr lang="en-US" dirty="0" err="1">
                <a:solidFill>
                  <a:srgbClr val="005AB4"/>
                </a:solidFill>
              </a:rPr>
              <a:t>xsl:value-of</a:t>
            </a:r>
            <a:r>
              <a:rPr lang="en-US" dirty="0">
                <a:solidFill>
                  <a:srgbClr val="F5844C"/>
                </a:solidFill>
              </a:rPr>
              <a:t> select</a:t>
            </a:r>
            <a:r>
              <a:rPr lang="en-US" dirty="0">
                <a:solidFill>
                  <a:srgbClr val="FF8040"/>
                </a:solidFill>
              </a:rPr>
              <a:t>=</a:t>
            </a:r>
            <a:r>
              <a:rPr lang="en-US" dirty="0">
                <a:solidFill>
                  <a:srgbClr val="993300"/>
                </a:solidFill>
              </a:rPr>
              <a:t>"./ancestor::div[@type='chapter']/@</a:t>
            </a:r>
            <a:r>
              <a:rPr lang="en-US" dirty="0" err="1">
                <a:solidFill>
                  <a:srgbClr val="993300"/>
                </a:solidFill>
              </a:rPr>
              <a:t>xml:id</a:t>
            </a:r>
            <a:r>
              <a:rPr lang="en-US" dirty="0">
                <a:solidFill>
                  <a:srgbClr val="993300"/>
                </a:solidFill>
              </a:rPr>
              <a:t>"</a:t>
            </a:r>
            <a:r>
              <a:rPr lang="en-US" dirty="0">
                <a:solidFill>
                  <a:srgbClr val="000096"/>
                </a:solidFill>
              </a:rPr>
              <a:t>/&gt;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>
                <a:solidFill>
                  <a:srgbClr val="005AB4"/>
                </a:solidFill>
              </a:rPr>
              <a:t>&lt;</a:t>
            </a:r>
            <a:r>
              <a:rPr lang="en-US" dirty="0" err="1">
                <a:solidFill>
                  <a:srgbClr val="005AB4"/>
                </a:solidFill>
              </a:rPr>
              <a:t>xsl:if</a:t>
            </a:r>
            <a:r>
              <a:rPr lang="en-US" dirty="0">
                <a:solidFill>
                  <a:srgbClr val="F5844C"/>
                </a:solidFill>
              </a:rPr>
              <a:t> test</a:t>
            </a:r>
            <a:r>
              <a:rPr lang="en-US" dirty="0">
                <a:solidFill>
                  <a:srgbClr val="FF8040"/>
                </a:solidFill>
              </a:rPr>
              <a:t>=</a:t>
            </a:r>
            <a:r>
              <a:rPr lang="en-US" dirty="0">
                <a:solidFill>
                  <a:srgbClr val="993300"/>
                </a:solidFill>
              </a:rPr>
              <a:t>"./ancestor::</a:t>
            </a:r>
            <a:r>
              <a:rPr lang="en-US" dirty="0" err="1">
                <a:solidFill>
                  <a:srgbClr val="993300"/>
                </a:solidFill>
              </a:rPr>
              <a:t>floatingText</a:t>
            </a:r>
            <a:r>
              <a:rPr lang="en-US" dirty="0">
                <a:solidFill>
                  <a:srgbClr val="993300"/>
                </a:solidFill>
              </a:rPr>
              <a:t>"</a:t>
            </a:r>
            <a:r>
              <a:rPr lang="en-US" dirty="0">
                <a:solidFill>
                  <a:srgbClr val="000096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    </a:t>
            </a:r>
            <a:r>
              <a:rPr lang="en-US" dirty="0">
                <a:solidFill>
                  <a:srgbClr val="005AB4"/>
                </a:solidFill>
              </a:rPr>
              <a:t>&lt;</a:t>
            </a:r>
            <a:r>
              <a:rPr lang="en-US" dirty="0" err="1">
                <a:solidFill>
                  <a:srgbClr val="005AB4"/>
                </a:solidFill>
              </a:rPr>
              <a:t>xsl:text</a:t>
            </a:r>
            <a:r>
              <a:rPr lang="en-US" dirty="0">
                <a:solidFill>
                  <a:srgbClr val="005AB4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_</a:t>
            </a:r>
            <a:r>
              <a:rPr lang="en-US" dirty="0" err="1">
                <a:solidFill>
                  <a:srgbClr val="000000"/>
                </a:solidFill>
              </a:rPr>
              <a:t>ft</a:t>
            </a:r>
            <a:r>
              <a:rPr lang="en-US" dirty="0">
                <a:solidFill>
                  <a:srgbClr val="005AB4"/>
                </a:solidFill>
              </a:rPr>
              <a:t>&lt;/</a:t>
            </a:r>
            <a:r>
              <a:rPr lang="en-US" dirty="0" err="1">
                <a:solidFill>
                  <a:srgbClr val="005AB4"/>
                </a:solidFill>
              </a:rPr>
              <a:t>xsl:text</a:t>
            </a:r>
            <a:r>
              <a:rPr lang="en-US" dirty="0">
                <a:solidFill>
                  <a:srgbClr val="005AB4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    </a:t>
            </a:r>
            <a:r>
              <a:rPr lang="en-US" dirty="0">
                <a:solidFill>
                  <a:srgbClr val="005AB4"/>
                </a:solidFill>
              </a:rPr>
              <a:t>&lt;</a:t>
            </a:r>
            <a:r>
              <a:rPr lang="en-US" dirty="0" err="1">
                <a:solidFill>
                  <a:srgbClr val="005AB4"/>
                </a:solidFill>
              </a:rPr>
              <a:t>xsl:number</a:t>
            </a:r>
            <a:r>
              <a:rPr lang="en-US" dirty="0">
                <a:solidFill>
                  <a:srgbClr val="F5844C"/>
                </a:solidFill>
              </a:rPr>
              <a:t> select</a:t>
            </a:r>
            <a:r>
              <a:rPr lang="en-US" dirty="0">
                <a:solidFill>
                  <a:srgbClr val="FF8040"/>
                </a:solidFill>
              </a:rPr>
              <a:t>=</a:t>
            </a:r>
            <a:r>
              <a:rPr lang="en-US" dirty="0">
                <a:solidFill>
                  <a:srgbClr val="993300"/>
                </a:solidFill>
              </a:rPr>
              <a:t>"./ancestor::</a:t>
            </a:r>
            <a:r>
              <a:rPr lang="en-US" dirty="0" err="1">
                <a:solidFill>
                  <a:srgbClr val="993300"/>
                </a:solidFill>
              </a:rPr>
              <a:t>floatingText</a:t>
            </a:r>
            <a:r>
              <a:rPr lang="en-US" dirty="0">
                <a:solidFill>
                  <a:srgbClr val="993300"/>
                </a:solidFill>
              </a:rPr>
              <a:t>[1]"</a:t>
            </a:r>
            <a:r>
              <a:rPr lang="en-US" dirty="0">
                <a:solidFill>
                  <a:srgbClr val="F5844C"/>
                </a:solidFill>
              </a:rPr>
              <a:t> level</a:t>
            </a:r>
            <a:r>
              <a:rPr lang="en-US" dirty="0">
                <a:solidFill>
                  <a:srgbClr val="FF8040"/>
                </a:solidFill>
              </a:rPr>
              <a:t>=</a:t>
            </a:r>
            <a:r>
              <a:rPr lang="en-US" dirty="0">
                <a:solidFill>
                  <a:srgbClr val="993300"/>
                </a:solidFill>
              </a:rPr>
              <a:t>"any"</a:t>
            </a:r>
            <a:r>
              <a:rPr lang="en-US" dirty="0">
                <a:solidFill>
                  <a:srgbClr val="000096"/>
                </a:solidFill>
              </a:rPr>
              <a:t>/&gt;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>
                <a:solidFill>
                  <a:srgbClr val="005AB4"/>
                </a:solidFill>
              </a:rPr>
              <a:t>&lt;/</a:t>
            </a:r>
            <a:r>
              <a:rPr lang="en-US" dirty="0" err="1">
                <a:solidFill>
                  <a:srgbClr val="005AB4"/>
                </a:solidFill>
              </a:rPr>
              <a:t>xsl:if</a:t>
            </a:r>
            <a:r>
              <a:rPr lang="en-US" dirty="0">
                <a:solidFill>
                  <a:srgbClr val="005AB4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>
                <a:solidFill>
                  <a:srgbClr val="005AB4"/>
                </a:solidFill>
              </a:rPr>
              <a:t>&lt;</a:t>
            </a:r>
            <a:r>
              <a:rPr lang="en-US" dirty="0" err="1">
                <a:solidFill>
                  <a:srgbClr val="005AB4"/>
                </a:solidFill>
              </a:rPr>
              <a:t>xsl:text</a:t>
            </a:r>
            <a:r>
              <a:rPr lang="en-US" dirty="0">
                <a:solidFill>
                  <a:srgbClr val="005AB4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_</a:t>
            </a:r>
            <a:r>
              <a:rPr lang="en-US" dirty="0">
                <a:solidFill>
                  <a:srgbClr val="005AB4"/>
                </a:solidFill>
              </a:rPr>
              <a:t>&lt;/</a:t>
            </a:r>
            <a:r>
              <a:rPr lang="en-US" dirty="0" err="1">
                <a:solidFill>
                  <a:srgbClr val="005AB4"/>
                </a:solidFill>
              </a:rPr>
              <a:t>xsl:text</a:t>
            </a:r>
            <a:r>
              <a:rPr lang="en-US" dirty="0">
                <a:solidFill>
                  <a:srgbClr val="005AB4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>
                <a:solidFill>
                  <a:srgbClr val="005AB4"/>
                </a:solidFill>
              </a:rPr>
              <a:t>&lt;</a:t>
            </a:r>
            <a:r>
              <a:rPr lang="en-US" dirty="0" err="1">
                <a:solidFill>
                  <a:srgbClr val="005AB4"/>
                </a:solidFill>
              </a:rPr>
              <a:t>xsl:value-of</a:t>
            </a:r>
            <a:r>
              <a:rPr lang="en-US" dirty="0">
                <a:solidFill>
                  <a:srgbClr val="F5844C"/>
                </a:solidFill>
              </a:rPr>
              <a:t> select</a:t>
            </a:r>
            <a:r>
              <a:rPr lang="en-US" dirty="0">
                <a:solidFill>
                  <a:srgbClr val="FF8040"/>
                </a:solidFill>
              </a:rPr>
              <a:t>=</a:t>
            </a:r>
            <a:r>
              <a:rPr lang="en-US" dirty="0">
                <a:solidFill>
                  <a:srgbClr val="993300"/>
                </a:solidFill>
              </a:rPr>
              <a:t>"./parent::*/name()"</a:t>
            </a:r>
            <a:r>
              <a:rPr lang="en-US" dirty="0">
                <a:solidFill>
                  <a:srgbClr val="000096"/>
                </a:solidFill>
              </a:rPr>
              <a:t>/&gt;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>
                <a:solidFill>
                  <a:srgbClr val="005AB4"/>
                </a:solidFill>
              </a:rPr>
              <a:t>&lt;</a:t>
            </a:r>
            <a:r>
              <a:rPr lang="en-US" dirty="0" err="1">
                <a:solidFill>
                  <a:srgbClr val="005AB4"/>
                </a:solidFill>
              </a:rPr>
              <a:t>xsl:number</a:t>
            </a:r>
            <a:r>
              <a:rPr lang="en-US" dirty="0">
                <a:solidFill>
                  <a:srgbClr val="F5844C"/>
                </a:solidFill>
              </a:rPr>
              <a:t> select</a:t>
            </a:r>
            <a:r>
              <a:rPr lang="en-US" dirty="0">
                <a:solidFill>
                  <a:srgbClr val="FF8040"/>
                </a:solidFill>
              </a:rPr>
              <a:t>=</a:t>
            </a:r>
            <a:r>
              <a:rPr lang="en-US" dirty="0">
                <a:solidFill>
                  <a:srgbClr val="993300"/>
                </a:solidFill>
              </a:rPr>
              <a:t>"./parent::*"</a:t>
            </a:r>
            <a:r>
              <a:rPr lang="en-US" dirty="0">
                <a:solidFill>
                  <a:srgbClr val="F5844C"/>
                </a:solidFill>
              </a:rPr>
              <a:t> level</a:t>
            </a:r>
            <a:r>
              <a:rPr lang="en-US" dirty="0">
                <a:solidFill>
                  <a:srgbClr val="FF8040"/>
                </a:solidFill>
              </a:rPr>
              <a:t>=</a:t>
            </a:r>
            <a:r>
              <a:rPr lang="en-US" dirty="0">
                <a:solidFill>
                  <a:srgbClr val="993300"/>
                </a:solidFill>
              </a:rPr>
              <a:t>"any"</a:t>
            </a:r>
            <a:r>
              <a:rPr lang="en-US" dirty="0">
                <a:solidFill>
                  <a:srgbClr val="F5844C"/>
                </a:solidFill>
              </a:rPr>
              <a:t> count</a:t>
            </a:r>
            <a:r>
              <a:rPr lang="en-US" dirty="0">
                <a:solidFill>
                  <a:srgbClr val="FF8040"/>
                </a:solidFill>
              </a:rPr>
              <a:t>=</a:t>
            </a:r>
            <a:r>
              <a:rPr lang="en-US" dirty="0">
                <a:solidFill>
                  <a:srgbClr val="993300"/>
                </a:solidFill>
              </a:rPr>
              <a:t>"//div[@type='chapter']//p[not(parent::argument)]"</a:t>
            </a:r>
            <a:r>
              <a:rPr lang="en-US" dirty="0">
                <a:solidFill>
                  <a:srgbClr val="000096"/>
                </a:solidFill>
              </a:rPr>
              <a:t>/&gt;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             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>
                <a:solidFill>
                  <a:srgbClr val="005AB4"/>
                </a:solidFill>
              </a:rPr>
              <a:t>&lt;</a:t>
            </a:r>
            <a:r>
              <a:rPr lang="en-US" dirty="0" err="1">
                <a:solidFill>
                  <a:srgbClr val="005AB4"/>
                </a:solidFill>
              </a:rPr>
              <a:t>xsl:text</a:t>
            </a:r>
            <a:r>
              <a:rPr lang="en-US" dirty="0">
                <a:solidFill>
                  <a:srgbClr val="005AB4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_c</a:t>
            </a:r>
            <a:r>
              <a:rPr lang="en-US" dirty="0">
                <a:solidFill>
                  <a:srgbClr val="005AB4"/>
                </a:solidFill>
              </a:rPr>
              <a:t>&lt;/</a:t>
            </a:r>
            <a:r>
              <a:rPr lang="en-US" dirty="0" err="1">
                <a:solidFill>
                  <a:srgbClr val="005AB4"/>
                </a:solidFill>
              </a:rPr>
              <a:t>xsl:text</a:t>
            </a:r>
            <a:r>
              <a:rPr lang="en-US" dirty="0">
                <a:solidFill>
                  <a:srgbClr val="005AB4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>
                <a:solidFill>
                  <a:srgbClr val="005AB4"/>
                </a:solidFill>
              </a:rPr>
              <a:t>&lt;</a:t>
            </a:r>
            <a:r>
              <a:rPr lang="en-US" dirty="0" err="1">
                <a:solidFill>
                  <a:srgbClr val="005AB4"/>
                </a:solidFill>
              </a:rPr>
              <a:t>xsl:number</a:t>
            </a:r>
            <a:r>
              <a:rPr lang="en-US" dirty="0">
                <a:solidFill>
                  <a:srgbClr val="F5844C"/>
                </a:solidFill>
              </a:rPr>
              <a:t> level</a:t>
            </a:r>
            <a:r>
              <a:rPr lang="en-US" dirty="0">
                <a:solidFill>
                  <a:srgbClr val="FF8040"/>
                </a:solidFill>
              </a:rPr>
              <a:t>=</a:t>
            </a:r>
            <a:r>
              <a:rPr lang="en-US" dirty="0">
                <a:solidFill>
                  <a:srgbClr val="993300"/>
                </a:solidFill>
              </a:rPr>
              <a:t>"any"</a:t>
            </a:r>
            <a:r>
              <a:rPr lang="en-US" dirty="0">
                <a:solidFill>
                  <a:srgbClr val="F5844C"/>
                </a:solidFill>
              </a:rPr>
              <a:t> count</a:t>
            </a:r>
            <a:r>
              <a:rPr lang="en-US" dirty="0">
                <a:solidFill>
                  <a:srgbClr val="FF8040"/>
                </a:solidFill>
              </a:rPr>
              <a:t>=</a:t>
            </a:r>
            <a:r>
              <a:rPr lang="en-US" dirty="0">
                <a:solidFill>
                  <a:srgbClr val="993300"/>
                </a:solidFill>
              </a:rPr>
              <a:t>"//div[@type='chapter']//cl[not(ancestor::argument)]"</a:t>
            </a:r>
            <a:r>
              <a:rPr lang="en-US" dirty="0">
                <a:solidFill>
                  <a:srgbClr val="000096"/>
                </a:solidFill>
              </a:rPr>
              <a:t>/&gt;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005AB4"/>
                </a:solidFill>
              </a:rPr>
              <a:t>&lt;/</a:t>
            </a:r>
            <a:r>
              <a:rPr lang="en-US" dirty="0" err="1">
                <a:solidFill>
                  <a:srgbClr val="005AB4"/>
                </a:solidFill>
              </a:rPr>
              <a:t>xsl:attribute</a:t>
            </a:r>
            <a:r>
              <a:rPr lang="en-US" dirty="0">
                <a:solidFill>
                  <a:srgbClr val="005AB4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005AB4"/>
                </a:solidFill>
              </a:rPr>
              <a:t>&lt;</a:t>
            </a:r>
            <a:r>
              <a:rPr lang="en-US" dirty="0" err="1">
                <a:solidFill>
                  <a:srgbClr val="005AB4"/>
                </a:solidFill>
              </a:rPr>
              <a:t>xsl:apply-templates</a:t>
            </a:r>
            <a:r>
              <a:rPr lang="en-US" dirty="0">
                <a:solidFill>
                  <a:srgbClr val="005AB4"/>
                </a:solidFill>
              </a:rPr>
              <a:t>/&gt;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96"/>
                </a:solidFill>
              </a:rPr>
              <a:t>&lt;/cl&gt;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5AB4"/>
                </a:solidFill>
              </a:rPr>
              <a:t>&lt;/</a:t>
            </a:r>
            <a:r>
              <a:rPr lang="en-US" dirty="0" err="1">
                <a:solidFill>
                  <a:srgbClr val="005AB4"/>
                </a:solidFill>
              </a:rPr>
              <a:t>xsl:template</a:t>
            </a:r>
            <a:r>
              <a:rPr lang="en-US" dirty="0">
                <a:solidFill>
                  <a:srgbClr val="005AB4"/>
                </a:solidFill>
              </a:rPr>
              <a:t>&gt;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0963" y="495946"/>
            <a:ext cx="787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XSLT for Up-Conversion, adding </a:t>
            </a:r>
            <a:r>
              <a:rPr lang="en-US" sz="2400" dirty="0" err="1" smtClean="0"/>
              <a:t>xml:ids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36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9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TOC</a:t>
            </a:r>
          </a:p>
        </p:txBody>
      </p:sp>
    </p:spTree>
    <p:extLst>
      <p:ext uri="{BB962C8B-B14F-4D97-AF65-F5344CB8AC3E}">
        <p14:creationId xmlns:p14="http://schemas.microsoft.com/office/powerpoint/2010/main" val="2783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30 at 4.57.16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22" r="5459"/>
          <a:stretch/>
        </p:blipFill>
        <p:spPr>
          <a:xfrm>
            <a:off x="133117" y="611980"/>
            <a:ext cx="8725910" cy="6043302"/>
          </a:xfrm>
        </p:spPr>
      </p:pic>
    </p:spTree>
    <p:extLst>
      <p:ext uri="{BB962C8B-B14F-4D97-AF65-F5344CB8AC3E}">
        <p14:creationId xmlns:p14="http://schemas.microsoft.com/office/powerpoint/2010/main" val="19027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30 at 2.02.25 PM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85" b="-9585"/>
          <a:stretch>
            <a:fillRect/>
          </a:stretch>
        </p:blipFill>
        <p:spPr>
          <a:xfrm>
            <a:off x="457200" y="1125916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9984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5507" y="2227479"/>
            <a:ext cx="8229600" cy="409121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“To </a:t>
            </a:r>
            <a:r>
              <a:rPr lang="en-US" sz="2800" dirty="0"/>
              <a:t>have translated a closely printed folio would have been absurd. I have reduced it to about half its length, by abridging the words, not the story […] There is no vanity in saying, that this has improved the book, for what long work may not be improved by compression</a:t>
            </a:r>
            <a:r>
              <a:rPr lang="en-US" sz="2800" dirty="0" smtClean="0"/>
              <a:t>?”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691" y="869989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Robert Southey on </a:t>
            </a:r>
            <a:r>
              <a:rPr lang="en-US" b="1" i="1" dirty="0" err="1" smtClean="0"/>
              <a:t>Amadís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8.34 AM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1" b="-4701"/>
          <a:stretch>
            <a:fillRect/>
          </a:stretch>
        </p:blipFill>
        <p:spPr>
          <a:xfrm>
            <a:off x="457200" y="97292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58.12 AM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85" b="-33585"/>
          <a:stretch>
            <a:fillRect/>
          </a:stretch>
        </p:blipFill>
        <p:spPr>
          <a:xfrm>
            <a:off x="284972" y="774027"/>
            <a:ext cx="8522415" cy="5050320"/>
          </a:xfrm>
        </p:spPr>
      </p:pic>
    </p:spTree>
    <p:extLst>
      <p:ext uri="{BB962C8B-B14F-4D97-AF65-F5344CB8AC3E}">
        <p14:creationId xmlns:p14="http://schemas.microsoft.com/office/powerpoint/2010/main" val="3719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42.23 AM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1" b="-8711"/>
          <a:stretch>
            <a:fillRect/>
          </a:stretch>
        </p:blipFill>
        <p:spPr>
          <a:xfrm>
            <a:off x="457200" y="988219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903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2.41.01 PM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374" b="-69374"/>
          <a:stretch>
            <a:fillRect/>
          </a:stretch>
        </p:blipFill>
        <p:spPr>
          <a:xfrm>
            <a:off x="457200" y="0"/>
            <a:ext cx="8229600" cy="4876800"/>
          </a:xfrm>
        </p:spPr>
      </p:pic>
      <p:pic>
        <p:nvPicPr>
          <p:cNvPr id="4" name="Picture 3" descr="Screen Shot 2015-10-29 at 2.42.38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88065"/>
            <a:ext cx="8380788" cy="13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2790674" y="697529"/>
            <a:ext cx="10073744" cy="5540171"/>
          </a:xfrm>
        </p:spPr>
      </p:pic>
      <p:sp>
        <p:nvSpPr>
          <p:cNvPr id="2" name="TextBox 1"/>
          <p:cNvSpPr txBox="1"/>
          <p:nvPr/>
        </p:nvSpPr>
        <p:spPr>
          <a:xfrm>
            <a:off x="4492625" y="697529"/>
            <a:ext cx="4032250" cy="562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Texts:</a:t>
            </a:r>
          </a:p>
          <a:p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c fragment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 smtClean="0"/>
              <a:t>Garci</a:t>
            </a:r>
            <a:r>
              <a:rPr lang="en-US" dirty="0" smtClean="0"/>
              <a:t> Rodríguez de </a:t>
            </a:r>
            <a:r>
              <a:rPr lang="en-US" dirty="0" err="1" smtClean="0"/>
              <a:t>Montalvo</a:t>
            </a:r>
            <a:r>
              <a:rPr lang="en-US" dirty="0" smtClean="0"/>
              <a:t>, </a:t>
            </a:r>
            <a:r>
              <a:rPr lang="en-US" i="1" dirty="0" err="1" smtClean="0"/>
              <a:t>Amadís</a:t>
            </a:r>
            <a:r>
              <a:rPr lang="en-US" i="1" dirty="0" smtClean="0"/>
              <a:t> de </a:t>
            </a:r>
            <a:r>
              <a:rPr lang="en-US" i="1" dirty="0" err="1" smtClean="0"/>
              <a:t>Gaula</a:t>
            </a:r>
            <a:r>
              <a:rPr lang="en-US" dirty="0"/>
              <a:t> </a:t>
            </a:r>
            <a:r>
              <a:rPr lang="en-US" dirty="0" smtClean="0"/>
              <a:t>(1508)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Nicolas de </a:t>
            </a:r>
            <a:r>
              <a:rPr lang="en-US" dirty="0" err="1" smtClean="0"/>
              <a:t>Herberay</a:t>
            </a:r>
            <a:r>
              <a:rPr lang="en-US" dirty="0" smtClean="0"/>
              <a:t>, French translation (1540)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Anthony </a:t>
            </a:r>
            <a:r>
              <a:rPr lang="en-US" dirty="0" err="1" smtClean="0"/>
              <a:t>Munday</a:t>
            </a:r>
            <a:r>
              <a:rPr lang="en-US" dirty="0" smtClean="0"/>
              <a:t>, English translation (1590)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Louis-</a:t>
            </a:r>
            <a:r>
              <a:rPr lang="en-US" dirty="0" err="1"/>
              <a:t>Élisabeth</a:t>
            </a:r>
            <a:r>
              <a:rPr lang="en-US" dirty="0"/>
              <a:t> de la </a:t>
            </a:r>
            <a:r>
              <a:rPr lang="en-US" dirty="0" err="1"/>
              <a:t>Vergne</a:t>
            </a:r>
            <a:r>
              <a:rPr lang="en-US" dirty="0"/>
              <a:t>, Conte de </a:t>
            </a:r>
            <a:r>
              <a:rPr lang="en-US" dirty="0" err="1" smtClean="0"/>
              <a:t>Tressan</a:t>
            </a:r>
            <a:r>
              <a:rPr lang="en-US" dirty="0" smtClean="0"/>
              <a:t>, French translation (1779)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Robert Southey, English translation (1803)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Edwin Place, English translation (1974)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304194" y="11718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6596" r="8336"/>
          <a:stretch/>
        </p:blipFill>
        <p:spPr>
          <a:xfrm>
            <a:off x="4453428" y="2935487"/>
            <a:ext cx="3779239" cy="1545248"/>
          </a:xfrm>
          <a:prstGeom prst="rect">
            <a:avLst/>
          </a:prstGeom>
          <a:noFill/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202523" y="2935487"/>
            <a:ext cx="3703621" cy="2036848"/>
          </a:xfrm>
          <a:prstGeom prst="rect">
            <a:avLst/>
          </a:prstGeom>
          <a:noFill/>
          <a:ln w="6350" cmpd="sng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46324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1499455" y="367187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89624" y="329039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5304" y="795573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  <p:pic>
        <p:nvPicPr>
          <p:cNvPr id="2" name="Picture 1" descr="Screen Shot 2015-10-30 at 9.09.45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45" y="2091696"/>
            <a:ext cx="6604105" cy="37366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98910" y="2447919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74325" y="4911138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304" y="4560258"/>
            <a:ext cx="749728" cy="701759"/>
          </a:xfrm>
          <a:prstGeom prst="ellipse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8 at 5.05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0" t="14657" r="-19642" b="10783"/>
          <a:stretch/>
        </p:blipFill>
        <p:spPr>
          <a:xfrm>
            <a:off x="-1383422" y="826172"/>
            <a:ext cx="11486350" cy="5263028"/>
          </a:xfrm>
        </p:spPr>
      </p:pic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5-10-29 at 9.25.3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37" b="-26637"/>
          <a:stretch>
            <a:fillRect/>
          </a:stretch>
        </p:blipFill>
        <p:spPr>
          <a:xfrm>
            <a:off x="1" y="269631"/>
            <a:ext cx="8299938" cy="5713686"/>
          </a:xfrm>
        </p:spPr>
      </p:pic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1395</TotalTime>
  <Words>730</Words>
  <Application>Microsoft Office PowerPoint</Application>
  <PresentationFormat>On-screen Show (4:3)</PresentationFormat>
  <Paragraphs>83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Clarity</vt:lpstr>
      <vt:lpstr>Investigating the Spanish to English Metamorphosis of Amadís de Gaula with TEI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Robert Southey on Amadís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Beshero-Bondar, Elisa Eileen</cp:lastModifiedBy>
  <cp:revision>48</cp:revision>
  <dcterms:created xsi:type="dcterms:W3CDTF">2015-10-28T14:59:52Z</dcterms:created>
  <dcterms:modified xsi:type="dcterms:W3CDTF">2015-10-30T17:55:44Z</dcterms:modified>
</cp:coreProperties>
</file>