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24"/>
  </p:notesMasterIdLst>
  <p:sldIdLst>
    <p:sldId id="283" r:id="rId2"/>
    <p:sldId id="282" r:id="rId3"/>
    <p:sldId id="257" r:id="rId4"/>
    <p:sldId id="258" r:id="rId5"/>
    <p:sldId id="267" r:id="rId6"/>
    <p:sldId id="266" r:id="rId7"/>
    <p:sldId id="265" r:id="rId8"/>
    <p:sldId id="259" r:id="rId9"/>
    <p:sldId id="263" r:id="rId10"/>
    <p:sldId id="264" r:id="rId11"/>
    <p:sldId id="285" r:id="rId12"/>
    <p:sldId id="290" r:id="rId13"/>
    <p:sldId id="287" r:id="rId14"/>
    <p:sldId id="286" r:id="rId15"/>
    <p:sldId id="291" r:id="rId16"/>
    <p:sldId id="284" r:id="rId17"/>
    <p:sldId id="288" r:id="rId18"/>
    <p:sldId id="261" r:id="rId19"/>
    <p:sldId id="268" r:id="rId20"/>
    <p:sldId id="292" r:id="rId21"/>
    <p:sldId id="269" r:id="rId22"/>
    <p:sldId id="29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615" autoAdjust="0"/>
  </p:normalViewPr>
  <p:slideViewPr>
    <p:cSldViewPr snapToGrid="0" snapToObjects="1">
      <p:cViewPr varScale="1">
        <p:scale>
          <a:sx n="82" d="100"/>
          <a:sy n="82" d="100"/>
        </p:scale>
        <p:origin x="16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67ADDC-A5F7-6948-9B24-2C078ECBC864}" type="datetimeFigureOut">
              <a:rPr lang="en-US" smtClean="0"/>
              <a:t>10/31/2015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43181A-FD5F-E940-B6DC-320B23DAA7AA}" type="slidenum">
              <a:rPr lang="en-US" smtClean="0"/>
              <a:t>‹#›</a:t>
            </a:fld>
            <a:endParaRPr lang="en-US"/>
          </a:p>
        </p:txBody>
      </p:sp>
    </p:spTree>
    <p:extLst>
      <p:ext uri="{BB962C8B-B14F-4D97-AF65-F5344CB8AC3E}">
        <p14:creationId xmlns:p14="http://schemas.microsoft.com/office/powerpoint/2010/main" val="40926044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page from</a:t>
            </a:r>
            <a:r>
              <a:rPr lang="en-US" baseline="0" dirty="0" smtClean="0"/>
              <a:t> our website, which we are currently building</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2</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Elisa:</a:t>
            </a:r>
            <a:r>
              <a:rPr lang="en-US" b="1" baseline="0" dirty="0" smtClean="0"/>
              <a:t>  Southey’s text is available from a </a:t>
            </a:r>
            <a:r>
              <a:rPr lang="en-US" b="1" baseline="0" dirty="0" err="1" smtClean="0"/>
              <a:t>GitHub</a:t>
            </a:r>
            <a:r>
              <a:rPr lang="en-US" b="1" baseline="0" dirty="0" smtClean="0"/>
              <a:t> source which we’ve been correcting against a published edition of his 1803 text. However, Montalvo’s text isn’t available in any machine readable format, so we’ve been transcribing that by hand. We then applied regular expressions to add &lt;cl&gt; elements at </a:t>
            </a:r>
            <a:r>
              <a:rPr lang="en-US" b="1" baseline="0" dirty="0" err="1" smtClean="0"/>
              <a:t>markable</a:t>
            </a:r>
            <a:r>
              <a:rPr lang="en-US" b="1" baseline="0" dirty="0" smtClean="0"/>
              <a:t> clause-like unit boundaries. (And of course we had an easier time with preparing &lt;s&gt; elements to Southey.</a:t>
            </a:r>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11</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Elisa:</a:t>
            </a:r>
            <a:r>
              <a:rPr lang="en-US" b="1" baseline="0" dirty="0" smtClean="0"/>
              <a:t> We then wrote XSLT to construct human-readable XML:IDs sitting at the chapter and clause levels of the text. Floating texts were designated for representations of texts within the text, and they’re given distinct XML:ID to indicate their special status. </a:t>
            </a:r>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12</a:t>
            </a:fld>
            <a:endParaRPr lang="en-US"/>
          </a:p>
        </p:txBody>
      </p:sp>
    </p:spTree>
    <p:extLst>
      <p:ext uri="{BB962C8B-B14F-4D97-AF65-F5344CB8AC3E}">
        <p14:creationId xmlns:p14="http://schemas.microsoft.com/office/powerpoint/2010/main" val="3319178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Elisa:</a:t>
            </a:r>
            <a:r>
              <a:rPr lang="en-US" baseline="0" dirty="0" smtClean="0"/>
              <a:t> The next slides show our first results in comparing Southey’s translation to the Montalvo text. Here’s w</a:t>
            </a:r>
            <a:r>
              <a:rPr lang="en-US" dirty="0" smtClean="0"/>
              <a:t>hat </a:t>
            </a:r>
            <a:r>
              <a:rPr lang="en-US" dirty="0" smtClean="0"/>
              <a:t>we’re learning so far</a:t>
            </a:r>
            <a:r>
              <a:rPr lang="en-US" baseline="0" dirty="0" smtClean="0"/>
              <a:t>. As we are designing our website, we want to use this page as our table of  contents, so </a:t>
            </a:r>
            <a:r>
              <a:rPr lang="en-US" baseline="0" dirty="0" smtClean="0"/>
              <a:t>that our </a:t>
            </a:r>
            <a:r>
              <a:rPr lang="en-US" baseline="0" dirty="0" smtClean="0"/>
              <a:t>site visitors can quickly identify the chapters most altered by Southey. The orange band in the center indicates the proportion of overlap. The word count comparisons interest us, though we are not sure how significant they are: We are interested in gauging the extent of Southey’s boasted “compression” of Montalvo, so we use XSLT to generate these graphs by counting white spaces for makeshift word counts in between &lt;anchor/&gt; elements of different kinds. Where Southey omitted passages we don’t apply tags, but we note where he skips over unit passages in Montalvo</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13</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To</a:t>
            </a:r>
            <a:r>
              <a:rPr lang="en-US" b="0" baseline="0" dirty="0" smtClean="0"/>
              <a:t> analyze the aligned passages further, and help Stacey to survey them to plot patterns, </a:t>
            </a:r>
            <a:r>
              <a:rPr lang="en-US" b="0" baseline="0" dirty="0" smtClean="0"/>
              <a:t>we make an additional TEI file corresponding to each chapter, using the TEI’s handy </a:t>
            </a:r>
            <a:r>
              <a:rPr lang="en-US" b="1" baseline="0" dirty="0" smtClean="0"/>
              <a:t>feature structures markup, </a:t>
            </a:r>
            <a:r>
              <a:rPr lang="en-US" b="0" baseline="0" dirty="0" smtClean="0"/>
              <a:t>to extract each Southey passage, and where it’s in sync, we set it next to the corresponding passage in Montalvo to produce </a:t>
            </a:r>
            <a:r>
              <a:rPr lang="en-US" b="0" baseline="0" dirty="0" smtClean="0"/>
              <a:t>one Feature Structure file for each chapter. @n indicates a word count, and @</a:t>
            </a:r>
            <a:r>
              <a:rPr lang="en-US" b="0" baseline="0" dirty="0" err="1" smtClean="0"/>
              <a:t>ana</a:t>
            </a:r>
            <a:r>
              <a:rPr lang="en-US" b="0" baseline="0" dirty="0" smtClean="0"/>
              <a:t> indicates by how much proportionally the passage was either compressed or expanded from a corresponding passage in Montalvo. Within an fs element we pull each “anchored event” (so to speak) from Southey,, and where these are not additions or omissions, they contain side-by-side units of matched text. We add a &lt;string&gt; element for writing in our comments on the translation, and we plan to develop a system of classifying the kinds of alterations Southey makes in his version of the translation. For example (though this is not shown), we find that frequently Montalvo represents every speech-act directly, while Southey turns this in to indirect discourse. </a:t>
            </a:r>
            <a:r>
              <a:rPr lang="en-US" b="0" baseline="0" dirty="0" smtClean="0"/>
              <a:t>He is likely making changes in the syntax, too. </a:t>
            </a:r>
            <a:endParaRPr lang="en-US" b="0" dirty="0"/>
          </a:p>
        </p:txBody>
      </p:sp>
      <p:sp>
        <p:nvSpPr>
          <p:cNvPr id="4" name="Slide Number Placeholder 3"/>
          <p:cNvSpPr>
            <a:spLocks noGrp="1"/>
          </p:cNvSpPr>
          <p:nvPr>
            <p:ph type="sldNum" sz="quarter" idx="10"/>
          </p:nvPr>
        </p:nvSpPr>
        <p:spPr/>
        <p:txBody>
          <a:bodyPr/>
          <a:lstStyle/>
          <a:p>
            <a:fld id="{F643181A-FD5F-E940-B6DC-320B23DAA7AA}" type="slidenum">
              <a:rPr lang="en-US" smtClean="0"/>
              <a:t>14</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Generating</a:t>
            </a:r>
            <a:r>
              <a:rPr lang="en-US" baseline="0" dirty="0" smtClean="0"/>
              <a:t> Feature Structures markup: just the “f’ element and @</a:t>
            </a:r>
            <a:r>
              <a:rPr lang="en-US" baseline="0" dirty="0" err="1" smtClean="0"/>
              <a:t>ana</a:t>
            </a:r>
            <a:r>
              <a:rPr lang="en-US" baseline="0" dirty="0" smtClean="0"/>
              <a:t>: How we’re calculating @</a:t>
            </a:r>
            <a:r>
              <a:rPr lang="en-US" baseline="0" dirty="0" err="1" smtClean="0"/>
              <a:t>ana</a:t>
            </a:r>
            <a:r>
              <a:rPr lang="en-US" baseline="0" dirty="0" smtClean="0"/>
              <a:t>, our signal of proportional difference in size between Montalvo and Southey. (The function round-half-to-even() can take two arguments—the “2” at the end indicates the number of decimal places.)</a:t>
            </a:r>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15</a:t>
            </a:fld>
            <a:endParaRPr lang="en-US"/>
          </a:p>
        </p:txBody>
      </p:sp>
    </p:spTree>
    <p:extLst>
      <p:ext uri="{BB962C8B-B14F-4D97-AF65-F5344CB8AC3E}">
        <p14:creationId xmlns:p14="http://schemas.microsoft.com/office/powerpoint/2010/main" val="3631775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Output</a:t>
            </a:r>
            <a:r>
              <a:rPr lang="en-US" baseline="0" dirty="0" smtClean="0"/>
              <a:t> table by Helena </a:t>
            </a:r>
            <a:r>
              <a:rPr lang="en-US" baseline="0" dirty="0" err="1" smtClean="0"/>
              <a:t>Bermúdez</a:t>
            </a:r>
            <a:r>
              <a:rPr lang="en-US" baseline="0" dirty="0" smtClean="0"/>
              <a:t> Sabel: This is an HTML view pulled from our feature structures markup for a chapter. The higher the number, the more compression Southey applied.</a:t>
            </a:r>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smtClean="0"/>
              <a:t>BACK to Stacey</a:t>
            </a:r>
            <a:endParaRPr lang="en-US" b="1" smtClean="0"/>
          </a:p>
          <a:p>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16</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Preface (xxi)</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17</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9: From </a:t>
            </a:r>
            <a:r>
              <a:rPr lang="en-US" dirty="0" err="1" smtClean="0"/>
              <a:t>Montalvo</a:t>
            </a:r>
            <a:r>
              <a:rPr lang="en-US" dirty="0" smtClean="0"/>
              <a:t> 20/ Southey 21. Show where</a:t>
            </a:r>
            <a:r>
              <a:rPr lang="en-US" baseline="0" dirty="0" smtClean="0"/>
              <a:t> this corresponds—this is typical of Southey’s omission criteria. Repetition, participation of minor characters.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18</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**Stacey introduces this slide and the next, and then Elisa backtracks here.</a:t>
            </a:r>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Elisa: </a:t>
            </a:r>
            <a:r>
              <a:rPr lang="en-US" b="0" baseline="0" dirty="0" smtClean="0"/>
              <a:t>These notes recently sparked debate among our little project team, because we noticed that Southey sometimes positions short quotes from Montalvo’s Spanish with word-for-word translations in some of his notes: We questioned whether this constitutes an OMISSION of Montalvo’s text from the main text of Southey’s translation, OR if it’s a way of preserving the translation at a different level of the text. We decided that such passages constitute a transposed translation, and we want to collect and study them together…Southey’s annotations take the form of footnotes, and they often have a significant function as part of the main text </a:t>
            </a:r>
            <a:endParaRPr lang="en-US" b="1" dirty="0" smtClean="0"/>
          </a:p>
          <a:p>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19</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same note in the published 1803 Southey text.</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20</a:t>
            </a:fld>
            <a:endParaRPr lang="en-US"/>
          </a:p>
        </p:txBody>
      </p:sp>
    </p:spTree>
    <p:extLst>
      <p:ext uri="{BB962C8B-B14F-4D97-AF65-F5344CB8AC3E}">
        <p14:creationId xmlns:p14="http://schemas.microsoft.com/office/powerpoint/2010/main" val="206710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a:t>
            </a:r>
            <a:r>
              <a:rPr lang="en-US" baseline="0" dirty="0" smtClean="0"/>
              <a:t> age</a:t>
            </a:r>
          </a:p>
          <a:p>
            <a:r>
              <a:rPr lang="en-US" baseline="0" dirty="0" smtClean="0"/>
              <a:t>(</a:t>
            </a:r>
            <a:r>
              <a:rPr lang="en-US" baseline="0" dirty="0" err="1" smtClean="0"/>
              <a:t>nb</a:t>
            </a:r>
            <a:r>
              <a:rPr lang="en-US" baseline="0" dirty="0" smtClean="0"/>
              <a:t>: this is not a frontispiece, not common with </a:t>
            </a:r>
            <a:r>
              <a:rPr lang="en-US" baseline="0" dirty="0" err="1" smtClean="0"/>
              <a:t>libros</a:t>
            </a:r>
            <a:r>
              <a:rPr lang="en-US" baseline="0" dirty="0" smtClean="0"/>
              <a:t> de </a:t>
            </a:r>
            <a:r>
              <a:rPr lang="en-US" baseline="0" dirty="0" err="1" smtClean="0"/>
              <a:t>caballerías</a:t>
            </a:r>
            <a:r>
              <a:rPr lang="en-US" baseline="0" dirty="0" smtClean="0"/>
              <a:t>, would be the verso facing the recto title page)</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3</a:t>
            </a:fld>
            <a:endParaRPr lang="en-US"/>
          </a:p>
        </p:txBody>
      </p:sp>
    </p:spTree>
    <p:extLst>
      <p:ext uri="{BB962C8B-B14F-4D97-AF65-F5344CB8AC3E}">
        <p14:creationId xmlns:p14="http://schemas.microsoft.com/office/powerpoint/2010/main" val="2995728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note references the Spanish. It’s one of the few examples we’ve found of a misreading or mistranslation</a:t>
            </a:r>
            <a:r>
              <a:rPr lang="en-US" baseline="0" dirty="0" smtClean="0"/>
              <a:t> by Southey.</a:t>
            </a:r>
            <a:r>
              <a:rPr lang="en-US" dirty="0" smtClean="0"/>
              <a:t> Second note references</a:t>
            </a:r>
            <a:r>
              <a:rPr lang="en-US" baseline="0" dirty="0" smtClean="0"/>
              <a:t> another translation. </a:t>
            </a:r>
          </a:p>
          <a:p>
            <a:r>
              <a:rPr lang="en-US" b="1" baseline="0" dirty="0" smtClean="0"/>
              <a:t>Pass to Elisa: go to previous slide. </a:t>
            </a:r>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21</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22</a:t>
            </a:fld>
            <a:endParaRPr lang="en-US"/>
          </a:p>
        </p:txBody>
      </p:sp>
    </p:spTree>
    <p:extLst>
      <p:ext uri="{BB962C8B-B14F-4D97-AF65-F5344CB8AC3E}">
        <p14:creationId xmlns:p14="http://schemas.microsoft.com/office/powerpoint/2010/main" val="1392790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Beginning of </a:t>
            </a:r>
            <a:r>
              <a:rPr lang="en-US" dirty="0" err="1" smtClean="0"/>
              <a:t>Montalvo’s</a:t>
            </a:r>
            <a:r>
              <a:rPr lang="en-US" dirty="0" smtClean="0"/>
              <a:t> book one. Notable features: chapter summary, whitespace to introduce it, chapter heading, large initial letter, differences in type size.</a:t>
            </a:r>
            <a:r>
              <a:rPr lang="en-US" baseline="0" dirty="0" smtClean="0"/>
              <a:t> Folio size, two-column format.</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4</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Special symbols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5</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Punctuation</a:t>
            </a:r>
          </a:p>
          <a:p>
            <a:endParaRPr lang="en-US" dirty="0" smtClean="0"/>
          </a:p>
          <a:p>
            <a:r>
              <a:rPr lang="en-US" dirty="0" smtClean="0"/>
              <a:t>Afterward: Editorial declaration: https://</a:t>
            </a:r>
            <a:r>
              <a:rPr lang="en-US" dirty="0" err="1" smtClean="0"/>
              <a:t>github.com</a:t>
            </a:r>
            <a:r>
              <a:rPr lang="en-US" dirty="0" smtClean="0"/>
              <a:t>/</a:t>
            </a:r>
            <a:r>
              <a:rPr lang="en-US" dirty="0" err="1" smtClean="0"/>
              <a:t>ebeshero</a:t>
            </a:r>
            <a:r>
              <a:rPr lang="en-US" dirty="0" smtClean="0"/>
              <a:t>/</a:t>
            </a:r>
            <a:r>
              <a:rPr lang="en-US" dirty="0" err="1" smtClean="0"/>
              <a:t>Amadis</a:t>
            </a:r>
            <a:r>
              <a:rPr lang="en-US" dirty="0" smtClean="0"/>
              <a:t>-in-Translation/wiki/Editing-Methods-for-</a:t>
            </a:r>
            <a:r>
              <a:rPr lang="en-US" dirty="0" err="1" smtClean="0"/>
              <a:t>Amadis</a:t>
            </a:r>
            <a:r>
              <a:rPr lang="en-US" dirty="0" smtClean="0"/>
              <a:t>-in-Translation</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6</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Influenced by Pedro Sánchez-</a:t>
            </a:r>
            <a:r>
              <a:rPr lang="en-US" dirty="0" err="1" smtClean="0"/>
              <a:t>Prieto</a:t>
            </a:r>
            <a:r>
              <a:rPr lang="en-US" dirty="0" smtClean="0"/>
              <a:t> </a:t>
            </a:r>
            <a:r>
              <a:rPr lang="en-US" dirty="0" err="1" smtClean="0"/>
              <a:t>Borja</a:t>
            </a:r>
            <a:r>
              <a:rPr lang="en-US" dirty="0" smtClean="0"/>
              <a:t>, </a:t>
            </a:r>
            <a:r>
              <a:rPr lang="en-US" i="1" dirty="0" err="1" smtClean="0"/>
              <a:t>Cómo</a:t>
            </a:r>
            <a:r>
              <a:rPr lang="en-US" i="1" dirty="0" smtClean="0"/>
              <a:t> </a:t>
            </a:r>
            <a:r>
              <a:rPr lang="en-US" i="1" dirty="0" err="1" smtClean="0"/>
              <a:t>editar</a:t>
            </a:r>
            <a:r>
              <a:rPr lang="en-US" i="1" dirty="0" smtClean="0"/>
              <a:t> los </a:t>
            </a:r>
            <a:r>
              <a:rPr lang="en-US" i="1" dirty="0" err="1" smtClean="0"/>
              <a:t>textos</a:t>
            </a:r>
            <a:r>
              <a:rPr lang="en-US" i="1" dirty="0" smtClean="0"/>
              <a:t> </a:t>
            </a:r>
            <a:r>
              <a:rPr lang="en-US" i="1" smtClean="0"/>
              <a:t>medievales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7</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Southey’s 1803 edition of </a:t>
            </a:r>
            <a:r>
              <a:rPr lang="en-US" dirty="0" err="1" smtClean="0"/>
              <a:t>Amadís</a:t>
            </a:r>
            <a:r>
              <a:rPr lang="en-US" dirty="0" smtClean="0"/>
              <a:t>, sourced from </a:t>
            </a:r>
            <a:r>
              <a:rPr lang="en-US" dirty="0" err="1" smtClean="0"/>
              <a:t>Hathi</a:t>
            </a:r>
            <a:r>
              <a:rPr lang="en-US" dirty="0" smtClean="0"/>
              <a:t> Trust. Shows Southey’s internal divisions. From Chapter 1, in</a:t>
            </a:r>
            <a:r>
              <a:rPr lang="en-US" baseline="0" dirty="0" smtClean="0"/>
              <a:t> a place with no paragraph division in the </a:t>
            </a:r>
            <a:r>
              <a:rPr lang="en-US" baseline="0" dirty="0" err="1" smtClean="0"/>
              <a:t>Montalvo</a:t>
            </a:r>
            <a:r>
              <a:rPr lang="en-US" baseline="0" dirty="0" smtClean="0"/>
              <a:t>. Go back to slide 6: we can see how Southey has taken into account, at least as a baseline, the 1547 punctuation.</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8</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Corresponds to the same passage of text as in the previous Southey</a:t>
            </a:r>
            <a:r>
              <a:rPr lang="en-US" baseline="0" dirty="0" smtClean="0"/>
              <a:t> slide. </a:t>
            </a:r>
            <a:r>
              <a:rPr lang="en-US" b="1" baseline="0" dirty="0" smtClean="0"/>
              <a:t>Elisa: </a:t>
            </a:r>
            <a:r>
              <a:rPr lang="en-US" b="1" baseline="0" dirty="0" smtClean="0"/>
              <a:t>We had a difficult decision to make about this clause markup when we started this project. We would often see dependent clauses within Montalvo that we wanted to nest, but we decided to AVOID generating hierarchies here: </a:t>
            </a:r>
            <a:r>
              <a:rPr lang="en-US" b="1" baseline="0" dirty="0" smtClean="0"/>
              <a:t>We sacrificed the preparation of accurate syntactical markup for our research question in favor of aligning the two texts. So each “clause-like” unit is a sort of </a:t>
            </a:r>
            <a:r>
              <a:rPr lang="en-US" b="1" baseline="0" dirty="0" err="1" smtClean="0"/>
              <a:t>geocoordinate</a:t>
            </a:r>
            <a:r>
              <a:rPr lang="en-US" b="1" baseline="0" dirty="0" smtClean="0"/>
              <a:t> reference to which we can map portions of Southey’s text. </a:t>
            </a:r>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9</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smtClean="0"/>
              <a:t>Alignment coding: </a:t>
            </a:r>
            <a:r>
              <a:rPr lang="en-US" sz="1600" dirty="0" smtClean="0"/>
              <a:t>Southey</a:t>
            </a:r>
            <a:r>
              <a:rPr lang="en-US" sz="1600" baseline="0" dirty="0" smtClean="0"/>
              <a:t> aligned to Montalvo with self-closing anchor elements. These mark with @synch alignment points with Montalvo. </a:t>
            </a:r>
            <a:r>
              <a:rPr lang="en-US" sz="1600" b="1" baseline="0" dirty="0" smtClean="0">
                <a:solidFill>
                  <a:srgbClr val="FF0000"/>
                </a:solidFill>
              </a:rPr>
              <a:t>(ELISA: We </a:t>
            </a:r>
            <a:r>
              <a:rPr lang="en-US" sz="1600" b="1" baseline="0" dirty="0" smtClean="0">
                <a:solidFill>
                  <a:srgbClr val="FF0000"/>
                </a:solidFill>
              </a:rPr>
              <a:t>aren’t using </a:t>
            </a:r>
            <a:r>
              <a:rPr lang="en-US" sz="1600" b="1" baseline="0" dirty="0" err="1" smtClean="0">
                <a:solidFill>
                  <a:srgbClr val="FF0000"/>
                </a:solidFill>
              </a:rPr>
              <a:t>xml:ids</a:t>
            </a:r>
            <a:r>
              <a:rPr lang="en-US" sz="1600" b="1" baseline="0" dirty="0" smtClean="0">
                <a:solidFill>
                  <a:srgbClr val="FF0000"/>
                </a:solidFill>
              </a:rPr>
              <a:t> on Southey’s sentences, but we use this markup to “tether” </a:t>
            </a:r>
            <a:r>
              <a:rPr lang="en-US" sz="1600" b="1" baseline="0" dirty="0" err="1" smtClean="0">
                <a:solidFill>
                  <a:srgbClr val="FF0000"/>
                </a:solidFill>
              </a:rPr>
              <a:t>pssages</a:t>
            </a:r>
            <a:r>
              <a:rPr lang="en-US" sz="1600" b="1" baseline="0" dirty="0" smtClean="0">
                <a:solidFill>
                  <a:srgbClr val="FF0000"/>
                </a:solidFill>
              </a:rPr>
              <a:t> of the </a:t>
            </a:r>
            <a:r>
              <a:rPr lang="en-US" sz="1600" b="1" baseline="0" dirty="0" smtClean="0">
                <a:solidFill>
                  <a:srgbClr val="FF0000"/>
                </a:solidFill>
              </a:rPr>
              <a:t>Southey </a:t>
            </a:r>
            <a:r>
              <a:rPr lang="en-US" sz="1600" b="1" baseline="0" dirty="0" smtClean="0">
                <a:solidFill>
                  <a:srgbClr val="FF0000"/>
                </a:solidFill>
              </a:rPr>
              <a:t>text with Montalvo. We find there are often multiple units per sentence, and we use the self-closing elements so that units can cross sentences boundaries.</a:t>
            </a:r>
            <a:endParaRPr lang="en-US" sz="1600" b="1" dirty="0">
              <a:solidFill>
                <a:srgbClr val="FF0000"/>
              </a:solidFill>
            </a:endParaRPr>
          </a:p>
        </p:txBody>
      </p:sp>
      <p:sp>
        <p:nvSpPr>
          <p:cNvPr id="4" name="Slide Number Placeholder 3"/>
          <p:cNvSpPr>
            <a:spLocks noGrp="1"/>
          </p:cNvSpPr>
          <p:nvPr>
            <p:ph type="sldNum" sz="quarter" idx="10"/>
          </p:nvPr>
        </p:nvSpPr>
        <p:spPr/>
        <p:txBody>
          <a:bodyPr/>
          <a:lstStyle/>
          <a:p>
            <a:fld id="{F643181A-FD5F-E940-B6DC-320B23DAA7AA}" type="slidenum">
              <a:rPr lang="en-US" smtClean="0"/>
              <a:t>10</a:t>
            </a:fld>
            <a:endParaRPr lang="en-US"/>
          </a:p>
        </p:txBody>
      </p:sp>
    </p:spTree>
    <p:extLst>
      <p:ext uri="{BB962C8B-B14F-4D97-AF65-F5344CB8AC3E}">
        <p14:creationId xmlns:p14="http://schemas.microsoft.com/office/powerpoint/2010/main" val="147813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FECD78-3C8E-49F2-8FAB-59489D168ABB}" type="datetimeFigureOut">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FECD78-3C8E-49F2-8FAB-59489D168ABB}" type="datetimeFigureOut">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FECD78-3C8E-49F2-8FAB-59489D168ABB}" type="datetimeFigureOut">
              <a:rPr lang="en-US" smtClean="0"/>
              <a:t>10/31/2015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FECD78-3C8E-49F2-8FAB-59489D168ABB}" type="datetimeFigureOut">
              <a:rPr lang="en-US" smtClean="0"/>
              <a:t>10/31/2015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10/31/2015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10/31/2015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10/31/2015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10/31/2015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BFECD78-3C8E-49F2-8FAB-59489D168ABB}" type="datetimeFigureOut">
              <a:rPr lang="en-US" smtClean="0"/>
              <a:t>10/31/2015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FB56013-B943-42BA-886F-6F9D4EB85E9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89"/>
            <a:ext cx="8229600" cy="990600"/>
          </a:xfrm>
        </p:spPr>
        <p:txBody>
          <a:bodyPr>
            <a:normAutofit fontScale="90000"/>
          </a:bodyPr>
          <a:lstStyle/>
          <a:p>
            <a:pPr algn="ctr"/>
            <a:r>
              <a:rPr lang="en-US" b="1" dirty="0"/>
              <a:t>Investigating the Spanish to English Metamorphosis of </a:t>
            </a:r>
            <a:r>
              <a:rPr lang="en-US" b="1" i="1" dirty="0" err="1" smtClean="0"/>
              <a:t>Amadís</a:t>
            </a:r>
            <a:r>
              <a:rPr lang="en-US" b="1" i="1" dirty="0" smtClean="0"/>
              <a:t> </a:t>
            </a:r>
            <a:r>
              <a:rPr lang="en-US" b="1" i="1" dirty="0"/>
              <a:t>de </a:t>
            </a:r>
            <a:r>
              <a:rPr lang="en-US" b="1" i="1" dirty="0" err="1"/>
              <a:t>Gaula</a:t>
            </a:r>
            <a:r>
              <a:rPr lang="en-US" b="1" i="1" dirty="0"/>
              <a:t> </a:t>
            </a:r>
            <a:r>
              <a:rPr lang="en-US" b="1" dirty="0"/>
              <a:t>with TEI</a:t>
            </a:r>
            <a:endParaRPr lang="en-US" dirty="0"/>
          </a:p>
        </p:txBody>
      </p:sp>
      <p:sp>
        <p:nvSpPr>
          <p:cNvPr id="3" name="Content Placeholder 2"/>
          <p:cNvSpPr>
            <a:spLocks noGrp="1"/>
          </p:cNvSpPr>
          <p:nvPr>
            <p:ph idx="1"/>
          </p:nvPr>
        </p:nvSpPr>
        <p:spPr>
          <a:xfrm>
            <a:off x="457200" y="3350590"/>
            <a:ext cx="8229600" cy="2340824"/>
          </a:xfrm>
        </p:spPr>
        <p:txBody>
          <a:bodyPr>
            <a:normAutofit lnSpcReduction="10000"/>
          </a:bodyPr>
          <a:lstStyle/>
          <a:p>
            <a:pPr marL="0" indent="0" algn="ctr">
              <a:buNone/>
            </a:pPr>
            <a:r>
              <a:rPr lang="en-US" dirty="0" smtClean="0"/>
              <a:t>Stacey Triplette</a:t>
            </a:r>
          </a:p>
          <a:p>
            <a:pPr marL="0" indent="0" algn="ctr">
              <a:buNone/>
            </a:pPr>
            <a:r>
              <a:rPr lang="en-US" sz="1900" dirty="0" smtClean="0">
                <a:solidFill>
                  <a:schemeClr val="accent4"/>
                </a:solidFill>
              </a:rPr>
              <a:t>University of Pittsburgh at Greensburg</a:t>
            </a:r>
          </a:p>
          <a:p>
            <a:pPr marL="0" indent="0" algn="ctr">
              <a:buNone/>
            </a:pPr>
            <a:r>
              <a:rPr lang="en-US" dirty="0" smtClean="0"/>
              <a:t>Elisa Beshero-Bondar</a:t>
            </a:r>
          </a:p>
          <a:p>
            <a:pPr marL="0" indent="0" algn="ctr">
              <a:buNone/>
            </a:pPr>
            <a:r>
              <a:rPr lang="en-US" sz="1900" dirty="0" smtClean="0">
                <a:solidFill>
                  <a:srgbClr val="4C5A6A"/>
                </a:solidFill>
              </a:rPr>
              <a:t>University of Pittsburgh at Greensburg</a:t>
            </a:r>
          </a:p>
          <a:p>
            <a:pPr marL="0" indent="0" algn="ctr">
              <a:buNone/>
            </a:pPr>
            <a:r>
              <a:rPr lang="en-US" dirty="0"/>
              <a:t>Helena </a:t>
            </a:r>
            <a:r>
              <a:rPr lang="en-US" dirty="0" err="1"/>
              <a:t>Bermúdez</a:t>
            </a:r>
            <a:r>
              <a:rPr lang="en-US" dirty="0"/>
              <a:t> </a:t>
            </a:r>
            <a:r>
              <a:rPr lang="en-US" dirty="0" err="1"/>
              <a:t>Sabel</a:t>
            </a:r>
            <a:endParaRPr lang="en-US" dirty="0"/>
          </a:p>
          <a:p>
            <a:pPr marL="0" indent="0" algn="ctr">
              <a:buNone/>
            </a:pPr>
            <a:r>
              <a:rPr lang="en-US" sz="1800" dirty="0" smtClean="0">
                <a:solidFill>
                  <a:srgbClr val="4C5A6A"/>
                </a:solidFill>
              </a:rPr>
              <a:t>University of Santiago de </a:t>
            </a:r>
            <a:r>
              <a:rPr lang="en-US" sz="1800" dirty="0" err="1" smtClean="0">
                <a:solidFill>
                  <a:srgbClr val="4C5A6A"/>
                </a:solidFill>
              </a:rPr>
              <a:t>Compostela</a:t>
            </a:r>
            <a:endParaRPr lang="en-US" sz="1800" dirty="0" smtClean="0">
              <a:solidFill>
                <a:srgbClr val="4C5A6A"/>
              </a:solidFill>
            </a:endParaRPr>
          </a:p>
          <a:p>
            <a:pPr marL="0" indent="0" algn="ctr">
              <a:buNone/>
            </a:pPr>
            <a:endParaRPr lang="en-US" dirty="0" smtClean="0"/>
          </a:p>
        </p:txBody>
      </p:sp>
    </p:spTree>
    <p:extLst>
      <p:ext uri="{BB962C8B-B14F-4D97-AF65-F5344CB8AC3E}">
        <p14:creationId xmlns:p14="http://schemas.microsoft.com/office/powerpoint/2010/main" val="21379022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Screen Shot 2015-10-29 at 9.30.39 A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479" t="265" r="2991" b="265"/>
          <a:stretch/>
        </p:blipFill>
        <p:spPr>
          <a:xfrm>
            <a:off x="135723" y="683587"/>
            <a:ext cx="8751923" cy="5486400"/>
          </a:xfrm>
        </p:spPr>
      </p:pic>
      <p:sp>
        <p:nvSpPr>
          <p:cNvPr id="6" name="Oval 5"/>
          <p:cNvSpPr/>
          <p:nvPr/>
        </p:nvSpPr>
        <p:spPr>
          <a:xfrm>
            <a:off x="422031" y="699909"/>
            <a:ext cx="4220307" cy="1175783"/>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464487" y="763963"/>
            <a:ext cx="2280927" cy="1205514"/>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1268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7569" y="480447"/>
            <a:ext cx="8739454" cy="6154815"/>
          </a:xfrm>
        </p:spPr>
        <p:txBody>
          <a:bodyPr>
            <a:normAutofit fontScale="70000" lnSpcReduction="20000"/>
          </a:bodyPr>
          <a:lstStyle/>
          <a:p>
            <a:pPr marL="0" indent="0" algn="ctr">
              <a:buNone/>
            </a:pPr>
            <a:r>
              <a:rPr lang="en-US" sz="4500" dirty="0" smtClean="0"/>
              <a:t>Regex for Up-Conversion</a:t>
            </a:r>
            <a:endParaRPr lang="en-US" sz="4500" dirty="0"/>
          </a:p>
          <a:p>
            <a:pPr marL="0" indent="0">
              <a:buNone/>
            </a:pPr>
            <a:endParaRPr lang="en-US" dirty="0"/>
          </a:p>
          <a:p>
            <a:pPr marL="0" indent="0">
              <a:buNone/>
            </a:pPr>
            <a:r>
              <a:rPr lang="en-US" dirty="0"/>
              <a:t>To find ends of sentences: </a:t>
            </a:r>
            <a:r>
              <a:rPr lang="en-US" dirty="0">
                <a:solidFill>
                  <a:srgbClr val="FF0000"/>
                </a:solidFill>
              </a:rPr>
              <a:t>\.\s[A-Z] </a:t>
            </a:r>
            <a:r>
              <a:rPr lang="en-US" dirty="0"/>
              <a:t>Same with capturing groups: </a:t>
            </a:r>
            <a:r>
              <a:rPr lang="en-US" dirty="0">
                <a:solidFill>
                  <a:srgbClr val="FF0000"/>
                </a:solidFill>
              </a:rPr>
              <a:t>(\.)\s([A-Z])</a:t>
            </a:r>
          </a:p>
          <a:p>
            <a:pPr marL="0" indent="0">
              <a:buNone/>
            </a:pPr>
            <a:endParaRPr lang="en-US" dirty="0"/>
          </a:p>
          <a:p>
            <a:pPr marL="0" indent="0">
              <a:buNone/>
            </a:pPr>
            <a:r>
              <a:rPr lang="en-US" dirty="0"/>
              <a:t>Replace with</a:t>
            </a:r>
            <a:r>
              <a:rPr lang="en-US" dirty="0">
                <a:solidFill>
                  <a:srgbClr val="FF0000"/>
                </a:solidFill>
              </a:rPr>
              <a:t>: \1&lt;/s&gt;&lt;s&gt;\2</a:t>
            </a:r>
          </a:p>
          <a:p>
            <a:pPr marL="0" indent="0">
              <a:buNone/>
            </a:pPr>
            <a:endParaRPr lang="en-US" dirty="0"/>
          </a:p>
          <a:p>
            <a:pPr marL="0" indent="0">
              <a:buNone/>
            </a:pPr>
            <a:r>
              <a:rPr lang="en-US" dirty="0"/>
              <a:t>Some tips:</a:t>
            </a:r>
          </a:p>
          <a:p>
            <a:pPr marL="0" indent="0">
              <a:buNone/>
            </a:pPr>
            <a:endParaRPr lang="en-US" dirty="0"/>
          </a:p>
          <a:p>
            <a:pPr marL="0" indent="0">
              <a:buNone/>
            </a:pPr>
            <a:r>
              <a:rPr lang="en-US" dirty="0"/>
              <a:t>1. Select the text of the transcription (so the regex is not applied to the header)</a:t>
            </a:r>
          </a:p>
          <a:p>
            <a:pPr marL="0" indent="0">
              <a:buNone/>
            </a:pPr>
            <a:endParaRPr lang="en-US" dirty="0"/>
          </a:p>
          <a:p>
            <a:pPr marL="0" indent="0">
              <a:buNone/>
            </a:pPr>
            <a:r>
              <a:rPr lang="en-US" dirty="0"/>
              <a:t>2. Open the find and replace dialogue (Ctrl + F) and select “Selected lines only”</a:t>
            </a:r>
          </a:p>
          <a:p>
            <a:pPr marL="0" indent="0">
              <a:buNone/>
            </a:pPr>
            <a:endParaRPr lang="en-US" dirty="0"/>
          </a:p>
          <a:p>
            <a:pPr marL="0" indent="0">
              <a:buNone/>
            </a:pPr>
            <a:r>
              <a:rPr lang="en-US" dirty="0"/>
              <a:t>3. Find: </a:t>
            </a:r>
            <a:r>
              <a:rPr lang="en-US" dirty="0">
                <a:solidFill>
                  <a:srgbClr val="FF0000"/>
                </a:solidFill>
              </a:rPr>
              <a:t>(\.|:|/|\?)\s</a:t>
            </a:r>
          </a:p>
          <a:p>
            <a:pPr marL="0" indent="0">
              <a:buNone/>
            </a:pPr>
            <a:endParaRPr lang="en-US" dirty="0"/>
          </a:p>
          <a:p>
            <a:pPr marL="0" indent="0">
              <a:buNone/>
            </a:pPr>
            <a:r>
              <a:rPr lang="en-US" dirty="0"/>
              <a:t>4. Replace with: </a:t>
            </a:r>
            <a:r>
              <a:rPr lang="en-US" dirty="0">
                <a:solidFill>
                  <a:srgbClr val="FF0000"/>
                </a:solidFill>
              </a:rPr>
              <a:t>\1&lt;/cl&gt;\n&lt;cl&gt;</a:t>
            </a:r>
          </a:p>
          <a:p>
            <a:pPr marL="0" indent="0">
              <a:buNone/>
            </a:pPr>
            <a:endParaRPr lang="en-US" dirty="0"/>
          </a:p>
          <a:p>
            <a:pPr marL="0" indent="0">
              <a:buNone/>
            </a:pPr>
            <a:r>
              <a:rPr lang="en-US" dirty="0"/>
              <a:t>5. Add a </a:t>
            </a:r>
            <a:r>
              <a:rPr lang="en-US" dirty="0">
                <a:solidFill>
                  <a:srgbClr val="FF0000"/>
                </a:solidFill>
              </a:rPr>
              <a:t>&lt;cl&gt; </a:t>
            </a:r>
            <a:r>
              <a:rPr lang="en-US" dirty="0"/>
              <a:t>just after the </a:t>
            </a:r>
            <a:r>
              <a:rPr lang="en-US" dirty="0">
                <a:solidFill>
                  <a:srgbClr val="FF0000"/>
                </a:solidFill>
              </a:rPr>
              <a:t>&lt;p&gt;</a:t>
            </a:r>
            <a:r>
              <a:rPr lang="en-US" dirty="0"/>
              <a:t> element and delete the </a:t>
            </a:r>
            <a:r>
              <a:rPr lang="en-US" dirty="0">
                <a:solidFill>
                  <a:srgbClr val="FF0000"/>
                </a:solidFill>
              </a:rPr>
              <a:t>&lt;cl&gt; </a:t>
            </a:r>
            <a:r>
              <a:rPr lang="en-US" dirty="0"/>
              <a:t>before the paragraph </a:t>
            </a:r>
            <a:r>
              <a:rPr lang="en-US" dirty="0" smtClean="0"/>
              <a:t>closing </a:t>
            </a:r>
            <a:r>
              <a:rPr lang="en-US" dirty="0"/>
              <a:t>tag </a:t>
            </a:r>
            <a:r>
              <a:rPr lang="en-US" dirty="0">
                <a:solidFill>
                  <a:srgbClr val="FF0000"/>
                </a:solidFill>
              </a:rPr>
              <a:t>&lt;/p&gt;</a:t>
            </a:r>
          </a:p>
          <a:p>
            <a:pPr marL="0" indent="0">
              <a:buNone/>
            </a:pPr>
            <a:endParaRPr lang="en-US" dirty="0"/>
          </a:p>
          <a:p>
            <a:pPr marL="0" indent="0">
              <a:buNone/>
            </a:pPr>
            <a:r>
              <a:rPr lang="en-US" dirty="0"/>
              <a:t>Other things to remember: When there is a new clause that begins with a capital letter but punctuation is absent.</a:t>
            </a:r>
          </a:p>
          <a:p>
            <a:pPr marL="0" indent="0">
              <a:buNone/>
            </a:pPr>
            <a:endParaRPr lang="en-US" dirty="0"/>
          </a:p>
          <a:p>
            <a:pPr marL="0" indent="0">
              <a:buNone/>
            </a:pPr>
            <a:r>
              <a:rPr lang="en-US" dirty="0">
                <a:solidFill>
                  <a:srgbClr val="FF0000"/>
                </a:solidFill>
              </a:rPr>
              <a:t>Clause.....ends&lt;choice&gt;&lt;sic&gt;&lt;/sic&gt;&lt;</a:t>
            </a:r>
            <a:r>
              <a:rPr lang="en-US" dirty="0" err="1">
                <a:solidFill>
                  <a:srgbClr val="FF0000"/>
                </a:solidFill>
              </a:rPr>
              <a:t>corr</a:t>
            </a:r>
            <a:r>
              <a:rPr lang="en-US" dirty="0">
                <a:solidFill>
                  <a:srgbClr val="FF0000"/>
                </a:solidFill>
              </a:rPr>
              <a:t>&gt;.&lt;</a:t>
            </a:r>
            <a:r>
              <a:rPr lang="en-US" dirty="0" err="1">
                <a:solidFill>
                  <a:srgbClr val="FF0000"/>
                </a:solidFill>
              </a:rPr>
              <a:t>corr</a:t>
            </a:r>
            <a:r>
              <a:rPr lang="en-US" dirty="0">
                <a:solidFill>
                  <a:srgbClr val="FF0000"/>
                </a:solidFill>
              </a:rPr>
              <a:t>&gt;&lt;/choice&gt;&lt;/cl&gt;&lt;cl&gt;New clause here...</a:t>
            </a:r>
            <a:endParaRPr lang="en-US" dirty="0" smtClean="0">
              <a:solidFill>
                <a:srgbClr val="FF0000"/>
              </a:solidFill>
            </a:endParaRPr>
          </a:p>
        </p:txBody>
      </p:sp>
    </p:spTree>
    <p:extLst>
      <p:ext uri="{BB962C8B-B14F-4D97-AF65-F5344CB8AC3E}">
        <p14:creationId xmlns:p14="http://schemas.microsoft.com/office/powerpoint/2010/main" val="1138485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9383"/>
            <a:ext cx="8500820" cy="5625885"/>
          </a:xfrm>
        </p:spPr>
        <p:txBody>
          <a:bodyPr>
            <a:normAutofit fontScale="77500" lnSpcReduction="20000"/>
          </a:bodyPr>
          <a:lstStyle/>
          <a:p>
            <a:pPr marL="0" indent="0">
              <a:buNone/>
            </a:pPr>
            <a:r>
              <a:rPr lang="en-US" dirty="0">
                <a:solidFill>
                  <a:srgbClr val="005AB4"/>
                </a:solidFill>
              </a:rPr>
              <a:t>&lt;</a:t>
            </a:r>
            <a:r>
              <a:rPr lang="en-US" dirty="0" err="1">
                <a:solidFill>
                  <a:srgbClr val="005AB4"/>
                </a:solidFill>
              </a:rPr>
              <a:t>xsl:template</a:t>
            </a:r>
            <a:r>
              <a:rPr lang="en-US" dirty="0">
                <a:solidFill>
                  <a:srgbClr val="F5844C"/>
                </a:solidFill>
              </a:rPr>
              <a:t> match</a:t>
            </a:r>
            <a:r>
              <a:rPr lang="en-US" dirty="0">
                <a:solidFill>
                  <a:srgbClr val="FF8040"/>
                </a:solidFill>
              </a:rPr>
              <a:t>=</a:t>
            </a:r>
            <a:r>
              <a:rPr lang="en-US" dirty="0">
                <a:solidFill>
                  <a:srgbClr val="993300"/>
                </a:solidFill>
              </a:rPr>
              <a:t>"cl[not(ancestor::argument)]"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0096"/>
                </a:solidFill>
              </a:rPr>
              <a:t>&lt;cl&gt;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a:t>
            </a:r>
            <a:r>
              <a:rPr lang="en-US" dirty="0" err="1">
                <a:solidFill>
                  <a:srgbClr val="993300"/>
                </a:solidFill>
              </a:rPr>
              <a:t>xml:id</a:t>
            </a:r>
            <a:r>
              <a:rPr lang="en-US" dirty="0">
                <a:solidFill>
                  <a:srgbClr val="993300"/>
                </a:solidFill>
              </a:rPr>
              <a: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xsl:value-of</a:t>
            </a:r>
            <a:r>
              <a:rPr lang="en-US" dirty="0">
                <a:solidFill>
                  <a:srgbClr val="F5844C"/>
                </a:solidFill>
              </a:rPr>
              <a:t> select</a:t>
            </a:r>
            <a:r>
              <a:rPr lang="en-US" dirty="0">
                <a:solidFill>
                  <a:srgbClr val="FF8040"/>
                </a:solidFill>
              </a:rPr>
              <a:t>=</a:t>
            </a:r>
            <a:r>
              <a:rPr lang="en-US" dirty="0">
                <a:solidFill>
                  <a:srgbClr val="993300"/>
                </a:solidFill>
              </a:rPr>
              <a:t>"./ancestor::div[@type='chapter']/@</a:t>
            </a:r>
            <a:r>
              <a:rPr lang="en-US" dirty="0" err="1">
                <a:solidFill>
                  <a:srgbClr val="993300"/>
                </a:solidFill>
              </a:rPr>
              <a:t>xml:id</a:t>
            </a:r>
            <a:r>
              <a:rPr lang="en-US" dirty="0">
                <a:solidFill>
                  <a:srgbClr val="993300"/>
                </a:solidFill>
              </a:rPr>
              <a: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F5844C"/>
                </a:solidFill>
              </a:rPr>
              <a:t> test</a:t>
            </a:r>
            <a:r>
              <a:rPr lang="en-US" dirty="0">
                <a:solidFill>
                  <a:srgbClr val="FF8040"/>
                </a:solidFill>
              </a:rPr>
              <a:t>=</a:t>
            </a:r>
            <a:r>
              <a:rPr lang="en-US" dirty="0">
                <a:solidFill>
                  <a:srgbClr val="993300"/>
                </a:solidFill>
              </a:rPr>
              <a:t>"./ancestor::</a:t>
            </a:r>
            <a:r>
              <a:rPr lang="en-US" dirty="0" err="1">
                <a:solidFill>
                  <a:srgbClr val="993300"/>
                </a:solidFill>
              </a:rPr>
              <a:t>floatingText</a:t>
            </a:r>
            <a:r>
              <a:rPr lang="en-US" dirty="0">
                <a:solidFill>
                  <a:srgbClr val="993300"/>
                </a:solidFill>
              </a:rPr>
              <a: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_</a:t>
            </a:r>
            <a:r>
              <a:rPr lang="en-US" dirty="0" err="1">
                <a:solidFill>
                  <a:srgbClr val="000000"/>
                </a:solidFill>
              </a:rPr>
              <a:t>ft</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xsl:number</a:t>
            </a:r>
            <a:r>
              <a:rPr lang="en-US" dirty="0">
                <a:solidFill>
                  <a:srgbClr val="F5844C"/>
                </a:solidFill>
              </a:rPr>
              <a:t> select</a:t>
            </a:r>
            <a:r>
              <a:rPr lang="en-US" dirty="0">
                <a:solidFill>
                  <a:srgbClr val="FF8040"/>
                </a:solidFill>
              </a:rPr>
              <a:t>=</a:t>
            </a:r>
            <a:r>
              <a:rPr lang="en-US" dirty="0">
                <a:solidFill>
                  <a:srgbClr val="993300"/>
                </a:solidFill>
              </a:rPr>
              <a:t>"./ancestor::</a:t>
            </a:r>
            <a:r>
              <a:rPr lang="en-US" dirty="0" err="1">
                <a:solidFill>
                  <a:srgbClr val="993300"/>
                </a:solidFill>
              </a:rPr>
              <a:t>floatingText</a:t>
            </a:r>
            <a:r>
              <a:rPr lang="en-US" dirty="0">
                <a:solidFill>
                  <a:srgbClr val="993300"/>
                </a:solidFill>
              </a:rPr>
              <a:t>[1]"</a:t>
            </a:r>
            <a:r>
              <a:rPr lang="en-US" dirty="0">
                <a:solidFill>
                  <a:srgbClr val="F5844C"/>
                </a:solidFill>
              </a:rPr>
              <a:t> level</a:t>
            </a:r>
            <a:r>
              <a:rPr lang="en-US" dirty="0">
                <a:solidFill>
                  <a:srgbClr val="FF8040"/>
                </a:solidFill>
              </a:rPr>
              <a:t>=</a:t>
            </a:r>
            <a:r>
              <a:rPr lang="en-US" dirty="0">
                <a:solidFill>
                  <a:srgbClr val="993300"/>
                </a:solidFill>
              </a:rPr>
              <a:t>"any"</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_</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xsl:value-of</a:t>
            </a:r>
            <a:r>
              <a:rPr lang="en-US" dirty="0">
                <a:solidFill>
                  <a:srgbClr val="F5844C"/>
                </a:solidFill>
              </a:rPr>
              <a:t> select</a:t>
            </a:r>
            <a:r>
              <a:rPr lang="en-US" dirty="0">
                <a:solidFill>
                  <a:srgbClr val="FF8040"/>
                </a:solidFill>
              </a:rPr>
              <a:t>=</a:t>
            </a:r>
            <a:r>
              <a:rPr lang="en-US" dirty="0">
                <a:solidFill>
                  <a:srgbClr val="993300"/>
                </a:solidFill>
              </a:rPr>
              <a:t>"./parent::*/name()"</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xsl:number</a:t>
            </a:r>
            <a:r>
              <a:rPr lang="en-US" dirty="0">
                <a:solidFill>
                  <a:srgbClr val="F5844C"/>
                </a:solidFill>
              </a:rPr>
              <a:t> select</a:t>
            </a:r>
            <a:r>
              <a:rPr lang="en-US" dirty="0">
                <a:solidFill>
                  <a:srgbClr val="FF8040"/>
                </a:solidFill>
              </a:rPr>
              <a:t>=</a:t>
            </a:r>
            <a:r>
              <a:rPr lang="en-US" dirty="0">
                <a:solidFill>
                  <a:srgbClr val="993300"/>
                </a:solidFill>
              </a:rPr>
              <a:t>"./parent::*"</a:t>
            </a:r>
            <a:r>
              <a:rPr lang="en-US" dirty="0">
                <a:solidFill>
                  <a:srgbClr val="F5844C"/>
                </a:solidFill>
              </a:rPr>
              <a:t> level</a:t>
            </a:r>
            <a:r>
              <a:rPr lang="en-US" dirty="0">
                <a:solidFill>
                  <a:srgbClr val="FF8040"/>
                </a:solidFill>
              </a:rPr>
              <a:t>=</a:t>
            </a:r>
            <a:r>
              <a:rPr lang="en-US" dirty="0">
                <a:solidFill>
                  <a:srgbClr val="993300"/>
                </a:solidFill>
              </a:rPr>
              <a:t>"any"</a:t>
            </a:r>
            <a:r>
              <a:rPr lang="en-US" dirty="0">
                <a:solidFill>
                  <a:srgbClr val="F5844C"/>
                </a:solidFill>
              </a:rPr>
              <a:t> count</a:t>
            </a:r>
            <a:r>
              <a:rPr lang="en-US" dirty="0">
                <a:solidFill>
                  <a:srgbClr val="FF8040"/>
                </a:solidFill>
              </a:rPr>
              <a:t>=</a:t>
            </a:r>
            <a:r>
              <a:rPr lang="en-US" dirty="0">
                <a:solidFill>
                  <a:srgbClr val="993300"/>
                </a:solidFill>
              </a:rPr>
              <a:t>"//div[@type='chapter']//p[not(parent::argument)]"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_c</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xsl:number</a:t>
            </a:r>
            <a:r>
              <a:rPr lang="en-US" dirty="0">
                <a:solidFill>
                  <a:srgbClr val="F5844C"/>
                </a:solidFill>
              </a:rPr>
              <a:t> level</a:t>
            </a:r>
            <a:r>
              <a:rPr lang="en-US" dirty="0">
                <a:solidFill>
                  <a:srgbClr val="FF8040"/>
                </a:solidFill>
              </a:rPr>
              <a:t>=</a:t>
            </a:r>
            <a:r>
              <a:rPr lang="en-US" dirty="0">
                <a:solidFill>
                  <a:srgbClr val="993300"/>
                </a:solidFill>
              </a:rPr>
              <a:t>"any"</a:t>
            </a:r>
            <a:r>
              <a:rPr lang="en-US" dirty="0">
                <a:solidFill>
                  <a:srgbClr val="F5844C"/>
                </a:solidFill>
              </a:rPr>
              <a:t> count</a:t>
            </a:r>
            <a:r>
              <a:rPr lang="en-US" dirty="0">
                <a:solidFill>
                  <a:srgbClr val="FF8040"/>
                </a:solidFill>
              </a:rPr>
              <a:t>=</a:t>
            </a:r>
            <a:r>
              <a:rPr lang="en-US" dirty="0">
                <a:solidFill>
                  <a:srgbClr val="993300"/>
                </a:solidFill>
              </a:rPr>
              <a:t>"//div[@type='chapter']//cl[not(ancestor::argument)]"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xsl:apply-templates</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0096"/>
                </a:solidFill>
              </a:rPr>
              <a:t>&lt;/cl&gt;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xsl:template</a:t>
            </a:r>
            <a:r>
              <a:rPr lang="en-US" dirty="0">
                <a:solidFill>
                  <a:srgbClr val="005AB4"/>
                </a:solidFill>
              </a:rPr>
              <a:t>&gt;</a:t>
            </a:r>
            <a:endParaRPr lang="en-US" dirty="0" smtClean="0"/>
          </a:p>
        </p:txBody>
      </p:sp>
      <p:sp>
        <p:nvSpPr>
          <p:cNvPr id="3" name="TextBox 2"/>
          <p:cNvSpPr txBox="1"/>
          <p:nvPr/>
        </p:nvSpPr>
        <p:spPr>
          <a:xfrm>
            <a:off x="340963" y="495946"/>
            <a:ext cx="7873139" cy="461665"/>
          </a:xfrm>
          <a:prstGeom prst="rect">
            <a:avLst/>
          </a:prstGeom>
          <a:noFill/>
        </p:spPr>
        <p:txBody>
          <a:bodyPr wrap="square" rtlCol="0">
            <a:spAutoFit/>
          </a:bodyPr>
          <a:lstStyle/>
          <a:p>
            <a:pPr algn="ctr"/>
            <a:r>
              <a:rPr lang="en-US" sz="2400" dirty="0" smtClean="0"/>
              <a:t>XSLT for Up-Conversion, adding </a:t>
            </a:r>
            <a:r>
              <a:rPr lang="en-US" sz="2400" dirty="0" err="1" smtClean="0"/>
              <a:t>xml:ids</a:t>
            </a:r>
            <a:endParaRPr lang="en-US" sz="2400" dirty="0"/>
          </a:p>
        </p:txBody>
      </p:sp>
    </p:spTree>
    <p:extLst>
      <p:ext uri="{BB962C8B-B14F-4D97-AF65-F5344CB8AC3E}">
        <p14:creationId xmlns:p14="http://schemas.microsoft.com/office/powerpoint/2010/main" val="573634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80719" y="387280"/>
            <a:ext cx="7196216" cy="6342120"/>
          </a:xfrm>
          <a:prstGeom prst="rect">
            <a:avLst/>
          </a:prstGeom>
        </p:spPr>
      </p:pic>
    </p:spTree>
    <p:extLst>
      <p:ext uri="{BB962C8B-B14F-4D97-AF65-F5344CB8AC3E}">
        <p14:creationId xmlns:p14="http://schemas.microsoft.com/office/powerpoint/2010/main" val="278376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30 at 4.57.16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12622" r="5459"/>
          <a:stretch/>
        </p:blipFill>
        <p:spPr>
          <a:xfrm>
            <a:off x="133117" y="611980"/>
            <a:ext cx="8565406" cy="5932142"/>
          </a:xfrm>
        </p:spPr>
      </p:pic>
    </p:spTree>
    <p:extLst>
      <p:ext uri="{BB962C8B-B14F-4D97-AF65-F5344CB8AC3E}">
        <p14:creationId xmlns:p14="http://schemas.microsoft.com/office/powerpoint/2010/main" val="1902750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4124" y="2286000"/>
            <a:ext cx="8604738" cy="4425461"/>
          </a:xfrm>
        </p:spPr>
        <p:txBody>
          <a:bodyPr>
            <a:normAutofit lnSpcReduction="10000"/>
          </a:bodyPr>
          <a:lstStyle/>
          <a:p>
            <a:pPr marL="0" indent="0">
              <a:buNone/>
            </a:pPr>
            <a:r>
              <a:rPr lang="en-US" dirty="0" smtClean="0">
                <a:solidFill>
                  <a:srgbClr val="005AB4"/>
                </a:solidFill>
              </a:rPr>
              <a:t>&lt;</a:t>
            </a:r>
            <a:r>
              <a:rPr lang="en-US" dirty="0" err="1">
                <a:solidFill>
                  <a:srgbClr val="005AB4"/>
                </a:solidFill>
              </a:rPr>
              <a:t>xsl:element</a:t>
            </a:r>
            <a:r>
              <a:rPr lang="en-US" dirty="0">
                <a:solidFill>
                  <a:srgbClr val="F5844C"/>
                </a:solidFill>
              </a:rPr>
              <a:t> name</a:t>
            </a:r>
            <a:r>
              <a:rPr lang="en-US" dirty="0">
                <a:solidFill>
                  <a:srgbClr val="FF8040"/>
                </a:solidFill>
              </a:rPr>
              <a:t>=</a:t>
            </a:r>
            <a:r>
              <a:rPr lang="en-US" dirty="0">
                <a:solidFill>
                  <a:srgbClr val="993300"/>
                </a:solidFill>
              </a:rPr>
              <a:t>"f"</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"name"</a:t>
            </a:r>
            <a:r>
              <a:rPr lang="en-US" dirty="0">
                <a:solidFill>
                  <a:srgbClr val="000096"/>
                </a:solidFill>
              </a:rPr>
              <a:t>&gt;</a:t>
            </a:r>
            <a:r>
              <a:rPr lang="en-US" dirty="0" err="1">
                <a:solidFill>
                  <a:srgbClr val="000000"/>
                </a:solidFill>
              </a:rPr>
              <a:t>southey</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"n"</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xsl:value-of</a:t>
            </a:r>
            <a:r>
              <a:rPr lang="en-US" dirty="0">
                <a:solidFill>
                  <a:srgbClr val="F5844C"/>
                </a:solidFill>
              </a:rPr>
              <a:t> select</a:t>
            </a:r>
            <a:r>
              <a:rPr lang="en-US" dirty="0">
                <a:solidFill>
                  <a:srgbClr val="FF8040"/>
                </a:solidFill>
              </a:rPr>
              <a:t>=</a:t>
            </a:r>
            <a:r>
              <a:rPr lang="en-US" dirty="0">
                <a:solidFill>
                  <a:srgbClr val="993300"/>
                </a:solidFill>
              </a:rPr>
              <a:t>"$</a:t>
            </a:r>
            <a:r>
              <a:rPr lang="en-US" dirty="0" err="1">
                <a:solidFill>
                  <a:srgbClr val="993300"/>
                </a:solidFill>
              </a:rPr>
              <a:t>southey</a:t>
            </a:r>
            <a:r>
              <a:rPr lang="en-US" dirty="0">
                <a:solidFill>
                  <a:srgbClr val="993300"/>
                </a:solidFill>
              </a:rPr>
              <a:t>-words"</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F5844C"/>
                </a:solidFill>
              </a:rPr>
              <a:t> test</a:t>
            </a:r>
            <a:r>
              <a:rPr lang="en-US" dirty="0">
                <a:solidFill>
                  <a:srgbClr val="FF8040"/>
                </a:solidFill>
              </a:rPr>
              <a:t>=</a:t>
            </a:r>
            <a:r>
              <a:rPr lang="en-US" dirty="0">
                <a:solidFill>
                  <a:srgbClr val="993300"/>
                </a:solidFill>
              </a:rPr>
              <a:t>"@synch"</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a:t>
            </a:r>
            <a:r>
              <a:rPr lang="en-US" dirty="0" err="1">
                <a:solidFill>
                  <a:srgbClr val="993300"/>
                </a:solidFill>
              </a:rPr>
              <a:t>ana</a:t>
            </a:r>
            <a:r>
              <a:rPr lang="en-US" dirty="0">
                <a:solidFill>
                  <a:srgbClr val="993300"/>
                </a:solidFill>
              </a:rPr>
              <a:t>"</a:t>
            </a:r>
            <a:r>
              <a:rPr lang="en-US" dirty="0">
                <a:solidFill>
                  <a:srgbClr val="000096"/>
                </a:solidFill>
              </a:rPr>
              <a:t>&gt;</a:t>
            </a:r>
            <a:r>
              <a:rPr lang="en-US" dirty="0">
                <a:solidFill>
                  <a:srgbClr val="005AB4"/>
                </a:solidFill>
              </a:rPr>
              <a:t>&lt;</a:t>
            </a:r>
            <a:r>
              <a:rPr lang="en-US" dirty="0" err="1">
                <a:solidFill>
                  <a:srgbClr val="005AB4"/>
                </a:solidFill>
              </a:rPr>
              <a:t>xsl:value-of</a:t>
            </a:r>
            <a:r>
              <a:rPr lang="en-US" dirty="0">
                <a:solidFill>
                  <a:srgbClr val="000000"/>
                </a:solidFill>
              </a:rPr>
              <a:t/>
            </a:r>
            <a:br>
              <a:rPr lang="en-US" dirty="0">
                <a:solidFill>
                  <a:srgbClr val="000000"/>
                </a:solidFill>
              </a:rPr>
            </a:br>
            <a:r>
              <a:rPr lang="en-US" dirty="0">
                <a:solidFill>
                  <a:srgbClr val="F5844C"/>
                </a:solidFill>
              </a:rPr>
              <a:t>                        select</a:t>
            </a:r>
            <a:r>
              <a:rPr lang="en-US" dirty="0">
                <a:solidFill>
                  <a:srgbClr val="FF8040"/>
                </a:solidFill>
              </a:rPr>
              <a:t>=</a:t>
            </a:r>
            <a:r>
              <a:rPr lang="en-US" dirty="0">
                <a:solidFill>
                  <a:srgbClr val="993300"/>
                </a:solidFill>
              </a:rPr>
              <a:t>"round-half-to-even(($</a:t>
            </a:r>
            <a:r>
              <a:rPr lang="en-US" dirty="0" err="1">
                <a:solidFill>
                  <a:srgbClr val="993300"/>
                </a:solidFill>
              </a:rPr>
              <a:t>montalvo</a:t>
            </a:r>
            <a:r>
              <a:rPr lang="en-US" dirty="0">
                <a:solidFill>
                  <a:srgbClr val="993300"/>
                </a:solidFill>
              </a:rPr>
              <a:t>-words - $</a:t>
            </a:r>
            <a:r>
              <a:rPr lang="en-US" dirty="0" err="1">
                <a:solidFill>
                  <a:srgbClr val="993300"/>
                </a:solidFill>
              </a:rPr>
              <a:t>southey</a:t>
            </a:r>
            <a:r>
              <a:rPr lang="en-US" dirty="0">
                <a:solidFill>
                  <a:srgbClr val="993300"/>
                </a:solidFill>
              </a:rPr>
              <a:t>-words) div $</a:t>
            </a:r>
            <a:r>
              <a:rPr lang="en-US" dirty="0" err="1">
                <a:solidFill>
                  <a:srgbClr val="993300"/>
                </a:solidFill>
              </a:rPr>
              <a:t>southey</a:t>
            </a:r>
            <a:r>
              <a:rPr lang="en-US" dirty="0">
                <a:solidFill>
                  <a:srgbClr val="993300"/>
                </a:solidFill>
              </a:rPr>
              <a:t>-words, 2)"</a:t>
            </a:r>
            <a:r>
              <a:rPr lang="en-US" dirty="0">
                <a:solidFill>
                  <a:srgbClr val="000000"/>
                </a:solidFill>
              </a:rPr>
              <a:t/>
            </a:r>
            <a:br>
              <a:rPr lang="en-US" dirty="0">
                <a:solidFill>
                  <a:srgbClr val="000000"/>
                </a:solidFill>
              </a:rPr>
            </a:br>
            <a:r>
              <a:rPr lang="en-US" dirty="0">
                <a:solidFill>
                  <a:srgbClr val="F5844C"/>
                </a:solidFill>
              </a:rPr>
              <a:t>                    </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005AB4"/>
                </a:solidFill>
              </a:rPr>
              <a:t>&gt;</a:t>
            </a:r>
            <a:endParaRPr lang="en-US" dirty="0"/>
          </a:p>
        </p:txBody>
      </p:sp>
      <p:sp>
        <p:nvSpPr>
          <p:cNvPr id="4" name="TextBox 3"/>
          <p:cNvSpPr txBox="1"/>
          <p:nvPr/>
        </p:nvSpPr>
        <p:spPr>
          <a:xfrm>
            <a:off x="164123" y="457200"/>
            <a:ext cx="8604739" cy="1477328"/>
          </a:xfrm>
          <a:prstGeom prst="rect">
            <a:avLst/>
          </a:prstGeom>
          <a:noFill/>
        </p:spPr>
        <p:txBody>
          <a:bodyPr wrap="square" rtlCol="0">
            <a:spAutoFit/>
          </a:bodyPr>
          <a:lstStyle/>
          <a:p>
            <a:r>
              <a:rPr lang="en-US" b="1" dirty="0" smtClean="0"/>
              <a:t>A snippet of XSLT: Constructing the &lt;f</a:t>
            </a:r>
            <a:r>
              <a:rPr lang="en-US" b="1" dirty="0"/>
              <a:t>&gt;</a:t>
            </a:r>
            <a:r>
              <a:rPr lang="en-US" b="1" dirty="0" smtClean="0"/>
              <a:t> element for Southey in a given &lt;fs&gt;</a:t>
            </a:r>
          </a:p>
          <a:p>
            <a:pPr marL="285750" indent="-285750">
              <a:buFont typeface="Arial" panose="020B0604020202020204" pitchFamily="34" charset="0"/>
              <a:buChar char="•"/>
            </a:pPr>
            <a:r>
              <a:rPr lang="en-US" dirty="0" smtClean="0"/>
              <a:t>If an @synch attribute is present on an &lt;anchor&gt;, the passage is linked to Montalvo. </a:t>
            </a:r>
          </a:p>
          <a:p>
            <a:pPr marL="285750" indent="-285750">
              <a:buFont typeface="Arial" panose="020B0604020202020204" pitchFamily="34" charset="0"/>
              <a:buChar char="•"/>
            </a:pPr>
            <a:r>
              <a:rPr lang="en-US" dirty="0" smtClean="0"/>
              <a:t>@</a:t>
            </a:r>
            <a:r>
              <a:rPr lang="en-US" dirty="0" err="1" smtClean="0"/>
              <a:t>ana</a:t>
            </a:r>
            <a:r>
              <a:rPr lang="en-US" dirty="0" smtClean="0"/>
              <a:t> is a calculation of the proportion by which Montalvo’s word count differs from Southey’s</a:t>
            </a:r>
            <a:endParaRPr lang="en-US" dirty="0"/>
          </a:p>
        </p:txBody>
      </p:sp>
    </p:spTree>
    <p:extLst>
      <p:ext uri="{BB962C8B-B14F-4D97-AF65-F5344CB8AC3E}">
        <p14:creationId xmlns:p14="http://schemas.microsoft.com/office/powerpoint/2010/main" val="27100452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30 at 2.02.25 PM.png"/>
          <p:cNvPicPr>
            <a:picLocks noGrp="1" noChangeAspect="1"/>
          </p:cNvPicPr>
          <p:nvPr>
            <p:ph idx="1"/>
          </p:nvPr>
        </p:nvPicPr>
        <p:blipFill>
          <a:blip r:embed="rId3" cstate="email">
            <a:extLst>
              <a:ext uri="{28A0092B-C50C-407E-A947-70E740481C1C}">
                <a14:useLocalDpi xmlns:a14="http://schemas.microsoft.com/office/drawing/2010/main" val="0"/>
              </a:ext>
            </a:extLst>
          </a:blip>
          <a:srcRect t="-9585" b="-9585"/>
          <a:stretch>
            <a:fillRect/>
          </a:stretch>
        </p:blipFill>
        <p:spPr>
          <a:xfrm>
            <a:off x="199179" y="973015"/>
            <a:ext cx="8724167" cy="5169877"/>
          </a:xfrm>
        </p:spPr>
      </p:pic>
    </p:spTree>
    <p:extLst>
      <p:ext uri="{BB962C8B-B14F-4D97-AF65-F5344CB8AC3E}">
        <p14:creationId xmlns:p14="http://schemas.microsoft.com/office/powerpoint/2010/main" val="998473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5507" y="2227479"/>
            <a:ext cx="8229600" cy="4091214"/>
          </a:xfrm>
        </p:spPr>
        <p:txBody>
          <a:bodyPr>
            <a:normAutofit/>
          </a:bodyPr>
          <a:lstStyle/>
          <a:p>
            <a:pPr marL="0" indent="0">
              <a:lnSpc>
                <a:spcPct val="130000"/>
              </a:lnSpc>
              <a:buNone/>
            </a:pPr>
            <a:r>
              <a:rPr lang="en-US" sz="2800" dirty="0" smtClean="0"/>
              <a:t>“To </a:t>
            </a:r>
            <a:r>
              <a:rPr lang="en-US" sz="2800" dirty="0"/>
              <a:t>have translated a closely printed folio would have been absurd. I have reduced it to about half its length, by abridging the words, not the story […] There is no vanity in saying, that this has improved the book, for what long work may not be improved by compression</a:t>
            </a:r>
            <a:r>
              <a:rPr lang="en-US" sz="2800" dirty="0" smtClean="0"/>
              <a:t>?”</a:t>
            </a:r>
            <a:endParaRPr lang="en-US" sz="2800" dirty="0"/>
          </a:p>
        </p:txBody>
      </p:sp>
      <p:sp>
        <p:nvSpPr>
          <p:cNvPr id="4" name="Title 1"/>
          <p:cNvSpPr>
            <a:spLocks noGrp="1"/>
          </p:cNvSpPr>
          <p:nvPr>
            <p:ph type="title"/>
          </p:nvPr>
        </p:nvSpPr>
        <p:spPr>
          <a:xfrm>
            <a:off x="227691" y="869989"/>
            <a:ext cx="8229600" cy="990600"/>
          </a:xfrm>
        </p:spPr>
        <p:txBody>
          <a:bodyPr>
            <a:normAutofit/>
          </a:bodyPr>
          <a:lstStyle/>
          <a:p>
            <a:pPr algn="ctr"/>
            <a:r>
              <a:rPr lang="en-US" b="1" dirty="0" smtClean="0"/>
              <a:t>Robert Southey on </a:t>
            </a:r>
            <a:r>
              <a:rPr lang="en-US" b="1" i="1" dirty="0" err="1" smtClean="0"/>
              <a:t>Amadís</a:t>
            </a:r>
            <a:endParaRPr lang="en-US" dirty="0"/>
          </a:p>
        </p:txBody>
      </p:sp>
    </p:spTree>
    <p:extLst>
      <p:ext uri="{BB962C8B-B14F-4D97-AF65-F5344CB8AC3E}">
        <p14:creationId xmlns:p14="http://schemas.microsoft.com/office/powerpoint/2010/main" val="3400376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Shot 2015-10-29 at 9.38.34 AM.png"/>
          <p:cNvPicPr>
            <a:picLocks noGrp="1" noChangeAspect="1"/>
          </p:cNvPicPr>
          <p:nvPr>
            <p:ph idx="1"/>
          </p:nvPr>
        </p:nvPicPr>
        <p:blipFill>
          <a:blip r:embed="rId3" cstate="email">
            <a:extLst>
              <a:ext uri="{28A0092B-C50C-407E-A947-70E740481C1C}">
                <a14:useLocalDpi xmlns:a14="http://schemas.microsoft.com/office/drawing/2010/main" val="0"/>
              </a:ext>
            </a:extLst>
          </a:blip>
          <a:srcRect t="-4701" b="-4701"/>
          <a:stretch>
            <a:fillRect/>
          </a:stretch>
        </p:blipFill>
        <p:spPr>
          <a:xfrm>
            <a:off x="175845" y="806192"/>
            <a:ext cx="8804031" cy="5217203"/>
          </a:xfrm>
        </p:spPr>
      </p:pic>
    </p:spTree>
    <p:extLst>
      <p:ext uri="{BB962C8B-B14F-4D97-AF65-F5344CB8AC3E}">
        <p14:creationId xmlns:p14="http://schemas.microsoft.com/office/powerpoint/2010/main" val="1982863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9 at 9.58.12 AM.png"/>
          <p:cNvPicPr>
            <a:picLocks noGrp="1" noChangeAspect="1"/>
          </p:cNvPicPr>
          <p:nvPr>
            <p:ph idx="1"/>
          </p:nvPr>
        </p:nvPicPr>
        <p:blipFill>
          <a:blip r:embed="rId3" cstate="email">
            <a:extLst>
              <a:ext uri="{28A0092B-C50C-407E-A947-70E740481C1C}">
                <a14:useLocalDpi xmlns:a14="http://schemas.microsoft.com/office/drawing/2010/main" val="0"/>
              </a:ext>
            </a:extLst>
          </a:blip>
          <a:srcRect t="-33585" b="-33585"/>
          <a:stretch>
            <a:fillRect/>
          </a:stretch>
        </p:blipFill>
        <p:spPr>
          <a:xfrm>
            <a:off x="67362" y="527538"/>
            <a:ext cx="8938365" cy="5296809"/>
          </a:xfrm>
        </p:spPr>
      </p:pic>
    </p:spTree>
    <p:extLst>
      <p:ext uri="{BB962C8B-B14F-4D97-AF65-F5344CB8AC3E}">
        <p14:creationId xmlns:p14="http://schemas.microsoft.com/office/powerpoint/2010/main" val="371922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9 at 9.42.23 AM.png"/>
          <p:cNvPicPr>
            <a:picLocks noGrp="1" noChangeAspect="1"/>
          </p:cNvPicPr>
          <p:nvPr>
            <p:ph idx="1"/>
          </p:nvPr>
        </p:nvPicPr>
        <p:blipFill>
          <a:blip r:embed="rId3" cstate="email">
            <a:extLst>
              <a:ext uri="{28A0092B-C50C-407E-A947-70E740481C1C}">
                <a14:useLocalDpi xmlns:a14="http://schemas.microsoft.com/office/drawing/2010/main" val="0"/>
              </a:ext>
            </a:extLst>
          </a:blip>
          <a:srcRect t="-8711" b="-8711"/>
          <a:stretch>
            <a:fillRect/>
          </a:stretch>
        </p:blipFill>
        <p:spPr>
          <a:xfrm>
            <a:off x="457200" y="522044"/>
            <a:ext cx="8229600" cy="4876800"/>
          </a:xfrm>
        </p:spPr>
      </p:pic>
      <p:sp>
        <p:nvSpPr>
          <p:cNvPr id="2" name="TextBox 1"/>
          <p:cNvSpPr txBox="1"/>
          <p:nvPr/>
        </p:nvSpPr>
        <p:spPr>
          <a:xfrm>
            <a:off x="594863" y="5214178"/>
            <a:ext cx="6125475" cy="646331"/>
          </a:xfrm>
          <a:prstGeom prst="rect">
            <a:avLst/>
          </a:prstGeom>
          <a:noFill/>
        </p:spPr>
        <p:txBody>
          <a:bodyPr wrap="square" rtlCol="0">
            <a:spAutoFit/>
          </a:bodyPr>
          <a:lstStyle/>
          <a:p>
            <a:r>
              <a:rPr lang="en-US" dirty="0" err="1" smtClean="0"/>
              <a:t>amadis.newtfire.org</a:t>
            </a:r>
            <a:endParaRPr lang="en-US" dirty="0" smtClean="0"/>
          </a:p>
          <a:p>
            <a:r>
              <a:rPr lang="en-US" dirty="0"/>
              <a:t>https://</a:t>
            </a:r>
            <a:r>
              <a:rPr lang="en-US" dirty="0" err="1"/>
              <a:t>github.com</a:t>
            </a:r>
            <a:r>
              <a:rPr lang="en-US" dirty="0"/>
              <a:t>/</a:t>
            </a:r>
            <a:r>
              <a:rPr lang="en-US" dirty="0" err="1"/>
              <a:t>ebeshero</a:t>
            </a:r>
            <a:r>
              <a:rPr lang="en-US" dirty="0"/>
              <a:t>/</a:t>
            </a:r>
            <a:r>
              <a:rPr lang="en-US" dirty="0" err="1"/>
              <a:t>Amadis</a:t>
            </a:r>
            <a:r>
              <a:rPr lang="en-US" dirty="0"/>
              <a:t>-in-Translation</a:t>
            </a:r>
          </a:p>
        </p:txBody>
      </p:sp>
    </p:spTree>
    <p:extLst>
      <p:ext uri="{BB962C8B-B14F-4D97-AF65-F5344CB8AC3E}">
        <p14:creationId xmlns:p14="http://schemas.microsoft.com/office/powerpoint/2010/main" val="11903866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l="9045" t="5254" r="13964" b="1964"/>
          <a:stretch/>
        </p:blipFill>
        <p:spPr>
          <a:xfrm>
            <a:off x="2556301" y="450100"/>
            <a:ext cx="3456633" cy="6269254"/>
          </a:xfrm>
          <a:prstGeom prst="rect">
            <a:avLst/>
          </a:prstGeom>
        </p:spPr>
      </p:pic>
    </p:spTree>
    <p:extLst>
      <p:ext uri="{BB962C8B-B14F-4D97-AF65-F5344CB8AC3E}">
        <p14:creationId xmlns:p14="http://schemas.microsoft.com/office/powerpoint/2010/main" val="1418943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9 at 2.41.01 PM.png"/>
          <p:cNvPicPr>
            <a:picLocks noGrp="1" noChangeAspect="1"/>
          </p:cNvPicPr>
          <p:nvPr>
            <p:ph idx="1"/>
          </p:nvPr>
        </p:nvPicPr>
        <p:blipFill>
          <a:blip r:embed="rId3" cstate="email">
            <a:extLst>
              <a:ext uri="{28A0092B-C50C-407E-A947-70E740481C1C}">
                <a14:useLocalDpi xmlns:a14="http://schemas.microsoft.com/office/drawing/2010/main" val="0"/>
              </a:ext>
            </a:extLst>
          </a:blip>
          <a:srcRect t="-69374" b="-69374"/>
          <a:stretch>
            <a:fillRect/>
          </a:stretch>
        </p:blipFill>
        <p:spPr>
          <a:xfrm>
            <a:off x="457200" y="0"/>
            <a:ext cx="8229600" cy="4876800"/>
          </a:xfrm>
        </p:spPr>
      </p:pic>
      <p:pic>
        <p:nvPicPr>
          <p:cNvPr id="4" name="Picture 3" descr="Screen Shot 2015-10-29 at 2.42.38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57200" y="4488065"/>
            <a:ext cx="8380788" cy="1308552"/>
          </a:xfrm>
          <a:prstGeom prst="rect">
            <a:avLst/>
          </a:prstGeom>
        </p:spPr>
      </p:pic>
    </p:spTree>
    <p:extLst>
      <p:ext uri="{BB962C8B-B14F-4D97-AF65-F5344CB8AC3E}">
        <p14:creationId xmlns:p14="http://schemas.microsoft.com/office/powerpoint/2010/main" val="1178725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1692" y="574431"/>
            <a:ext cx="8475785" cy="5324534"/>
          </a:xfrm>
          <a:prstGeom prst="rect">
            <a:avLst/>
          </a:prstGeom>
          <a:noFill/>
        </p:spPr>
        <p:txBody>
          <a:bodyPr wrap="square" rtlCol="0">
            <a:spAutoFit/>
          </a:bodyPr>
          <a:lstStyle/>
          <a:p>
            <a:pPr algn="ctr"/>
            <a:r>
              <a:rPr lang="en-US" sz="2800" dirty="0" smtClean="0"/>
              <a:t>What’s Next?</a:t>
            </a:r>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r>
              <a:rPr lang="en-US" sz="2400" dirty="0" smtClean="0"/>
              <a:t>Finish coding Montalvo’s Book I and “synch” with Southey encoding. </a:t>
            </a:r>
            <a:endParaRPr lang="en-US" sz="2400" dirty="0"/>
          </a:p>
          <a:p>
            <a:pPr marL="457200" indent="-457200">
              <a:buFont typeface="Arial" panose="020B0604020202020204" pitchFamily="34" charset="0"/>
              <a:buChar char="•"/>
            </a:pPr>
            <a:r>
              <a:rPr lang="en-US" sz="2400" dirty="0" smtClean="0"/>
              <a:t>Classify the alterations Southey makes to Montalvo</a:t>
            </a:r>
          </a:p>
          <a:p>
            <a:pPr marL="457200" indent="-457200">
              <a:buFont typeface="Arial" panose="020B0604020202020204" pitchFamily="34" charset="0"/>
              <a:buChar char="•"/>
            </a:pPr>
            <a:r>
              <a:rPr lang="en-US" sz="2400" dirty="0"/>
              <a:t>Train an OCR method to assist us. </a:t>
            </a:r>
            <a:endParaRPr lang="en-US" sz="2400" dirty="0" smtClean="0"/>
          </a:p>
          <a:p>
            <a:pPr lvl="7"/>
            <a:r>
              <a:rPr lang="en-US" sz="2400" dirty="0" smtClean="0"/>
              <a:t>Then….</a:t>
            </a:r>
          </a:p>
          <a:p>
            <a:pPr marL="342900" indent="-342900">
              <a:buFont typeface="Arial" panose="020B0604020202020204" pitchFamily="34" charset="0"/>
              <a:buChar char="•"/>
            </a:pPr>
            <a:r>
              <a:rPr lang="en-US" sz="2400" dirty="0" smtClean="0"/>
              <a:t>Code the two French and two English translations and apply the same markup to compare the kinds of change</a:t>
            </a:r>
          </a:p>
          <a:p>
            <a:endParaRPr lang="en-US" sz="2400" dirty="0" smtClean="0"/>
          </a:p>
          <a:p>
            <a:r>
              <a:rPr lang="en-US" sz="2400" dirty="0" smtClean="0"/>
              <a:t>Long-range question: </a:t>
            </a:r>
          </a:p>
          <a:p>
            <a:pPr marL="342900" indent="-342900">
              <a:buFont typeface="Arial" panose="020B0604020202020204" pitchFamily="34" charset="0"/>
              <a:buChar char="•"/>
            </a:pPr>
            <a:r>
              <a:rPr lang="en-US" sz="2400" b="1" dirty="0" smtClean="0"/>
              <a:t>What does life cycle and translation cycle of </a:t>
            </a:r>
            <a:r>
              <a:rPr lang="en-US" sz="2400" b="1" dirty="0" err="1" smtClean="0"/>
              <a:t>Amadis</a:t>
            </a:r>
            <a:r>
              <a:rPr lang="en-US" sz="2400" b="1" dirty="0" smtClean="0"/>
              <a:t> tell us about the way fiction is translated across genres, cultures, centuries</a:t>
            </a:r>
            <a:r>
              <a:rPr lang="en-US" b="1" dirty="0" smtClean="0"/>
              <a:t>?</a:t>
            </a:r>
            <a:endParaRPr lang="en-US" sz="2400" b="1" dirty="0" smtClean="0"/>
          </a:p>
        </p:txBody>
      </p:sp>
    </p:spTree>
    <p:extLst>
      <p:ext uri="{BB962C8B-B14F-4D97-AF65-F5344CB8AC3E}">
        <p14:creationId xmlns:p14="http://schemas.microsoft.com/office/powerpoint/2010/main" val="28897907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10-28 at 3.59.25 PM.png"/>
          <p:cNvPicPr>
            <a:picLocks noGrp="1" noChangeAspect="1"/>
          </p:cNvPicPr>
          <p:nvPr>
            <p:ph idx="1"/>
          </p:nvPr>
        </p:nvPicPr>
        <p:blipFill>
          <a:blip r:embed="rId3">
            <a:extLst>
              <a:ext uri="{28A0092B-C50C-407E-A947-70E740481C1C}">
                <a14:useLocalDpi xmlns:a14="http://schemas.microsoft.com/office/drawing/2010/main" val="0"/>
              </a:ext>
            </a:extLst>
          </a:blip>
          <a:srcRect l="-88047" r="-88047"/>
          <a:stretch>
            <a:fillRect/>
          </a:stretch>
        </p:blipFill>
        <p:spPr>
          <a:xfrm>
            <a:off x="-2790674" y="697529"/>
            <a:ext cx="10073744" cy="5540171"/>
          </a:xfrm>
        </p:spPr>
      </p:pic>
      <p:sp>
        <p:nvSpPr>
          <p:cNvPr id="2" name="TextBox 1"/>
          <p:cNvSpPr txBox="1"/>
          <p:nvPr/>
        </p:nvSpPr>
        <p:spPr>
          <a:xfrm>
            <a:off x="4492625" y="697529"/>
            <a:ext cx="4032250" cy="5955479"/>
          </a:xfrm>
          <a:prstGeom prst="rect">
            <a:avLst/>
          </a:prstGeom>
          <a:noFill/>
        </p:spPr>
        <p:txBody>
          <a:bodyPr wrap="square" rtlCol="0">
            <a:spAutoFit/>
          </a:bodyPr>
          <a:lstStyle/>
          <a:p>
            <a:r>
              <a:rPr lang="en-US" dirty="0" smtClean="0"/>
              <a:t>Texts:</a:t>
            </a:r>
          </a:p>
          <a:p>
            <a:endParaRPr lang="en-US" dirty="0" smtClean="0"/>
          </a:p>
          <a:p>
            <a:pPr marL="285750" indent="-285750">
              <a:lnSpc>
                <a:spcPct val="120000"/>
              </a:lnSpc>
              <a:buFont typeface="Arial"/>
              <a:buChar char="•"/>
            </a:pPr>
            <a:r>
              <a:rPr lang="en-US" dirty="0" smtClean="0"/>
              <a:t>15</a:t>
            </a:r>
            <a:r>
              <a:rPr lang="en-US" baseline="30000" dirty="0" smtClean="0"/>
              <a:t>th</a:t>
            </a:r>
            <a:r>
              <a:rPr lang="en-US" dirty="0" smtClean="0"/>
              <a:t> c fragment</a:t>
            </a:r>
          </a:p>
          <a:p>
            <a:pPr marL="285750" indent="-285750">
              <a:lnSpc>
                <a:spcPct val="120000"/>
              </a:lnSpc>
              <a:buFont typeface="Arial"/>
              <a:buChar char="•"/>
            </a:pPr>
            <a:r>
              <a:rPr lang="en-US" dirty="0" err="1" smtClean="0"/>
              <a:t>Garci</a:t>
            </a:r>
            <a:r>
              <a:rPr lang="en-US" dirty="0" smtClean="0"/>
              <a:t> Rodríguez de </a:t>
            </a:r>
            <a:r>
              <a:rPr lang="en-US" dirty="0" err="1" smtClean="0"/>
              <a:t>Montalvo</a:t>
            </a:r>
            <a:r>
              <a:rPr lang="en-US" dirty="0" smtClean="0"/>
              <a:t>, </a:t>
            </a:r>
            <a:r>
              <a:rPr lang="en-US" i="1" dirty="0" err="1" smtClean="0"/>
              <a:t>Amadís</a:t>
            </a:r>
            <a:r>
              <a:rPr lang="en-US" i="1" dirty="0" smtClean="0"/>
              <a:t> de </a:t>
            </a:r>
            <a:r>
              <a:rPr lang="en-US" i="1" dirty="0" err="1" smtClean="0"/>
              <a:t>Gaula</a:t>
            </a:r>
            <a:r>
              <a:rPr lang="en-US" dirty="0"/>
              <a:t> </a:t>
            </a:r>
            <a:r>
              <a:rPr lang="en-US" dirty="0" smtClean="0"/>
              <a:t>(1508)</a:t>
            </a:r>
          </a:p>
          <a:p>
            <a:pPr marL="285750" indent="-285750">
              <a:lnSpc>
                <a:spcPct val="120000"/>
              </a:lnSpc>
              <a:buFont typeface="Arial"/>
              <a:buChar char="•"/>
            </a:pPr>
            <a:r>
              <a:rPr lang="en-US" dirty="0" smtClean="0"/>
              <a:t>Spanish editions (1526, 1533)</a:t>
            </a:r>
          </a:p>
          <a:p>
            <a:pPr marL="285750" indent="-285750">
              <a:lnSpc>
                <a:spcPct val="120000"/>
              </a:lnSpc>
              <a:buFont typeface="Arial"/>
              <a:buChar char="•"/>
            </a:pPr>
            <a:r>
              <a:rPr lang="en-US" dirty="0" smtClean="0"/>
              <a:t>Nicolas de </a:t>
            </a:r>
            <a:r>
              <a:rPr lang="en-US" dirty="0" err="1" smtClean="0"/>
              <a:t>Herberay</a:t>
            </a:r>
            <a:r>
              <a:rPr lang="en-US" dirty="0" smtClean="0"/>
              <a:t>, French translation (1540)</a:t>
            </a:r>
          </a:p>
          <a:p>
            <a:pPr marL="285750" indent="-285750">
              <a:lnSpc>
                <a:spcPct val="120000"/>
              </a:lnSpc>
              <a:buFont typeface="Arial"/>
              <a:buChar char="•"/>
            </a:pPr>
            <a:r>
              <a:rPr lang="en-US" dirty="0" smtClean="0"/>
              <a:t>Anthony </a:t>
            </a:r>
            <a:r>
              <a:rPr lang="en-US" dirty="0" err="1" smtClean="0"/>
              <a:t>Munday</a:t>
            </a:r>
            <a:r>
              <a:rPr lang="en-US" dirty="0" smtClean="0"/>
              <a:t>, English translation (1590)</a:t>
            </a:r>
          </a:p>
          <a:p>
            <a:pPr marL="285750" indent="-285750">
              <a:lnSpc>
                <a:spcPct val="120000"/>
              </a:lnSpc>
              <a:buFont typeface="Arial"/>
              <a:buChar char="•"/>
            </a:pPr>
            <a:r>
              <a:rPr lang="en-US" dirty="0"/>
              <a:t>Louis-</a:t>
            </a:r>
            <a:r>
              <a:rPr lang="en-US" dirty="0" err="1"/>
              <a:t>Élisabeth</a:t>
            </a:r>
            <a:r>
              <a:rPr lang="en-US" dirty="0"/>
              <a:t> de la </a:t>
            </a:r>
            <a:r>
              <a:rPr lang="en-US" dirty="0" err="1"/>
              <a:t>Vergne</a:t>
            </a:r>
            <a:r>
              <a:rPr lang="en-US" dirty="0"/>
              <a:t>, Conte de </a:t>
            </a:r>
            <a:r>
              <a:rPr lang="en-US" dirty="0" err="1" smtClean="0"/>
              <a:t>Tressan</a:t>
            </a:r>
            <a:r>
              <a:rPr lang="en-US" dirty="0" smtClean="0"/>
              <a:t>, French translation (1779)</a:t>
            </a:r>
          </a:p>
          <a:p>
            <a:pPr marL="285750" indent="-285750">
              <a:lnSpc>
                <a:spcPct val="120000"/>
              </a:lnSpc>
              <a:buFont typeface="Arial"/>
              <a:buChar char="•"/>
            </a:pPr>
            <a:r>
              <a:rPr lang="en-US" dirty="0" smtClean="0"/>
              <a:t>Robert Southey, English translation (1803)</a:t>
            </a:r>
          </a:p>
          <a:p>
            <a:pPr marL="285750" indent="-285750">
              <a:lnSpc>
                <a:spcPct val="120000"/>
              </a:lnSpc>
              <a:buFont typeface="Arial"/>
              <a:buChar char="•"/>
            </a:pPr>
            <a:r>
              <a:rPr lang="en-US" dirty="0" smtClean="0"/>
              <a:t>Edwin Place, English translation (1974)</a:t>
            </a:r>
          </a:p>
          <a:p>
            <a:pPr marL="285750" indent="-285750">
              <a:lnSpc>
                <a:spcPct val="120000"/>
              </a:lnSpc>
              <a:buFont typeface="Arial"/>
              <a:buChar char="•"/>
            </a:pPr>
            <a:endParaRPr lang="en-US" dirty="0"/>
          </a:p>
        </p:txBody>
      </p:sp>
    </p:spTree>
    <p:extLst>
      <p:ext uri="{BB962C8B-B14F-4D97-AF65-F5344CB8AC3E}">
        <p14:creationId xmlns:p14="http://schemas.microsoft.com/office/powerpoint/2010/main" val="2057010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creen Shot 2015-10-28 at 4.02.35 PM.png"/>
          <p:cNvPicPr>
            <a:picLocks noGrp="1" noChangeAspect="1"/>
          </p:cNvPicPr>
          <p:nvPr>
            <p:ph idx="1"/>
          </p:nvPr>
        </p:nvPicPr>
        <p:blipFill>
          <a:blip r:embed="rId3" cstate="email">
            <a:extLst>
              <a:ext uri="{28A0092B-C50C-407E-A947-70E740481C1C}">
                <a14:useLocalDpi xmlns:a14="http://schemas.microsoft.com/office/drawing/2010/main" val="0"/>
              </a:ext>
            </a:extLst>
          </a:blip>
          <a:srcRect l="-12101" r="-12101"/>
          <a:stretch>
            <a:fillRect/>
          </a:stretch>
        </p:blipFill>
        <p:spPr>
          <a:xfrm>
            <a:off x="304194" y="1171815"/>
            <a:ext cx="8229600" cy="4525963"/>
          </a:xfrm>
        </p:spPr>
      </p:pic>
    </p:spTree>
    <p:extLst>
      <p:ext uri="{BB962C8B-B14F-4D97-AF65-F5344CB8AC3E}">
        <p14:creationId xmlns:p14="http://schemas.microsoft.com/office/powerpoint/2010/main" val="945064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ironian_sign.png"/>
          <p:cNvPicPr>
            <a:picLocks noChangeAspect="1"/>
          </p:cNvPicPr>
          <p:nvPr/>
        </p:nvPicPr>
        <p:blipFill rotWithShape="1">
          <a:blip r:embed="rId3">
            <a:extLst>
              <a:ext uri="{28A0092B-C50C-407E-A947-70E740481C1C}">
                <a14:useLocalDpi xmlns:a14="http://schemas.microsoft.com/office/drawing/2010/main" val="0"/>
              </a:ext>
            </a:extLst>
          </a:blip>
          <a:srcRect l="6846" t="6596" r="8336"/>
          <a:stretch/>
        </p:blipFill>
        <p:spPr>
          <a:xfrm>
            <a:off x="4453428" y="2935487"/>
            <a:ext cx="3779239" cy="1545248"/>
          </a:xfrm>
          <a:prstGeom prst="rect">
            <a:avLst/>
          </a:prstGeom>
          <a:noFill/>
        </p:spPr>
      </p:pic>
      <p:pic>
        <p:nvPicPr>
          <p:cNvPr id="5" name="Content Placeholder 2" descr="calderon.png"/>
          <p:cNvPicPr>
            <a:picLocks noChangeAspect="1"/>
          </p:cNvPicPr>
          <p:nvPr/>
        </p:nvPicPr>
        <p:blipFill>
          <a:blip r:embed="rId4">
            <a:extLst>
              <a:ext uri="{28A0092B-C50C-407E-A947-70E740481C1C}">
                <a14:useLocalDpi xmlns:a14="http://schemas.microsoft.com/office/drawing/2010/main" val="0"/>
              </a:ext>
            </a:extLst>
          </a:blip>
          <a:srcRect l="-27192" r="-27192"/>
          <a:stretch>
            <a:fillRect/>
          </a:stretch>
        </p:blipFill>
        <p:spPr>
          <a:xfrm>
            <a:off x="202523" y="2935487"/>
            <a:ext cx="3703621" cy="2036848"/>
          </a:xfrm>
          <a:prstGeom prst="rect">
            <a:avLst/>
          </a:prstGeom>
          <a:noFill/>
          <a:ln w="6350" cmpd="sng">
            <a:noFill/>
          </a:ln>
        </p:spPr>
      </p:pic>
      <p:sp>
        <p:nvSpPr>
          <p:cNvPr id="6" name="TextBox 5"/>
          <p:cNvSpPr txBox="1"/>
          <p:nvPr/>
        </p:nvSpPr>
        <p:spPr>
          <a:xfrm>
            <a:off x="921651" y="957709"/>
            <a:ext cx="2765464" cy="1569660"/>
          </a:xfrm>
          <a:prstGeom prst="rect">
            <a:avLst/>
          </a:prstGeom>
          <a:noFill/>
        </p:spPr>
        <p:txBody>
          <a:bodyPr wrap="square" rtlCol="0">
            <a:spAutoFit/>
          </a:bodyPr>
          <a:lstStyle/>
          <a:p>
            <a:r>
              <a:rPr lang="en-US" sz="3200" dirty="0" smtClean="0"/>
              <a:t>The </a:t>
            </a:r>
            <a:r>
              <a:rPr lang="en-US" sz="3200" dirty="0" err="1" smtClean="0"/>
              <a:t>calderón</a:t>
            </a:r>
            <a:r>
              <a:rPr lang="en-US" sz="3200" dirty="0" smtClean="0"/>
              <a:t>,  </a:t>
            </a:r>
          </a:p>
          <a:p>
            <a:r>
              <a:rPr lang="en-US" sz="3200" dirty="0"/>
              <a:t>p</a:t>
            </a:r>
            <a:r>
              <a:rPr lang="en-US" sz="3200" dirty="0" smtClean="0"/>
              <a:t>aragraph symbol</a:t>
            </a:r>
            <a:endParaRPr lang="en-US" sz="3200" dirty="0"/>
          </a:p>
        </p:txBody>
      </p:sp>
      <p:sp>
        <p:nvSpPr>
          <p:cNvPr id="8" name="TextBox 7"/>
          <p:cNvSpPr txBox="1"/>
          <p:nvPr/>
        </p:nvSpPr>
        <p:spPr>
          <a:xfrm>
            <a:off x="4346324" y="957709"/>
            <a:ext cx="3672136" cy="1569660"/>
          </a:xfrm>
          <a:prstGeom prst="rect">
            <a:avLst/>
          </a:prstGeom>
          <a:noFill/>
        </p:spPr>
        <p:txBody>
          <a:bodyPr wrap="square" rtlCol="0">
            <a:spAutoFit/>
          </a:bodyPr>
          <a:lstStyle/>
          <a:p>
            <a:r>
              <a:rPr lang="en-US" sz="3200" dirty="0" smtClean="0"/>
              <a:t>The </a:t>
            </a:r>
            <a:r>
              <a:rPr lang="en-US" sz="3200" dirty="0" err="1" smtClean="0"/>
              <a:t>tironian</a:t>
            </a:r>
            <a:r>
              <a:rPr lang="en-US" sz="3200" dirty="0" smtClean="0"/>
              <a:t> sign symbol for “and” (y or et)</a:t>
            </a:r>
            <a:endParaRPr lang="en-US" sz="3200" dirty="0"/>
          </a:p>
        </p:txBody>
      </p:sp>
      <p:sp>
        <p:nvSpPr>
          <p:cNvPr id="2" name="Oval 1"/>
          <p:cNvSpPr/>
          <p:nvPr/>
        </p:nvSpPr>
        <p:spPr>
          <a:xfrm>
            <a:off x="1499455" y="3671879"/>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089624" y="3290399"/>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4512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5304" y="795573"/>
            <a:ext cx="3259021" cy="1077218"/>
          </a:xfrm>
          <a:prstGeom prst="rect">
            <a:avLst/>
          </a:prstGeom>
          <a:noFill/>
        </p:spPr>
        <p:txBody>
          <a:bodyPr wrap="square" rtlCol="0">
            <a:spAutoFit/>
          </a:bodyPr>
          <a:lstStyle/>
          <a:p>
            <a:pPr algn="ctr"/>
            <a:r>
              <a:rPr lang="en-US" sz="3200" dirty="0" smtClean="0"/>
              <a:t>Punctuation</a:t>
            </a:r>
          </a:p>
          <a:p>
            <a:pPr algn="ctr"/>
            <a:r>
              <a:rPr lang="en-US" sz="3200" dirty="0" smtClean="0"/>
              <a:t> /   :   .</a:t>
            </a:r>
            <a:endParaRPr lang="en-US" sz="3200" dirty="0"/>
          </a:p>
        </p:txBody>
      </p:sp>
      <p:pic>
        <p:nvPicPr>
          <p:cNvPr id="2" name="Picture 1" descr="Screen Shot 2015-10-30 at 9.09.45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93445" y="2091696"/>
            <a:ext cx="6604105" cy="3736651"/>
          </a:xfrm>
          <a:prstGeom prst="rect">
            <a:avLst/>
          </a:prstGeom>
        </p:spPr>
      </p:pic>
      <p:sp>
        <p:nvSpPr>
          <p:cNvPr id="5" name="Oval 4"/>
          <p:cNvSpPr/>
          <p:nvPr/>
        </p:nvSpPr>
        <p:spPr>
          <a:xfrm>
            <a:off x="2998910" y="2447919"/>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6074325" y="4911138"/>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2815304" y="4560258"/>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4512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8 at 5.05.00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2810" t="14657" r="-19642" b="10783"/>
          <a:stretch/>
        </p:blipFill>
        <p:spPr>
          <a:xfrm>
            <a:off x="-1383422" y="826172"/>
            <a:ext cx="11486350" cy="5263028"/>
          </a:xfrm>
        </p:spPr>
      </p:pic>
    </p:spTree>
    <p:extLst>
      <p:ext uri="{BB962C8B-B14F-4D97-AF65-F5344CB8AC3E}">
        <p14:creationId xmlns:p14="http://schemas.microsoft.com/office/powerpoint/2010/main" val="3944512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Screen Shot 2015-10-28 at 6.19.40 PM.png"/>
          <p:cNvPicPr>
            <a:picLocks noGrp="1" noChangeAspect="1"/>
          </p:cNvPicPr>
          <p:nvPr>
            <p:ph idx="1"/>
          </p:nvPr>
        </p:nvPicPr>
        <p:blipFill>
          <a:blip r:embed="rId3" cstate="email">
            <a:extLst>
              <a:ext uri="{28A0092B-C50C-407E-A947-70E740481C1C}">
                <a14:useLocalDpi xmlns:a14="http://schemas.microsoft.com/office/drawing/2010/main" val="0"/>
              </a:ext>
            </a:extLst>
          </a:blip>
          <a:srcRect l="-1144" r="-1144"/>
          <a:stretch>
            <a:fillRect/>
          </a:stretch>
        </p:blipFill>
        <p:spPr>
          <a:xfrm>
            <a:off x="1851368" y="1788312"/>
            <a:ext cx="5274774" cy="3125792"/>
          </a:xfrm>
        </p:spPr>
      </p:pic>
    </p:spTree>
    <p:extLst>
      <p:ext uri="{BB962C8B-B14F-4D97-AF65-F5344CB8AC3E}">
        <p14:creationId xmlns:p14="http://schemas.microsoft.com/office/powerpoint/2010/main" val="25151219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creen Shot 2015-10-29 at 9.25.37 AM.png"/>
          <p:cNvPicPr>
            <a:picLocks noGrp="1" noChangeAspect="1"/>
          </p:cNvPicPr>
          <p:nvPr>
            <p:ph idx="1"/>
          </p:nvPr>
        </p:nvPicPr>
        <p:blipFill>
          <a:blip r:embed="rId3">
            <a:extLst>
              <a:ext uri="{28A0092B-C50C-407E-A947-70E740481C1C}">
                <a14:useLocalDpi xmlns:a14="http://schemas.microsoft.com/office/drawing/2010/main" val="0"/>
              </a:ext>
            </a:extLst>
          </a:blip>
          <a:srcRect t="-26637" b="-26637"/>
          <a:stretch>
            <a:fillRect/>
          </a:stretch>
        </p:blipFill>
        <p:spPr>
          <a:xfrm>
            <a:off x="1" y="281354"/>
            <a:ext cx="8299938" cy="5713686"/>
          </a:xfrm>
        </p:spPr>
      </p:pic>
    </p:spTree>
    <p:extLst>
      <p:ext uri="{BB962C8B-B14F-4D97-AF65-F5344CB8AC3E}">
        <p14:creationId xmlns:p14="http://schemas.microsoft.com/office/powerpoint/2010/main" val="41833622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1549</TotalTime>
  <Words>1633</Words>
  <Application>Microsoft Office PowerPoint</Application>
  <PresentationFormat>On-screen Show (4:3)</PresentationFormat>
  <Paragraphs>110</Paragraphs>
  <Slides>22</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Clarity</vt:lpstr>
      <vt:lpstr>Investigating the Spanish to English Metamorphosis of Amadís de Gaula with TEI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Robert Southey on Amadís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Triplette , Stacey E</dc:creator>
  <cp:lastModifiedBy>Beshero-Bondar, Elisa Eileen</cp:lastModifiedBy>
  <cp:revision>77</cp:revision>
  <dcterms:created xsi:type="dcterms:W3CDTF">2015-10-28T14:59:52Z</dcterms:created>
  <dcterms:modified xsi:type="dcterms:W3CDTF">2015-10-30T23:59:56Z</dcterms:modified>
</cp:coreProperties>
</file>