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26"/>
  </p:notesMasterIdLst>
  <p:sldIdLst>
    <p:sldId id="282" r:id="rId2"/>
    <p:sldId id="257" r:id="rId3"/>
    <p:sldId id="258" r:id="rId4"/>
    <p:sldId id="267" r:id="rId5"/>
    <p:sldId id="266" r:id="rId6"/>
    <p:sldId id="265" r:id="rId7"/>
    <p:sldId id="259" r:id="rId8"/>
    <p:sldId id="263" r:id="rId9"/>
    <p:sldId id="264" r:id="rId10"/>
    <p:sldId id="261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7ADDC-A5F7-6948-9B24-2C078ECBC864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3181A-FD5F-E940-B6DC-320B23DAA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9: From </a:t>
            </a:r>
            <a:r>
              <a:rPr lang="en-US" dirty="0" err="1" smtClean="0"/>
              <a:t>Montalvo</a:t>
            </a:r>
            <a:r>
              <a:rPr lang="en-US" dirty="0" smtClean="0"/>
              <a:t> 20/ Southey 21. Show where</a:t>
            </a:r>
            <a:r>
              <a:rPr lang="en-US" baseline="0" dirty="0" smtClean="0"/>
              <a:t> this corresponds—this is typical of Southey’s omission criteria. Repetition, participation of minor characters.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one:</a:t>
            </a:r>
            <a:r>
              <a:rPr lang="en-US" baseline="0" dirty="0" smtClean="0"/>
              <a:t> title page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nb</a:t>
            </a:r>
            <a:r>
              <a:rPr lang="en-US" baseline="0" dirty="0" smtClean="0"/>
              <a:t>: a frontispiece, not common with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caballerías</a:t>
            </a:r>
            <a:r>
              <a:rPr lang="en-US" baseline="0" dirty="0" smtClean="0"/>
              <a:t>, would be the verso facing the recto title page)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28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Two. Beginning of </a:t>
            </a:r>
            <a:r>
              <a:rPr lang="en-US" dirty="0" err="1" smtClean="0"/>
              <a:t>Montalvo’s</a:t>
            </a:r>
            <a:r>
              <a:rPr lang="en-US" dirty="0" smtClean="0"/>
              <a:t> book one. Notable features: chapter summary, whitespace to introduce it, chapter heading, large initial letter, differences in type size.</a:t>
            </a:r>
            <a:r>
              <a:rPr lang="en-US" baseline="0" dirty="0" smtClean="0"/>
              <a:t> Folio size, two-column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Three: special symbols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Four: punctuation</a:t>
            </a:r>
          </a:p>
          <a:p>
            <a:endParaRPr lang="en-US" dirty="0" smtClean="0"/>
          </a:p>
          <a:p>
            <a:r>
              <a:rPr lang="en-US" dirty="0" smtClean="0"/>
              <a:t>Afterward: Editorial declaration: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ebeshero</a:t>
            </a:r>
            <a:r>
              <a:rPr lang="en-US" dirty="0" smtClean="0"/>
              <a:t>/</a:t>
            </a:r>
            <a:r>
              <a:rPr lang="en-US" dirty="0" err="1" smtClean="0"/>
              <a:t>Amadis</a:t>
            </a:r>
            <a:r>
              <a:rPr lang="en-US" dirty="0" smtClean="0"/>
              <a:t>-in-Translation/wiki/Editing-Methods-for-</a:t>
            </a:r>
            <a:r>
              <a:rPr lang="en-US" dirty="0" err="1" smtClean="0"/>
              <a:t>Amadis</a:t>
            </a:r>
            <a:r>
              <a:rPr lang="en-US" dirty="0" smtClean="0"/>
              <a:t>-in-Translation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smtClean="0"/>
              <a:t>6: </a:t>
            </a:r>
            <a:r>
              <a:rPr lang="en-US" dirty="0" smtClean="0"/>
              <a:t>Southey’s internal </a:t>
            </a:r>
            <a:r>
              <a:rPr lang="en-US" dirty="0" smtClean="0"/>
              <a:t>divisions. From Chapter 1, in</a:t>
            </a:r>
            <a:r>
              <a:rPr lang="en-US" baseline="0" dirty="0" smtClean="0"/>
              <a:t> a place with no paragraph division in the </a:t>
            </a:r>
            <a:r>
              <a:rPr lang="en-US" baseline="0" dirty="0" err="1" smtClean="0"/>
              <a:t>MOntalvo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7: Corresponds to the same passage of text as in the previous Southey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8: Southey</a:t>
            </a:r>
            <a:r>
              <a:rPr lang="en-US" baseline="0" dirty="0" smtClean="0"/>
              <a:t> tethered to </a:t>
            </a:r>
            <a:r>
              <a:rPr lang="en-US" baseline="0" dirty="0" err="1" smtClean="0"/>
              <a:t>Montalvo</a:t>
            </a:r>
            <a:r>
              <a:rPr lang="en-US" baseline="0" dirty="0" smtClean="0"/>
              <a:t> with anchor 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9.42.23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11" b="-8711"/>
          <a:stretch>
            <a:fillRect/>
          </a:stretch>
        </p:blipFill>
        <p:spPr>
          <a:xfrm>
            <a:off x="457200" y="988219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19038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10-29 at 9.38.34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01" b="-4701"/>
          <a:stretch>
            <a:fillRect/>
          </a:stretch>
        </p:blipFill>
        <p:spPr>
          <a:xfrm>
            <a:off x="457200" y="972921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98286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9.58.12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585" b="-33585"/>
          <a:stretch>
            <a:fillRect/>
          </a:stretch>
        </p:blipFill>
        <p:spPr>
          <a:xfrm>
            <a:off x="284972" y="774027"/>
            <a:ext cx="8522415" cy="5050320"/>
          </a:xfrm>
        </p:spPr>
      </p:pic>
    </p:spTree>
    <p:extLst>
      <p:ext uri="{BB962C8B-B14F-4D97-AF65-F5344CB8AC3E}">
        <p14:creationId xmlns:p14="http://schemas.microsoft.com/office/powerpoint/2010/main" val="37192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2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8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1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0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4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1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10-28 at 3.59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047" r="-88047"/>
          <a:stretch>
            <a:fillRect/>
          </a:stretch>
        </p:blipFill>
        <p:spPr>
          <a:xfrm>
            <a:off x="-464989" y="697529"/>
            <a:ext cx="10073744" cy="5540171"/>
          </a:xfrm>
        </p:spPr>
      </p:pic>
    </p:spTree>
    <p:extLst>
      <p:ext uri="{BB962C8B-B14F-4D97-AF65-F5344CB8AC3E}">
        <p14:creationId xmlns:p14="http://schemas.microsoft.com/office/powerpoint/2010/main" val="205701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49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2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9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3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5-10-28 at 4.02.3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01" r="-12101"/>
          <a:stretch>
            <a:fillRect/>
          </a:stretch>
        </p:blipFill>
        <p:spPr>
          <a:xfrm>
            <a:off x="304194" y="1171815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94506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ronian_sig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5" y="3287377"/>
            <a:ext cx="2565400" cy="952500"/>
          </a:xfrm>
          <a:prstGeom prst="rect">
            <a:avLst/>
          </a:prstGeom>
        </p:spPr>
      </p:pic>
      <p:pic>
        <p:nvPicPr>
          <p:cNvPr id="5" name="Content Placeholder 2" descr="calder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92" r="-27192"/>
          <a:stretch>
            <a:fillRect/>
          </a:stretch>
        </p:blipFill>
        <p:spPr>
          <a:xfrm>
            <a:off x="462634" y="3287377"/>
            <a:ext cx="2765464" cy="1520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1651" y="957709"/>
            <a:ext cx="2765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calderón</a:t>
            </a:r>
            <a:r>
              <a:rPr lang="en-US" sz="3200" dirty="0" smtClean="0"/>
              <a:t>,  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aragraph symbol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90169" y="957709"/>
            <a:ext cx="3672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tironian</a:t>
            </a:r>
            <a:r>
              <a:rPr lang="en-US" sz="3200" dirty="0" smtClean="0"/>
              <a:t> sign symbol for “and” (y or et)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rward_slash_clause_bounda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69" y="2719225"/>
            <a:ext cx="4749800" cy="2019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5304" y="1334182"/>
            <a:ext cx="3259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Punctuation</a:t>
            </a:r>
          </a:p>
          <a:p>
            <a:pPr algn="ctr"/>
            <a:r>
              <a:rPr lang="en-US" sz="3200" dirty="0" smtClean="0"/>
              <a:t> /   :   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8 at 5.05.00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0" t="14657" r="-19642" b="10783"/>
          <a:stretch/>
        </p:blipFill>
        <p:spPr>
          <a:xfrm>
            <a:off x="-1383422" y="826172"/>
            <a:ext cx="11486350" cy="5263028"/>
          </a:xfrm>
        </p:spPr>
      </p:pic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Screen Shot 2015-10-28 at 6.19.4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4" r="-1144"/>
          <a:stretch>
            <a:fillRect/>
          </a:stretch>
        </p:blipFill>
        <p:spPr>
          <a:xfrm>
            <a:off x="1851368" y="1788312"/>
            <a:ext cx="5274774" cy="3125792"/>
          </a:xfrm>
        </p:spPr>
      </p:pic>
    </p:spTree>
    <p:extLst>
      <p:ext uri="{BB962C8B-B14F-4D97-AF65-F5344CB8AC3E}">
        <p14:creationId xmlns:p14="http://schemas.microsoft.com/office/powerpoint/2010/main" val="251512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5-10-29 at 9.25.37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637" b="-26637"/>
          <a:stretch>
            <a:fillRect/>
          </a:stretch>
        </p:blipFill>
        <p:spPr>
          <a:xfrm>
            <a:off x="135888" y="743429"/>
            <a:ext cx="8685357" cy="5146878"/>
          </a:xfrm>
        </p:spPr>
      </p:pic>
    </p:spTree>
    <p:extLst>
      <p:ext uri="{BB962C8B-B14F-4D97-AF65-F5344CB8AC3E}">
        <p14:creationId xmlns:p14="http://schemas.microsoft.com/office/powerpoint/2010/main" val="418336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10-29 at 9.30.39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t="265" r="2991" b="265"/>
          <a:stretch/>
        </p:blipFill>
        <p:spPr>
          <a:xfrm>
            <a:off x="229508" y="699909"/>
            <a:ext cx="8751923" cy="5486400"/>
          </a:xfrm>
        </p:spPr>
      </p:pic>
    </p:spTree>
    <p:extLst>
      <p:ext uri="{BB962C8B-B14F-4D97-AF65-F5344CB8AC3E}">
        <p14:creationId xmlns:p14="http://schemas.microsoft.com/office/powerpoint/2010/main" val="197126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513</TotalTime>
  <Words>233</Words>
  <Application>Microsoft Macintosh PowerPoint</Application>
  <PresentationFormat>On-screen Show (4:3)</PresentationFormat>
  <Paragraphs>40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Triplette , Stacey E</dc:creator>
  <cp:lastModifiedBy>Triplette , Stacey E</cp:lastModifiedBy>
  <cp:revision>15</cp:revision>
  <dcterms:created xsi:type="dcterms:W3CDTF">2015-10-28T14:59:52Z</dcterms:created>
  <dcterms:modified xsi:type="dcterms:W3CDTF">2015-10-29T09:13:32Z</dcterms:modified>
</cp:coreProperties>
</file>