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83" r:id="rId2"/>
    <p:sldId id="282" r:id="rId3"/>
    <p:sldId id="257" r:id="rId4"/>
    <p:sldId id="258" r:id="rId5"/>
    <p:sldId id="267" r:id="rId6"/>
    <p:sldId id="266" r:id="rId7"/>
    <p:sldId id="265" r:id="rId8"/>
    <p:sldId id="259" r:id="rId9"/>
    <p:sldId id="263" r:id="rId10"/>
    <p:sldId id="264" r:id="rId11"/>
    <p:sldId id="285" r:id="rId12"/>
    <p:sldId id="290" r:id="rId13"/>
    <p:sldId id="287" r:id="rId14"/>
    <p:sldId id="286" r:id="rId15"/>
    <p:sldId id="291" r:id="rId16"/>
    <p:sldId id="284" r:id="rId17"/>
    <p:sldId id="288" r:id="rId18"/>
    <p:sldId id="261" r:id="rId19"/>
    <p:sldId id="268" r:id="rId20"/>
    <p:sldId id="292" r:id="rId21"/>
    <p:sldId id="26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84615" autoAdjust="0"/>
  </p:normalViewPr>
  <p:slideViewPr>
    <p:cSldViewPr snapToGrid="0" snapToObjects="1">
      <p:cViewPr varScale="1">
        <p:scale>
          <a:sx n="94" d="100"/>
          <a:sy n="94" d="100"/>
        </p:scale>
        <p:origin x="-36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6/21/16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page from</a:t>
            </a:r>
            <a:r>
              <a:rPr lang="en-US" baseline="0" dirty="0" smtClean="0"/>
              <a:t> our website, which we are currently building</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Southey’s text is available from a </a:t>
            </a:r>
            <a:r>
              <a:rPr lang="en-US" b="1" baseline="0" dirty="0" err="1" smtClean="0"/>
              <a:t>GitHub</a:t>
            </a:r>
            <a:r>
              <a:rPr lang="en-US" b="1" baseline="0" dirty="0" smtClean="0"/>
              <a:t> source which we’ve been correcting against a published edition of his 1803 text. However, Montalvo’s text isn’t available in any machine readable format, so we’ve been transcribing that by hand. We then applied regular expressions to add &lt;cl&gt; elements at </a:t>
            </a:r>
            <a:r>
              <a:rPr lang="en-US" b="1" baseline="0" dirty="0" err="1" smtClean="0"/>
              <a:t>markable</a:t>
            </a:r>
            <a:r>
              <a:rPr lang="en-US" b="1" baseline="0" dirty="0" smtClean="0"/>
              <a:t> clause-like unit boundaries. (And of course we had an easier time with preparing &lt;s&gt; elements to Southey.</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We then wrote XSLT to construct human-readable XML:IDs sitting at the chapter and clause levels of the text. Floating texts were designated for representations of texts within the text, and they’re given distinct XML:ID to indicate their special status.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331917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Elisa:</a:t>
            </a:r>
            <a:r>
              <a:rPr lang="en-US" baseline="0" dirty="0" smtClean="0"/>
              <a:t> The next slides show our first results in comparing Southey’s translation to the Montalvo text. Here’s w</a:t>
            </a:r>
            <a:r>
              <a:rPr lang="en-US" dirty="0" smtClean="0"/>
              <a:t>hat we’re learning so far</a:t>
            </a:r>
            <a:r>
              <a:rPr lang="en-US" baseline="0" dirty="0" smtClean="0"/>
              <a:t>. As we are designing our website, we want to use this page as our table of  contents, so that our 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 </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To</a:t>
            </a:r>
            <a:r>
              <a:rPr lang="en-US" b="0" baseline="0" dirty="0" smtClean="0"/>
              <a:t> analyze the aligned passages further, and help Stacey to survey them to plot patterns, we make an additional TEI file corresponding to each chapter, using the TEI’s handy </a:t>
            </a:r>
            <a:r>
              <a:rPr lang="en-US" b="1" baseline="0" dirty="0" smtClean="0"/>
              <a:t>feature structures markup, </a:t>
            </a:r>
            <a:r>
              <a:rPr lang="en-US" b="0" baseline="0" dirty="0" smtClean="0"/>
              <a:t>to extract each Southey passage, and where it’s in sync, we set it next to the corresponding passage in Montalvo to produce one Feature Structure file for each chapter. @n indicates a word count, and @</a:t>
            </a:r>
            <a:r>
              <a:rPr lang="en-US" b="0" baseline="0" dirty="0" err="1" smtClean="0"/>
              <a:t>ana</a:t>
            </a:r>
            <a:r>
              <a:rPr lang="en-US" b="0" baseline="0" dirty="0" smtClean="0"/>
              <a:t> indicates by how much proportionally the passage was either compressed or expanded from a corresponding passage in Montalvo. Within an fs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Montalvo represents every speech-act directly, while Southey turns this in to indirect discourse. He is likely making changes in the syntax, too. </a:t>
            </a:r>
            <a:endParaRPr lang="en-US" b="0"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a:t>
            </a:r>
            <a:r>
              <a:rPr lang="en-US" baseline="0" dirty="0" smtClean="0"/>
              <a:t> Feature Structures markup: just the “f’ element and @</a:t>
            </a:r>
            <a:r>
              <a:rPr lang="en-US" baseline="0" dirty="0" err="1" smtClean="0"/>
              <a:t>ana</a:t>
            </a:r>
            <a:r>
              <a:rPr lang="en-US" baseline="0" dirty="0" smtClean="0"/>
              <a:t>: How we’re calculating @</a:t>
            </a:r>
            <a:r>
              <a:rPr lang="en-US" baseline="0" dirty="0" err="1" smtClean="0"/>
              <a:t>ana</a:t>
            </a:r>
            <a:r>
              <a:rPr lang="en-US" baseline="0" dirty="0" smtClean="0"/>
              <a:t>, our signal of proportional difference in size between Montalvo and Southey. (The function round-half-to-even() can take two arguments—the “2” at the end indicates the number of decimal places.)</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363177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Sabel: This is an HTML view pulled from our feature structures markup for a chapter. The higher the number, the more compression Southey applied.</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smtClean="0"/>
              <a:t>BACK to Stacey</a:t>
            </a:r>
            <a:endParaRPr lang="en-US" b="1"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**Stacey introduces this slide and the next, and then Elisa backtracks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Elisa: </a:t>
            </a:r>
            <a:r>
              <a:rPr lang="en-US" b="0" baseline="0" dirty="0" smtClean="0"/>
              <a:t>These notes recently sparked debate among our little project team, because we noticed that Southey sometimes positions short quotes from Montalvo’s Spanish with word-for-word translations in some of his notes: We questioned whether this constitutes an OMISSION of Montalvo’s text from the main text of Southey’s translation, OR if it’s a way of preserving the translation at a different level of the text. We decided that such passages constitute a transposed translation, and we want to collect and study them together…Southey’s annotations take the form of footnotes, and they often have a significant function as part of the main text </a:t>
            </a:r>
            <a:endParaRPr lang="en-US" b="1"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20</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page</a:t>
            </a:r>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22</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Southey’s 1803 edition of </a:t>
            </a:r>
            <a:r>
              <a:rPr lang="en-US" dirty="0" err="1" smtClean="0"/>
              <a:t>Amadís</a:t>
            </a:r>
            <a:r>
              <a:rPr lang="en-US" dirty="0" smtClean="0"/>
              <a:t>, sourced from </a:t>
            </a:r>
            <a:r>
              <a:rPr lang="en-US" dirty="0" err="1" smtClean="0"/>
              <a:t>Hathi</a:t>
            </a:r>
            <a:r>
              <a:rPr lang="en-US" dirty="0" smtClean="0"/>
              <a:t> Trust. Shows Southey’s internal divisions. From 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slide. </a:t>
            </a:r>
            <a:r>
              <a:rPr lang="en-US" b="1" baseline="0" dirty="0" smtClean="0"/>
              <a:t>Elisa: We had a difficult decision to make about this clause markup when we started this project. We would often see dependent clauses within Montalvo that we wanted to nest, but we decided to AVOID generating nested hierarchies here: We sacrificed the preparation of accurate syntactical markup for our research question in favor of aligning the two texts. So each “clause-like” unit is a sibling in the XML hierarchy is a sort of </a:t>
            </a:r>
            <a:r>
              <a:rPr lang="en-US" b="1" baseline="0" dirty="0" err="1" smtClean="0"/>
              <a:t>geocoordinate</a:t>
            </a:r>
            <a:r>
              <a:rPr lang="en-US" b="1" baseline="0" dirty="0" smtClean="0"/>
              <a:t> reference to which we can map portions of Southey’s text. This makes it easier for us to reveal when Southey reverses clause order, weaves two of Montalvo’s units together, or jumps ahead or back in Montalvo’s text.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Alignment coding: </a:t>
            </a:r>
            <a:r>
              <a:rPr lang="en-US" sz="1600" dirty="0" smtClean="0"/>
              <a:t>Southey</a:t>
            </a:r>
            <a:r>
              <a:rPr lang="en-US" sz="1600" baseline="0" dirty="0" smtClean="0"/>
              <a:t> aligned to Montalvo with self-closing anchor elements. These mark with @synch alignment points with Montalvo. </a:t>
            </a:r>
            <a:r>
              <a:rPr lang="en-US" sz="1600" b="1" baseline="0" dirty="0" smtClean="0">
                <a:solidFill>
                  <a:srgbClr val="FF0000"/>
                </a:solidFill>
              </a:rPr>
              <a:t>(ELISA: We aren’t using </a:t>
            </a:r>
            <a:r>
              <a:rPr lang="en-US" sz="1600" b="1" baseline="0" dirty="0" err="1" smtClean="0">
                <a:solidFill>
                  <a:srgbClr val="FF0000"/>
                </a:solidFill>
              </a:rPr>
              <a:t>xml:ids</a:t>
            </a:r>
            <a:r>
              <a:rPr lang="en-US" sz="1600" b="1" baseline="0" dirty="0" smtClean="0">
                <a:solidFill>
                  <a:srgbClr val="FF0000"/>
                </a:solidFill>
              </a:rPr>
              <a:t> on Southey’s sentences, but we use this markup to “tether” passages of the Southey text with Montalvo. We find there are often multiple units per sentence, and we use the self-closing elements so that units can cross sentences boundaries.</a:t>
            </a:r>
            <a:endParaRPr lang="en-US" sz="1600" b="1" dirty="0">
              <a:solidFill>
                <a:srgbClr val="FF0000"/>
              </a:solidFill>
            </a:endParaRPr>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6/21/16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6/21/16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6/21/16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6/21/16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6/21/16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smtClean="0"/>
              <a:t>Translation Analysis with TEI: Robert Southey’s </a:t>
            </a:r>
            <a:r>
              <a:rPr lang="en-US" b="1" i="1" dirty="0" err="1" smtClean="0"/>
              <a:t>Amadis</a:t>
            </a:r>
            <a:r>
              <a:rPr lang="en-US" b="1" i="1" dirty="0" smtClean="0"/>
              <a:t> of Gaul</a:t>
            </a:r>
            <a:endParaRPr lang="en-US" i="1"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569" y="480447"/>
            <a:ext cx="8739454" cy="6154815"/>
          </a:xfrm>
        </p:spPr>
        <p:txBody>
          <a:bodyPr>
            <a:normAutofit fontScale="70000" lnSpcReduction="20000"/>
          </a:bodyPr>
          <a:lstStyle/>
          <a:p>
            <a:pPr marL="0" indent="0" algn="ctr">
              <a:buNone/>
            </a:pPr>
            <a:r>
              <a:rPr lang="en-US" sz="4500" dirty="0" smtClean="0"/>
              <a:t>Regex for Up-Conversion</a:t>
            </a:r>
            <a:endParaRPr lang="en-US" sz="4500" dirty="0"/>
          </a:p>
          <a:p>
            <a:pPr marL="0" indent="0">
              <a:buNone/>
            </a:pPr>
            <a:endParaRPr lang="en-US" dirty="0"/>
          </a:p>
          <a:p>
            <a:pPr marL="0" indent="0">
              <a:buNone/>
            </a:pPr>
            <a:r>
              <a:rPr lang="en-US" dirty="0"/>
              <a:t>To find ends of sentences: </a:t>
            </a:r>
            <a:r>
              <a:rPr lang="en-US" dirty="0">
                <a:solidFill>
                  <a:srgbClr val="FF0000"/>
                </a:solidFill>
              </a:rPr>
              <a:t>\.\s[A-Z] </a:t>
            </a:r>
            <a:r>
              <a:rPr lang="en-US" dirty="0"/>
              <a:t>Same with capturing groups: </a:t>
            </a:r>
            <a:r>
              <a:rPr lang="en-US" dirty="0">
                <a:solidFill>
                  <a:srgbClr val="FF0000"/>
                </a:solidFill>
              </a:rPr>
              <a:t>(\.)\s([A-Z])</a:t>
            </a:r>
          </a:p>
          <a:p>
            <a:pPr marL="0" indent="0">
              <a:buNone/>
            </a:pPr>
            <a:endParaRPr lang="en-US" dirty="0"/>
          </a:p>
          <a:p>
            <a:pPr marL="0" indent="0">
              <a:buNone/>
            </a:pPr>
            <a:r>
              <a:rPr lang="en-US" dirty="0"/>
              <a:t>Replace with</a:t>
            </a:r>
            <a:r>
              <a:rPr lang="en-US" dirty="0">
                <a:solidFill>
                  <a:srgbClr val="FF0000"/>
                </a:solidFill>
              </a:rPr>
              <a:t>: \1&lt;/s&gt;&lt;s&gt;\2</a:t>
            </a:r>
          </a:p>
          <a:p>
            <a:pPr marL="0" indent="0">
              <a:buNone/>
            </a:pPr>
            <a:endParaRPr lang="en-US" dirty="0"/>
          </a:p>
          <a:p>
            <a:pPr marL="0" indent="0">
              <a:buNone/>
            </a:pPr>
            <a:r>
              <a:rPr lang="en-US" dirty="0"/>
              <a:t>Some tips:</a:t>
            </a:r>
          </a:p>
          <a:p>
            <a:pPr marL="0" indent="0">
              <a:buNone/>
            </a:pPr>
            <a:endParaRPr lang="en-US" dirty="0"/>
          </a:p>
          <a:p>
            <a:pPr marL="0" indent="0">
              <a:buNone/>
            </a:pPr>
            <a:r>
              <a:rPr lang="en-US" dirty="0"/>
              <a:t>1. Select the text of the transcription (so the regex is not applied to the header)</a:t>
            </a:r>
          </a:p>
          <a:p>
            <a:pPr marL="0" indent="0">
              <a:buNone/>
            </a:pPr>
            <a:endParaRPr lang="en-US" dirty="0"/>
          </a:p>
          <a:p>
            <a:pPr marL="0" indent="0">
              <a:buNone/>
            </a:pPr>
            <a:r>
              <a:rPr lang="en-US" dirty="0"/>
              <a:t>2. Open the find and replace dialogue (Ctrl + F) and select “Selected lines only”</a:t>
            </a:r>
          </a:p>
          <a:p>
            <a:pPr marL="0" indent="0">
              <a:buNone/>
            </a:pPr>
            <a:endParaRPr lang="en-US" dirty="0"/>
          </a:p>
          <a:p>
            <a:pPr marL="0" indent="0">
              <a:buNone/>
            </a:pPr>
            <a:r>
              <a:rPr lang="en-US" dirty="0"/>
              <a:t>3. Find: </a:t>
            </a:r>
            <a:r>
              <a:rPr lang="en-US" dirty="0">
                <a:solidFill>
                  <a:srgbClr val="FF0000"/>
                </a:solidFill>
              </a:rPr>
              <a:t>(\.|:|/|\?)\s</a:t>
            </a:r>
          </a:p>
          <a:p>
            <a:pPr marL="0" indent="0">
              <a:buNone/>
            </a:pPr>
            <a:endParaRPr lang="en-US" dirty="0"/>
          </a:p>
          <a:p>
            <a:pPr marL="0" indent="0">
              <a:buNone/>
            </a:pPr>
            <a:r>
              <a:rPr lang="en-US" dirty="0"/>
              <a:t>4. Replace with: </a:t>
            </a:r>
            <a:r>
              <a:rPr lang="en-US" dirty="0">
                <a:solidFill>
                  <a:srgbClr val="FF0000"/>
                </a:solidFill>
              </a:rPr>
              <a:t>\1&lt;/cl&gt;\n&lt;cl&gt;</a:t>
            </a:r>
          </a:p>
          <a:p>
            <a:pPr marL="0" indent="0">
              <a:buNone/>
            </a:pPr>
            <a:endParaRPr lang="en-US" dirty="0"/>
          </a:p>
          <a:p>
            <a:pPr marL="0" indent="0">
              <a:buNone/>
            </a:pPr>
            <a:r>
              <a:rPr lang="en-US" dirty="0"/>
              <a:t>5. Add a </a:t>
            </a:r>
            <a:r>
              <a:rPr lang="en-US" dirty="0">
                <a:solidFill>
                  <a:srgbClr val="FF0000"/>
                </a:solidFill>
              </a:rPr>
              <a:t>&lt;cl&gt; </a:t>
            </a:r>
            <a:r>
              <a:rPr lang="en-US" dirty="0"/>
              <a:t>just after the </a:t>
            </a:r>
            <a:r>
              <a:rPr lang="en-US" dirty="0">
                <a:solidFill>
                  <a:srgbClr val="FF0000"/>
                </a:solidFill>
              </a:rPr>
              <a:t>&lt;p&gt;</a:t>
            </a:r>
            <a:r>
              <a:rPr lang="en-US" dirty="0"/>
              <a:t> element and delete the </a:t>
            </a:r>
            <a:r>
              <a:rPr lang="en-US" dirty="0">
                <a:solidFill>
                  <a:srgbClr val="FF0000"/>
                </a:solidFill>
              </a:rPr>
              <a:t>&lt;cl&gt; </a:t>
            </a:r>
            <a:r>
              <a:rPr lang="en-US" dirty="0"/>
              <a:t>before the paragraph </a:t>
            </a:r>
            <a:r>
              <a:rPr lang="en-US" dirty="0" smtClean="0"/>
              <a:t>closing </a:t>
            </a:r>
            <a:r>
              <a:rPr lang="en-US" dirty="0"/>
              <a:t>tag </a:t>
            </a:r>
            <a:r>
              <a:rPr lang="en-US" dirty="0">
                <a:solidFill>
                  <a:srgbClr val="FF0000"/>
                </a:solidFill>
              </a:rPr>
              <a:t>&lt;/p&gt;</a:t>
            </a:r>
          </a:p>
          <a:p>
            <a:pPr marL="0" indent="0">
              <a:buNone/>
            </a:pPr>
            <a:endParaRPr lang="en-US" dirty="0"/>
          </a:p>
          <a:p>
            <a:pPr marL="0" indent="0">
              <a:buNone/>
            </a:pPr>
            <a:r>
              <a:rPr lang="en-US" dirty="0"/>
              <a:t>Other things to remember: When there is a new clause that begins with a capital letter but punctuation is absent.</a:t>
            </a:r>
          </a:p>
          <a:p>
            <a:pPr marL="0" indent="0">
              <a:buNone/>
            </a:pPr>
            <a:endParaRPr lang="en-US" dirty="0"/>
          </a:p>
          <a:p>
            <a:pPr marL="0" indent="0">
              <a:buNone/>
            </a:pPr>
            <a:r>
              <a:rPr lang="en-US" dirty="0">
                <a:solidFill>
                  <a:srgbClr val="FF0000"/>
                </a:solidFill>
              </a:rPr>
              <a:t>Clause.....ends&lt;choice&gt;&lt;sic&gt;&lt;/sic&gt;&lt;</a:t>
            </a:r>
            <a:r>
              <a:rPr lang="en-US" dirty="0" err="1">
                <a:solidFill>
                  <a:srgbClr val="FF0000"/>
                </a:solidFill>
              </a:rPr>
              <a:t>corr</a:t>
            </a:r>
            <a:r>
              <a:rPr lang="en-US" dirty="0">
                <a:solidFill>
                  <a:srgbClr val="FF0000"/>
                </a:solidFill>
              </a:rPr>
              <a:t>&gt;.&lt;</a:t>
            </a:r>
            <a:r>
              <a:rPr lang="en-US" dirty="0" err="1">
                <a:solidFill>
                  <a:srgbClr val="FF0000"/>
                </a:solidFill>
              </a:rPr>
              <a:t>corr</a:t>
            </a:r>
            <a:r>
              <a:rPr lang="en-US" dirty="0">
                <a:solidFill>
                  <a:srgbClr val="FF0000"/>
                </a:solidFill>
              </a:rPr>
              <a:t>&gt;&lt;/choice&gt;&lt;/cl&gt;&lt;cl&gt;New clause here...</a:t>
            </a:r>
            <a:endParaRPr lang="en-US" dirty="0" smtClean="0">
              <a:solidFill>
                <a:srgbClr val="FF0000"/>
              </a:solidFill>
            </a:endParaRPr>
          </a:p>
        </p:txBody>
      </p:sp>
    </p:spTree>
    <p:extLst>
      <p:ext uri="{BB962C8B-B14F-4D97-AF65-F5344CB8AC3E}">
        <p14:creationId xmlns:p14="http://schemas.microsoft.com/office/powerpoint/2010/main" val="11384857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9383"/>
            <a:ext cx="8500820" cy="5625885"/>
          </a:xfrm>
        </p:spPr>
        <p:txBody>
          <a:bodyPr>
            <a:normAutofit fontScale="77500" lnSpcReduction="20000"/>
          </a:bodyPr>
          <a:lstStyle/>
          <a:p>
            <a:pPr marL="0" indent="0">
              <a:buNone/>
            </a:pPr>
            <a:r>
              <a:rPr lang="en-US" dirty="0">
                <a:solidFill>
                  <a:srgbClr val="005AB4"/>
                </a:solidFill>
              </a:rPr>
              <a:t>&lt;</a:t>
            </a:r>
            <a:r>
              <a:rPr lang="en-US" dirty="0" err="1">
                <a:solidFill>
                  <a:srgbClr val="005AB4"/>
                </a:solidFill>
              </a:rPr>
              <a:t>xsl:template</a:t>
            </a:r>
            <a:r>
              <a:rPr lang="en-US" dirty="0">
                <a:solidFill>
                  <a:srgbClr val="F5844C"/>
                </a:solidFill>
              </a:rPr>
              <a:t> match</a:t>
            </a:r>
            <a:r>
              <a:rPr lang="en-US" dirty="0">
                <a:solidFill>
                  <a:srgbClr val="FF8040"/>
                </a:solidFill>
              </a:rPr>
              <a:t>=</a:t>
            </a:r>
            <a:r>
              <a:rPr lang="en-US" dirty="0">
                <a:solidFill>
                  <a:srgbClr val="993300"/>
                </a:solidFill>
              </a:rPr>
              <a:t>"cl[not(ancestor::argument)]"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"./ancestor::div[@type='chapter']/@</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err="1">
                <a:solidFill>
                  <a:srgbClr val="000000"/>
                </a:solidFill>
              </a:rPr>
              <a:t>ft</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[1]"</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"./parent::*/name()"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"./parent::*"</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"//div[@type='chapter']//p[not(parent::argument)]"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_c</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xsl:apply-templates</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xsl:template</a:t>
            </a:r>
            <a:r>
              <a:rPr lang="en-US" dirty="0">
                <a:solidFill>
                  <a:srgbClr val="005AB4"/>
                </a:solidFill>
              </a:rPr>
              <a:t>&gt;</a:t>
            </a:r>
            <a:endParaRPr lang="en-US" dirty="0" smtClean="0"/>
          </a:p>
        </p:txBody>
      </p:sp>
      <p:sp>
        <p:nvSpPr>
          <p:cNvPr id="3" name="TextBox 2"/>
          <p:cNvSpPr txBox="1"/>
          <p:nvPr/>
        </p:nvSpPr>
        <p:spPr>
          <a:xfrm>
            <a:off x="340963" y="495946"/>
            <a:ext cx="7873139" cy="461665"/>
          </a:xfrm>
          <a:prstGeom prst="rect">
            <a:avLst/>
          </a:prstGeom>
          <a:noFill/>
        </p:spPr>
        <p:txBody>
          <a:bodyPr wrap="square" rtlCol="0">
            <a:spAutoFit/>
          </a:bodyPr>
          <a:lstStyle/>
          <a:p>
            <a:pPr algn="ctr"/>
            <a:r>
              <a:rPr lang="en-US" sz="2400" dirty="0" smtClean="0"/>
              <a:t>XSLT for Up-Conversion, adding </a:t>
            </a:r>
            <a:r>
              <a:rPr lang="en-US" sz="2400" dirty="0" err="1" smtClean="0"/>
              <a:t>xml:ids</a:t>
            </a:r>
            <a:endParaRPr lang="en-US" sz="2400" dirty="0"/>
          </a:p>
        </p:txBody>
      </p:sp>
    </p:spTree>
    <p:extLst>
      <p:ext uri="{BB962C8B-B14F-4D97-AF65-F5344CB8AC3E}">
        <p14:creationId xmlns:p14="http://schemas.microsoft.com/office/powerpoint/2010/main" val="5736343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719" y="387280"/>
            <a:ext cx="7196216" cy="6342120"/>
          </a:xfrm>
          <a:prstGeom prst="rect">
            <a:avLst/>
          </a:prstGeom>
        </p:spPr>
      </p:pic>
    </p:spTree>
    <p:extLst>
      <p:ext uri="{BB962C8B-B14F-4D97-AF65-F5344CB8AC3E}">
        <p14:creationId xmlns:p14="http://schemas.microsoft.com/office/powerpoint/2010/main" val="2783768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4.57.1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622" r="5459"/>
          <a:stretch/>
        </p:blipFill>
        <p:spPr>
          <a:xfrm>
            <a:off x="133117" y="611980"/>
            <a:ext cx="8565406" cy="5932142"/>
          </a:xfrm>
        </p:spPr>
      </p:pic>
    </p:spTree>
    <p:extLst>
      <p:ext uri="{BB962C8B-B14F-4D97-AF65-F5344CB8AC3E}">
        <p14:creationId xmlns:p14="http://schemas.microsoft.com/office/powerpoint/2010/main" val="19027509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124" y="2286000"/>
            <a:ext cx="8604738" cy="4425461"/>
          </a:xfrm>
        </p:spPr>
        <p:txBody>
          <a:bodyPr>
            <a:normAutofit lnSpcReduction="10000"/>
          </a:bodyPr>
          <a:lstStyle/>
          <a:p>
            <a:pPr marL="0" indent="0">
              <a:buNone/>
            </a:pPr>
            <a:r>
              <a:rPr lang="en-US" dirty="0" smtClean="0">
                <a:solidFill>
                  <a:srgbClr val="005AB4"/>
                </a:solidFill>
              </a:rPr>
              <a:t>&lt;</a:t>
            </a:r>
            <a:r>
              <a:rPr lang="en-US" dirty="0" err="1">
                <a:solidFill>
                  <a:srgbClr val="005AB4"/>
                </a:solidFill>
              </a:rPr>
              <a:t>xsl:element</a:t>
            </a:r>
            <a:r>
              <a:rPr lang="en-US" dirty="0">
                <a:solidFill>
                  <a:srgbClr val="F5844C"/>
                </a:solidFill>
              </a:rPr>
              <a:t> name</a:t>
            </a:r>
            <a:r>
              <a:rPr lang="en-US" dirty="0">
                <a:solidFill>
                  <a:srgbClr val="FF8040"/>
                </a:solidFill>
              </a:rPr>
              <a:t>=</a:t>
            </a:r>
            <a:r>
              <a:rPr lang="en-US" dirty="0">
                <a:solidFill>
                  <a:srgbClr val="993300"/>
                </a:solidFill>
              </a:rPr>
              <a:t>"f"</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"name"</a:t>
            </a:r>
            <a:r>
              <a:rPr lang="en-US" dirty="0">
                <a:solidFill>
                  <a:srgbClr val="000096"/>
                </a:solidFill>
              </a:rPr>
              <a:t>&gt;</a:t>
            </a:r>
            <a:r>
              <a:rPr lang="en-US" dirty="0" err="1">
                <a:solidFill>
                  <a:srgbClr val="000000"/>
                </a:solidFill>
              </a:rPr>
              <a:t>southey</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t>
            </a:r>
            <a:r>
              <a:rPr lang="en-US" dirty="0" err="1">
                <a:solidFill>
                  <a:srgbClr val="993300"/>
                </a:solidFill>
              </a:rPr>
              <a:t>southey</a:t>
            </a:r>
            <a:r>
              <a:rPr lang="en-US" dirty="0">
                <a:solidFill>
                  <a:srgbClr val="993300"/>
                </a:solidFill>
              </a:rPr>
              <a:t>-words"</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"@synch"</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ana</a:t>
            </a:r>
            <a:r>
              <a:rPr lang="en-US" dirty="0">
                <a:solidFill>
                  <a:srgbClr val="993300"/>
                </a:solidFill>
              </a:rPr>
              <a:t>"</a:t>
            </a:r>
            <a:r>
              <a:rPr lang="en-US" dirty="0">
                <a:solidFill>
                  <a:srgbClr val="000096"/>
                </a:solidFill>
              </a:rPr>
              <a:t>&gt;</a:t>
            </a:r>
            <a:r>
              <a:rPr lang="en-US" dirty="0">
                <a:solidFill>
                  <a:srgbClr val="005AB4"/>
                </a:solidFill>
              </a:rPr>
              <a:t>&lt;</a:t>
            </a:r>
            <a:r>
              <a:rPr lang="en-US" dirty="0" err="1">
                <a:solidFill>
                  <a:srgbClr val="005AB4"/>
                </a:solidFill>
              </a:rPr>
              <a:t>xsl:value-of</a:t>
            </a:r>
            <a:r>
              <a:rPr lang="en-US" dirty="0">
                <a:solidFill>
                  <a:srgbClr val="000000"/>
                </a:solidFill>
              </a:rPr>
              <a:t/>
            </a:r>
            <a:br>
              <a:rPr lang="en-US" dirty="0">
                <a:solidFill>
                  <a:srgbClr val="000000"/>
                </a:solidFill>
              </a:rPr>
            </a:br>
            <a:r>
              <a:rPr lang="en-US" dirty="0">
                <a:solidFill>
                  <a:srgbClr val="F5844C"/>
                </a:solidFill>
              </a:rPr>
              <a:t>                        select</a:t>
            </a:r>
            <a:r>
              <a:rPr lang="en-US" dirty="0">
                <a:solidFill>
                  <a:srgbClr val="FF8040"/>
                </a:solidFill>
              </a:rPr>
              <a:t>=</a:t>
            </a:r>
            <a:r>
              <a:rPr lang="en-US" dirty="0">
                <a:solidFill>
                  <a:srgbClr val="993300"/>
                </a:solidFill>
              </a:rPr>
              <a:t>"round-half-to-even(($</a:t>
            </a:r>
            <a:r>
              <a:rPr lang="en-US" dirty="0" err="1">
                <a:solidFill>
                  <a:srgbClr val="993300"/>
                </a:solidFill>
              </a:rPr>
              <a:t>montalvo</a:t>
            </a:r>
            <a:r>
              <a:rPr lang="en-US" dirty="0">
                <a:solidFill>
                  <a:srgbClr val="993300"/>
                </a:solidFill>
              </a:rPr>
              <a:t>-words - $</a:t>
            </a:r>
            <a:r>
              <a:rPr lang="en-US" dirty="0" err="1">
                <a:solidFill>
                  <a:srgbClr val="993300"/>
                </a:solidFill>
              </a:rPr>
              <a:t>southey</a:t>
            </a:r>
            <a:r>
              <a:rPr lang="en-US" dirty="0">
                <a:solidFill>
                  <a:srgbClr val="993300"/>
                </a:solidFill>
              </a:rPr>
              <a:t>-words) div $</a:t>
            </a:r>
            <a:r>
              <a:rPr lang="en-US" dirty="0" err="1">
                <a:solidFill>
                  <a:srgbClr val="993300"/>
                </a:solidFill>
              </a:rPr>
              <a:t>southey</a:t>
            </a:r>
            <a:r>
              <a:rPr lang="en-US" dirty="0">
                <a:solidFill>
                  <a:srgbClr val="993300"/>
                </a:solidFill>
              </a:rPr>
              <a:t>-words, 2)"</a:t>
            </a:r>
            <a:r>
              <a:rPr lang="en-US" dirty="0">
                <a:solidFill>
                  <a:srgbClr val="000000"/>
                </a:solidFill>
              </a:rPr>
              <a:t/>
            </a:r>
            <a:br>
              <a:rPr lang="en-US" dirty="0">
                <a:solidFill>
                  <a:srgbClr val="000000"/>
                </a:solidFill>
              </a:rPr>
            </a:br>
            <a:r>
              <a:rPr lang="en-US" dirty="0">
                <a:solidFill>
                  <a:srgbClr val="F5844C"/>
                </a:solidFill>
              </a:rPr>
              <a:t>                    </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endParaRPr lang="en-US" dirty="0"/>
          </a:p>
        </p:txBody>
      </p:sp>
      <p:sp>
        <p:nvSpPr>
          <p:cNvPr id="4" name="TextBox 3"/>
          <p:cNvSpPr txBox="1"/>
          <p:nvPr/>
        </p:nvSpPr>
        <p:spPr>
          <a:xfrm>
            <a:off x="164123" y="457200"/>
            <a:ext cx="8604739" cy="1477328"/>
          </a:xfrm>
          <a:prstGeom prst="rect">
            <a:avLst/>
          </a:prstGeom>
          <a:noFill/>
        </p:spPr>
        <p:txBody>
          <a:bodyPr wrap="square" rtlCol="0">
            <a:spAutoFit/>
          </a:bodyPr>
          <a:lstStyle/>
          <a:p>
            <a:r>
              <a:rPr lang="en-US" b="1" dirty="0" smtClean="0"/>
              <a:t>A snippet of XSLT: Constructing the &lt;f</a:t>
            </a:r>
            <a:r>
              <a:rPr lang="en-US" b="1" dirty="0"/>
              <a:t>&gt;</a:t>
            </a:r>
            <a:r>
              <a:rPr lang="en-US" b="1" dirty="0" smtClean="0"/>
              <a:t> element for Southey in a given &lt;fs&gt;</a:t>
            </a:r>
          </a:p>
          <a:p>
            <a:pPr marL="285750" indent="-285750">
              <a:buFont typeface="Arial" panose="020B0604020202020204" pitchFamily="34" charset="0"/>
              <a:buChar char="•"/>
            </a:pPr>
            <a:r>
              <a:rPr lang="en-US" dirty="0" smtClean="0"/>
              <a:t>If an @synch attribute is present on an &lt;anchor&gt;, the passage is linked to Montalvo. </a:t>
            </a:r>
          </a:p>
          <a:p>
            <a:pPr marL="285750" indent="-285750">
              <a:buFont typeface="Arial" panose="020B0604020202020204" pitchFamily="34" charset="0"/>
              <a:buChar char="•"/>
            </a:pPr>
            <a:r>
              <a:rPr lang="en-US" dirty="0" smtClean="0"/>
              <a:t>@</a:t>
            </a:r>
            <a:r>
              <a:rPr lang="en-US" dirty="0" err="1" smtClean="0"/>
              <a:t>ana</a:t>
            </a:r>
            <a:r>
              <a:rPr lang="en-US" dirty="0" smtClean="0"/>
              <a:t> is a calculation of the proportion by which Montalvo’s word count differs from Southey’s</a:t>
            </a:r>
            <a:endParaRPr lang="en-US" dirty="0"/>
          </a:p>
        </p:txBody>
      </p:sp>
    </p:spTree>
    <p:extLst>
      <p:ext uri="{BB962C8B-B14F-4D97-AF65-F5344CB8AC3E}">
        <p14:creationId xmlns:p14="http://schemas.microsoft.com/office/powerpoint/2010/main" val="27100452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58.12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33585" b="-33585"/>
          <a:stretch>
            <a:fillRect/>
          </a:stretch>
        </p:blipFill>
        <p:spPr>
          <a:xfrm>
            <a:off x="67362" y="527538"/>
            <a:ext cx="8938365" cy="5296809"/>
          </a:xfrm>
        </p:spPr>
      </p:pic>
    </p:spTree>
    <p:extLst>
      <p:ext uri="{BB962C8B-B14F-4D97-AF65-F5344CB8AC3E}">
        <p14:creationId xmlns:p14="http://schemas.microsoft.com/office/powerpoint/2010/main" val="3719227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522044"/>
            <a:ext cx="8229600" cy="4876800"/>
          </a:xfrm>
        </p:spPr>
      </p:pic>
      <p:sp>
        <p:nvSpPr>
          <p:cNvPr id="2" name="TextBox 1"/>
          <p:cNvSpPr txBox="1"/>
          <p:nvPr/>
        </p:nvSpPr>
        <p:spPr>
          <a:xfrm>
            <a:off x="594863" y="5214178"/>
            <a:ext cx="6125475" cy="646331"/>
          </a:xfrm>
          <a:prstGeom prst="rect">
            <a:avLst/>
          </a:prstGeom>
          <a:noFill/>
        </p:spPr>
        <p:txBody>
          <a:bodyPr wrap="square" rtlCol="0">
            <a:spAutoFit/>
          </a:bodyPr>
          <a:lstStyle/>
          <a:p>
            <a:r>
              <a:rPr lang="en-US" dirty="0" err="1" smtClean="0"/>
              <a:t>amadis.newtfire.org</a:t>
            </a:r>
            <a:endParaRPr lang="en-US" dirty="0" smtClean="0"/>
          </a:p>
          <a:p>
            <a:r>
              <a:rPr lang="en-US" dirty="0"/>
              <a:t>https://</a:t>
            </a:r>
            <a:r>
              <a:rPr lang="en-US" dirty="0" err="1"/>
              <a:t>github.com</a:t>
            </a:r>
            <a:r>
              <a:rPr lang="en-US" dirty="0"/>
              <a:t>/</a:t>
            </a:r>
            <a:r>
              <a:rPr lang="en-US" dirty="0" err="1"/>
              <a:t>ebeshero</a:t>
            </a:r>
            <a:r>
              <a:rPr lang="en-US" dirty="0"/>
              <a:t>/</a:t>
            </a:r>
            <a:r>
              <a:rPr lang="en-US" dirty="0" err="1"/>
              <a:t>Amadis</a:t>
            </a:r>
            <a:r>
              <a:rPr lang="en-US" dirty="0"/>
              <a:t>-in-Translation</a:t>
            </a:r>
          </a:p>
        </p:txBody>
      </p:sp>
    </p:spTree>
    <p:extLst>
      <p:ext uri="{BB962C8B-B14F-4D97-AF65-F5344CB8AC3E}">
        <p14:creationId xmlns:p14="http://schemas.microsoft.com/office/powerpoint/2010/main" val="11903866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9045" t="5254" r="13964" b="1964"/>
          <a:stretch/>
        </p:blipFill>
        <p:spPr>
          <a:xfrm>
            <a:off x="2556301" y="450100"/>
            <a:ext cx="3456633" cy="6269254"/>
          </a:xfrm>
          <a:prstGeom prst="rect">
            <a:avLst/>
          </a:prstGeom>
        </p:spPr>
      </p:pic>
    </p:spTree>
    <p:extLst>
      <p:ext uri="{BB962C8B-B14F-4D97-AF65-F5344CB8AC3E}">
        <p14:creationId xmlns:p14="http://schemas.microsoft.com/office/powerpoint/2010/main" val="14189432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5324534"/>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Finish coding Montalvo’s Book I and “synch” with Southey encoding. </a:t>
            </a:r>
            <a:endParaRPr lang="en-US" sz="2400" dirty="0"/>
          </a:p>
          <a:p>
            <a:pPr marL="457200" indent="-457200">
              <a:buFont typeface="Arial" panose="020B0604020202020204" pitchFamily="34" charset="0"/>
              <a:buChar char="•"/>
            </a:pPr>
            <a:r>
              <a:rPr lang="en-US" sz="2400" dirty="0" smtClean="0"/>
              <a:t>Classify the alterations Southey makes to Montalvo</a:t>
            </a:r>
          </a:p>
          <a:p>
            <a:pPr marL="457200" indent="-457200">
              <a:buFont typeface="Arial" panose="020B0604020202020204" pitchFamily="34" charset="0"/>
              <a:buChar char="•"/>
            </a:pPr>
            <a:r>
              <a:rPr lang="en-US" sz="2400" dirty="0"/>
              <a:t>Train an OCR method to assist us. </a:t>
            </a:r>
            <a:endParaRPr lang="en-US" sz="2400" dirty="0" smtClean="0"/>
          </a:p>
          <a:p>
            <a:pPr lvl="7"/>
            <a:r>
              <a:rPr lang="en-US" sz="2400" dirty="0" smtClean="0"/>
              <a:t>Then….</a:t>
            </a:r>
          </a:p>
          <a:p>
            <a:pPr marL="342900" indent="-342900">
              <a:buFont typeface="Arial" panose="020B0604020202020204" pitchFamily="34" charset="0"/>
              <a:buChar char="•"/>
            </a:pPr>
            <a:r>
              <a:rPr lang="en-US" sz="2400" dirty="0" smtClean="0"/>
              <a:t>Code the two French and two English translations and apply the same markup to compare the kinds of change</a:t>
            </a:r>
          </a:p>
          <a:p>
            <a:endParaRPr lang="en-US" sz="2400" dirty="0" smtClean="0"/>
          </a:p>
          <a:p>
            <a:r>
              <a:rPr lang="en-US" sz="2400" dirty="0" smtClean="0"/>
              <a:t>Long-range question: </a:t>
            </a:r>
          </a:p>
          <a:p>
            <a:pPr marL="342900" indent="-342900">
              <a:buFont typeface="Arial" panose="020B0604020202020204" pitchFamily="34" charset="0"/>
              <a:buChar char="•"/>
            </a:pPr>
            <a:r>
              <a:rPr lang="en-US" sz="2400" b="1" dirty="0" smtClean="0"/>
              <a:t>What does life cycle and translation cycle of </a:t>
            </a:r>
            <a:r>
              <a:rPr lang="en-US" sz="2400" b="1" dirty="0" err="1" smtClean="0"/>
              <a:t>Amadis</a:t>
            </a:r>
            <a:r>
              <a:rPr lang="en-US" sz="2400" b="1" dirty="0" smtClean="0"/>
              <a:t> tell us about the way fiction is translated across genres, cultures, centuries</a:t>
            </a:r>
            <a:r>
              <a:rPr lang="en-US" b="1" dirty="0" smtClean="0"/>
              <a:t>?</a:t>
            </a:r>
            <a:endParaRPr lang="en-US" sz="2400" b="1" dirty="0" smtClean="0"/>
          </a:p>
        </p:txBody>
      </p:sp>
    </p:spTree>
    <p:extLst>
      <p:ext uri="{BB962C8B-B14F-4D97-AF65-F5344CB8AC3E}">
        <p14:creationId xmlns:p14="http://schemas.microsoft.com/office/powerpoint/2010/main" val="28897907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955479"/>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p>
          <a:p>
            <a:pPr marL="285750" indent="-285750">
              <a:lnSpc>
                <a:spcPct val="120000"/>
              </a:lnSpc>
              <a:buFont typeface="Arial"/>
              <a:buChar char="•"/>
            </a:pPr>
            <a:r>
              <a:rPr lang="en-US" dirty="0" smtClean="0"/>
              <a:t>Spanish editions (1526, 1533)</a:t>
            </a:r>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81354"/>
            <a:ext cx="8299938" cy="5713686"/>
          </a:xfrm>
        </p:spPr>
      </p:pic>
    </p:spTree>
    <p:extLst>
      <p:ext uri="{BB962C8B-B14F-4D97-AF65-F5344CB8AC3E}">
        <p14:creationId xmlns:p14="http://schemas.microsoft.com/office/powerpoint/2010/main" val="41833622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1615</TotalTime>
  <Words>1825</Words>
  <Application>Microsoft Macintosh PowerPoint</Application>
  <PresentationFormat>On-screen Show (4:3)</PresentationFormat>
  <Paragraphs>110</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Translation Analysis with TEI: Robert Southey’s Amadis of Gaul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Elisa Beshero-Bondar</cp:lastModifiedBy>
  <cp:revision>80</cp:revision>
  <dcterms:created xsi:type="dcterms:W3CDTF">2015-10-28T14:59:52Z</dcterms:created>
  <dcterms:modified xsi:type="dcterms:W3CDTF">2016-06-21T21:32:35Z</dcterms:modified>
</cp:coreProperties>
</file>