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0"/>
  </p:notesMasterIdLst>
  <p:handoutMasterIdLst>
    <p:handoutMasterId r:id="rId81"/>
  </p:handoutMasterIdLst>
  <p:sldIdLst>
    <p:sldId id="259" r:id="rId2"/>
    <p:sldId id="274" r:id="rId3"/>
    <p:sldId id="275" r:id="rId4"/>
    <p:sldId id="277" r:id="rId5"/>
    <p:sldId id="278" r:id="rId6"/>
    <p:sldId id="279" r:id="rId7"/>
    <p:sldId id="358" r:id="rId8"/>
    <p:sldId id="360" r:id="rId9"/>
    <p:sldId id="359" r:id="rId10"/>
    <p:sldId id="280" r:id="rId11"/>
    <p:sldId id="324" r:id="rId12"/>
    <p:sldId id="325" r:id="rId13"/>
    <p:sldId id="326" r:id="rId14"/>
    <p:sldId id="327" r:id="rId15"/>
    <p:sldId id="282" r:id="rId16"/>
    <p:sldId id="328" r:id="rId17"/>
    <p:sldId id="286" r:id="rId18"/>
    <p:sldId id="310" r:id="rId19"/>
    <p:sldId id="329" r:id="rId20"/>
    <p:sldId id="330" r:id="rId21"/>
    <p:sldId id="344" r:id="rId22"/>
    <p:sldId id="345" r:id="rId23"/>
    <p:sldId id="309" r:id="rId24"/>
    <p:sldId id="311" r:id="rId25"/>
    <p:sldId id="312" r:id="rId26"/>
    <p:sldId id="314" r:id="rId27"/>
    <p:sldId id="315" r:id="rId28"/>
    <p:sldId id="316" r:id="rId29"/>
    <p:sldId id="318" r:id="rId30"/>
    <p:sldId id="319" r:id="rId31"/>
    <p:sldId id="320" r:id="rId32"/>
    <p:sldId id="366" r:id="rId33"/>
    <p:sldId id="346" r:id="rId34"/>
    <p:sldId id="347" r:id="rId35"/>
    <p:sldId id="348" r:id="rId36"/>
    <p:sldId id="349" r:id="rId37"/>
    <p:sldId id="288" r:id="rId38"/>
    <p:sldId id="289" r:id="rId39"/>
    <p:sldId id="343" r:id="rId40"/>
    <p:sldId id="285" r:id="rId41"/>
    <p:sldId id="351" r:id="rId42"/>
    <p:sldId id="321" r:id="rId43"/>
    <p:sldId id="322" r:id="rId44"/>
    <p:sldId id="291" r:id="rId45"/>
    <p:sldId id="292" r:id="rId46"/>
    <p:sldId id="293" r:id="rId47"/>
    <p:sldId id="361" r:id="rId48"/>
    <p:sldId id="368" r:id="rId49"/>
    <p:sldId id="367" r:id="rId50"/>
    <p:sldId id="362" r:id="rId51"/>
    <p:sldId id="363" r:id="rId52"/>
    <p:sldId id="300" r:id="rId53"/>
    <p:sldId id="301" r:id="rId54"/>
    <p:sldId id="302" r:id="rId55"/>
    <p:sldId id="303" r:id="rId56"/>
    <p:sldId id="304" r:id="rId57"/>
    <p:sldId id="305" r:id="rId58"/>
    <p:sldId id="306" r:id="rId59"/>
    <p:sldId id="307" r:id="rId60"/>
    <p:sldId id="308" r:id="rId61"/>
    <p:sldId id="369" r:id="rId62"/>
    <p:sldId id="333" r:id="rId63"/>
    <p:sldId id="352" r:id="rId64"/>
    <p:sldId id="353" r:id="rId65"/>
    <p:sldId id="354" r:id="rId66"/>
    <p:sldId id="356" r:id="rId67"/>
    <p:sldId id="357" r:id="rId68"/>
    <p:sldId id="355" r:id="rId69"/>
    <p:sldId id="334" r:id="rId70"/>
    <p:sldId id="335" r:id="rId71"/>
    <p:sldId id="336" r:id="rId72"/>
    <p:sldId id="337" r:id="rId73"/>
    <p:sldId id="338" r:id="rId74"/>
    <p:sldId id="370" r:id="rId75"/>
    <p:sldId id="339" r:id="rId76"/>
    <p:sldId id="340" r:id="rId77"/>
    <p:sldId id="341" r:id="rId78"/>
    <p:sldId id="342" r:id="rId7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>
      <p:cViewPr varScale="1">
        <p:scale>
          <a:sx n="79" d="100"/>
          <a:sy n="79" d="100"/>
        </p:scale>
        <p:origin x="75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19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BF5E0-F9B9-429C-8DBF-4A115AB5DD19}" type="datetimeFigureOut">
              <a:rPr lang="ko-KR" altLang="en-US" smtClean="0"/>
              <a:pPr/>
              <a:t>2017-06-27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4CA7BE-406A-4CF5-B34D-0BDEDFBF80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5883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E55A8-D5CF-4CB6-A127-D1933B95FA4A}" type="datetimeFigureOut">
              <a:rPr lang="ko-KR" altLang="en-US" smtClean="0"/>
              <a:pPr/>
              <a:t>2017-06-27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17949-EA51-4397-99D6-3B2F4099EE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270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734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550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489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489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489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489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489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489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489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489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48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1056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489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489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5343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5661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8546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3925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885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40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48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48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48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489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48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7585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729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1"/>
          <p:cNvSpPr>
            <a:spLocks noChangeArrowheads="1"/>
          </p:cNvSpPr>
          <p:nvPr/>
        </p:nvSpPr>
        <p:spPr bwMode="white">
          <a:xfrm>
            <a:off x="0" y="0"/>
            <a:ext cx="9144000" cy="3279775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5" name="Freeform 32"/>
          <p:cNvSpPr>
            <a:spLocks/>
          </p:cNvSpPr>
          <p:nvPr/>
        </p:nvSpPr>
        <p:spPr bwMode="gray">
          <a:xfrm>
            <a:off x="1285852" y="2000240"/>
            <a:ext cx="7859737" cy="1271598"/>
          </a:xfrm>
          <a:custGeom>
            <a:avLst/>
            <a:gdLst/>
            <a:ahLst/>
            <a:cxnLst>
              <a:cxn ang="0">
                <a:pos x="0" y="573"/>
              </a:cxn>
              <a:cxn ang="0">
                <a:pos x="4134" y="573"/>
              </a:cxn>
              <a:cxn ang="0">
                <a:pos x="4134" y="1"/>
              </a:cxn>
              <a:cxn ang="0">
                <a:pos x="322" y="0"/>
              </a:cxn>
              <a:cxn ang="0">
                <a:pos x="0" y="573"/>
              </a:cxn>
            </a:cxnLst>
            <a:rect l="0" t="0" r="r" b="b"/>
            <a:pathLst>
              <a:path w="4134" h="573">
                <a:moveTo>
                  <a:pt x="0" y="573"/>
                </a:moveTo>
                <a:lnTo>
                  <a:pt x="4134" y="573"/>
                </a:lnTo>
                <a:lnTo>
                  <a:pt x="4134" y="1"/>
                </a:lnTo>
                <a:lnTo>
                  <a:pt x="322" y="0"/>
                </a:lnTo>
                <a:lnTo>
                  <a:pt x="0" y="573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12549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Freeform 33"/>
          <p:cNvSpPr>
            <a:spLocks/>
          </p:cNvSpPr>
          <p:nvPr/>
        </p:nvSpPr>
        <p:spPr bwMode="invGray">
          <a:xfrm>
            <a:off x="-6350" y="3273425"/>
            <a:ext cx="1292202" cy="454018"/>
          </a:xfrm>
          <a:custGeom>
            <a:avLst/>
            <a:gdLst>
              <a:gd name="connsiteX0" fmla="*/ 0 w 10000"/>
              <a:gd name="connsiteY0" fmla="*/ 0 h 9965"/>
              <a:gd name="connsiteX1" fmla="*/ 10000 w 10000"/>
              <a:gd name="connsiteY1" fmla="*/ 0 h 9965"/>
              <a:gd name="connsiteX2" fmla="*/ 8341 w 10000"/>
              <a:gd name="connsiteY2" fmla="*/ 9686 h 9965"/>
              <a:gd name="connsiteX3" fmla="*/ 0 w 10000"/>
              <a:gd name="connsiteY3" fmla="*/ 9965 h 9965"/>
              <a:gd name="connsiteX4" fmla="*/ 0 w 10000"/>
              <a:gd name="connsiteY4" fmla="*/ 0 h 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965">
                <a:moveTo>
                  <a:pt x="0" y="0"/>
                </a:moveTo>
                <a:lnTo>
                  <a:pt x="10000" y="0"/>
                </a:lnTo>
                <a:lnTo>
                  <a:pt x="8341" y="9686"/>
                </a:lnTo>
                <a:lnTo>
                  <a:pt x="0" y="996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71670" y="2285992"/>
            <a:ext cx="6715140" cy="685800"/>
          </a:xfrm>
        </p:spPr>
        <p:txBody>
          <a:bodyPr/>
          <a:lstStyle>
            <a:lvl1pPr algn="ctr">
              <a:defRPr sz="4400" b="1" i="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5638800"/>
            <a:ext cx="6400800" cy="533400"/>
          </a:xfrm>
        </p:spPr>
        <p:txBody>
          <a:bodyPr/>
          <a:lstStyle>
            <a:lvl1pPr marL="0" indent="0" algn="r">
              <a:buFontTx/>
              <a:buNone/>
              <a:defRPr sz="2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2017-06-27</a:t>
            </a:fld>
            <a:endParaRPr lang="ko-KR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2017-06-27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62738" y="227013"/>
            <a:ext cx="2068512" cy="6170612"/>
          </a:xfrm>
        </p:spPr>
        <p:txBody>
          <a:bodyPr vert="eaVert"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53138" cy="61706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2017-06-27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06650" y="227013"/>
            <a:ext cx="6324600" cy="762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4949825"/>
          </a:xfrm>
        </p:spPr>
        <p:txBody>
          <a:bodyPr/>
          <a:lstStyle/>
          <a:p>
            <a:pPr lvl="0"/>
            <a:r>
              <a:rPr lang="ko-KR" altLang="en-US" noProof="0" smtClean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2017-06-27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Arial" pitchFamily="34" charset="0"/>
              <a:buChar char="•"/>
              <a:tabLst/>
              <a:defRPr sz="2000">
                <a:latin typeface="나눔고딕" pitchFamily="50" charset="-127"/>
                <a:ea typeface="나눔고딕" pitchFamily="50" charset="-127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 typeface="HY견고딕" pitchFamily="18" charset="-127"/>
              <a:buChar char="-"/>
              <a:tabLst/>
              <a:defRPr sz="1600">
                <a:latin typeface="나눔고딕" pitchFamily="50" charset="-127"/>
                <a:ea typeface="나눔고딕" pitchFamily="50" charset="-127"/>
              </a:defRPr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850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43174" y="227013"/>
            <a:ext cx="6500826" cy="762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2017-06-27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2017-06-27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2017-06-27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28860" y="71414"/>
            <a:ext cx="625794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2017-06-27</a:t>
            </a:fld>
            <a:endParaRPr lang="ko-KR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2017-06-27</a:t>
            </a:fld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 bwMode="auto">
          <a:xfrm>
            <a:off x="0" y="1500174"/>
            <a:ext cx="9144000" cy="535782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2017-06-27</a:t>
            </a:fld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2017-06-27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2017-06-27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1"/>
          <p:cNvSpPr>
            <a:spLocks noChangeArrowheads="1"/>
          </p:cNvSpPr>
          <p:nvPr/>
        </p:nvSpPr>
        <p:spPr bwMode="white">
          <a:xfrm>
            <a:off x="0" y="0"/>
            <a:ext cx="9144000" cy="9652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graphicFrame>
        <p:nvGraphicFramePr>
          <p:cNvPr id="1026" name="Object 19"/>
          <p:cNvGraphicFramePr>
            <a:graphicFrameLocks noChangeAspect="1"/>
          </p:cNvGraphicFramePr>
          <p:nvPr/>
        </p:nvGraphicFramePr>
        <p:xfrm>
          <a:off x="2987675" y="2736850"/>
          <a:ext cx="6156325" cy="412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" name="Image" r:id="rId16" imgW="7949206" imgH="5320635" progId="">
                  <p:embed/>
                </p:oleObj>
              </mc:Choice>
              <mc:Fallback>
                <p:oleObj name="Image" r:id="rId16" imgW="7949206" imgH="5320635" progId="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736850"/>
                        <a:ext cx="6156325" cy="412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5808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80808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B2B2B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5" name="Freeform 21"/>
          <p:cNvSpPr>
            <a:spLocks/>
          </p:cNvSpPr>
          <p:nvPr/>
        </p:nvSpPr>
        <p:spPr bwMode="gray">
          <a:xfrm>
            <a:off x="1828800" y="246063"/>
            <a:ext cx="7315200" cy="720725"/>
          </a:xfrm>
          <a:custGeom>
            <a:avLst/>
            <a:gdLst/>
            <a:ahLst/>
            <a:cxnLst>
              <a:cxn ang="0">
                <a:pos x="0" y="454"/>
              </a:cxn>
              <a:cxn ang="0">
                <a:pos x="4798" y="454"/>
              </a:cxn>
              <a:cxn ang="0">
                <a:pos x="4798" y="0"/>
              </a:cxn>
              <a:cxn ang="0">
                <a:pos x="382" y="3"/>
              </a:cxn>
              <a:cxn ang="0">
                <a:pos x="0" y="454"/>
              </a:cxn>
            </a:cxnLst>
            <a:rect l="0" t="0" r="r" b="b"/>
            <a:pathLst>
              <a:path w="4798" h="454">
                <a:moveTo>
                  <a:pt x="0" y="454"/>
                </a:moveTo>
                <a:lnTo>
                  <a:pt x="4798" y="454"/>
                </a:lnTo>
                <a:lnTo>
                  <a:pt x="4798" y="0"/>
                </a:lnTo>
                <a:lnTo>
                  <a:pt x="382" y="3"/>
                </a:lnTo>
                <a:lnTo>
                  <a:pt x="0" y="454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46" name="Freeform 22"/>
          <p:cNvSpPr>
            <a:spLocks/>
          </p:cNvSpPr>
          <p:nvPr/>
        </p:nvSpPr>
        <p:spPr bwMode="gray">
          <a:xfrm>
            <a:off x="0" y="966788"/>
            <a:ext cx="1828800" cy="288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38" y="0"/>
              </a:cxn>
              <a:cxn ang="0">
                <a:pos x="1138" y="182"/>
              </a:cxn>
              <a:cxn ang="0">
                <a:pos x="0" y="181"/>
              </a:cxn>
              <a:cxn ang="0">
                <a:pos x="0" y="0"/>
              </a:cxn>
            </a:cxnLst>
            <a:rect l="0" t="0" r="r" b="b"/>
            <a:pathLst>
              <a:path w="1338" h="182">
                <a:moveTo>
                  <a:pt x="0" y="0"/>
                </a:moveTo>
                <a:lnTo>
                  <a:pt x="1338" y="0"/>
                </a:lnTo>
                <a:lnTo>
                  <a:pt x="1138" y="182"/>
                </a:lnTo>
                <a:lnTo>
                  <a:pt x="0" y="18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2406650" y="227013"/>
            <a:ext cx="6324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ea typeface="굴림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2017-06-27</a:t>
            </a:fld>
            <a:endParaRPr lang="ko-KR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ea typeface="굴림" charset="-127"/>
              </a:defRPr>
            </a:lvl1pPr>
          </a:lstStyle>
          <a:p>
            <a:endParaRPr lang="ko-KR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ea typeface="굴림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000" b="1" i="0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3200">
          <a:solidFill>
            <a:srgbClr val="000000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800">
          <a:solidFill>
            <a:srgbClr val="000000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vnrepository.com/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IO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 bwMode="white">
          <a:xfrm>
            <a:off x="2267744" y="260648"/>
            <a:ext cx="650082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36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2</a:t>
            </a:r>
            <a:r>
              <a:rPr kumimoji="0" lang="en-US" altLang="ko-KR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.Stream</a:t>
            </a:r>
            <a:endParaRPr kumimoji="0" lang="ko-KR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11560" y="1628800"/>
            <a:ext cx="6048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스트림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입출력 처리를 위한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매개체</a:t>
            </a:r>
            <a:endParaRPr lang="en-US" altLang="ko-KR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순서도: 추출 7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43608" y="2276872"/>
            <a:ext cx="7704856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스트림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입출력을 처리하는 중간 매개체</a:t>
            </a:r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데이터를 운반하는데 사용하는 연결 통로</a:t>
            </a:r>
            <a:endParaRPr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JVM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외부에 있는 매체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네트워크 소켓 통신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데이터베이스 등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</a:t>
            </a:r>
            <a:endParaRPr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존재하는 데이터 소스에 접근하기 위해서는 ‘스트림’이라는 매개체가 필요 </a:t>
            </a:r>
          </a:p>
          <a:p>
            <a:endParaRPr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스트림을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이용하면 자바 프로그램에서는 어떤 데이터 소스에서 데이터를 받아오더라도 공통된 방법을 사용할 수 있기 때문에 보다 편리하게 프로그래밍 가능 </a:t>
            </a:r>
          </a:p>
          <a:p>
            <a:endParaRPr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6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입력 </a:t>
            </a:r>
            <a:r>
              <a:rPr lang="ko-KR" altLang="en-US" sz="1600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스트림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데이터를 가져오는데 사용하는 </a:t>
            </a:r>
            <a:r>
              <a:rPr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스트림</a:t>
            </a:r>
            <a:endParaRPr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6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출력 </a:t>
            </a:r>
            <a:r>
              <a:rPr lang="ko-KR" altLang="en-US" sz="1600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스트림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데이터를 출력하는데 사용하는 </a:t>
            </a:r>
            <a:r>
              <a:rPr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스트림</a:t>
            </a:r>
            <a:endParaRPr lang="ko-KR" altLang="en-US" sz="1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순서도: 추출 9"/>
          <p:cNvSpPr/>
          <p:nvPr/>
        </p:nvSpPr>
        <p:spPr>
          <a:xfrm rot="5400000">
            <a:off x="813183" y="2363282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순서도: 추출 10"/>
          <p:cNvSpPr/>
          <p:nvPr/>
        </p:nvSpPr>
        <p:spPr>
          <a:xfrm rot="5400000">
            <a:off x="813183" y="2795330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2" name="순서도: 추출 11"/>
          <p:cNvSpPr/>
          <p:nvPr/>
        </p:nvSpPr>
        <p:spPr>
          <a:xfrm rot="5400000">
            <a:off x="813183" y="3630623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순서도: 추출 12"/>
          <p:cNvSpPr/>
          <p:nvPr/>
        </p:nvSpPr>
        <p:spPr>
          <a:xfrm rot="5400000">
            <a:off x="813182" y="4422711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4" name="순서도: 추출 13"/>
          <p:cNvSpPr/>
          <p:nvPr/>
        </p:nvSpPr>
        <p:spPr>
          <a:xfrm rot="5400000">
            <a:off x="813182" y="4926767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26643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 bwMode="white">
          <a:xfrm>
            <a:off x="2267744" y="260648"/>
            <a:ext cx="650082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36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2</a:t>
            </a:r>
            <a:r>
              <a:rPr kumimoji="0" lang="en-US" altLang="ko-KR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.Stream</a:t>
            </a:r>
            <a:endParaRPr kumimoji="0" lang="ko-KR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11560" y="1628800"/>
            <a:ext cx="6048672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7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입출력 처리를 위한 매개체</a:t>
            </a:r>
            <a:r>
              <a:rPr lang="en-US" altLang="ko-KR" sz="17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sz="1700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스트림</a:t>
            </a:r>
            <a:endParaRPr lang="en-US" altLang="ko-KR" sz="17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순서도: 추출 15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2" descr="C:\Users\Toshiba\Desktop\자바 이미지\첨부18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1516" y="2636912"/>
            <a:ext cx="7454900" cy="226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6643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 bwMode="white">
          <a:xfrm>
            <a:off x="2267744" y="260648"/>
            <a:ext cx="650082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36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2</a:t>
            </a:r>
            <a:r>
              <a:rPr kumimoji="0" lang="en-US" altLang="ko-KR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.Stream</a:t>
            </a:r>
            <a:endParaRPr kumimoji="0" lang="ko-KR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11560" y="1628800"/>
            <a:ext cx="6048672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7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입출력 처리를 위한 매개체</a:t>
            </a:r>
            <a:r>
              <a:rPr lang="en-US" altLang="ko-KR" sz="17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sz="1700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스트림</a:t>
            </a:r>
            <a:endParaRPr lang="en-US" altLang="ko-KR" sz="17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순서도: 추출 15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64096" y="1928802"/>
            <a:ext cx="4572000" cy="3231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500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스트림의</a:t>
            </a:r>
            <a:r>
              <a:rPr lang="ko-KR" altLang="en-US" sz="15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특징 </a:t>
            </a:r>
            <a:endParaRPr lang="ko-KR" altLang="en-US" sz="15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080120" y="2359140"/>
            <a:ext cx="288032" cy="307777"/>
            <a:chOff x="5427712" y="1980456"/>
            <a:chExt cx="288032" cy="307777"/>
          </a:xfrm>
        </p:grpSpPr>
        <p:sp>
          <p:nvSpPr>
            <p:cNvPr id="11" name="타원 10"/>
            <p:cNvSpPr/>
            <p:nvPr/>
          </p:nvSpPr>
          <p:spPr>
            <a:xfrm>
              <a:off x="5427712" y="1980456"/>
              <a:ext cx="288032" cy="288032"/>
            </a:xfrm>
            <a:prstGeom prst="ellipse">
              <a:avLst/>
            </a:prstGeom>
            <a:noFill/>
            <a:ln w="19050">
              <a:solidFill>
                <a:srgbClr val="F848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27712" y="198045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043608" y="3143248"/>
            <a:ext cx="288032" cy="307777"/>
            <a:chOff x="6588224" y="2492896"/>
            <a:chExt cx="288032" cy="307777"/>
          </a:xfrm>
        </p:grpSpPr>
        <p:sp>
          <p:nvSpPr>
            <p:cNvPr id="14" name="타원 13"/>
            <p:cNvSpPr/>
            <p:nvPr/>
          </p:nvSpPr>
          <p:spPr>
            <a:xfrm>
              <a:off x="6588224" y="2492896"/>
              <a:ext cx="288032" cy="288032"/>
            </a:xfrm>
            <a:prstGeom prst="ellipse">
              <a:avLst/>
            </a:prstGeom>
            <a:noFill/>
            <a:ln w="19050">
              <a:solidFill>
                <a:srgbClr val="F848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588224" y="249289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043608" y="4077072"/>
            <a:ext cx="288032" cy="307777"/>
            <a:chOff x="6588224" y="2492896"/>
            <a:chExt cx="288032" cy="307777"/>
          </a:xfrm>
        </p:grpSpPr>
        <p:sp>
          <p:nvSpPr>
            <p:cNvPr id="20" name="타원 19"/>
            <p:cNvSpPr/>
            <p:nvPr/>
          </p:nvSpPr>
          <p:spPr>
            <a:xfrm>
              <a:off x="6588224" y="2492896"/>
              <a:ext cx="288032" cy="288032"/>
            </a:xfrm>
            <a:prstGeom prst="ellipse">
              <a:avLst/>
            </a:prstGeom>
            <a:noFill/>
            <a:ln w="19050">
              <a:solidFill>
                <a:srgbClr val="F848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588224" y="249289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1440160" y="2143116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5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FIFO </a:t>
            </a:r>
            <a:r>
              <a:rPr lang="ko-KR" altLang="en-US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구조 </a:t>
            </a:r>
            <a:endParaRPr lang="ko-KR" altLang="en-US" sz="15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691680" y="2601779"/>
            <a:ext cx="617443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순차적 </a:t>
            </a:r>
            <a:r>
              <a:rPr lang="ko-KR" altLang="en-US" sz="15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접근만 </a:t>
            </a:r>
            <a:r>
              <a:rPr lang="ko-KR" altLang="en-US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허용 </a:t>
            </a:r>
            <a:r>
              <a:rPr lang="en-US" altLang="ko-KR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en-US" altLang="ko-KR" sz="15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앞뒤 순서가 바뀌는 일은 발생하지 않는 장점 </a:t>
            </a:r>
            <a:endParaRPr lang="ko-KR" altLang="en-US" sz="15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403648" y="3130751"/>
            <a:ext cx="4572000" cy="3231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단방향성</a:t>
            </a:r>
            <a:endParaRPr lang="ko-KR" altLang="en-US" sz="15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691680" y="3609891"/>
            <a:ext cx="705678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특정 매체에 데이터를 읽고 쓰려면 읽기 전용 </a:t>
            </a:r>
            <a:r>
              <a:rPr lang="ko-KR" altLang="en-US" sz="15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스트림과</a:t>
            </a:r>
            <a:r>
              <a:rPr lang="ko-KR" altLang="en-US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쓰기 전용 </a:t>
            </a:r>
            <a:r>
              <a:rPr lang="ko-KR" altLang="en-US" sz="15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스트림이</a:t>
            </a:r>
            <a:r>
              <a:rPr lang="ko-KR" altLang="en-US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필요 </a:t>
            </a:r>
            <a:endParaRPr lang="ko-KR" altLang="en-US" sz="15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순서도: 추출 26"/>
          <p:cNvSpPr/>
          <p:nvPr/>
        </p:nvSpPr>
        <p:spPr>
          <a:xfrm rot="5400000">
            <a:off x="669166" y="2021542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순서도: 추출 27"/>
          <p:cNvSpPr/>
          <p:nvPr/>
        </p:nvSpPr>
        <p:spPr>
          <a:xfrm rot="5400000">
            <a:off x="1461255" y="3702631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순서도: 추출 28"/>
          <p:cNvSpPr/>
          <p:nvPr/>
        </p:nvSpPr>
        <p:spPr>
          <a:xfrm rot="5400000">
            <a:off x="1461254" y="2681003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071538" y="4941168"/>
            <a:ext cx="288032" cy="307777"/>
            <a:chOff x="6588224" y="2492896"/>
            <a:chExt cx="288032" cy="307777"/>
          </a:xfrm>
        </p:grpSpPr>
        <p:sp>
          <p:nvSpPr>
            <p:cNvPr id="31" name="타원 30"/>
            <p:cNvSpPr/>
            <p:nvPr/>
          </p:nvSpPr>
          <p:spPr>
            <a:xfrm>
              <a:off x="6588224" y="2492896"/>
              <a:ext cx="288032" cy="288032"/>
            </a:xfrm>
            <a:prstGeom prst="ellipse">
              <a:avLst/>
            </a:prstGeom>
            <a:noFill/>
            <a:ln w="19050">
              <a:solidFill>
                <a:srgbClr val="F848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588224" y="249289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F84818"/>
                  </a:solidFill>
                </a:rPr>
                <a:t>4</a:t>
              </a:r>
              <a:endParaRPr lang="ko-KR" altLang="en-US" sz="1400" dirty="0">
                <a:solidFill>
                  <a:srgbClr val="F84818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1431578" y="4996283"/>
            <a:ext cx="4572000" cy="3231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유연한 구조를 갖고 있다</a:t>
            </a:r>
            <a:endParaRPr lang="ko-KR" altLang="en-US" sz="15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500166" y="4005064"/>
            <a:ext cx="6840760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5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스트림이</a:t>
            </a:r>
            <a:r>
              <a:rPr lang="ko-KR" altLang="en-US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동작하는 동안에는 해당 프로그램</a:t>
            </a:r>
            <a:r>
              <a:rPr lang="en-US" altLang="ko-KR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5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스트림을</a:t>
            </a:r>
            <a:r>
              <a:rPr lang="ko-KR" altLang="en-US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담당하는 </a:t>
            </a:r>
            <a:r>
              <a:rPr lang="ko-KR" altLang="en-US" sz="15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스레드</a:t>
            </a:r>
            <a:r>
              <a:rPr lang="en-US" altLang="ko-KR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</a:t>
            </a:r>
            <a:endParaRPr lang="en-US" altLang="ko-KR" sz="15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블록</a:t>
            </a:r>
            <a:r>
              <a:rPr lang="en-US" altLang="ko-KR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(blocking)</a:t>
            </a:r>
            <a:r>
              <a:rPr lang="ko-KR" altLang="en-US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되면서 지연 상태로 빠짐</a:t>
            </a:r>
          </a:p>
          <a:p>
            <a:r>
              <a:rPr lang="ko-KR" altLang="en-US" sz="15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스트림</a:t>
            </a:r>
            <a:r>
              <a:rPr lang="ko-KR" altLang="en-US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동작</a:t>
            </a:r>
            <a:r>
              <a:rPr lang="en-US" altLang="ko-KR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혹은 데이터 전송</a:t>
            </a:r>
            <a:r>
              <a:rPr lang="en-US" altLang="ko-KR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 끝나야 블록이 해제되면서 동작을 다시 시작</a:t>
            </a:r>
            <a:endParaRPr lang="ko-KR" altLang="en-US" sz="15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658050" y="5301208"/>
            <a:ext cx="712879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여러 </a:t>
            </a:r>
            <a:r>
              <a:rPr lang="ko-KR" altLang="en-US" sz="15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스트림</a:t>
            </a:r>
            <a:r>
              <a:rPr lang="ko-KR" altLang="en-US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객체를 조합해서 사용할 수 있기 때문에 다양한 데이터 처리가 가능 </a:t>
            </a:r>
            <a:endParaRPr lang="ko-KR" altLang="en-US" sz="15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추출 39"/>
          <p:cNvSpPr/>
          <p:nvPr/>
        </p:nvSpPr>
        <p:spPr>
          <a:xfrm rot="5400000">
            <a:off x="1427625" y="5393948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43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 bwMode="white">
          <a:xfrm>
            <a:off x="2267744" y="260648"/>
            <a:ext cx="650082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36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2</a:t>
            </a:r>
            <a:r>
              <a:rPr kumimoji="0" lang="en-US" altLang="ko-KR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.Stream</a:t>
            </a:r>
            <a:endParaRPr kumimoji="0" lang="ko-KR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11560" y="1628800"/>
            <a:ext cx="6048672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7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입출력 처리를 위한 매개체</a:t>
            </a:r>
            <a:r>
              <a:rPr lang="en-US" altLang="ko-KR" sz="17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sz="1700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스트림</a:t>
            </a:r>
            <a:endParaRPr lang="en-US" altLang="ko-KR" sz="17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순서도: 추출 30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899592" y="2348880"/>
            <a:ext cx="734481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500" b="1" dirty="0" err="1" smtClean="0">
                <a:solidFill>
                  <a:srgbClr val="FF0000"/>
                </a:solidFill>
              </a:rPr>
              <a:t>스트림</a:t>
            </a:r>
            <a:r>
              <a:rPr lang="ko-KR" altLang="en-US" sz="1500" b="1" dirty="0" smtClean="0">
                <a:solidFill>
                  <a:srgbClr val="FF0000"/>
                </a:solidFill>
              </a:rPr>
              <a:t> 분류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224136" y="2996952"/>
            <a:ext cx="7524328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5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입력 </a:t>
            </a:r>
            <a:r>
              <a:rPr lang="ko-KR" altLang="en-US" sz="1500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스트림</a:t>
            </a:r>
            <a:r>
              <a:rPr lang="ko-KR" altLang="en-US" sz="15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자바 프로그램을 기준으로 데이터가 프로그램으로 유입되는 </a:t>
            </a:r>
            <a:r>
              <a:rPr lang="ko-KR" altLang="en-US" sz="15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스트림</a:t>
            </a:r>
            <a:r>
              <a:rPr lang="ko-KR" altLang="en-US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>
              <a:lnSpc>
                <a:spcPct val="130000"/>
              </a:lnSpc>
            </a:pPr>
            <a:endParaRPr lang="en-US" altLang="ko-KR" sz="15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5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출력 </a:t>
            </a:r>
            <a:r>
              <a:rPr lang="ko-KR" altLang="en-US" sz="1500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스트림</a:t>
            </a:r>
            <a:r>
              <a:rPr lang="ko-KR" altLang="en-US" sz="15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자바 프로그램을 기준으로 데이터가 프로그램 외부로 나가는 </a:t>
            </a:r>
            <a:r>
              <a:rPr lang="ko-KR" altLang="en-US" sz="15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스트림</a:t>
            </a:r>
            <a:r>
              <a:rPr lang="ko-KR" altLang="en-US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>
              <a:lnSpc>
                <a:spcPct val="130000"/>
              </a:lnSpc>
            </a:pPr>
            <a:endParaRPr lang="en-US" altLang="ko-KR" sz="15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5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문자 </a:t>
            </a:r>
            <a:r>
              <a:rPr lang="ko-KR" altLang="en-US" sz="1500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스트림</a:t>
            </a:r>
            <a:r>
              <a:rPr lang="ko-KR" altLang="en-US" sz="15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데이터를 문자 단위로 읽고 쓰는 </a:t>
            </a:r>
            <a:r>
              <a:rPr lang="ko-KR" altLang="en-US" sz="15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스트림</a:t>
            </a:r>
            <a:endParaRPr lang="en-US" altLang="ko-KR" sz="15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5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     </a:t>
            </a:r>
            <a:r>
              <a:rPr lang="ko-KR" altLang="en-US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문자 혹은 문자열을 처리하기에 적합</a:t>
            </a:r>
            <a:endParaRPr lang="en-US" altLang="ko-KR" sz="15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5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5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바이트 </a:t>
            </a:r>
            <a:r>
              <a:rPr lang="ko-KR" altLang="en-US" sz="1500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스트림</a:t>
            </a:r>
            <a:r>
              <a:rPr lang="ko-KR" altLang="en-US" sz="15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byte </a:t>
            </a:r>
            <a:r>
              <a:rPr lang="ko-KR" altLang="en-US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단위 </a:t>
            </a:r>
            <a:r>
              <a:rPr lang="en-US" altLang="ko-KR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- 8bit </a:t>
            </a:r>
            <a:r>
              <a:rPr lang="ko-KR" altLang="en-US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단위로 데이터를 읽고 쓰기 위한 </a:t>
            </a:r>
            <a:r>
              <a:rPr lang="ko-KR" altLang="en-US" sz="15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스트림</a:t>
            </a:r>
            <a:r>
              <a:rPr lang="ko-KR" altLang="en-US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5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바이트로 구성된 파일</a:t>
            </a:r>
            <a:r>
              <a:rPr lang="en-US" altLang="ko-KR" sz="15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동영상 파일</a:t>
            </a:r>
            <a:r>
              <a:rPr lang="en-US" altLang="ko-KR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이미지 파일</a:t>
            </a:r>
            <a:r>
              <a:rPr lang="en-US" altLang="ko-KR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음악 파일 등</a:t>
            </a:r>
            <a:r>
              <a:rPr lang="en-US" altLang="ko-KR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처리하기에 적합한 </a:t>
            </a:r>
            <a:r>
              <a:rPr lang="en-US" altLang="ko-KR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Stream</a:t>
            </a:r>
          </a:p>
        </p:txBody>
      </p:sp>
      <p:sp>
        <p:nvSpPr>
          <p:cNvPr id="34" name="순서도: 추출 33"/>
          <p:cNvSpPr/>
          <p:nvPr/>
        </p:nvSpPr>
        <p:spPr>
          <a:xfrm rot="5400000">
            <a:off x="669166" y="2441620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순서도: 추출 34"/>
          <p:cNvSpPr/>
          <p:nvPr/>
        </p:nvSpPr>
        <p:spPr>
          <a:xfrm rot="5400000">
            <a:off x="993710" y="3126567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순서도: 추출 35"/>
          <p:cNvSpPr/>
          <p:nvPr/>
        </p:nvSpPr>
        <p:spPr>
          <a:xfrm rot="5400000">
            <a:off x="993710" y="3731434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순서도: 추출 36"/>
          <p:cNvSpPr/>
          <p:nvPr/>
        </p:nvSpPr>
        <p:spPr>
          <a:xfrm rot="5400000">
            <a:off x="993710" y="4307498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순서도: 추출 37"/>
          <p:cNvSpPr/>
          <p:nvPr/>
        </p:nvSpPr>
        <p:spPr>
          <a:xfrm rot="5400000">
            <a:off x="993710" y="5171594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43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 bwMode="white">
          <a:xfrm>
            <a:off x="2267744" y="260648"/>
            <a:ext cx="650082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36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2</a:t>
            </a:r>
            <a:r>
              <a:rPr kumimoji="0" lang="en-US" altLang="ko-KR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.Stream</a:t>
            </a:r>
            <a:endParaRPr kumimoji="0" lang="ko-KR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11560" y="1628800"/>
            <a:ext cx="6048672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7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입출력 처리를 위한 매개체</a:t>
            </a:r>
            <a:r>
              <a:rPr lang="en-US" altLang="ko-KR" sz="17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sz="1700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스트림</a:t>
            </a:r>
            <a:endParaRPr lang="en-US" altLang="ko-KR" sz="17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순서도: 추출 30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2" descr="C:\Users\Toshiba\Desktop\자바 이미지\첨부18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3536" y="2132856"/>
            <a:ext cx="6092800" cy="35150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6643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67544" y="1441500"/>
            <a:ext cx="7848872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kumimoji="1"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InputStream</a:t>
            </a:r>
            <a:r>
              <a:rPr kumimoji="1"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은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파일이나 화면 등의 외부 장치로부터 바이트 단위로 </a:t>
            </a:r>
            <a:r>
              <a:rPr kumimoji="1"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입력을 수행하는 데 필요한 </a:t>
            </a: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메소드를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정의</a:t>
            </a:r>
            <a:r>
              <a:rPr kumimoji="1"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한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추상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클래스</a:t>
            </a:r>
            <a:endParaRPr kumimoji="1"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kumimoji="1"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OutputStream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은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파일이나 화면 등의 외부 장치로 바이트 단위로 데이터를 내보내는 경우 필요한 </a:t>
            </a: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메소드를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정의한 추상 클래</a:t>
            </a:r>
            <a:r>
              <a:rPr kumimoji="1"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스</a:t>
            </a:r>
            <a:endParaRPr kumimoji="1"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자바 프로그램은 파일이나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화면 및 소켓 </a:t>
            </a:r>
            <a:r>
              <a:rPr kumimoji="1"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객체를 생성하고 생성된 객체와 </a:t>
            </a: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스트림을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연결한 후 데이터를 입출력</a:t>
            </a:r>
            <a:endParaRPr kumimoji="1" lang="en-US" altLang="ko-KR" sz="1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 bwMode="white">
          <a:xfrm>
            <a:off x="2267744" y="260648"/>
            <a:ext cx="650082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3600" b="1" kern="0" noProof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3</a:t>
            </a:r>
            <a:r>
              <a:rPr kumimoji="0" lang="en-US" altLang="ko-KR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.ByteStream</a:t>
            </a:r>
            <a:endParaRPr kumimoji="0" lang="ko-KR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84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 bwMode="white">
          <a:xfrm>
            <a:off x="2267744" y="260648"/>
            <a:ext cx="650082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3600" b="1" kern="0" noProof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3</a:t>
            </a:r>
            <a:r>
              <a:rPr kumimoji="0" lang="en-US" altLang="ko-KR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.ByteStream</a:t>
            </a:r>
            <a:endParaRPr kumimoji="0" lang="ko-KR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27584" y="1340768"/>
            <a:ext cx="655272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b="1" dirty="0" err="1" smtClean="0">
                <a:solidFill>
                  <a:srgbClr val="FF0000"/>
                </a:solidFill>
              </a:rPr>
              <a:t>InputStream</a:t>
            </a:r>
            <a:r>
              <a:rPr lang="ko-KR" altLang="en-US" sz="1500" b="1" dirty="0" smtClean="0">
                <a:solidFill>
                  <a:srgbClr val="FF0000"/>
                </a:solidFill>
              </a:rPr>
              <a:t>과 </a:t>
            </a:r>
            <a:r>
              <a:rPr lang="en-US" altLang="ko-KR" sz="1500" b="1" dirty="0" err="1" smtClean="0">
                <a:solidFill>
                  <a:srgbClr val="FF0000"/>
                </a:solidFill>
              </a:rPr>
              <a:t>OutputStream</a:t>
            </a:r>
            <a:r>
              <a:rPr lang="en-US" altLang="ko-KR" sz="15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500" b="1" dirty="0" smtClean="0">
                <a:solidFill>
                  <a:srgbClr val="FF0000"/>
                </a:solidFill>
              </a:rPr>
              <a:t>클래스의 특징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043608" y="2257127"/>
            <a:ext cx="288032" cy="307777"/>
            <a:chOff x="5427712" y="1980456"/>
            <a:chExt cx="288032" cy="307777"/>
          </a:xfrm>
        </p:grpSpPr>
        <p:sp>
          <p:nvSpPr>
            <p:cNvPr id="9" name="타원 8"/>
            <p:cNvSpPr/>
            <p:nvPr/>
          </p:nvSpPr>
          <p:spPr>
            <a:xfrm>
              <a:off x="5427712" y="1980456"/>
              <a:ext cx="288032" cy="288032"/>
            </a:xfrm>
            <a:prstGeom prst="ellipse">
              <a:avLst/>
            </a:prstGeom>
            <a:noFill/>
            <a:ln w="19050">
              <a:solidFill>
                <a:srgbClr val="F848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27712" y="198045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F84818"/>
                  </a:solidFill>
                </a:rPr>
                <a:t>1</a:t>
              </a:r>
              <a:endParaRPr lang="ko-KR" altLang="en-US" sz="1400" dirty="0">
                <a:solidFill>
                  <a:srgbClr val="F84818"/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043608" y="2905199"/>
            <a:ext cx="288032" cy="307777"/>
            <a:chOff x="6588224" y="2492896"/>
            <a:chExt cx="288032" cy="307777"/>
          </a:xfrm>
        </p:grpSpPr>
        <p:sp>
          <p:nvSpPr>
            <p:cNvPr id="12" name="타원 11"/>
            <p:cNvSpPr/>
            <p:nvPr/>
          </p:nvSpPr>
          <p:spPr>
            <a:xfrm>
              <a:off x="6588224" y="2492896"/>
              <a:ext cx="288032" cy="288032"/>
            </a:xfrm>
            <a:prstGeom prst="ellipse">
              <a:avLst/>
            </a:prstGeom>
            <a:noFill/>
            <a:ln w="19050">
              <a:solidFill>
                <a:srgbClr val="F848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88224" y="249289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F84818"/>
                  </a:solidFill>
                </a:rPr>
                <a:t>2</a:t>
              </a:r>
              <a:endParaRPr lang="ko-KR" altLang="en-US" sz="1400" dirty="0">
                <a:solidFill>
                  <a:srgbClr val="F84818"/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043608" y="3605534"/>
            <a:ext cx="288032" cy="307777"/>
            <a:chOff x="6588224" y="2492896"/>
            <a:chExt cx="288032" cy="307777"/>
          </a:xfrm>
        </p:grpSpPr>
        <p:sp>
          <p:nvSpPr>
            <p:cNvPr id="15" name="타원 14"/>
            <p:cNvSpPr/>
            <p:nvPr/>
          </p:nvSpPr>
          <p:spPr>
            <a:xfrm>
              <a:off x="6588224" y="2492896"/>
              <a:ext cx="288032" cy="288032"/>
            </a:xfrm>
            <a:prstGeom prst="ellipse">
              <a:avLst/>
            </a:prstGeom>
            <a:noFill/>
            <a:ln w="19050">
              <a:solidFill>
                <a:srgbClr val="F848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588224" y="249289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F84818"/>
                  </a:solidFill>
                </a:rPr>
                <a:t>3</a:t>
              </a:r>
              <a:endParaRPr lang="ko-KR" altLang="en-US" sz="1400" dirty="0">
                <a:solidFill>
                  <a:srgbClr val="F84818"/>
                </a:solidFill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043608" y="4293096"/>
            <a:ext cx="288032" cy="307777"/>
            <a:chOff x="6588224" y="2492896"/>
            <a:chExt cx="288032" cy="307777"/>
          </a:xfrm>
        </p:grpSpPr>
        <p:sp>
          <p:nvSpPr>
            <p:cNvPr id="18" name="타원 17"/>
            <p:cNvSpPr/>
            <p:nvPr/>
          </p:nvSpPr>
          <p:spPr>
            <a:xfrm>
              <a:off x="6588224" y="2492896"/>
              <a:ext cx="288032" cy="288032"/>
            </a:xfrm>
            <a:prstGeom prst="ellipse">
              <a:avLst/>
            </a:prstGeom>
            <a:noFill/>
            <a:ln w="19050">
              <a:solidFill>
                <a:srgbClr val="F848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588224" y="249289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F84818"/>
                  </a:solidFill>
                </a:rPr>
                <a:t>4</a:t>
              </a:r>
              <a:endParaRPr lang="ko-KR" altLang="en-US" sz="1400" dirty="0">
                <a:solidFill>
                  <a:srgbClr val="F84818"/>
                </a:solidFill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1475656" y="2132856"/>
            <a:ext cx="7200800" cy="2516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InputStream</a:t>
            </a:r>
            <a:r>
              <a:rPr lang="ko-KR" altLang="en-US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5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OutputStream</a:t>
            </a:r>
            <a:r>
              <a:rPr lang="ko-KR" altLang="en-US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은 추상 클래스</a:t>
            </a:r>
          </a:p>
          <a:p>
            <a:pPr>
              <a:lnSpc>
                <a:spcPct val="150000"/>
              </a:lnSpc>
            </a:pPr>
            <a:endParaRPr lang="en-US" altLang="ko-KR" sz="15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데이터를 가져오는 </a:t>
            </a:r>
            <a:r>
              <a:rPr lang="en-US" altLang="ko-KR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read( ) </a:t>
            </a:r>
            <a:r>
              <a:rPr lang="ko-KR" altLang="en-US" sz="15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메소드와</a:t>
            </a:r>
            <a:r>
              <a:rPr lang="ko-KR" altLang="en-US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데이터를 보내는 </a:t>
            </a:r>
            <a:r>
              <a:rPr lang="en-US" altLang="ko-KR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write( ) </a:t>
            </a:r>
            <a:r>
              <a:rPr lang="ko-KR" altLang="en-US" sz="15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메소드를</a:t>
            </a:r>
            <a:r>
              <a:rPr lang="ko-KR" altLang="en-US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제공</a:t>
            </a:r>
          </a:p>
          <a:p>
            <a:pPr>
              <a:lnSpc>
                <a:spcPct val="150000"/>
              </a:lnSpc>
            </a:pPr>
            <a:endParaRPr lang="en-US" altLang="ko-KR" sz="15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IOException</a:t>
            </a:r>
            <a:r>
              <a:rPr lang="en-US" altLang="ko-KR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예외를 </a:t>
            </a:r>
            <a:r>
              <a:rPr lang="en-US" altLang="ko-KR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Throws</a:t>
            </a:r>
          </a:p>
          <a:p>
            <a:pPr>
              <a:lnSpc>
                <a:spcPct val="150000"/>
              </a:lnSpc>
            </a:pPr>
            <a:endParaRPr lang="ko-KR" altLang="en-US" sz="15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작업을 수행하고 나면 </a:t>
            </a:r>
            <a:r>
              <a:rPr lang="en-US" altLang="ko-KR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close( ) </a:t>
            </a:r>
            <a:r>
              <a:rPr lang="ko-KR" altLang="en-US" sz="15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메소드로</a:t>
            </a:r>
            <a:r>
              <a:rPr lang="ko-KR" altLang="en-US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5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스트림을</a:t>
            </a:r>
            <a:r>
              <a:rPr lang="ko-KR" altLang="en-US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닫아야</a:t>
            </a:r>
            <a:r>
              <a:rPr lang="en-US" altLang="ko-KR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함</a:t>
            </a:r>
            <a:endParaRPr lang="ko-KR" altLang="en-US" sz="15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순서도: 추출 20"/>
          <p:cNvSpPr/>
          <p:nvPr/>
        </p:nvSpPr>
        <p:spPr>
          <a:xfrm rot="5400000">
            <a:off x="597158" y="1462311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84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55281" y="1513235"/>
            <a:ext cx="7848872" cy="4124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kumimoji="1"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InputStream</a:t>
            </a:r>
            <a:r>
              <a:rPr kumimoji="1"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의 </a:t>
            </a: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메소드</a:t>
            </a:r>
            <a:endParaRPr kumimoji="1" lang="en-US" altLang="ko-KR" sz="1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742950" lvl="1" indent="-285750" fontAlgn="base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kumimoji="1"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available(): </a:t>
            </a:r>
            <a:r>
              <a:rPr kumimoji="1"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읽을 수 있는 바이트 수 리턴</a:t>
            </a:r>
            <a:endParaRPr kumimoji="1" lang="en-US" altLang="ko-KR" sz="1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742950" lvl="1" indent="-285750" fontAlgn="base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void 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close(): </a:t>
            </a:r>
            <a:r>
              <a:rPr kumimoji="1" lang="ko-KR" altLang="en-US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스트림</a:t>
            </a:r>
            <a:r>
              <a:rPr kumimoji="1"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닫기</a:t>
            </a:r>
            <a:endParaRPr kumimoji="1" lang="en-US" altLang="ko-KR" sz="1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742950" lvl="1" indent="-285750" fontAlgn="base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abstract  </a:t>
            </a:r>
            <a:r>
              <a:rPr kumimoji="1"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read(): </a:t>
            </a:r>
            <a:r>
              <a:rPr kumimoji="1"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입력 </a:t>
            </a:r>
            <a:r>
              <a:rPr kumimoji="1" lang="ko-KR" altLang="en-US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스트림로부터</a:t>
            </a:r>
            <a:r>
              <a:rPr kumimoji="1"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다음의 바이트 데이터를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읽어서 </a:t>
            </a: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리턴하는데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읽은 데이터가 없으면 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-1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을 리턴</a:t>
            </a:r>
            <a:endParaRPr kumimoji="1" lang="en-US" altLang="ko-KR" sz="1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742950" lvl="1" indent="-285750" fontAlgn="base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kumimoji="1"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read(byte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[] b): </a:t>
            </a:r>
            <a:r>
              <a:rPr kumimoji="1"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입력 </a:t>
            </a:r>
            <a:r>
              <a:rPr kumimoji="1" lang="ko-KR" altLang="en-US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스트림로부터</a:t>
            </a:r>
            <a:r>
              <a:rPr kumimoji="1"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읽어들여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그것을 버퍼 배열 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에 추가하는 데 읽는데 성공하면 읽은 위치를 </a:t>
            </a: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리턴하고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읽지 못했으면 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-1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을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리턴</a:t>
            </a:r>
            <a:endParaRPr kumimoji="1" lang="en-US" altLang="ko-KR" sz="1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742950" lvl="1" indent="-285750" fontAlgn="base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kumimoji="1"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</a:t>
            </a:r>
            <a:r>
              <a:rPr kumimoji="1"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nt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read(byte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[] b, </a:t>
            </a:r>
            <a:r>
              <a:rPr kumimoji="1"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off, </a:t>
            </a:r>
            <a:r>
              <a:rPr kumimoji="1"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len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): </a:t>
            </a:r>
            <a:r>
              <a:rPr kumimoji="1"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입력 </a:t>
            </a: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스트림로부터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off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부터 </a:t>
            </a:r>
            <a:r>
              <a:rPr kumimoji="1"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len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바이트 만큼의 데이터를 </a:t>
            </a:r>
            <a:r>
              <a:rPr kumimoji="1"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바이트 배열에 읽어옵니다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 </a:t>
            </a:r>
          </a:p>
          <a:p>
            <a:pPr marL="742950" lvl="1" indent="-285750" fontAlgn="base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l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ong 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skip (long n): </a:t>
            </a:r>
            <a:r>
              <a:rPr kumimoji="1"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입력 </a:t>
            </a:r>
            <a:r>
              <a:rPr kumimoji="1" lang="ko-KR" altLang="en-US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스트림으로부터의</a:t>
            </a:r>
            <a:r>
              <a:rPr kumimoji="1"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데이터를 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n </a:t>
            </a:r>
            <a:r>
              <a:rPr kumimoji="1"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바이트만 </a:t>
            </a:r>
            <a:r>
              <a:rPr kumimoji="1" lang="ko-KR" altLang="en-US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스킵</a:t>
            </a:r>
            <a:r>
              <a:rPr kumimoji="1"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해 그 범위의 데이터를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파기</a:t>
            </a:r>
            <a:endParaRPr kumimoji="1"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1" fontAlgn="base">
              <a:spcBef>
                <a:spcPts val="600"/>
              </a:spcBef>
              <a:spcAft>
                <a:spcPts val="600"/>
              </a:spcAft>
            </a:pPr>
            <a:endParaRPr kumimoji="1" lang="en-US" altLang="ko-KR" sz="1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 bwMode="white">
          <a:xfrm>
            <a:off x="2267744" y="260648"/>
            <a:ext cx="650082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3600" b="1" kern="0" noProof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3</a:t>
            </a:r>
            <a:r>
              <a:rPr kumimoji="0" lang="en-US" altLang="ko-KR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.ByteStream</a:t>
            </a:r>
            <a:endParaRPr kumimoji="0" lang="ko-KR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87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55281" y="1249010"/>
            <a:ext cx="7848872" cy="4124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kumimoji="1"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OutputStream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의 </a:t>
            </a: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메소드</a:t>
            </a:r>
            <a:endParaRPr kumimoji="1"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742950" lvl="1" indent="-285750" fontAlgn="base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void close (): </a:t>
            </a: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스트림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닫기</a:t>
            </a:r>
            <a:endParaRPr kumimoji="1"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742950" lvl="1" indent="-285750" fontAlgn="base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void write(byte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[] b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): b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를 출력 </a:t>
            </a: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스트림에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기록</a:t>
            </a:r>
            <a:endParaRPr kumimoji="1" lang="en-US" altLang="ko-KR" sz="1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742950" lvl="1" indent="-285750" fontAlgn="base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void write(byte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[] b, </a:t>
            </a:r>
            <a:r>
              <a:rPr kumimoji="1"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off, </a:t>
            </a:r>
            <a:r>
              <a:rPr kumimoji="1"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len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):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바이트 배열 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를 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off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부터 </a:t>
            </a:r>
            <a:r>
              <a:rPr kumimoji="1"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len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만큼 기록</a:t>
            </a:r>
            <a:endParaRPr kumimoji="1"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742950" lvl="1" indent="-285750" fontAlgn="base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void 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write(</a:t>
            </a:r>
            <a:r>
              <a:rPr kumimoji="1"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b): 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</a:t>
            </a:r>
            <a:r>
              <a:rPr kumimoji="1"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를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문자로 변환해서 출력 </a:t>
            </a:r>
            <a:r>
              <a:rPr kumimoji="1" lang="ko-KR" altLang="en-US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스트림에</a:t>
            </a:r>
            <a:r>
              <a:rPr kumimoji="1"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기록</a:t>
            </a:r>
            <a:endParaRPr kumimoji="1"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742950" lvl="1" indent="-285750" fontAlgn="base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void flush():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버퍼에 남아있는 데이터를 모두 출력시키는 </a:t>
            </a: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메소드로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출력이 완료되면 이 </a:t>
            </a: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메소드를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호출해서 버퍼의 데이터를 전부 출력해 주어야 합니다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endParaRPr kumimoji="1" lang="en-US" altLang="ko-KR" sz="1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742950" lvl="1" indent="-285750" fontAlgn="base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long skip 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(long n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):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입력 </a:t>
            </a: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스트림으로부터의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데이터를 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n </a:t>
            </a:r>
            <a:r>
              <a:rPr kumimoji="1"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바이트만 </a:t>
            </a:r>
            <a:r>
              <a:rPr kumimoji="1" lang="ko-KR" altLang="en-US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스킵</a:t>
            </a:r>
            <a:r>
              <a:rPr kumimoji="1"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해 그 범위의 데이터를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파기</a:t>
            </a:r>
            <a:endParaRPr kumimoji="1"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742950" lvl="1" indent="-285750" fontAlgn="base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실제 데이터를 전송할 때는 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write </a:t>
            </a: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메소드를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이용해서 </a:t>
            </a: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스트림에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기록한 후 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flush </a:t>
            </a: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메소드를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호출해서 전송해야 합니다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endParaRPr kumimoji="1" lang="en-US" altLang="ko-KR" sz="1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 bwMode="white">
          <a:xfrm>
            <a:off x="2267744" y="260648"/>
            <a:ext cx="650082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3600" b="1" kern="0" noProof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3</a:t>
            </a:r>
            <a:r>
              <a:rPr kumimoji="0" lang="en-US" altLang="ko-KR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.ByteStream</a:t>
            </a:r>
            <a:endParaRPr kumimoji="0" lang="ko-KR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38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17568" y="6496893"/>
            <a:ext cx="2133600" cy="244475"/>
          </a:xfrm>
        </p:spPr>
        <p:txBody>
          <a:bodyPr/>
          <a:lstStyle/>
          <a:p>
            <a:fld id="{23BA5970-03A6-496F-978B-4258F7D373A8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 bwMode="white">
          <a:xfrm>
            <a:off x="2267744" y="260648"/>
            <a:ext cx="650082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3600" b="1" kern="0" noProof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3</a:t>
            </a:r>
            <a:r>
              <a:rPr kumimoji="0" lang="en-US" altLang="ko-KR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.ByteStream</a:t>
            </a:r>
            <a:endParaRPr kumimoji="0" lang="ko-KR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11560" y="1268760"/>
            <a:ext cx="6048672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700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InputStream</a:t>
            </a:r>
            <a:r>
              <a:rPr lang="en-US" altLang="ko-KR" sz="17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700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OutputStream</a:t>
            </a:r>
            <a:r>
              <a:rPr lang="ko-KR" altLang="en-US" sz="17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하위 클래스들</a:t>
            </a:r>
            <a:endParaRPr lang="en-US" altLang="ko-KR" sz="17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순서도: 추출 7"/>
          <p:cNvSpPr/>
          <p:nvPr/>
        </p:nvSpPr>
        <p:spPr>
          <a:xfrm rot="5400000">
            <a:off x="374533" y="136177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45764" y="1601505"/>
            <a:ext cx="8014667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FileInputStream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FileOutputStream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파일로부터 바이트 단위로 데이터를 </a:t>
            </a:r>
            <a:r>
              <a:rPr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입출력하기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위한 </a:t>
            </a:r>
            <a:r>
              <a:rPr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스트림</a:t>
            </a:r>
            <a:endParaRPr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ByteArrayInputStream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ByteArrayOutputStream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바이트 배열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메모리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입출력하기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위한 </a:t>
            </a:r>
            <a:r>
              <a:rPr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스트림</a:t>
            </a:r>
            <a:endParaRPr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PipedInputStream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PipedOutputStream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프로세스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간에 바이트 단위의 데이터를 </a:t>
            </a:r>
            <a:r>
              <a:rPr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입출력하기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위한 </a:t>
            </a:r>
            <a:r>
              <a:rPr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스트림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AudioInputStream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AudioOutputStream</a:t>
            </a:r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오디오에 </a:t>
            </a:r>
            <a:r>
              <a:rPr lang="ko-KR" altLang="en-US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입출력하기</a:t>
            </a:r>
            <a:r>
              <a:rPr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위한 </a:t>
            </a:r>
            <a:r>
              <a:rPr lang="ko-KR" altLang="en-US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스트림</a:t>
            </a:r>
            <a:r>
              <a:rPr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위의 </a:t>
            </a:r>
            <a:r>
              <a:rPr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스트림을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생성하고 그 </a:t>
            </a:r>
            <a:r>
              <a:rPr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스트림을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기반으로 생성되는 보조 </a:t>
            </a:r>
            <a:r>
              <a:rPr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스트림</a:t>
            </a:r>
            <a:endParaRPr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FilterInputStream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FilterOutputStream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필터를 이용한 입출력을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지원하는 추상클래스</a:t>
            </a:r>
            <a:endParaRPr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BufferedInputStream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Buffered</a:t>
            </a:r>
            <a:r>
              <a:rPr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OutputStream</a:t>
            </a:r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버퍼를 </a:t>
            </a:r>
            <a:r>
              <a:rPr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이용한 입출력</a:t>
            </a:r>
            <a:endParaRPr lang="en-US" altLang="ko-KR" sz="1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DataInputStream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DataOutputStream</a:t>
            </a:r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기본형 데이터 </a:t>
            </a:r>
            <a:r>
              <a:rPr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입출력</a:t>
            </a:r>
            <a:endParaRPr lang="en-US" altLang="ko-KR" sz="1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SequenceInputStream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2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개의 </a:t>
            </a:r>
            <a:r>
              <a:rPr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스트림을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연결하기 위한 </a:t>
            </a:r>
            <a:r>
              <a:rPr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스트림</a:t>
            </a:r>
            <a:endParaRPr lang="en-US" altLang="ko-KR" sz="1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LineNumberInputStream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읽어온 데이터의 라인번호를 카운트</a:t>
            </a:r>
            <a:endParaRPr lang="en-US" altLang="ko-KR" sz="1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ObjectInputStream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ObjectOutputStream</a:t>
            </a:r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객체 단위의 입출력</a:t>
            </a:r>
            <a:endParaRPr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PushbackInputStream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버퍼에서 읽어온 데이터를 되돌리는 </a:t>
            </a:r>
            <a:r>
              <a:rPr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스트림</a:t>
            </a:r>
            <a:endParaRPr lang="en-US" altLang="ko-KR" sz="1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PrintStream</a:t>
            </a:r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버퍼를 이용하며 출력을 위한 </a:t>
            </a:r>
            <a:r>
              <a:rPr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메소드를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조금 더 소유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(print, </a:t>
            </a:r>
            <a:r>
              <a:rPr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println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printf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0438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539552" y="1412775"/>
            <a:ext cx="784887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java.io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패키지에 존재하는 시스템에 </a:t>
            </a:r>
            <a:r>
              <a:rPr kumimoji="1"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있는 파일이나 </a:t>
            </a:r>
            <a:r>
              <a:rPr kumimoji="1" lang="ko-KR" altLang="en-US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디렉토리를</a:t>
            </a:r>
            <a:r>
              <a:rPr kumimoji="1"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추상화한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클래스</a:t>
            </a:r>
            <a:endParaRPr kumimoji="1" lang="en-US" altLang="ko-KR" sz="1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File </a:t>
            </a:r>
            <a:r>
              <a:rPr kumimoji="1"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클래스를 이용하면 파일의 크기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 </a:t>
            </a:r>
            <a:r>
              <a:rPr kumimoji="1"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생성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삭제 작업 및 </a:t>
            </a:r>
            <a:r>
              <a:rPr kumimoji="1"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마지막 수정날짜 등 다양한 정보를 알 수 있는 </a:t>
            </a: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메소드를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제공</a:t>
            </a:r>
            <a:endParaRPr kumimoji="1" lang="en-US" altLang="ko-KR" sz="1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 bwMode="white">
          <a:xfrm>
            <a:off x="2267744" y="260648"/>
            <a:ext cx="650082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3600" b="1" kern="0" noProof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1</a:t>
            </a:r>
            <a:r>
              <a:rPr kumimoji="0" lang="en-US" altLang="ko-KR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. File </a:t>
            </a:r>
            <a:r>
              <a:rPr kumimoji="0" lang="ko-KR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클래스</a:t>
            </a:r>
            <a:endParaRPr kumimoji="0" lang="ko-KR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Picture 1" descr="표14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66" b="10234"/>
          <a:stretch>
            <a:fillRect/>
          </a:stretch>
        </p:blipFill>
        <p:spPr bwMode="auto">
          <a:xfrm>
            <a:off x="611560" y="2780928"/>
            <a:ext cx="7776864" cy="2016224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 bwMode="white">
          <a:xfrm>
            <a:off x="2267744" y="260648"/>
            <a:ext cx="650082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3600" b="1" kern="0" noProof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3</a:t>
            </a:r>
            <a:r>
              <a:rPr kumimoji="0" lang="en-US" altLang="ko-KR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.ByteStream</a:t>
            </a:r>
            <a:endParaRPr kumimoji="0" lang="ko-KR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11560" y="1628800"/>
            <a:ext cx="6048672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700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InputStream</a:t>
            </a:r>
            <a:r>
              <a:rPr lang="en-US" altLang="ko-KR" sz="17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700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OutputStream</a:t>
            </a:r>
            <a:r>
              <a:rPr lang="ko-KR" altLang="en-US" sz="17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하위 클래스들</a:t>
            </a:r>
            <a:endParaRPr lang="en-US" altLang="ko-KR" sz="17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순서도: 추출 7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043608" y="1714488"/>
            <a:ext cx="655272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5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5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BufferedInputStream</a:t>
            </a:r>
            <a:r>
              <a:rPr lang="en-US" altLang="ko-KR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5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BufferedOutputStream</a:t>
            </a:r>
            <a:endParaRPr lang="ko-KR" altLang="en-US" sz="15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187623" y="2285992"/>
            <a:ext cx="7776864" cy="1592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각각 </a:t>
            </a:r>
            <a:r>
              <a:rPr lang="en-US" altLang="ko-KR" sz="15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FilterInputStream</a:t>
            </a:r>
            <a:r>
              <a:rPr lang="en-US" altLang="ko-KR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5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FilterOutputStream</a:t>
            </a:r>
            <a:r>
              <a:rPr lang="en-US" altLang="ko-KR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클래스를 상속받은 하위 클래스들 </a:t>
            </a:r>
          </a:p>
          <a:p>
            <a:endParaRPr lang="en-US" altLang="ko-KR" sz="15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내부에 버퍼를 저장하고 있어서 </a:t>
            </a:r>
            <a:r>
              <a:rPr lang="en-US" altLang="ko-KR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IO </a:t>
            </a:r>
            <a:r>
              <a:rPr lang="ko-KR" altLang="en-US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프로그램의 단점인 </a:t>
            </a:r>
            <a:r>
              <a:rPr lang="ko-KR" altLang="en-US" sz="15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지연성을</a:t>
            </a:r>
            <a:r>
              <a:rPr lang="ko-KR" altLang="en-US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최대한 줄이고자 생성</a:t>
            </a:r>
            <a:endParaRPr lang="en-US" altLang="ko-KR" sz="15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15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차 </a:t>
            </a:r>
            <a:r>
              <a:rPr lang="ko-KR" altLang="en-US" sz="15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스트림</a:t>
            </a:r>
            <a:r>
              <a:rPr lang="ko-KR" altLang="en-US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클래스 </a:t>
            </a:r>
            <a:r>
              <a:rPr lang="en-US" altLang="ko-KR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 소스에서 직접 데이터를 </a:t>
            </a:r>
            <a:r>
              <a:rPr lang="ko-KR" altLang="en-US" sz="15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입력받는</a:t>
            </a:r>
            <a:r>
              <a:rPr lang="ko-KR" altLang="en-US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것보다는</a:t>
            </a:r>
            <a:endParaRPr lang="en-US" altLang="ko-KR" sz="15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              </a:t>
            </a:r>
            <a:r>
              <a:rPr lang="ko-KR" altLang="en-US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다른 입력 </a:t>
            </a:r>
            <a:r>
              <a:rPr lang="ko-KR" altLang="en-US" sz="15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스트림을</a:t>
            </a:r>
            <a:r>
              <a:rPr lang="ko-KR" altLang="en-US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매개변수로 받은 후 버퍼 </a:t>
            </a:r>
            <a:r>
              <a:rPr lang="ko-KR" altLang="en-US" sz="15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스트림으로</a:t>
            </a:r>
            <a:r>
              <a:rPr lang="ko-KR" altLang="en-US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변환</a:t>
            </a:r>
            <a:endParaRPr lang="en-US" altLang="ko-KR" sz="15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1691680" y="3786190"/>
            <a:ext cx="5832648" cy="683473"/>
            <a:chOff x="1115616" y="4869160"/>
            <a:chExt cx="5832648" cy="683473"/>
          </a:xfrm>
        </p:grpSpPr>
        <p:pic>
          <p:nvPicPr>
            <p:cNvPr id="45" name="Picture 2" descr="C:\Users\Toshiba\Desktop\자바 이미지\첨부187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87624" y="4941168"/>
              <a:ext cx="5760640" cy="611465"/>
            </a:xfrm>
            <a:prstGeom prst="rect">
              <a:avLst/>
            </a:prstGeom>
            <a:noFill/>
          </p:spPr>
        </p:pic>
        <p:sp>
          <p:nvSpPr>
            <p:cNvPr id="46" name="순서도: 처리 45"/>
            <p:cNvSpPr/>
            <p:nvPr/>
          </p:nvSpPr>
          <p:spPr>
            <a:xfrm>
              <a:off x="1115616" y="4869160"/>
              <a:ext cx="5832648" cy="648072"/>
            </a:xfrm>
            <a:prstGeom prst="flowChartProcess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7" name="순서도: 추출 46"/>
          <p:cNvSpPr/>
          <p:nvPr/>
        </p:nvSpPr>
        <p:spPr>
          <a:xfrm rot="5400000">
            <a:off x="957198" y="2343599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순서도: 추출 47"/>
          <p:cNvSpPr/>
          <p:nvPr/>
        </p:nvSpPr>
        <p:spPr>
          <a:xfrm rot="5400000">
            <a:off x="957198" y="2804450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순서도: 추출 48"/>
          <p:cNvSpPr/>
          <p:nvPr/>
        </p:nvSpPr>
        <p:spPr>
          <a:xfrm rot="5400000">
            <a:off x="957198" y="3308506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2" descr="C:\Users\Toshiba\Desktop\자바 이미지\첨부18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24" y="4500570"/>
            <a:ext cx="7416304" cy="20432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0438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67544" y="1283295"/>
            <a:ext cx="7848872" cy="3570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6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바이트 배열 </a:t>
            </a:r>
            <a:r>
              <a:rPr kumimoji="1" lang="ko-KR" altLang="en-US" sz="16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스트림</a:t>
            </a:r>
            <a:r>
              <a:rPr kumimoji="1" lang="ko-KR" altLang="en-US" sz="16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사용</a:t>
            </a:r>
            <a:endParaRPr kumimoji="1" lang="en-US" altLang="ko-KR" sz="1600" b="1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import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java.io.ByteArrayInputStream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import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java.io.ByteArrayOutputStream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import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java.io.IOException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public class Main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public static void main(String[]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args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String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insa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"Hello";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//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문자열의 바이트 크기만큼 배열 생성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byte []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outSrc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new byte[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insa.getBytes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().length];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//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문자열을 바이트 배열로 변환해서 읽을 수 있는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스트림으로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변환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ByteArrayInputStream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bais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new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ByteArrayInputStream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insa.getBytes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//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바이트 배열에 데이터를 기록할 수 있는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스트림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생성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ByteArrayOutputStream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baos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new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ByteArrayOutputStream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 bwMode="white">
          <a:xfrm>
            <a:off x="2267744" y="260648"/>
            <a:ext cx="650082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ko-KR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예제</a:t>
            </a:r>
            <a:r>
              <a:rPr lang="en-US" altLang="ko-KR" sz="28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-</a:t>
            </a:r>
            <a:r>
              <a:rPr lang="en-US" altLang="ko-KR" sz="2800" b="1" kern="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ByteStream</a:t>
            </a:r>
            <a:r>
              <a:rPr lang="en-US" altLang="ko-KR" sz="28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.</a:t>
            </a:r>
            <a:r>
              <a:rPr kumimoji="0" lang="en-US" altLang="ko-KR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java</a:t>
            </a:r>
            <a:endParaRPr kumimoji="0" lang="ko-KR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7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395536" y="1196752"/>
            <a:ext cx="7848872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idx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0;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try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while (true)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//</a:t>
            </a:r>
            <a:r>
              <a:rPr kumimoji="1" lang="en-US" altLang="ko-KR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bais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의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소스에서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outSrc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의 크기만큼을 읽어서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outSrc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에 저장하고 읽은 개수를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idx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에 저장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idx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bais.read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outSrc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//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읽은 데이터가 없으면 읽기 중단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if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idx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== -1)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break;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//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읽은 데이터를 출력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for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(byte b :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outSrc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System.out.println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((char)b);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catch (Exception e)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System.out.println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e.getMessage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finally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//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스트림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닫기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try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bais.close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baos.close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catch 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IOException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e)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System.out.println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e.getMessage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 bwMode="white">
          <a:xfrm>
            <a:off x="2267744" y="260648"/>
            <a:ext cx="650082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ko-KR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예제</a:t>
            </a:r>
            <a:r>
              <a:rPr lang="en-US" altLang="ko-KR" sz="28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-</a:t>
            </a:r>
            <a:r>
              <a:rPr lang="en-US" altLang="ko-KR" sz="2800" b="1" kern="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ByteStream</a:t>
            </a:r>
            <a:r>
              <a:rPr lang="en-US" altLang="ko-KR" sz="28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.</a:t>
            </a:r>
            <a:r>
              <a:rPr kumimoji="0" lang="en-US" altLang="ko-KR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java</a:t>
            </a:r>
            <a:endParaRPr kumimoji="0" lang="ko-KR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13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66265" y="1266140"/>
            <a:ext cx="7848872" cy="4755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kumimoji="1"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FileInputStream</a:t>
            </a:r>
            <a:endParaRPr kumimoji="1"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kumimoji="1" lang="en-US" altLang="ko-KR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FileInputStream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은 시스템에 있는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파일을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읽을 수 있는 기능을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제공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파일을 읽을 때는 파일의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경로 또는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파일 객체를 생성자의 매개 변수로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설정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파일이 존재하지 않으면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FileNotFoundException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을 발생하게 됩니다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kumimoji="1" lang="ko-KR" altLang="en-US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생성자</a:t>
            </a:r>
            <a:endParaRPr kumimoji="1" lang="en-US" altLang="ko-KR" sz="14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1200150" lvl="2" indent="-285750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kumimoji="1" lang="en-US" altLang="ko-KR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FileInputStream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(String name)</a:t>
            </a:r>
          </a:p>
          <a:p>
            <a:pPr marL="1200150" lvl="2" indent="-285750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kumimoji="1" lang="en-US" altLang="ko-KR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FileInputStream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(File file)</a:t>
            </a:r>
          </a:p>
          <a:p>
            <a:pPr lvl="2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v"/>
            </a:pPr>
            <a:endParaRPr kumimoji="1" lang="en-US" altLang="ko-KR" sz="14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kumimoji="1"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FileOutputStream</a:t>
            </a:r>
            <a:endParaRPr kumimoji="1" lang="en-US" altLang="ko-KR" sz="1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kumimoji="1" lang="en-US" altLang="ko-KR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FileOutputStream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은 시스템에 있는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파일에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기록할 수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있는 기능을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제공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파일이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존재하지 않으면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파일을 생성하고 파일이 있으면 덮어 씌우게 됩니다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kumimoji="1" lang="ko-KR" altLang="en-US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생성자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– append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는 존재하는 경우 추가할 것인지의 여부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1200150" lvl="2" indent="-285750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kumimoji="1" lang="en-US" altLang="ko-KR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FileOutputStream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(String name)</a:t>
            </a:r>
          </a:p>
          <a:p>
            <a:pPr marL="1200150" lvl="2" indent="-285750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kumimoji="1" lang="en-US" altLang="ko-KR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FileOutputStream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(String name, </a:t>
            </a:r>
            <a:r>
              <a:rPr kumimoji="1" lang="en-US" altLang="ko-KR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boolean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append)</a:t>
            </a:r>
          </a:p>
          <a:p>
            <a:pPr marL="1200150" lvl="2" indent="-285750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kumimoji="1" lang="en-US" altLang="ko-KR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FileOutputStream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(File file)</a:t>
            </a:r>
          </a:p>
          <a:p>
            <a:pPr marL="1200150" lvl="2" indent="-285750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kumimoji="1" lang="en-US" altLang="ko-KR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FileOutputStream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(File </a:t>
            </a:r>
            <a:r>
              <a:rPr kumimoji="1" lang="en-US" altLang="ko-KR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file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 </a:t>
            </a:r>
            <a:r>
              <a:rPr kumimoji="1" lang="en-US" altLang="ko-KR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boolean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append)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 bwMode="white">
          <a:xfrm>
            <a:off x="2267744" y="260648"/>
            <a:ext cx="650082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36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3.ByteStream</a:t>
            </a:r>
            <a:endParaRPr lang="ko-KR" altLang="en-US" sz="36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23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539552" y="1446450"/>
            <a:ext cx="7848872" cy="486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6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파일에 바이트 단위로 읽고 쓰기</a:t>
            </a:r>
            <a:endParaRPr kumimoji="1" lang="en-US" altLang="ko-KR" sz="14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import java.io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.*;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public class Main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public static void main(String[]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args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//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현재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디렉토리의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byte.txt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파일에 바이트 단위로 데이터를 기록할 수 있는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//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파일출력스트림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생성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-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이렇게 생성하면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close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하지 않아도 됨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try 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FileOutputStream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fos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new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FileOutputStream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("./byte.txt"))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//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기록할 바이트 배열 생성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byte[] b = { 'H', 'e', 'l', 'l', 'o' };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//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파일출력스트림에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의 내용을 바이트 단위로 기록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fos.write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(b);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//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버퍼의 내용을 전부 출력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fos.flush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//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스트림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닫기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System.out.println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("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파일 쓰기에 성공했습니다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.");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} catch 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FileNotFoundException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e)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System.out.println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("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파일이 생성되지 않습니다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.\n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경로를 확인하세요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");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} catch (Exception e)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System.out.println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("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파일에 쓰기를 실패 했습니다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.\n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내용을 확인하세요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");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 bwMode="white">
          <a:xfrm>
            <a:off x="2267744" y="260648"/>
            <a:ext cx="650082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ko-KR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예제</a:t>
            </a:r>
            <a:r>
              <a:rPr lang="en-US" altLang="ko-KR" sz="28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-</a:t>
            </a:r>
            <a:r>
              <a:rPr lang="en-US" altLang="ko-KR" sz="2800" b="1" kern="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FileStream</a:t>
            </a:r>
            <a:r>
              <a:rPr lang="en-US" altLang="ko-KR" sz="28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.</a:t>
            </a:r>
            <a:r>
              <a:rPr kumimoji="0" lang="en-US" altLang="ko-KR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java(</a:t>
            </a:r>
            <a:r>
              <a:rPr lang="ko-KR" altLang="en-US" sz="28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파일 읽고 쓰기</a:t>
            </a:r>
            <a:r>
              <a:rPr kumimoji="0" lang="en-US" altLang="ko-KR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)</a:t>
            </a:r>
            <a:endParaRPr kumimoji="0" lang="ko-KR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11" t="33609" r="59475" b="46300"/>
          <a:stretch/>
        </p:blipFill>
        <p:spPr bwMode="auto">
          <a:xfrm>
            <a:off x="5148064" y="980728"/>
            <a:ext cx="3620506" cy="1454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106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539552" y="1268760"/>
            <a:ext cx="7848872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//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현재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디렉토리의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byte.txt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파일에서 바이트 단위로 데이터를 읽을 수 있는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//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파일입력스트림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생성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-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이렇게 생성하면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close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하지 않아도 됨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try 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FileInputStream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fis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new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FileInputStream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("./byte.txt"))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//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파일의 크기만큼의 바이트 배열을 생성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byte[] b = new byte[(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fis.available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())];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//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데이터 읽기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fis.read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(b);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//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읽은 데이터를 출력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for (byte temp : b)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System.out.print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((char) temp + ",");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} catch 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FileNotFoundException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e)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System.out.println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("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파일이 존재하지 않습니다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.\n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경로를 확인하세요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");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} catch (Exception e)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System.out.println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("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파일에서 읽기를 실패 했습니다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.\n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내용을 확인하세요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");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 bwMode="white">
          <a:xfrm>
            <a:off x="2267744" y="260648"/>
            <a:ext cx="650082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ko-KR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예제</a:t>
            </a:r>
            <a:r>
              <a:rPr lang="en-US" altLang="ko-KR" sz="28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-</a:t>
            </a:r>
            <a:r>
              <a:rPr lang="en-US" altLang="ko-KR" sz="2800" b="1" kern="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FileStream</a:t>
            </a:r>
            <a:r>
              <a:rPr lang="en-US" altLang="ko-KR" sz="28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.</a:t>
            </a:r>
            <a:r>
              <a:rPr kumimoji="0" lang="en-US" altLang="ko-KR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java(</a:t>
            </a:r>
            <a:r>
              <a:rPr lang="ko-KR" altLang="en-US" sz="28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파일 읽고 쓰기</a:t>
            </a:r>
            <a:r>
              <a:rPr kumimoji="0" lang="en-US" altLang="ko-KR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)</a:t>
            </a:r>
            <a:endParaRPr kumimoji="0" lang="ko-KR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93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66265" y="1285597"/>
            <a:ext cx="7848872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kumimoji="1"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BufferedInputStream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</a:t>
            </a:r>
            <a:r>
              <a:rPr kumimoji="1"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BufferedOutputStream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 </a:t>
            </a:r>
            <a:r>
              <a:rPr kumimoji="1"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바이트 입출력을 위한 클래스</a:t>
            </a:r>
            <a:endParaRPr kumimoji="1" lang="en-US" altLang="ko-KR" sz="1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0" fontAlgn="base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버퍼는 </a:t>
            </a:r>
            <a:r>
              <a:rPr kumimoji="1"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입출력을 향상 시키기 위하여 사용하는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방법</a:t>
            </a:r>
            <a:endParaRPr kumimoji="1" lang="en-US" altLang="ko-KR" sz="1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0" fontAlgn="base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버퍼를 사용하지 않는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클래스는 내부적으로 하부 플랫폼의 </a:t>
            </a: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네이티브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메소드를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호출하는데 이런 호출이 많아 질수록 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I/O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속도가 저하됩니다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</a:p>
          <a:p>
            <a:pPr lvl="0" fontAlgn="base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버퍼를 </a:t>
            </a:r>
            <a:r>
              <a:rPr kumimoji="1"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사용하여 데이터를 모았다가 한꺼번에 처리하면 </a:t>
            </a: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네이티브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메소드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호출 횟수가 줄어들어서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속도가 향상</a:t>
            </a:r>
            <a:endParaRPr kumimoji="1"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0" fontAlgn="base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생성자는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InputStream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과 </a:t>
            </a:r>
            <a:r>
              <a:rPr kumimoji="1"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OutputStream</a:t>
            </a:r>
            <a:r>
              <a:rPr kumimoji="1"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객체를 매개변수로 받아서 생성합니다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endParaRPr kumimoji="1" lang="en-US" altLang="ko-KR" sz="1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 bwMode="white">
          <a:xfrm>
            <a:off x="2267744" y="260648"/>
            <a:ext cx="650082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40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3.ByteStream</a:t>
            </a:r>
            <a:endParaRPr lang="ko-KR" altLang="en-US" sz="40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370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539552" y="1628800"/>
            <a:ext cx="7848872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import java.io.*;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public class Main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public static void main(String[]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args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//buffer.txt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파일에 데이터를 바이트 단위로 기록할 수 있는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스트림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생성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try(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FileOutputStream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fos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new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FileOutputStream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("./buffer.txt");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BufferedOutputStream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bos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new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BufferedOutputStream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fos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);)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byte [] b = {'H', 'e', 'l', 'l', 'o'};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bos.write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(b);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bos.flush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System.out.println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("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파일 쓰기에 성공했습니다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.");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} catch 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FileNotFoundException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e)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System.out.println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("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파일이 생성되지 않습니다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.\n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경로를 확인하세요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");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catch (Exception e)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System.out.println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("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파일에 쓰기를 실패 했습니다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.\n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내용을 확인하세요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");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 bwMode="white">
          <a:xfrm>
            <a:off x="2267744" y="260648"/>
            <a:ext cx="650082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ko-KR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예제</a:t>
            </a:r>
            <a:r>
              <a:rPr lang="en-US" altLang="ko-KR" sz="28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-</a:t>
            </a:r>
            <a:r>
              <a:rPr lang="en-US" altLang="ko-KR" sz="2800" b="1" kern="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BufferStream</a:t>
            </a:r>
            <a:r>
              <a:rPr lang="en-US" altLang="ko-KR" sz="28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.</a:t>
            </a:r>
            <a:r>
              <a:rPr kumimoji="0" lang="en-US" altLang="ko-KR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java(</a:t>
            </a:r>
            <a:r>
              <a:rPr lang="ko-KR" altLang="en-US" sz="2800" b="1" kern="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파일읽고쓰기</a:t>
            </a:r>
            <a:r>
              <a:rPr kumimoji="0" lang="en-US" altLang="ko-KR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)</a:t>
            </a:r>
            <a:endParaRPr kumimoji="0" lang="ko-KR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11" t="33609" r="59475" b="46300"/>
          <a:stretch/>
        </p:blipFill>
        <p:spPr bwMode="auto">
          <a:xfrm>
            <a:off x="5148064" y="980728"/>
            <a:ext cx="3620506" cy="1454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142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539552" y="1412776"/>
            <a:ext cx="7848872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//buffer.txt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파일에 데이터를 바이트 단위로 읽을 수 있는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스트림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생성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try(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FileInputStream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fis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new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FileInputStream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("./buffer.txt");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BufferedInputStream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bis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new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BufferedInputStream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fis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	)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byte [] b = new byte[(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bis.available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())];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bis.read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(b);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for(byte temp : b){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System.out.print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((char)temp);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} catch 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FileNotFoundException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e)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System.out.println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("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파일이 존재하지 않습니다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.\n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경로를 확인하세요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");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catch (Exception e)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System.out.println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("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파일에서 읽기를 실패 했습니다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.\n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내용을 확인하세요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");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 bwMode="white">
          <a:xfrm>
            <a:off x="2267744" y="260648"/>
            <a:ext cx="650082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8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예제</a:t>
            </a:r>
            <a:r>
              <a:rPr lang="en-US" altLang="ko-KR" sz="28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-BufferStream.java(</a:t>
            </a:r>
            <a:r>
              <a:rPr lang="ko-KR" altLang="en-US" sz="2800" b="1" kern="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파일읽고쓰기</a:t>
            </a:r>
            <a:r>
              <a:rPr lang="en-US" altLang="ko-KR" sz="28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28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63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66265" y="1268760"/>
            <a:ext cx="7848872" cy="463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kumimoji="1"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DataInputStream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&amp; </a:t>
            </a:r>
            <a:r>
              <a:rPr kumimoji="1" lang="en-US" altLang="ko-KR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Data</a:t>
            </a:r>
            <a:r>
              <a:rPr kumimoji="1"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OutputStream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은 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primitive type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데이터를 </a:t>
            </a: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입출력하기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위한 클래스</a:t>
            </a:r>
            <a:endParaRPr kumimoji="1" lang="en-US" altLang="ko-KR" sz="1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800100" lvl="1" indent="-342900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kumimoji="1" lang="en-US" altLang="ko-KR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DataInputStream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클래스</a:t>
            </a:r>
            <a:endParaRPr kumimoji="1" lang="en-US" altLang="ko-KR" sz="14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1200150" lvl="2" indent="-285750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kumimoji="1" lang="ko-KR" altLang="en-US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생성자</a:t>
            </a:r>
            <a:endParaRPr kumimoji="1" lang="en-US" altLang="ko-KR" sz="14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1657350" lvl="3" indent="-285750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DataInputStream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InputStream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in) </a:t>
            </a:r>
            <a:endParaRPr kumimoji="1" lang="en-US" altLang="ko-KR" sz="14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1200150" lvl="2" indent="-285750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kumimoji="1" lang="ko-KR" altLang="en-US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메소드</a:t>
            </a:r>
            <a:endParaRPr kumimoji="1" lang="en-US" altLang="ko-KR" sz="14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1657350" lvl="3" indent="-285750" fontAlgn="base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kumimoji="1" lang="en-US" altLang="ko-KR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read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(byte[] b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):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바이트 단위로 읽어서 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에 저장</a:t>
            </a:r>
            <a:endParaRPr kumimoji="1" lang="en-US" altLang="ko-KR" sz="14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1657350" lvl="3" indent="-285750" fontAlgn="base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kumimoji="1" lang="en-US" altLang="ko-KR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read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(byte[] b,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off,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len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 </a:t>
            </a:r>
          </a:p>
          <a:p>
            <a:pPr marL="1657350" lvl="3" indent="-285750" fontAlgn="base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kumimoji="1" lang="en-US" altLang="ko-KR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boolean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readBoolean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() </a:t>
            </a:r>
          </a:p>
          <a:p>
            <a:pPr marL="1657350" lvl="3" indent="-285750" fontAlgn="base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byte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readByte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() </a:t>
            </a:r>
          </a:p>
          <a:p>
            <a:pPr marL="1657350" lvl="3" indent="-285750" fontAlgn="base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char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readChar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() </a:t>
            </a:r>
          </a:p>
          <a:p>
            <a:pPr marL="1657350" lvl="3" indent="-285750" fontAlgn="base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double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readDouble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() </a:t>
            </a:r>
          </a:p>
          <a:p>
            <a:pPr marL="1657350" lvl="3" indent="-285750" fontAlgn="base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readFloat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() </a:t>
            </a:r>
          </a:p>
          <a:p>
            <a:pPr marL="1657350" lvl="3" indent="-285750" fontAlgn="base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kumimoji="1" lang="en-US" altLang="ko-KR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readInt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() </a:t>
            </a:r>
          </a:p>
          <a:p>
            <a:pPr marL="1657350" lvl="3" indent="-285750" fontAlgn="base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long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readLong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() </a:t>
            </a:r>
          </a:p>
          <a:p>
            <a:pPr marL="1657350" lvl="3" indent="-285750" fontAlgn="base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short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readShort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() </a:t>
            </a:r>
          </a:p>
          <a:p>
            <a:pPr marL="1657350" lvl="3" indent="-285750" fontAlgn="base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String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readUTF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() </a:t>
            </a:r>
          </a:p>
          <a:p>
            <a:pPr marL="1657350" lvl="3" indent="-285750" fontAlgn="base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static String </a:t>
            </a:r>
            <a:r>
              <a:rPr kumimoji="1" lang="en-US" altLang="ko-KR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readUTF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DataInput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in) </a:t>
            </a:r>
          </a:p>
          <a:p>
            <a:pPr marL="1657350" lvl="3" indent="-285750" fontAlgn="base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kumimoji="1" lang="en-US" altLang="ko-KR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skipBytes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n) 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endParaRPr kumimoji="1" lang="en-US" altLang="ko-KR" sz="12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 bwMode="white">
          <a:xfrm>
            <a:off x="2267744" y="260648"/>
            <a:ext cx="650082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36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3.ByteStream</a:t>
            </a:r>
            <a:endParaRPr lang="ko-KR" altLang="en-US" sz="36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51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 bwMode="white">
          <a:xfrm>
            <a:off x="2267744" y="260648"/>
            <a:ext cx="650082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3600" b="1" kern="0" noProof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1</a:t>
            </a:r>
            <a:r>
              <a:rPr kumimoji="0" lang="en-US" altLang="ko-KR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. File </a:t>
            </a:r>
            <a:r>
              <a:rPr kumimoji="0" lang="ko-KR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클래스</a:t>
            </a:r>
            <a:endParaRPr kumimoji="0" lang="ko-KR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Picture 1" descr="표14-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77" b="3702"/>
          <a:stretch>
            <a:fillRect/>
          </a:stretch>
        </p:blipFill>
        <p:spPr bwMode="auto">
          <a:xfrm>
            <a:off x="639561" y="1552265"/>
            <a:ext cx="7992888" cy="4395118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348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66265" y="1340768"/>
            <a:ext cx="7848872" cy="449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kumimoji="1" lang="en-US" altLang="ko-KR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DataOutputStream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클래스</a:t>
            </a:r>
            <a:endParaRPr kumimoji="1" lang="en-US" altLang="ko-KR" sz="14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1200150" lvl="2" indent="-285750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kumimoji="1" lang="ko-KR" altLang="en-US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생성자</a:t>
            </a:r>
            <a:endParaRPr kumimoji="1" lang="en-US" altLang="ko-KR" sz="14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1657350" lvl="3" indent="-285750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kumimoji="1" lang="en-US" altLang="ko-KR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DataOutputStream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(</a:t>
            </a:r>
            <a:r>
              <a:rPr kumimoji="1" lang="en-US" altLang="ko-KR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OutputStream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in) </a:t>
            </a:r>
            <a:endParaRPr kumimoji="1" lang="en-US" altLang="ko-KR" sz="14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1200150" lvl="2" indent="-285750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kumimoji="1" lang="ko-KR" altLang="en-US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메소드</a:t>
            </a:r>
            <a:endParaRPr kumimoji="1" lang="en-US" altLang="ko-KR" sz="14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1657350" lvl="3" indent="-285750" fontAlgn="base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void	flush () </a:t>
            </a:r>
          </a:p>
          <a:p>
            <a:pPr marL="1657350" lvl="3" indent="-285750" fontAlgn="base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kumimoji="1" lang="en-US" altLang="ko-KR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size () </a:t>
            </a:r>
          </a:p>
          <a:p>
            <a:pPr marL="1657350" lvl="3" indent="-285750" fontAlgn="base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void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write (byte[] b,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off,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len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 </a:t>
            </a:r>
          </a:p>
          <a:p>
            <a:pPr marL="1657350" lvl="3" indent="-285750" fontAlgn="base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void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write 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b) </a:t>
            </a:r>
          </a:p>
          <a:p>
            <a:pPr marL="1657350" lvl="3" indent="-285750" fontAlgn="base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void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writeBoolean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boolean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v) </a:t>
            </a:r>
          </a:p>
          <a:p>
            <a:pPr marL="1657350" lvl="3" indent="-285750" fontAlgn="base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void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writeByte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v) </a:t>
            </a:r>
          </a:p>
          <a:p>
            <a:pPr marL="1657350" lvl="3" indent="-285750" fontAlgn="base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void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writeBytes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(String  s) </a:t>
            </a:r>
          </a:p>
          <a:p>
            <a:pPr marL="1657350" lvl="3" indent="-285750" fontAlgn="base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void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writeChar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v) </a:t>
            </a:r>
          </a:p>
          <a:p>
            <a:pPr marL="1657350" lvl="3" indent="-285750" fontAlgn="base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void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writeChars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(String  s) </a:t>
            </a:r>
          </a:p>
          <a:p>
            <a:pPr marL="1657350" lvl="3" indent="-285750" fontAlgn="base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void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writeDouble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(double v) </a:t>
            </a:r>
          </a:p>
          <a:p>
            <a:pPr marL="1657350" lvl="3" indent="-285750" fontAlgn="base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void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writeFloat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(float v) </a:t>
            </a:r>
          </a:p>
          <a:p>
            <a:pPr marL="1657350" lvl="3" indent="-285750" fontAlgn="base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void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writeInt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v) </a:t>
            </a:r>
          </a:p>
          <a:p>
            <a:pPr marL="1657350" lvl="3" indent="-285750" fontAlgn="base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void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writeLong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(long v) </a:t>
            </a:r>
          </a:p>
          <a:p>
            <a:pPr marL="1657350" lvl="3" indent="-285750" fontAlgn="base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void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writeShort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v) </a:t>
            </a:r>
          </a:p>
          <a:p>
            <a:pPr marL="1657350" lvl="3" indent="-285750" fontAlgn="base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void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writeUTF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(String 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 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 bwMode="white">
          <a:xfrm>
            <a:off x="2267744" y="260648"/>
            <a:ext cx="650082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36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3.ByteStream</a:t>
            </a:r>
            <a:endParaRPr lang="ko-KR" altLang="en-US" sz="36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5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539552" y="1402318"/>
            <a:ext cx="7848872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import java.io.*;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public class Main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public static void main(String[]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args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try 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DataOutputStream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dataout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new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DataOutputStream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(new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FileOutputStream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("./test.txt")))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dataout.writeInt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(123);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dataout.writeChar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('k');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dataout.writeDouble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(123.4);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} catch (Exception e)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System.out.println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("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파일에 기록하는 것을 실패했습니다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.");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System.err.println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e.getMessage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System.exit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(0);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 bwMode="white">
          <a:xfrm>
            <a:off x="2267744" y="260648"/>
            <a:ext cx="650082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ko-KR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예제</a:t>
            </a:r>
            <a:r>
              <a:rPr lang="en-US" altLang="ko-KR" sz="2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-</a:t>
            </a:r>
            <a:r>
              <a:rPr lang="en-US" altLang="ko-KR" sz="2400" b="1" kern="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DataIOTest</a:t>
            </a:r>
            <a:r>
              <a:rPr lang="en-US" altLang="ko-KR" sz="2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.</a:t>
            </a:r>
            <a:r>
              <a:rPr kumimoji="0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java(</a:t>
            </a:r>
            <a:r>
              <a:rPr kumimoji="0" lang="ko-KR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파일 쓰기 및 읽기</a:t>
            </a:r>
            <a:r>
              <a:rPr kumimoji="0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)</a:t>
            </a:r>
            <a:endParaRPr kumimoji="0" lang="ko-KR" alt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69" t="50000" r="65347" b="37876"/>
          <a:stretch/>
        </p:blipFill>
        <p:spPr bwMode="auto">
          <a:xfrm>
            <a:off x="6763015" y="1370086"/>
            <a:ext cx="1656184" cy="87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034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539552" y="1412776"/>
            <a:ext cx="7848872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try 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DataInputStream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datain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new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DataInputStream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(new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FileInputStream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("./test.txt")))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System.out.println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datain.readInt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System.out.println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datain.readChar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System.out.println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datain.readDouble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} catch (Exception e)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System.out.println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("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파일에서 읽기에 실패했습니다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.");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System.err.println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e.getMessage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System.exit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(0);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 bwMode="white">
          <a:xfrm>
            <a:off x="2267744" y="260648"/>
            <a:ext cx="650082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ko-KR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예제</a:t>
            </a:r>
            <a:r>
              <a:rPr lang="en-US" altLang="ko-KR" sz="2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-</a:t>
            </a:r>
            <a:r>
              <a:rPr lang="en-US" altLang="ko-KR" sz="2400" b="1" kern="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DataIOTest</a:t>
            </a:r>
            <a:r>
              <a:rPr lang="en-US" altLang="ko-KR" sz="2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.</a:t>
            </a:r>
            <a:r>
              <a:rPr kumimoji="0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java(</a:t>
            </a:r>
            <a:r>
              <a:rPr kumimoji="0" lang="ko-KR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파일 쓰기 및 읽기</a:t>
            </a:r>
            <a:r>
              <a:rPr kumimoji="0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)</a:t>
            </a:r>
            <a:endParaRPr kumimoji="0" lang="ko-KR" alt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59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67544" y="1340768"/>
            <a:ext cx="7848872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kumimoji="1"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SequenceInputStream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여러 개의 입력 </a:t>
            </a: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스트림을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연속적으로 연결해서 하나의 </a:t>
            </a: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스트림으로부터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데이터를 읽는 것과 같이 처리하기 위한 </a:t>
            </a: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스트림</a:t>
            </a:r>
            <a:endParaRPr kumimoji="1"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큰 파일을 여러 개의 작은 파일로 나누어 두었다가 하나의 파일로 합치는 것과 같은 작업을 수행할 때 사용할 수 있는 클래스</a:t>
            </a:r>
            <a:endParaRPr kumimoji="1"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생성자</a:t>
            </a:r>
            <a:endParaRPr kumimoji="1"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kumimoji="1"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SequenceInputStream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(Enumeration e)</a:t>
            </a:r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kumimoji="1"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SequenceInputStream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InputStream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s1, </a:t>
            </a:r>
            <a:r>
              <a:rPr kumimoji="1"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InputStream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s2)</a:t>
            </a:r>
            <a:endParaRPr kumimoji="1" lang="en-US" altLang="ko-KR" sz="12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 bwMode="white">
          <a:xfrm>
            <a:off x="2267744" y="260648"/>
            <a:ext cx="650082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36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3.ByteStream</a:t>
            </a:r>
            <a:endParaRPr lang="ko-KR" altLang="en-US" sz="36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83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539552" y="1585530"/>
            <a:ext cx="7848872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import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java.io.ByteArrayInputStream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import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java.io.ByteArrayOutputStream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import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java.io.IOException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import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java.io.SequenceInputStream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import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java.util.Arrays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import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java.util.Vector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public class Main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public static void main(String[]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args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byte[] ar1 = { 0, 1, 2 };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byte[] ar2 = { 3, 4, 5 };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byte[] ar3 = { 6, 7, 8 };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byte[]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outSrc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null;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//3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개의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스트림을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벡터에 저장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Vector&lt;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ByteArrayInputStream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vec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new &lt;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ByteArrayInputStream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 Vector();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vec.add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(new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ByteArrayInputStream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(ar1));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vec.add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(new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ByteArrayInputStream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(ar2));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vec.add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(new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ByteArrayInputStream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(ar3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));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 bwMode="white">
          <a:xfrm>
            <a:off x="2267744" y="260648"/>
            <a:ext cx="650082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ko-KR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예제</a:t>
            </a:r>
            <a:r>
              <a:rPr lang="en-US" altLang="ko-KR" sz="2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-Sequence.</a:t>
            </a:r>
            <a:r>
              <a:rPr kumimoji="0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java(</a:t>
            </a:r>
            <a:r>
              <a:rPr kumimoji="0" lang="ko-KR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파일 쓰기 및 읽기</a:t>
            </a:r>
            <a:r>
              <a:rPr kumimoji="0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)</a:t>
            </a:r>
            <a:endParaRPr kumimoji="0" lang="ko-KR" alt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39552" y="1310708"/>
            <a:ext cx="3512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여러 개의 </a:t>
            </a:r>
            <a:r>
              <a:rPr kumimoji="1" lang="ko-KR" altLang="en-US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스트림을</a:t>
            </a:r>
            <a:r>
              <a:rPr kumimoji="1" lang="ko-KR" altLang="en-US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합쳐서 읽기</a:t>
            </a:r>
            <a:endParaRPr kumimoji="1" lang="en-US" altLang="ko-KR" sz="1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196570" y="1495374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Input Source1  :[0, 1, 2]</a:t>
            </a:r>
          </a:p>
          <a:p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Input Source2  :[3, 4, 5]</a:t>
            </a:r>
          </a:p>
          <a:p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Input Source3  :[6, 7, 8]</a:t>
            </a:r>
          </a:p>
          <a:p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Output Source  :[0, 1, 2, 3, 4, 5, 6, 7, 8]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20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539552" y="1154642"/>
            <a:ext cx="7848872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//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벡터의 요소를 이용해서 연결된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스트림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객체 생성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SequenceInputStream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input =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	new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SequenceInputStream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vec.elements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//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바이트 배열 출력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스트림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생성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ByteArrayOutputStream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output =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	new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ByteArrayOutputStream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data = 0;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//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연결된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스트림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객체의 모든 내용을 읽어서 출력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스트림에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기록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try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while ((data =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input.read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()) != -1)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output.write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(data);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} catch 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IOException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e) 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{}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//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출력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스트림에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기록된 내용을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배이트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배열에 저장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outSrc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output.toByteArray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//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데이터 출력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System.out.println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("Input Source1  :" +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Arrays.toString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(ar1));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System.out.println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("Input Source2  :" +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Arrays.toString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(ar2));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System.out.println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("Input Source3  :" +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Arrays.toString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(ar3));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System.out.println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("Output Source  :" +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Arrays.toString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outSrc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 bwMode="white">
          <a:xfrm>
            <a:off x="2267744" y="260648"/>
            <a:ext cx="650082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ko-KR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예제</a:t>
            </a:r>
            <a:r>
              <a:rPr lang="en-US" altLang="ko-KR" sz="2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-Sequence.</a:t>
            </a:r>
            <a:r>
              <a:rPr kumimoji="0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java(</a:t>
            </a:r>
            <a:r>
              <a:rPr kumimoji="0" lang="ko-KR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파일 쓰기 및 읽기</a:t>
            </a:r>
            <a:r>
              <a:rPr kumimoji="0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)</a:t>
            </a:r>
            <a:endParaRPr kumimoji="0" lang="ko-KR" alt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36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67544" y="1248717"/>
            <a:ext cx="7848872" cy="5924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kumimoji="1"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PrintStream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데이터를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기반 </a:t>
            </a: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스트림에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다양한 형태로 출력할 수 있는 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print, </a:t>
            </a:r>
            <a:r>
              <a:rPr kumimoji="1"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println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 </a:t>
            </a:r>
            <a:r>
              <a:rPr kumimoji="1"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printf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와 같은 </a:t>
            </a: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메소드를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overriding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해서 제공하는 클래스</a:t>
            </a:r>
            <a:endParaRPr kumimoji="1"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데이터를 문자로 출력하는 것이기 때문에 문자 기반 </a:t>
            </a: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스트림의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역할을 수행</a:t>
            </a:r>
            <a:endParaRPr kumimoji="1"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향상된 기능의 </a:t>
            </a:r>
            <a:r>
              <a:rPr kumimoji="1"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PrintWriter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가 추가되었지만 </a:t>
            </a:r>
            <a:r>
              <a:rPr kumimoji="1"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System.out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이 </a:t>
            </a:r>
            <a:r>
              <a:rPr kumimoji="1"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PrintStream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으로 만들어져 있어서 아직도 사용</a:t>
            </a:r>
            <a:endParaRPr kumimoji="1"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생성자</a:t>
            </a:r>
            <a:endParaRPr kumimoji="1"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kumimoji="1"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PrintStream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(File f)</a:t>
            </a:r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kumimoji="1"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PrintStream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(File 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f, String </a:t>
            </a:r>
            <a:r>
              <a:rPr kumimoji="1"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csn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kumimoji="1"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PrintStream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OutputStream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out)</a:t>
            </a:r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kumimoji="1"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PrintStream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OutputStream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out, </a:t>
            </a:r>
            <a:r>
              <a:rPr kumimoji="1"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boolean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autoFlush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kumimoji="1"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PrintStream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OutputStream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out, </a:t>
            </a:r>
            <a:r>
              <a:rPr kumimoji="1"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boolean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autoFlush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 String encoding)</a:t>
            </a:r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kumimoji="1"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PrintStream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(String filename)</a:t>
            </a:r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kumimoji="1"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PrintStream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(String 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filename, String </a:t>
            </a:r>
            <a:r>
              <a:rPr kumimoji="1"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csn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kumimoji="1"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autoFlush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옵션은 기본값은 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false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인데 이 값을 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true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로 설정하면 </a:t>
            </a:r>
            <a:r>
              <a:rPr kumimoji="1"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println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이 호출되거나 </a:t>
            </a: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개행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문자가 출력될 때 자동 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flush</a:t>
            </a:r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ncoding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과 </a:t>
            </a:r>
            <a:r>
              <a:rPr kumimoji="1"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csn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은 문자열 </a:t>
            </a: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인코딩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방식</a:t>
            </a:r>
            <a:endParaRPr kumimoji="1"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endParaRPr kumimoji="1" lang="en-US" altLang="ko-KR" sz="1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endParaRPr kumimoji="1" lang="en-US" altLang="ko-KR" sz="1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endParaRPr kumimoji="1" lang="en-US" altLang="ko-KR" sz="1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 bwMode="white">
          <a:xfrm>
            <a:off x="2267744" y="260648"/>
            <a:ext cx="650082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36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3.ByteStream</a:t>
            </a:r>
            <a:endParaRPr lang="ko-KR" altLang="en-US" sz="36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01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55281" y="1340768"/>
            <a:ext cx="7848872" cy="201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j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ava.io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패키지에서 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Reader</a:t>
            </a:r>
            <a:r>
              <a:rPr kumimoji="1"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와 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Writer </a:t>
            </a:r>
            <a:r>
              <a:rPr kumimoji="1"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클래스를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제공하는데 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2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바이트 단</a:t>
            </a:r>
            <a:r>
              <a:rPr kumimoji="1"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위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로 </a:t>
            </a:r>
            <a:r>
              <a:rPr kumimoji="1"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입출력 할 수 있는 문자 기반 </a:t>
            </a: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스트림의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최상위 클래스</a:t>
            </a:r>
            <a:endParaRPr kumimoji="1" lang="en-US" altLang="ko-KR" sz="1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0"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kumimoji="1"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바이트 </a:t>
            </a:r>
            <a:r>
              <a:rPr kumimoji="1" lang="ko-KR" altLang="en-US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스트림은</a:t>
            </a:r>
            <a:r>
              <a:rPr kumimoji="1"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1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바이트 단위로 </a:t>
            </a: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입출력하기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때문에 </a:t>
            </a:r>
            <a:r>
              <a:rPr kumimoji="1"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영문자로 구성된 파일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 </a:t>
            </a:r>
            <a:r>
              <a:rPr kumimoji="1"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동영상 파일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 </a:t>
            </a:r>
            <a:r>
              <a:rPr kumimoji="1"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음악 파일의 입출력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등에는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적합하지만 문자는 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2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바이트로 구성되기 때문에 문자 단위의 입출력에는 부적합해서 이를 보완하기 위해서 만든 </a:t>
            </a: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스트림</a:t>
            </a:r>
            <a:endParaRPr kumimoji="1"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 bwMode="white">
          <a:xfrm>
            <a:off x="2267744" y="260648"/>
            <a:ext cx="650082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3600" b="1" kern="0" noProof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4</a:t>
            </a:r>
            <a:r>
              <a:rPr kumimoji="0" lang="en-US" altLang="ko-KR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.Character Stream</a:t>
            </a:r>
            <a:endParaRPr kumimoji="0" lang="ko-KR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58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55281" y="1340476"/>
            <a:ext cx="7848872" cy="3508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Reader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의 </a:t>
            </a: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메소드</a:t>
            </a:r>
            <a:endParaRPr kumimoji="1"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void close()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1"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read()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1"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read(char [] </a:t>
            </a:r>
            <a:r>
              <a:rPr kumimoji="1"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buf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): </a:t>
            </a:r>
            <a:r>
              <a:rPr kumimoji="1"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buf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만큼 읽어서 읽은 문자 수 리턴</a:t>
            </a:r>
            <a:endParaRPr kumimoji="1"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1"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read(char[]</a:t>
            </a:r>
            <a:r>
              <a:rPr kumimoji="1"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buf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 </a:t>
            </a:r>
            <a:r>
              <a:rPr kumimoji="1"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off, </a:t>
            </a:r>
            <a:r>
              <a:rPr kumimoji="1"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len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1"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read(</a:t>
            </a:r>
            <a:r>
              <a:rPr kumimoji="1"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CharBuffer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target)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1"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</a:t>
            </a:r>
            <a:r>
              <a:rPr kumimoji="1"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oolean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ready()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l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ong skip(long n)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4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Writer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의 </a:t>
            </a: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메소드</a:t>
            </a:r>
            <a:endParaRPr kumimoji="1"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void close (): </a:t>
            </a: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스트림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닫기</a:t>
            </a:r>
            <a:endParaRPr kumimoji="1"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void flush():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출력 </a:t>
            </a: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스트림을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비우는데 이 때 데이터를 출력 </a:t>
            </a: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스트림으로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전송</a:t>
            </a:r>
            <a:endParaRPr kumimoji="1" lang="en-US" altLang="ko-KR" sz="1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void write(String </a:t>
            </a:r>
            <a:r>
              <a:rPr kumimoji="1"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str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): </a:t>
            </a:r>
            <a:r>
              <a:rPr kumimoji="1"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str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를 출력 </a:t>
            </a: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스트림에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기록</a:t>
            </a:r>
            <a:endParaRPr kumimoji="1" lang="en-US" altLang="ko-KR" sz="1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void write(String </a:t>
            </a:r>
            <a:r>
              <a:rPr kumimoji="1"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str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 </a:t>
            </a:r>
            <a:r>
              <a:rPr kumimoji="1"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off, </a:t>
            </a:r>
            <a:r>
              <a:rPr kumimoji="1"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len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): </a:t>
            </a:r>
            <a:r>
              <a:rPr kumimoji="1"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str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에서 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off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부터 </a:t>
            </a:r>
            <a:r>
              <a:rPr kumimoji="1"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len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만큼 기록</a:t>
            </a:r>
            <a:endParaRPr kumimoji="1" lang="en-US" altLang="ko-KR" sz="1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 bwMode="white">
          <a:xfrm>
            <a:off x="2267744" y="260648"/>
            <a:ext cx="650082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3600" b="1" kern="0" noProof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4</a:t>
            </a:r>
            <a:r>
              <a:rPr kumimoji="0" lang="en-US" altLang="ko-KR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.Character Stream</a:t>
            </a:r>
            <a:endParaRPr kumimoji="0" lang="ko-KR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02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17568" y="6328387"/>
            <a:ext cx="2133600" cy="244475"/>
          </a:xfrm>
        </p:spPr>
        <p:txBody>
          <a:bodyPr/>
          <a:lstStyle/>
          <a:p>
            <a:fld id="{23BA5970-03A6-496F-978B-4258F7D373A8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 bwMode="white">
          <a:xfrm>
            <a:off x="2267744" y="260648"/>
            <a:ext cx="650082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36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4.Character </a:t>
            </a:r>
            <a:r>
              <a:rPr lang="en-US" altLang="ko-KR" sz="36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Stream</a:t>
            </a:r>
            <a:endParaRPr lang="ko-KR" altLang="en-US" sz="36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11560" y="1628800"/>
            <a:ext cx="6048672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7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Reader, Writer</a:t>
            </a:r>
            <a:r>
              <a:rPr lang="ko-KR" altLang="en-US" sz="17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하위 클래스들</a:t>
            </a:r>
            <a:endParaRPr lang="en-US" altLang="ko-KR" sz="17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순서도: 추출 7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45764" y="1961545"/>
            <a:ext cx="8014667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FileReader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FileWriter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파일로부터 문자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단위로 </a:t>
            </a:r>
            <a:r>
              <a:rPr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입출력하기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위한 </a:t>
            </a:r>
            <a:r>
              <a:rPr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스트림</a:t>
            </a:r>
            <a:endParaRPr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CharArrayReader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CharArrayWriter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char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배열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메모리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입출력하기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위한 </a:t>
            </a:r>
            <a:r>
              <a:rPr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스트림</a:t>
            </a:r>
            <a:endParaRPr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StringReader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StringWriter</a:t>
            </a:r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char</a:t>
            </a:r>
            <a:r>
              <a:rPr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배열</a:t>
            </a:r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메모리</a:t>
            </a:r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ko-KR" altLang="en-US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입출력하기</a:t>
            </a:r>
            <a:r>
              <a:rPr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위한 </a:t>
            </a:r>
            <a:r>
              <a:rPr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스트림</a:t>
            </a:r>
            <a:endParaRPr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PipedReader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PipedWriter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프로세스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간에 문자 단위의 데이터를 </a:t>
            </a:r>
            <a:r>
              <a:rPr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입출력하기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위한 </a:t>
            </a:r>
            <a:r>
              <a:rPr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스트림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위의 </a:t>
            </a:r>
            <a:r>
              <a:rPr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스트림을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생성하고 그 </a:t>
            </a:r>
            <a:r>
              <a:rPr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스트림을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기반으로 생성되는 보조 </a:t>
            </a:r>
            <a:r>
              <a:rPr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스트림</a:t>
            </a:r>
            <a:endParaRPr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FilterReader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FilterWriter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필터를 이용한 입출력</a:t>
            </a:r>
            <a:endParaRPr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BufferedReader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BufferedWriter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버퍼를 </a:t>
            </a:r>
            <a:r>
              <a:rPr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이용한 입출력</a:t>
            </a:r>
            <a:endParaRPr lang="en-US" altLang="ko-KR" sz="1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DataReader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DataWriter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기본형 데이터 </a:t>
            </a:r>
            <a:r>
              <a:rPr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입출력</a:t>
            </a:r>
            <a:endParaRPr lang="en-US" altLang="ko-KR" sz="1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SequenceReader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2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개의 </a:t>
            </a:r>
            <a:r>
              <a:rPr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스트림을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연결하기 위한 </a:t>
            </a:r>
            <a:r>
              <a:rPr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스트림</a:t>
            </a:r>
            <a:endParaRPr lang="en-US" altLang="ko-KR" sz="1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LineNumberReader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읽어온 데이터의 라인번호를 카운트</a:t>
            </a:r>
            <a:endParaRPr lang="en-US" altLang="ko-KR" sz="1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ObjectReader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ObjectWriter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객체 단위의 입출력</a:t>
            </a:r>
            <a:endParaRPr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PushbackReader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버퍼에서 읽어온 데이터를 되돌리는 </a:t>
            </a:r>
            <a:r>
              <a:rPr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스트림</a:t>
            </a:r>
            <a:endParaRPr lang="en-US" altLang="ko-KR" sz="1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PrintStream</a:t>
            </a:r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버퍼를 이용하며 출력을 위한 </a:t>
            </a:r>
            <a:r>
              <a:rPr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메소드를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조금 더 소유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(print, </a:t>
            </a:r>
            <a:r>
              <a:rPr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println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printf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5139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539552" y="1190937"/>
            <a:ext cx="7848872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import java.io.*;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public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class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FileInfo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public static void main(String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args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[])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String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"";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File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file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new File("c:\\autoexec.bat");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if 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file.exists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())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+= "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파일명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 " +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file.getName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 + "\n" + "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파일의 크기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 "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		+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file.length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 + "\n" + "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마지막 수정일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 " +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file.lastModified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		+ "\n" + "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부모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디렉토리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 " +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file.getParent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} else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"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해당파일이 존재하지 않습니다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.";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System.out.println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System.out.println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("==================");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//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프로젝트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디렉토리의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모든 내용 출력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File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dir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new File(".");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String[]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strs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dir.list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for 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0;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&lt;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strs.length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++)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System.out.println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strs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[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]);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 bwMode="white">
          <a:xfrm>
            <a:off x="2267744" y="260648"/>
            <a:ext cx="650082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ko-KR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예제</a:t>
            </a:r>
            <a:r>
              <a:rPr kumimoji="0" lang="en-US" altLang="ko-KR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-FileInfo.java(</a:t>
            </a:r>
            <a:r>
              <a:rPr kumimoji="0" lang="ko-KR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파일정보출력</a:t>
            </a:r>
            <a:r>
              <a:rPr kumimoji="0" lang="en-US" altLang="ko-KR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)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57" t="75600" r="66147" b="7640"/>
          <a:stretch/>
        </p:blipFill>
        <p:spPr bwMode="auto">
          <a:xfrm>
            <a:off x="7020272" y="1022648"/>
            <a:ext cx="1943133" cy="1618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514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539552" y="1585530"/>
            <a:ext cx="7848872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public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class Main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public static void main(String[]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args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String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inputData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"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안녕하세요 반갑습니다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.";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StringReader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input  = new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StringReader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inputData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StringWriter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output = new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StringWriter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data = 0;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try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while(true)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	data =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input.read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	if(data == -1)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		break;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output.write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(data);	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} catch(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IOException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e) {}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System.out.println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("Input Data  :" +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inputData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System.out.println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("Output Data :" +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output.toString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 bwMode="white">
          <a:xfrm>
            <a:off x="2267744" y="260648"/>
            <a:ext cx="650082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ko-KR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예제</a:t>
            </a:r>
            <a:r>
              <a:rPr lang="en-US" altLang="ko-KR" sz="2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-</a:t>
            </a:r>
            <a:r>
              <a:rPr lang="en-US" altLang="ko-KR" sz="2400" b="1" kern="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StringReaderWriterTest</a:t>
            </a:r>
            <a:r>
              <a:rPr lang="en-US" altLang="ko-KR" sz="2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.</a:t>
            </a:r>
            <a:r>
              <a:rPr kumimoji="0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java</a:t>
            </a:r>
            <a:endParaRPr kumimoji="0" lang="ko-KR" alt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5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17568" y="6328387"/>
            <a:ext cx="2133600" cy="244475"/>
          </a:xfrm>
        </p:spPr>
        <p:txBody>
          <a:bodyPr/>
          <a:lstStyle/>
          <a:p>
            <a:fld id="{23BA5970-03A6-496F-978B-4258F7D373A8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 bwMode="white">
          <a:xfrm>
            <a:off x="2267744" y="260648"/>
            <a:ext cx="650082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36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4.Character </a:t>
            </a:r>
            <a:r>
              <a:rPr lang="en-US" altLang="ko-KR" sz="36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Stream</a:t>
            </a:r>
            <a:endParaRPr lang="ko-KR" altLang="en-US" sz="36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95536" y="1412776"/>
            <a:ext cx="801466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InputStreamReader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OutputStreamWriter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바이트 기반의 </a:t>
            </a:r>
            <a:r>
              <a:rPr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스트림을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문자 기반의 </a:t>
            </a:r>
            <a:r>
              <a:rPr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스트림으로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연결해주는 클래스</a:t>
            </a:r>
            <a:endParaRPr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바이트 기반 </a:t>
            </a:r>
            <a:r>
              <a:rPr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스트림의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데이터를 지정된 </a:t>
            </a:r>
            <a:r>
              <a:rPr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인코딩의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문자열로 변환하는 작업을 수행할 수 있습니다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생성자</a:t>
            </a:r>
            <a:endParaRPr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InputStreamReader</a:t>
            </a:r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InputStream</a:t>
            </a:r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in)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InputStreamReader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InputStream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in, Charset </a:t>
            </a:r>
            <a:r>
              <a:rPr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cs</a:t>
            </a:r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InputStreamReader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InputStream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in, </a:t>
            </a:r>
            <a:r>
              <a:rPr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CharsetDecoder</a:t>
            </a:r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dec</a:t>
            </a:r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InputStreamReader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InputStream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in, String </a:t>
            </a:r>
            <a:r>
              <a:rPr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charsetName</a:t>
            </a:r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endParaRPr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sz="1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OutputStreamWriter</a:t>
            </a:r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OutputStream</a:t>
            </a:r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out)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OutputStreamWriter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OutputStream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out, Charset </a:t>
            </a:r>
            <a:r>
              <a:rPr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cs</a:t>
            </a:r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OutputStreamWriter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OutputStream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out, </a:t>
            </a:r>
            <a:r>
              <a:rPr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CharsetEncoder</a:t>
            </a:r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enc</a:t>
            </a:r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OutputStreamWriter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OutputStream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out, String </a:t>
            </a:r>
            <a:r>
              <a:rPr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charsetName</a:t>
            </a:r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endParaRPr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697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50642" y="1248430"/>
            <a:ext cx="7848872" cy="390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kumimoji="1"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FileReader</a:t>
            </a:r>
            <a:endParaRPr kumimoji="1" lang="en-US" altLang="ko-KR" sz="1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kumimoji="1"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FileReader</a:t>
            </a:r>
            <a:r>
              <a:rPr kumimoji="1"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클래스는 시스템에 있는 파일을 읽을 수 있는 기능을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제공</a:t>
            </a:r>
            <a:endParaRPr kumimoji="1" lang="en-US" altLang="ko-KR" sz="1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kumimoji="1"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파일을 읽을 때는 파일의 경로 및 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File </a:t>
            </a:r>
            <a:r>
              <a:rPr kumimoji="1"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객체를 생성자의 매개변수로 지정할 수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있으며 파일이 </a:t>
            </a:r>
            <a:r>
              <a:rPr kumimoji="1"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존재 하지 않으면 </a:t>
            </a:r>
            <a:r>
              <a:rPr kumimoji="1"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FileNotFoundException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예외를 발생합니다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문자 </a:t>
            </a:r>
            <a:r>
              <a:rPr kumimoji="1" lang="ko-KR" altLang="en-US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스트림으로</a:t>
            </a:r>
            <a:r>
              <a:rPr kumimoji="1"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한 문자를 읽기 때문에 화면에 출력하더라도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한글이 </a:t>
            </a:r>
            <a:r>
              <a:rPr kumimoji="1"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깨지는 현상이 일어나지 않습니다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</a:p>
          <a:p>
            <a:pPr lvl="1" fontAlgn="base">
              <a:spcBef>
                <a:spcPct val="0"/>
              </a:spcBef>
              <a:spcAft>
                <a:spcPts val="600"/>
              </a:spcAft>
            </a:pPr>
            <a:endParaRPr kumimoji="1" lang="en-US" altLang="ko-KR" sz="1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kumimoji="1"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FileWriter</a:t>
            </a:r>
            <a:endParaRPr kumimoji="1"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kumimoji="1"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FileWriter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클래스는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파일에 문자 단위로 출력할 </a:t>
            </a:r>
            <a:r>
              <a:rPr kumimoji="1"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때 사용하는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클래스</a:t>
            </a:r>
            <a:endParaRPr kumimoji="1" lang="en-US" altLang="ko-KR" sz="1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kumimoji="1"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FileWriter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클래스의 </a:t>
            </a:r>
            <a:r>
              <a:rPr kumimoji="1" lang="ko-KR" altLang="en-US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생성자는</a:t>
            </a:r>
            <a:r>
              <a:rPr kumimoji="1"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파일의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경로 또는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File </a:t>
            </a:r>
            <a:r>
              <a:rPr kumimoji="1"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객체를 이용하여 객체를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생성</a:t>
            </a:r>
            <a:endParaRPr kumimoji="1" lang="en-US" altLang="ko-KR" sz="1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kumimoji="1"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경로가 실제로 존재하지 않으면 </a:t>
            </a:r>
            <a:r>
              <a:rPr kumimoji="1"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IOException</a:t>
            </a:r>
            <a:r>
              <a:rPr kumimoji="1"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를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발생</a:t>
            </a:r>
            <a:endParaRPr kumimoji="1"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 bwMode="white">
          <a:xfrm>
            <a:off x="2267744" y="260648"/>
            <a:ext cx="650082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36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4.Character Stream</a:t>
            </a:r>
            <a:endParaRPr lang="ko-KR" altLang="en-US" sz="36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52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43</a:t>
            </a:fld>
            <a:endParaRPr lang="ko-KR" altLang="en-US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539552" y="1477807"/>
            <a:ext cx="7848872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import java.io.*;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public class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FileCopy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public static void main(String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args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[])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r=-1;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FileReader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reader = null;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FileWriter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writer = null;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try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reader = new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FileReader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(new File("c:\\test.txt"));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writer = new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FileWriter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(new File("c:\\copy.txt"));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while ((r =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reader.read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()) != -1){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writer.write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(r);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System.out.println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("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파일쓰기에 성공했습니다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 \n");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System.out.println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("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두 개의 파일을 열어서 확인해 보시기 바랍니다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.");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reader.close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writer.close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} catch (Exception e)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e.printStackTrace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 bwMode="white">
          <a:xfrm>
            <a:off x="2267744" y="260648"/>
            <a:ext cx="650082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ko-KR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예제</a:t>
            </a:r>
            <a:r>
              <a:rPr lang="en-US" altLang="ko-KR" sz="2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-</a:t>
            </a:r>
            <a:r>
              <a:rPr lang="en-US" altLang="ko-KR" sz="2400" b="1" kern="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FileCopy</a:t>
            </a:r>
            <a:r>
              <a:rPr lang="en-US" altLang="ko-KR" sz="2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.</a:t>
            </a:r>
            <a:r>
              <a:rPr kumimoji="0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java(</a:t>
            </a:r>
            <a:r>
              <a:rPr kumimoji="0" lang="ko-KR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파일 쓰기 및 읽기</a:t>
            </a:r>
            <a:r>
              <a:rPr kumimoji="0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)</a:t>
            </a:r>
            <a:endParaRPr kumimoji="0" lang="ko-KR" alt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55" t="8387" r="61770" b="76182"/>
          <a:stretch/>
        </p:blipFill>
        <p:spPr bwMode="auto">
          <a:xfrm>
            <a:off x="5228714" y="1196752"/>
            <a:ext cx="3564454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701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44</a:t>
            </a:fld>
            <a:endParaRPr lang="ko-KR" altLang="en-US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66265" y="1340768"/>
            <a:ext cx="7848872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kumimoji="1"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BufferedReader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</a:t>
            </a:r>
            <a:r>
              <a:rPr kumimoji="1"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BufferedWriter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버퍼를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이용한 문자 입출력 클래스</a:t>
            </a:r>
            <a:endParaRPr kumimoji="1"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1" lang="en-US" altLang="ko-KR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BufferedReader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클래스에 줄 단위로 읽어오는 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String </a:t>
            </a:r>
            <a:r>
              <a:rPr kumimoji="1" lang="en-US" altLang="ko-KR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readLine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 </a:t>
            </a:r>
            <a:r>
              <a:rPr kumimoji="1" lang="ko-KR" altLang="en-US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메소드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추가</a:t>
            </a:r>
            <a:endParaRPr kumimoji="1" lang="en-US" altLang="ko-KR" sz="14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1" lang="en-US" altLang="ko-KR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BufferedWriter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클래스에 줄 변경을 추가해주는 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void </a:t>
            </a:r>
            <a:r>
              <a:rPr kumimoji="1" lang="en-US" altLang="ko-KR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newLine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 </a:t>
            </a:r>
            <a:r>
              <a:rPr kumimoji="1" lang="ko-KR" altLang="en-US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메소드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추가</a:t>
            </a:r>
            <a:endParaRPr kumimoji="1" lang="en-US" altLang="ko-KR" sz="14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 bwMode="white">
          <a:xfrm>
            <a:off x="2267744" y="260648"/>
            <a:ext cx="650082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32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4.Character Stream</a:t>
            </a:r>
            <a:endParaRPr lang="ko-KR" altLang="en-US" sz="32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127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45</a:t>
            </a:fld>
            <a:endParaRPr lang="ko-KR" altLang="en-US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539552" y="1268760"/>
            <a:ext cx="7848872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import java.io.*;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public class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BufferedReaderTest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public static void main(String[]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args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String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""; //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입력 받은 문자열 저장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//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BufferedReader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타입의 변수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reader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선언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BufferedReader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reader = null;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try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while (true) {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System.out.println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("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문자열을 입력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중단은 끝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)");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	//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BufferedReader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객체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reader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생성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	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reader = new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BufferedReader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(new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InputStreamReader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(System.in));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	// reader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객체를 사용해서 라인 단위로 입력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reader.readLine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	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 bwMode="white">
          <a:xfrm>
            <a:off x="2267744" y="260648"/>
            <a:ext cx="650082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ko-KR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예제</a:t>
            </a:r>
            <a:r>
              <a:rPr lang="en-US" altLang="ko-KR" sz="2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-</a:t>
            </a:r>
            <a:r>
              <a:rPr lang="en-US" altLang="ko-KR" sz="2400" b="1" kern="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BufferReader</a:t>
            </a:r>
            <a:r>
              <a:rPr lang="en-US" altLang="ko-KR" sz="2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.</a:t>
            </a:r>
            <a:r>
              <a:rPr kumimoji="0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java(</a:t>
            </a:r>
            <a:r>
              <a:rPr kumimoji="0" lang="ko-KR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줄 단위키보드 입력</a:t>
            </a:r>
            <a:r>
              <a:rPr kumimoji="0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)</a:t>
            </a:r>
            <a:endParaRPr kumimoji="0" lang="ko-KR" alt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34" t="50000" r="69673" b="32223"/>
          <a:stretch/>
        </p:blipFill>
        <p:spPr bwMode="auto">
          <a:xfrm>
            <a:off x="6300192" y="1052736"/>
            <a:ext cx="2468378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082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46</a:t>
            </a:fld>
            <a:endParaRPr lang="ko-KR" altLang="en-US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539552" y="1412776"/>
            <a:ext cx="7848872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	//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입력한 문자열이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"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끝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"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이면 루프 탈출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	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if 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str.equals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("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끝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"))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		break;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	//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입력한 문자열 출력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System.out.println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} catch 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IOException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e)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e.printStackTrace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System.out.println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("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종료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");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 bwMode="white">
          <a:xfrm>
            <a:off x="2267744" y="260648"/>
            <a:ext cx="650082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ko-KR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예제</a:t>
            </a:r>
            <a:r>
              <a:rPr lang="en-US" altLang="ko-KR" sz="2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-</a:t>
            </a:r>
            <a:r>
              <a:rPr lang="en-US" altLang="ko-KR" sz="2400" b="1" kern="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BufferReader</a:t>
            </a:r>
            <a:r>
              <a:rPr lang="en-US" altLang="ko-KR" sz="2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.</a:t>
            </a:r>
            <a:r>
              <a:rPr kumimoji="0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java(</a:t>
            </a:r>
            <a:r>
              <a:rPr kumimoji="0" lang="ko-KR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줄 단위키보드 입력</a:t>
            </a:r>
            <a:r>
              <a:rPr kumimoji="0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)</a:t>
            </a:r>
            <a:endParaRPr kumimoji="0" lang="ko-KR" alt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22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smtClean="0"/>
              <a:t>웹 서버 로그 파일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67544" y="1556792"/>
            <a:ext cx="8568952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127.0.0.1 - - [30/May/2017:16:59:20 +0900] "GET / HTTP/1.1" 404 994</a:t>
            </a:r>
          </a:p>
          <a:p>
            <a:r>
              <a:rPr lang="ko-KR" altLang="en-US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0:0:0:0:0:0:0:1 - - [30/May/2017:16:59:23 +0900] "GET /library/ HTTP/1.1" 200 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12223</a:t>
            </a:r>
            <a:endParaRPr lang="en-US" altLang="ko-KR" sz="1600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공백을 기준으로 분할 했을 때</a:t>
            </a:r>
            <a:endParaRPr lang="en-US" altLang="ko-KR" sz="1600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: 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접속한 클라이언트의 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IP 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주소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혹은 도메인 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httpd.conf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HostnameLookups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off 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설정하면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리버스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도메인 찾기를 않음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: REMOTE_IDENT (RFC 931 identification (</a:t>
            </a:r>
            <a:r>
              <a:rPr lang="ko-KR" altLang="en-US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아이덴티피케이션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동일함 확인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- 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서버가 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RFC 931 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지원하는 경우 이 환경 변수에 클라이언트 시스템에서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CGI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프로그램을 실행시킨 사용자 이름이 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endParaRPr lang="en-US" altLang="ko-KR" sz="14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사용자이름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.</a:t>
            </a:r>
            <a:r>
              <a:rPr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htaccess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.</a:t>
            </a:r>
            <a:r>
              <a:rPr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htpasswd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정의된 사용자 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 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 : 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브라우저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접속시간정보 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httpd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접속시간 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날짜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 : 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endParaRPr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 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브라우저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요청종류 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GET , POST 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 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클라이언트가 요청한 홈페이지 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 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주소 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요청한 자료 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자료위치 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 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프로토콜 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버전</a:t>
            </a:r>
            <a:endParaRPr lang="ko-KR" altLang="en-US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 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상태코드 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200 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정상처리 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 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전송데이터 크기 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상태코드 일부 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304 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(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하이픈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표시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hits  - 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모든 상태 코드 포함 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files - 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상태코드 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번만</a:t>
            </a:r>
          </a:p>
        </p:txBody>
      </p:sp>
    </p:spTree>
    <p:extLst>
      <p:ext uri="{BB962C8B-B14F-4D97-AF65-F5344CB8AC3E}">
        <p14:creationId xmlns:p14="http://schemas.microsoft.com/office/powerpoint/2010/main" val="49599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smtClean="0"/>
              <a:t>로그 분석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683568" y="1412776"/>
            <a:ext cx="7848872" cy="1138773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Apache Web Server </a:t>
            </a:r>
            <a:r>
              <a:rPr lang="ko-KR" altLang="en-US" sz="18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에서 유효한 페이지 접근 횟수 출력</a:t>
            </a:r>
            <a:endParaRPr lang="en-US" altLang="ko-KR" sz="1800" b="1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8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상태코드가 </a:t>
            </a:r>
            <a:r>
              <a:rPr lang="en-US" altLang="ko-KR" sz="18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  <a:r>
              <a:rPr lang="ko-KR" altLang="en-US" sz="18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번인 경우의 수</a:t>
            </a:r>
            <a:r>
              <a:rPr lang="en-US" altLang="ko-KR" sz="18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endParaRPr lang="en-US" altLang="ko-KR" sz="1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유효한 접속 횟수</a:t>
            </a:r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:28</a:t>
            </a:r>
          </a:p>
        </p:txBody>
      </p:sp>
    </p:spTree>
    <p:extLst>
      <p:ext uri="{BB962C8B-B14F-4D97-AF65-F5344CB8AC3E}">
        <p14:creationId xmlns:p14="http://schemas.microsoft.com/office/powerpoint/2010/main" val="404725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smtClean="0"/>
              <a:t>로그 분석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683568" y="1412776"/>
            <a:ext cx="7848872" cy="504753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java.io.*;</a:t>
            </a:r>
          </a:p>
          <a:p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public class Main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public static void main(String[]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args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cnt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0;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try(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BufferedReader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new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BufferedReader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(new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FileReader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("./log.txt") ))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	while (true)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		String x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br.readLine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		if(x == null)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			break;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		String []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x.split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(" ");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		if(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[8].equals("200")){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			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cnt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cnt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+ 1;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		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	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} catch 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IOException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e)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	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e.printStackTrace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System.out.println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("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유효한 접속 횟수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:" +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cnt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833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539552" y="1477809"/>
            <a:ext cx="7848872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import java.io.*;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public class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FileDelete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public static void main(String[]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args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delete("c:\\test.txt");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public static void delete(String filename)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//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파일이름을 나타내기 위해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 File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객체를 생성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File f = new File(filename);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//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파일이나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디렉토리가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존재하는지와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쓰기 방지가 되어 있는지를 확인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if (!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f.exists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())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System.out.println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("Delete :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파일을 찾을 수 없습니다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 : "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		+ filename);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System.exit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(0);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if (!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f.canWrite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())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System.out.println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("Delete :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쓰기 방지가 되어서 삭제할 수 없습니다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 : " + filename);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System.exit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(0);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 bwMode="white">
          <a:xfrm>
            <a:off x="2267744" y="260648"/>
            <a:ext cx="650082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ko-KR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예제</a:t>
            </a:r>
            <a:r>
              <a:rPr kumimoji="0" lang="en-US" altLang="ko-KR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-File</a:t>
            </a:r>
            <a:r>
              <a:rPr lang="en-US" altLang="ko-KR" sz="32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Delete</a:t>
            </a:r>
            <a:r>
              <a:rPr kumimoji="0" lang="en-US" altLang="ko-KR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.java(</a:t>
            </a:r>
            <a:r>
              <a:rPr kumimoji="0" lang="ko-KR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파일삭제</a:t>
            </a:r>
            <a:r>
              <a:rPr kumimoji="0" lang="en-US" altLang="ko-KR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)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33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smtClean="0"/>
              <a:t>로그 분석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683568" y="1052736"/>
            <a:ext cx="7848872" cy="535531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Apache Web Server</a:t>
            </a:r>
            <a:r>
              <a:rPr lang="ko-KR" altLang="en-US" sz="18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에 접속한 </a:t>
            </a:r>
            <a:r>
              <a:rPr lang="en-US" altLang="ko-KR" sz="18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ip</a:t>
            </a:r>
            <a:r>
              <a:rPr lang="ko-KR" altLang="en-US" sz="18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수 출력</a:t>
            </a:r>
            <a:endParaRPr lang="en-US" altLang="ko-KR" sz="1800" b="1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java.io.*;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java.util.HashSet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java.util.Set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public class Main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public static void main(String[]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args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Set&lt;String&gt; set = new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HashSet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&lt;String&gt;();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try(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BufferedReader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new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BufferedReader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(new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FileReader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("./log.txt") ))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	while (true)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		String x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br.readLine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		if(x == null)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			break;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		String []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x.split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(" ");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		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set.add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[0]);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	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} catch 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IOException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e)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	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e.printStackTrace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System.out.println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("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접속한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IP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개수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:" +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set.size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}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727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smtClean="0"/>
              <a:t>로그 분석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683568" y="980728"/>
            <a:ext cx="7848872" cy="532453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Apache Web Server </a:t>
            </a:r>
            <a:r>
              <a:rPr lang="ko-KR" altLang="en-US" sz="18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에서 전체 </a:t>
            </a:r>
            <a:r>
              <a:rPr lang="ko-KR" altLang="en-US" sz="18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트래픽</a:t>
            </a:r>
            <a:r>
              <a:rPr lang="ko-KR" altLang="en-US" sz="18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출력</a:t>
            </a:r>
            <a:endParaRPr lang="en-US" altLang="ko-KR" sz="1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java.io.*;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java.util.HashSet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java.util.Set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;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public class Main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public static void main(String[]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args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sum = 0;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try(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BufferedReader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new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BufferedReader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(new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FileReader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("./log.txt") ))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	while (true)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		String x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br.readLine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		if(x == null)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			break;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		String []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x.split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(" ");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		if(!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[9].equals("-")){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			sum = sum +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Integer.parseInt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[9]);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		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	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} catch 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IOException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e)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	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e.printStackTrace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System.out.println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("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일일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트래픽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:" + sum + "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바이트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226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52</a:t>
            </a:fld>
            <a:endParaRPr lang="ko-KR" altLang="en-US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395536" y="1251193"/>
            <a:ext cx="7848872" cy="907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kumimoji="1"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입력 </a:t>
            </a:r>
            <a:r>
              <a:rPr kumimoji="1" lang="ko-KR" altLang="en-US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스트림과</a:t>
            </a:r>
            <a:r>
              <a:rPr kumimoji="1"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출력 </a:t>
            </a:r>
            <a:r>
              <a:rPr kumimoji="1" lang="ko-KR" altLang="en-US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스트림의</a:t>
            </a:r>
            <a:r>
              <a:rPr kumimoji="1"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두 가지 기능을 가지고 있는 </a:t>
            </a:r>
            <a:r>
              <a:rPr kumimoji="1" lang="ko-KR" altLang="en-US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스트림이며</a:t>
            </a:r>
            <a:r>
              <a:rPr kumimoji="1"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기존의 입력 </a:t>
            </a:r>
            <a:r>
              <a:rPr kumimoji="1" lang="ko-KR" altLang="en-US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스트림과</a:t>
            </a:r>
            <a:r>
              <a:rPr kumimoji="1"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달리 한 번 읽었던 입력 </a:t>
            </a:r>
            <a:r>
              <a:rPr kumimoji="1" lang="ko-KR" altLang="en-US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스트림을</a:t>
            </a:r>
            <a:r>
              <a:rPr kumimoji="1"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다시 읽을 수 있는 </a:t>
            </a:r>
            <a:r>
              <a:rPr kumimoji="1" lang="ko-KR" altLang="en-US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스트림입니다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</a:p>
          <a:p>
            <a:pPr lvl="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생성</a:t>
            </a:r>
            <a:r>
              <a:rPr kumimoji="1" lang="ko-KR" altLang="en-US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자</a:t>
            </a:r>
            <a:endParaRPr kumimoji="1"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 bwMode="white">
          <a:xfrm>
            <a:off x="2267744" y="260648"/>
            <a:ext cx="650082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3600" b="1" kern="0" noProof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5</a:t>
            </a:r>
            <a:r>
              <a:rPr kumimoji="0" lang="en-US" altLang="ko-KR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.RandomAccessFile</a:t>
            </a:r>
            <a:endParaRPr kumimoji="0" lang="ko-KR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Picture 1" descr="표14-2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77" b="8354"/>
          <a:stretch>
            <a:fillRect/>
          </a:stretch>
        </p:blipFill>
        <p:spPr bwMode="auto">
          <a:xfrm>
            <a:off x="1043608" y="2169804"/>
            <a:ext cx="5140325" cy="2284413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547936" y="4570963"/>
            <a:ext cx="7848872" cy="1954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메소드</a:t>
            </a:r>
            <a:endParaRPr kumimoji="1"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1200150" lvl="2" indent="-285750" fontAlgn="base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void seek(long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pos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):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파일 포인터의 위치를 설정하는 </a:t>
            </a:r>
            <a:r>
              <a:rPr kumimoji="1" lang="ko-KR" altLang="en-US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메소드</a:t>
            </a:r>
            <a:endParaRPr kumimoji="1" lang="ko-KR" altLang="en-US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1200150" lvl="2" indent="-285750" fontAlgn="base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oid write(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배열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):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배열을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기록</a:t>
            </a:r>
          </a:p>
          <a:p>
            <a:pPr marL="1200150" lvl="2" indent="-285750" fontAlgn="base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</a:t>
            </a:r>
            <a:r>
              <a:rPr kumimoji="1" lang="en-US" altLang="ko-KR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nt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read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배열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):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배열의 크기만큼 데이터를 읽어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옴</a:t>
            </a:r>
            <a:endParaRPr kumimoji="1" lang="en-US" altLang="ko-KR" sz="14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1200150" lvl="2" indent="-285750" fontAlgn="base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long </a:t>
            </a:r>
            <a:r>
              <a:rPr kumimoji="1" lang="en-US" altLang="ko-KR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getFilePointer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():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현재 파일 포인터의 위치 리턴</a:t>
            </a:r>
            <a:endParaRPr kumimoji="1" lang="en-US" altLang="ko-KR" sz="14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1200150" lvl="2" indent="-285750" fontAlgn="base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long length():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파일의 크기</a:t>
            </a:r>
            <a:endParaRPr kumimoji="1" lang="en-US" altLang="ko-KR" sz="14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2" fontAlgn="base">
              <a:spcBef>
                <a:spcPct val="0"/>
              </a:spcBef>
              <a:buFont typeface="Wingdings" pitchFamily="2" charset="2"/>
              <a:buChar char="v"/>
            </a:pPr>
            <a:endParaRPr kumimoji="1" lang="ko-KR" altLang="en-US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1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v"/>
            </a:pPr>
            <a:endParaRPr kumimoji="1"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070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53</a:t>
            </a:fld>
            <a:endParaRPr lang="ko-KR" altLang="en-US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539552" y="1370084"/>
            <a:ext cx="7848872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import java.io.*;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public class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RandomFileTest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	public static void main (String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args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[]) 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String output="";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String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="";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try 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RandomAccessFile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file = new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RandomAccessFile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("c:\\randomtest.txt", "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rw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");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String k = new String("Bye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Bye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Java");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file.seek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file.length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file.write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k.getBytes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file.writeChar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('\n');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file.seek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(0);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    while 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file.getFilePointer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 &lt;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file.length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			output +=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file.getFilePointer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   		output += ":";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file.readLine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	output +=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+ "\n";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System.out.println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(output);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file.close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 bwMode="white">
          <a:xfrm>
            <a:off x="2267744" y="260648"/>
            <a:ext cx="650082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ko-KR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예제</a:t>
            </a:r>
            <a:r>
              <a:rPr lang="en-US" altLang="ko-KR" sz="2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-</a:t>
            </a:r>
            <a:r>
              <a:rPr lang="en-US" altLang="ko-KR" sz="2400" b="1" kern="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RandomFileTest</a:t>
            </a:r>
            <a:r>
              <a:rPr lang="en-US" altLang="ko-KR" sz="2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.</a:t>
            </a:r>
            <a:r>
              <a:rPr kumimoji="0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java(</a:t>
            </a:r>
            <a:r>
              <a:rPr kumimoji="0" lang="ko-KR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파일 쓰기 및 읽기</a:t>
            </a:r>
            <a:r>
              <a:rPr kumimoji="0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)</a:t>
            </a:r>
            <a:endParaRPr kumimoji="0" lang="ko-KR" alt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8" t="49196" r="70531" b="32631"/>
          <a:stretch/>
        </p:blipFill>
        <p:spPr bwMode="auto">
          <a:xfrm>
            <a:off x="6444208" y="1124744"/>
            <a:ext cx="2232248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361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54</a:t>
            </a:fld>
            <a:endParaRPr lang="ko-KR" altLang="en-US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534374" y="1628800"/>
            <a:ext cx="7848872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catch (Exception e)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System.out.println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("Error: " +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e.toString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System.exit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(0);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 bwMode="white">
          <a:xfrm>
            <a:off x="2267744" y="260648"/>
            <a:ext cx="650082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ko-KR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예제</a:t>
            </a:r>
            <a:r>
              <a:rPr lang="en-US" altLang="ko-KR" sz="2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-</a:t>
            </a:r>
            <a:r>
              <a:rPr lang="en-US" altLang="ko-KR" sz="2400" b="1" kern="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RandomFileTest</a:t>
            </a:r>
            <a:r>
              <a:rPr lang="en-US" altLang="ko-KR" sz="2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.</a:t>
            </a:r>
            <a:r>
              <a:rPr kumimoji="0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java(</a:t>
            </a:r>
            <a:r>
              <a:rPr kumimoji="0" lang="ko-KR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파일 쓰기 및 읽기</a:t>
            </a:r>
            <a:r>
              <a:rPr kumimoji="0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)</a:t>
            </a:r>
            <a:endParaRPr kumimoji="0" lang="ko-KR" alt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43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55</a:t>
            </a:fld>
            <a:endParaRPr lang="ko-KR" altLang="en-US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395536" y="1161038"/>
            <a:ext cx="7848872" cy="4662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kumimoji="1"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자바 객체를 저장하거나 전송하기 위하여 자바 객체의 코드를 다시 복원 가능한 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Stream</a:t>
            </a:r>
            <a:r>
              <a:rPr kumimoji="1"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으로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만들어 주는 것</a:t>
            </a:r>
            <a:endParaRPr kumimoji="1"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객체를 직렬화하기 </a:t>
            </a:r>
            <a:r>
              <a:rPr kumimoji="1"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위한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방법은 </a:t>
            </a:r>
            <a:r>
              <a:rPr kumimoji="1"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Serializable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인터페이스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구현</a:t>
            </a:r>
            <a:endParaRPr kumimoji="1"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kumimoji="1"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Serializable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을 이용하면 모든 데이터를 직렬화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변수에 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transient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가 사용되면 직렬화에서 제외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</a:p>
          <a:p>
            <a:pPr lvl="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kumimoji="1"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ObjectOutputStream</a:t>
            </a:r>
            <a:endParaRPr kumimoji="1" lang="en-US" altLang="ko-KR" sz="1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ObjectOutput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인터페이스를 구현한 클래스로 객체를 파일에 기록 가능한 클래스입니다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ObjectOutput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인터페이스는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writeObject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(Object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obj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 </a:t>
            </a:r>
            <a:r>
              <a:rPr kumimoji="1" lang="ko-KR" altLang="en-US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메소드를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포함하는데 이 </a:t>
            </a:r>
            <a:r>
              <a:rPr kumimoji="1" lang="ko-KR" altLang="en-US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메소드가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객체의 데이터를 직렬화 시켜주는 </a:t>
            </a:r>
            <a:r>
              <a:rPr kumimoji="1" lang="ko-KR" altLang="en-US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메소드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직렬화 </a:t>
            </a:r>
            <a:r>
              <a:rPr kumimoji="1" lang="ko-KR" altLang="en-US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메소드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입니다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만약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obj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가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Serializable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인터페이스로 구현되어 있지 않다면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NotSerializableException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예외가 발생합니다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endParaRPr kumimoji="1" lang="en-US" altLang="ko-KR" sz="1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kumimoji="1"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ObjectInputStream</a:t>
            </a:r>
            <a:endParaRPr kumimoji="1" lang="en-US" altLang="ko-KR" sz="1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ObjectInput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인터페이스를 구현한 클래스로 직렬화 된 객체를 읽어올 수 있는 클래스입니다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ObjectInput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인터페이스는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readObject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 </a:t>
            </a:r>
            <a:r>
              <a:rPr kumimoji="1" lang="ko-KR" altLang="en-US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메소드를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포함하는데 이 </a:t>
            </a:r>
            <a:r>
              <a:rPr kumimoji="1" lang="ko-KR" altLang="en-US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메소드는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객체의 데이터를 복원 시켜주는 </a:t>
            </a:r>
            <a:r>
              <a:rPr kumimoji="1" lang="ko-KR" altLang="en-US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메소드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역 직렬화 </a:t>
            </a:r>
            <a:r>
              <a:rPr kumimoji="1" lang="ko-KR" altLang="en-US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메소드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입니다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endParaRPr kumimoji="1" lang="en-US" altLang="ko-KR" sz="1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 bwMode="white">
          <a:xfrm>
            <a:off x="2267744" y="260648"/>
            <a:ext cx="650082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3600" b="1" kern="0" noProof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6.</a:t>
            </a:r>
            <a:r>
              <a:rPr lang="ko-KR" altLang="en-US" sz="3600" b="1" kern="0" noProof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객체 직렬화</a:t>
            </a:r>
            <a:endParaRPr kumimoji="0" lang="ko-KR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8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56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 bwMode="white">
          <a:xfrm>
            <a:off x="2267744" y="260648"/>
            <a:ext cx="650082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ko-KR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예제</a:t>
            </a:r>
            <a:r>
              <a:rPr lang="en-US" altLang="ko-KR" sz="2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-</a:t>
            </a:r>
            <a:r>
              <a:rPr lang="ko-KR" altLang="en-US" sz="2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객체 직렬화</a:t>
            </a:r>
            <a:r>
              <a:rPr kumimoji="0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(</a:t>
            </a:r>
            <a:r>
              <a:rPr kumimoji="0" lang="ko-KR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파일 쓰기 및 읽기</a:t>
            </a:r>
            <a:r>
              <a:rPr kumimoji="0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)</a:t>
            </a:r>
            <a:endParaRPr kumimoji="0" lang="ko-KR" alt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4" t="20320" r="60833" b="46323"/>
          <a:stretch/>
        </p:blipFill>
        <p:spPr bwMode="auto">
          <a:xfrm>
            <a:off x="2123727" y="1556792"/>
            <a:ext cx="5291309" cy="3304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69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57</a:t>
            </a:fld>
            <a:endParaRPr lang="ko-KR" altLang="en-US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534374" y="1268760"/>
            <a:ext cx="7848872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import java.io.*;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class Data implements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Serializable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public static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bunho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private transient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number;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private String name;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private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age;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static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bunho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0;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public Data()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number = ++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bunho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name = "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noname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";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age = 0;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public Data(String name,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n)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number = ++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bunho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this.name = name;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age = n;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 bwMode="white">
          <a:xfrm>
            <a:off x="2267744" y="260648"/>
            <a:ext cx="650082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ko-KR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예제</a:t>
            </a:r>
            <a:r>
              <a:rPr lang="en-US" altLang="ko-KR" sz="2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-</a:t>
            </a:r>
            <a:r>
              <a:rPr lang="ko-KR" altLang="en-US" sz="2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객체 직렬화</a:t>
            </a:r>
            <a:r>
              <a:rPr kumimoji="0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(</a:t>
            </a:r>
            <a:r>
              <a:rPr kumimoji="0" lang="ko-KR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파일 쓰기 및 읽기</a:t>
            </a:r>
            <a:r>
              <a:rPr kumimoji="0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)</a:t>
            </a:r>
            <a:endParaRPr kumimoji="0" lang="ko-KR" alt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71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58</a:t>
            </a:fld>
            <a:endParaRPr lang="ko-KR" altLang="en-US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534374" y="1340768"/>
            <a:ext cx="7848872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public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getNumber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return number;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public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String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getName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return name;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public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void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setName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(String name)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this.name = name;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public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getAge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return age;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public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void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setAge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age)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this.age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age;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@Override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public String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toString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return "Data [number=" + number + ", name=" + name + ", age=" + 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age +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"]";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}	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 bwMode="white">
          <a:xfrm>
            <a:off x="2267744" y="260648"/>
            <a:ext cx="650082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ko-KR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예제</a:t>
            </a:r>
            <a:r>
              <a:rPr lang="en-US" altLang="ko-KR" sz="2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-</a:t>
            </a:r>
            <a:r>
              <a:rPr lang="ko-KR" altLang="en-US" sz="2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객체 직렬화</a:t>
            </a:r>
            <a:r>
              <a:rPr kumimoji="0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(</a:t>
            </a:r>
            <a:r>
              <a:rPr kumimoji="0" lang="ko-KR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파일 쓰기 및 읽기</a:t>
            </a:r>
            <a:r>
              <a:rPr kumimoji="0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)</a:t>
            </a:r>
            <a:endParaRPr kumimoji="0" lang="ko-KR" alt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58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59</a:t>
            </a:fld>
            <a:endParaRPr lang="ko-KR" altLang="en-US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534374" y="1161038"/>
            <a:ext cx="7848872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public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class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ObjectSerialize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public static void main(String[]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args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ObjectInputStream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ois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null;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ObjectOutputStream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oos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null;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FileInputStream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fis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null;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FileOutputStream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fos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null;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List&lt;Data&gt; list = new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ArrayList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&lt;Data&gt;();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list.add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(new Data("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박문석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", 44));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list.add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(new Data("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이유진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", 43));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list.add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(new Data("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김태현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", 42));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for (Data k : list)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System.out.println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(k);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System.out.println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("===============================");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System.out.println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("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직렬화해서 저장한 후 가져와서 출력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");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System.out.println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("===============================");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 bwMode="white">
          <a:xfrm>
            <a:off x="2267744" y="260648"/>
            <a:ext cx="650082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ko-KR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예제</a:t>
            </a:r>
            <a:r>
              <a:rPr lang="en-US" altLang="ko-KR" sz="2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-</a:t>
            </a:r>
            <a:r>
              <a:rPr lang="ko-KR" altLang="en-US" sz="2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객체 직렬화</a:t>
            </a:r>
            <a:r>
              <a:rPr kumimoji="0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(</a:t>
            </a:r>
            <a:r>
              <a:rPr kumimoji="0" lang="ko-KR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파일 쓰기 및 읽기</a:t>
            </a:r>
            <a:r>
              <a:rPr kumimoji="0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)</a:t>
            </a:r>
            <a:endParaRPr kumimoji="0" lang="ko-KR" alt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58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539552" y="1556792"/>
            <a:ext cx="7848872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//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디렉토리이면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비어있는지 확인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if 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f.isDirectory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())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String[] files =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f.list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if 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files.length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&gt; 0)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System.out</a:t>
            </a:r>
            <a:endParaRPr kumimoji="1" lang="en-US" altLang="ko-KR" sz="14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.</a:t>
            </a:r>
            <a:r>
              <a:rPr kumimoji="1" lang="en-US" altLang="ko-KR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println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("Delete : </a:t>
            </a:r>
            <a:r>
              <a:rPr kumimoji="1" lang="ko-KR" altLang="en-US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디렉토리가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비어 있지 않습니다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 : " + filename);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System.exit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(0);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//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모든 검사를 통과했으면 파일 삭제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boolean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success =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f.delete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if (!success)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System.out.println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("Delete : 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파일 삭제 실패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");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else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System.out.println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("Delete : 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파일 삭제 성공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");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 bwMode="white">
          <a:xfrm>
            <a:off x="2267744" y="260648"/>
            <a:ext cx="650082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ko-KR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예제</a:t>
            </a:r>
            <a:r>
              <a:rPr kumimoji="0" lang="en-US" altLang="ko-KR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-File</a:t>
            </a:r>
            <a:r>
              <a:rPr lang="en-US" altLang="ko-KR" sz="32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Delete</a:t>
            </a:r>
            <a:r>
              <a:rPr kumimoji="0" lang="en-US" altLang="ko-KR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.java(</a:t>
            </a:r>
            <a:r>
              <a:rPr kumimoji="0" lang="ko-KR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파일삭제</a:t>
            </a:r>
            <a:r>
              <a:rPr kumimoji="0" lang="en-US" altLang="ko-KR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)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27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60</a:t>
            </a:fld>
            <a:endParaRPr lang="ko-KR" altLang="en-US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539552" y="1412776"/>
            <a:ext cx="7848872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try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fos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new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FileOutputStream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("./object.dat");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oos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new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ObjectOutputStream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fos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oos.writeObject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(list);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fis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new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FileInputStream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("./object.dat");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ois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new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ObjectInputStream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fis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List&lt;Data&gt; result = (List&lt;Data&gt;)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ois.readObject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System.out.println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(result);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} catch 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IOException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e)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e.printStackTrace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} catch 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ClassNotFoundException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e)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e.printStackTrace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 bwMode="white">
          <a:xfrm>
            <a:off x="2267744" y="260648"/>
            <a:ext cx="650082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ko-KR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예제</a:t>
            </a:r>
            <a:r>
              <a:rPr lang="en-US" altLang="ko-KR" sz="2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-</a:t>
            </a:r>
            <a:r>
              <a:rPr lang="ko-KR" altLang="en-US" sz="2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객체 직렬화</a:t>
            </a:r>
            <a:r>
              <a:rPr kumimoji="0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(</a:t>
            </a:r>
            <a:r>
              <a:rPr kumimoji="0" lang="ko-KR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파일 쓰기 및 읽기</a:t>
            </a:r>
            <a:r>
              <a:rPr kumimoji="0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)</a:t>
            </a:r>
            <a:endParaRPr kumimoji="0" lang="ko-KR" alt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77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61</a:t>
            </a:fld>
            <a:endParaRPr lang="ko-KR" altLang="en-US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67544" y="1412776"/>
            <a:ext cx="7848872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finally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try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	if 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fis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!= null)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fis.close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	if 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ois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!= null)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ois.close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	if 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fos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!= null)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fos.close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	if 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oos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!= null)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oos.close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} catch 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IOException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ioe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ioe.printStackTrace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}		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 bwMode="white">
          <a:xfrm>
            <a:off x="2267744" y="260648"/>
            <a:ext cx="650082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ko-KR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예제</a:t>
            </a:r>
            <a:r>
              <a:rPr lang="en-US" altLang="ko-KR" sz="2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-</a:t>
            </a:r>
            <a:r>
              <a:rPr lang="ko-KR" altLang="en-US" sz="2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객체 직렬화</a:t>
            </a:r>
            <a:r>
              <a:rPr kumimoji="0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(</a:t>
            </a:r>
            <a:r>
              <a:rPr kumimoji="0" lang="ko-KR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파일 쓰기 및 읽기</a:t>
            </a:r>
            <a:r>
              <a:rPr kumimoji="0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)</a:t>
            </a:r>
            <a:endParaRPr kumimoji="0" lang="ko-KR" alt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26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62</a:t>
            </a:fld>
            <a:endParaRPr lang="ko-KR" altLang="en-US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395536" y="1251193"/>
            <a:ext cx="7848872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JDK 1.7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버전에서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추가된 인터페이스</a:t>
            </a:r>
            <a:endParaRPr kumimoji="1"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더 이상 사용되지 않는 자원을 자동으로 닫아주는 </a:t>
            </a: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메소드를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소유하고 있습니다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</a:p>
          <a:p>
            <a:pPr lvl="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이 인터페이스가 구현된 </a:t>
            </a: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스트림은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close()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를 호출하지 않아도 자동으로 닫아 줍니다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 bwMode="white">
          <a:xfrm>
            <a:off x="2267744" y="260648"/>
            <a:ext cx="650082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3600" b="1" kern="0" noProof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6</a:t>
            </a:r>
            <a:r>
              <a:rPr lang="en-US" altLang="ko-KR" sz="36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. </a:t>
            </a:r>
            <a:r>
              <a:rPr lang="en-US" altLang="ko-KR" sz="3600" b="1" kern="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autocloseable</a:t>
            </a:r>
            <a:endParaRPr kumimoji="0" lang="ko-KR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70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63</a:t>
            </a:fld>
            <a:endParaRPr lang="ko-KR" altLang="en-US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395536" y="1196752"/>
            <a:ext cx="7848872" cy="512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Console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을 통한 데이터 입력과 콘솔로의 데이터 출력을 의미</a:t>
            </a:r>
            <a:endParaRPr kumimoji="1"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Java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에서는 표준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입출력을 위해서 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3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가지 입출력 </a:t>
            </a: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스트림을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제공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(System.in, </a:t>
            </a:r>
            <a:r>
              <a:rPr kumimoji="1"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System.out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 System.er)</a:t>
            </a:r>
          </a:p>
          <a:p>
            <a:pPr lvl="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자바 애플리케이션을 실행하면 바로 생성해주므로 별도로 생성하지 않고 바로 사용</a:t>
            </a:r>
            <a:endParaRPr kumimoji="1"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0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ublic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final class System{</a:t>
            </a:r>
          </a:p>
          <a:p>
            <a:pPr lvl="0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public final static </a:t>
            </a:r>
            <a:r>
              <a:rPr kumimoji="1"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InputStream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in = </a:t>
            </a:r>
            <a:r>
              <a:rPr kumimoji="1"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nullInputStream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public 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final static </a:t>
            </a:r>
            <a:r>
              <a:rPr kumimoji="1"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OutputStream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out 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 </a:t>
            </a:r>
            <a:r>
              <a:rPr kumimoji="1"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nullIPrintStream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public 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final static </a:t>
            </a:r>
            <a:r>
              <a:rPr kumimoji="1"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OutputStream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err 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 </a:t>
            </a:r>
            <a:r>
              <a:rPr kumimoji="1"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nullPrintStream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</a:p>
          <a:p>
            <a:pPr marL="285750" indent="-285750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kumimoji="1"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EditPlus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나 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Eclipse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는 콘솔로의 출력을 가로채셔 에디터의 화면에 출력하는 것</a:t>
            </a:r>
            <a:endParaRPr kumimoji="1"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285750" indent="-285750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kumimoji="1"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System.out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과 </a:t>
            </a:r>
            <a:r>
              <a:rPr kumimoji="1"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System.err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은 동일한 기능을 수행</a:t>
            </a:r>
            <a:endParaRPr kumimoji="1"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285750" indent="-285750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System.in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은 바로 사용하지 않고 </a:t>
            </a:r>
            <a:r>
              <a:rPr kumimoji="1"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BufferedInputStream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이나 </a:t>
            </a:r>
            <a:r>
              <a:rPr kumimoji="1"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BufferedReader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를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이용해서 사용</a:t>
            </a:r>
            <a:endParaRPr kumimoji="1"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285750" indent="-285750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Console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입력은 버퍼를 가지고 있기 때문에 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Backspace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를 이용한 편집이 가능하며 입력의 끝은 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Enter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또는 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control + z(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유닉스나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맥에서는 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control + d)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이며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이 키를 만나면 버퍼의 내용을 읽기 시작</a:t>
            </a:r>
            <a:endParaRPr kumimoji="1"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 bwMode="white">
          <a:xfrm>
            <a:off x="2267744" y="260648"/>
            <a:ext cx="650082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3600" b="1" kern="0" noProof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7</a:t>
            </a:r>
            <a:r>
              <a:rPr lang="en-US" altLang="ko-KR" sz="36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. </a:t>
            </a:r>
            <a:r>
              <a:rPr lang="ko-KR" altLang="en-US" sz="36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표준 입출력</a:t>
            </a:r>
            <a:endParaRPr kumimoji="0" lang="ko-KR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69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64</a:t>
            </a:fld>
            <a:endParaRPr lang="ko-KR" altLang="en-US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395536" y="1301418"/>
            <a:ext cx="7848872" cy="5432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16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Enter</a:t>
            </a:r>
            <a:r>
              <a:rPr kumimoji="1" lang="ko-KR" altLang="en-US" sz="16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를 누를 때 까지 </a:t>
            </a:r>
            <a:r>
              <a:rPr kumimoji="1" lang="ko-KR" altLang="en-US" sz="16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입력받아서</a:t>
            </a:r>
            <a:r>
              <a:rPr kumimoji="1" lang="ko-KR" altLang="en-US" sz="16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출력하기</a:t>
            </a:r>
            <a:endParaRPr kumimoji="1" lang="en-US" altLang="ko-KR" sz="1600" b="1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0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import </a:t>
            </a:r>
            <a:r>
              <a:rPr kumimoji="1"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java.io.File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import </a:t>
            </a:r>
            <a:r>
              <a:rPr kumimoji="1"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java.io.FileReader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1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0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public class Main {</a:t>
            </a:r>
          </a:p>
          <a:p>
            <a:pPr lvl="0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public static void main(String[] </a:t>
            </a:r>
            <a:r>
              <a:rPr kumimoji="1"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args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 {</a:t>
            </a:r>
          </a:p>
          <a:p>
            <a:pPr lvl="0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try {</a:t>
            </a:r>
          </a:p>
          <a:p>
            <a:pPr lvl="0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input = 0;</a:t>
            </a:r>
          </a:p>
          <a:p>
            <a:pPr lvl="0" fontAlgn="base">
              <a:spcBef>
                <a:spcPct val="0"/>
              </a:spcBef>
              <a:spcAft>
                <a:spcPts val="600"/>
              </a:spcAft>
            </a:pPr>
            <a:endParaRPr kumimoji="1" lang="en-US" altLang="ko-KR" sz="1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0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while((input=</a:t>
            </a:r>
            <a:r>
              <a:rPr kumimoji="1"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System.in.read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())!=-1) {</a:t>
            </a:r>
          </a:p>
          <a:p>
            <a:pPr lvl="0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	</a:t>
            </a:r>
            <a:r>
              <a:rPr kumimoji="1"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System.out.println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("input :" + input + ", (char)input :" + (char)input);</a:t>
            </a:r>
          </a:p>
          <a:p>
            <a:pPr lvl="0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}</a:t>
            </a:r>
          </a:p>
          <a:p>
            <a:pPr lvl="0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} catch(Exception e) {</a:t>
            </a:r>
          </a:p>
          <a:p>
            <a:pPr lvl="0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e.printStackTrace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</a:p>
          <a:p>
            <a:pPr lvl="0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}</a:t>
            </a:r>
          </a:p>
          <a:p>
            <a:pPr lvl="0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}</a:t>
            </a:r>
          </a:p>
          <a:p>
            <a:pPr lvl="0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 bwMode="white">
          <a:xfrm>
            <a:off x="2267744" y="260648"/>
            <a:ext cx="650082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3600" b="1" kern="0" noProof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7</a:t>
            </a:r>
            <a:r>
              <a:rPr lang="en-US" altLang="ko-KR" sz="36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. </a:t>
            </a:r>
            <a:r>
              <a:rPr lang="ko-KR" altLang="en-US" sz="36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표준 입출력</a:t>
            </a:r>
            <a:endParaRPr kumimoji="0" lang="ko-KR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05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65</a:t>
            </a:fld>
            <a:endParaRPr lang="ko-KR" altLang="en-US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395536" y="1244947"/>
            <a:ext cx="7848872" cy="261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System.in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을 바로 사용하게 되면 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Enter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도 하나의 입력으로 간주하기 때문에 </a:t>
            </a: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입력받아서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출력할 때 매번 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Enter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를 제거해서 출력해야 하는 번거로움이 있습니다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</a:p>
          <a:p>
            <a:pPr lvl="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이러한 문제를 해결하는 방법은 </a:t>
            </a:r>
            <a:r>
              <a:rPr kumimoji="1"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BufferedReader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를 이용해서 </a:t>
            </a: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입력받거나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Scanner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를 이용하는 방법이 있습니다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</a:p>
          <a:p>
            <a:pPr lvl="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kumimoji="1"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BufferedReader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클래스나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Scanner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클래스의 </a:t>
            </a:r>
            <a:r>
              <a:rPr kumimoji="1"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readLine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이나 </a:t>
            </a:r>
            <a:r>
              <a:rPr kumimoji="1"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nextLine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이용해서 입력을 받으면 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Enter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를 누를 때 까지 입력을 받고 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Enter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를 제거한 곳 까지만 </a:t>
            </a: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리턴을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합니다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</a:p>
          <a:p>
            <a:pPr lvl="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kumimoji="1"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setOut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 </a:t>
            </a:r>
            <a:r>
              <a:rPr kumimoji="1"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setIn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 </a:t>
            </a:r>
            <a:r>
              <a:rPr kumimoji="1"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setErr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메소드를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이용해서 출력 대상을 변경할 수 있습니다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endParaRPr kumimoji="1" lang="en-US" altLang="ko-KR" sz="1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v"/>
            </a:pPr>
            <a:endParaRPr kumimoji="1"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 bwMode="white">
          <a:xfrm>
            <a:off x="2267744" y="260648"/>
            <a:ext cx="650082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3600" b="1" kern="0" noProof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7</a:t>
            </a:r>
            <a:r>
              <a:rPr lang="en-US" altLang="ko-KR" sz="36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. </a:t>
            </a:r>
            <a:r>
              <a:rPr lang="ko-KR" altLang="en-US" sz="36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표준 입출력</a:t>
            </a:r>
            <a:endParaRPr kumimoji="0" lang="ko-KR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65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66</a:t>
            </a:fld>
            <a:endParaRPr lang="ko-KR" altLang="en-US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395536" y="1340768"/>
            <a:ext cx="7848872" cy="3816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16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Enter</a:t>
            </a:r>
            <a:r>
              <a:rPr kumimoji="1" lang="ko-KR" altLang="en-US" sz="16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를 누를 때 까지 </a:t>
            </a:r>
            <a:r>
              <a:rPr kumimoji="1" lang="ko-KR" altLang="en-US" sz="16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입력받아서</a:t>
            </a:r>
            <a:r>
              <a:rPr kumimoji="1" lang="ko-KR" altLang="en-US" sz="16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출력하기</a:t>
            </a:r>
            <a:endParaRPr kumimoji="1" lang="en-US" altLang="ko-KR" sz="1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0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public class Main {</a:t>
            </a:r>
          </a:p>
          <a:p>
            <a:pPr lvl="0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public static void main(String[] </a:t>
            </a:r>
            <a:r>
              <a:rPr kumimoji="1"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args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 {</a:t>
            </a:r>
          </a:p>
          <a:p>
            <a:pPr lvl="0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try {</a:t>
            </a:r>
          </a:p>
          <a:p>
            <a:pPr lvl="0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String input = null;</a:t>
            </a:r>
          </a:p>
          <a:p>
            <a:pPr lvl="0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BufferedReader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br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new </a:t>
            </a:r>
            <a:r>
              <a:rPr kumimoji="1"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BufferedReader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</a:p>
          <a:p>
            <a:pPr lvl="0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		new </a:t>
            </a:r>
            <a:r>
              <a:rPr kumimoji="1"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InputStreamReader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(System.in));</a:t>
            </a:r>
          </a:p>
          <a:p>
            <a:pPr lvl="0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System.out.print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("</a:t>
            </a:r>
            <a:r>
              <a:rPr kumimoji="1"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입력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:");		</a:t>
            </a:r>
          </a:p>
          <a:p>
            <a:pPr lvl="0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input = </a:t>
            </a:r>
            <a:r>
              <a:rPr kumimoji="1"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br.readLine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</a:p>
          <a:p>
            <a:pPr lvl="0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System.out.println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(input);</a:t>
            </a:r>
          </a:p>
          <a:p>
            <a:pPr lvl="0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 bwMode="white">
          <a:xfrm>
            <a:off x="2267744" y="260648"/>
            <a:ext cx="650082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3600" b="1" kern="0" noProof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7</a:t>
            </a:r>
            <a:r>
              <a:rPr lang="en-US" altLang="ko-KR" sz="36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. </a:t>
            </a:r>
            <a:r>
              <a:rPr lang="ko-KR" altLang="en-US" sz="36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표준 입출력</a:t>
            </a:r>
            <a:endParaRPr kumimoji="0" lang="ko-KR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10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67</a:t>
            </a:fld>
            <a:endParaRPr lang="ko-KR" altLang="en-US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395536" y="1298952"/>
            <a:ext cx="7848872" cy="3570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Scanner </a:t>
            </a:r>
            <a:r>
              <a:rPr kumimoji="1"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sc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new Scanner(System.in);</a:t>
            </a:r>
          </a:p>
          <a:p>
            <a:pPr lvl="0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System.out.print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("</a:t>
            </a:r>
            <a:r>
              <a:rPr kumimoji="1"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입력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:");		</a:t>
            </a:r>
          </a:p>
          <a:p>
            <a:pPr lvl="0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input = </a:t>
            </a:r>
            <a:r>
              <a:rPr kumimoji="1"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sc.nextLine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</a:p>
          <a:p>
            <a:pPr lvl="0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System.out.println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(input);</a:t>
            </a:r>
          </a:p>
          <a:p>
            <a:pPr lvl="0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sc.close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</a:p>
          <a:p>
            <a:pPr lvl="0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} catch(Exception e) {</a:t>
            </a:r>
          </a:p>
          <a:p>
            <a:pPr lvl="0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e.printStackTrace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</a:p>
          <a:p>
            <a:pPr lvl="0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}</a:t>
            </a:r>
          </a:p>
          <a:p>
            <a:pPr lvl="0" fontAlgn="base">
              <a:spcBef>
                <a:spcPct val="0"/>
              </a:spcBef>
              <a:spcAft>
                <a:spcPts val="600"/>
              </a:spcAft>
            </a:pPr>
            <a:endParaRPr kumimoji="1" lang="en-US" altLang="ko-KR" sz="1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0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}</a:t>
            </a:r>
          </a:p>
          <a:p>
            <a:pPr lvl="0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 bwMode="white">
          <a:xfrm>
            <a:off x="2267744" y="260648"/>
            <a:ext cx="650082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3600" b="1" kern="0" noProof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7</a:t>
            </a:r>
            <a:r>
              <a:rPr lang="en-US" altLang="ko-KR" sz="36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. </a:t>
            </a:r>
            <a:r>
              <a:rPr lang="ko-KR" altLang="en-US" sz="36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표준 입출력</a:t>
            </a:r>
            <a:endParaRPr kumimoji="0" lang="ko-KR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66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68</a:t>
            </a:fld>
            <a:endParaRPr lang="ko-KR" altLang="en-US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395536" y="1262946"/>
            <a:ext cx="7848872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ts val="600"/>
              </a:spcAft>
            </a:pPr>
            <a:r>
              <a:rPr kumimoji="1" lang="ko-KR" altLang="en-US" sz="16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출력 대상을 변경해서 출력하기</a:t>
            </a:r>
            <a:endParaRPr kumimoji="1" lang="en-US" altLang="ko-KR" sz="1600" b="1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0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public 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class Main {</a:t>
            </a:r>
          </a:p>
          <a:p>
            <a:pPr lvl="0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public static void main(String[] </a:t>
            </a:r>
            <a:r>
              <a:rPr kumimoji="1"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args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 {</a:t>
            </a:r>
          </a:p>
          <a:p>
            <a:pPr lvl="0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PrintStream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</a:t>
            </a:r>
            <a:r>
              <a:rPr kumimoji="1"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ps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= null;</a:t>
            </a:r>
          </a:p>
          <a:p>
            <a:pPr lvl="0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FileOutputStream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fos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null;</a:t>
            </a:r>
          </a:p>
          <a:p>
            <a:pPr lvl="0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try {</a:t>
            </a:r>
          </a:p>
          <a:p>
            <a:pPr lvl="0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fos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new </a:t>
            </a:r>
            <a:r>
              <a:rPr kumimoji="1"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FileOutputStream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(“./test.txt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");</a:t>
            </a:r>
          </a:p>
          <a:p>
            <a:pPr lvl="0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ps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= new </a:t>
            </a:r>
            <a:r>
              <a:rPr kumimoji="1"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PrintStream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fos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</a:p>
          <a:p>
            <a:pPr lvl="0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System.setOut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ps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 </a:t>
            </a:r>
          </a:p>
          <a:p>
            <a:pPr lvl="0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} catch(Exception e) {</a:t>
            </a:r>
          </a:p>
          <a:p>
            <a:pPr lvl="0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System.err.println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("</a:t>
            </a:r>
            <a:r>
              <a:rPr kumimoji="1"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잘못된 파일 경로입니다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.");</a:t>
            </a:r>
          </a:p>
          <a:p>
            <a:pPr lvl="0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}</a:t>
            </a:r>
          </a:p>
          <a:p>
            <a:pPr lvl="0" fontAlgn="base">
              <a:spcBef>
                <a:spcPct val="0"/>
              </a:spcBef>
              <a:spcAft>
                <a:spcPts val="600"/>
              </a:spcAft>
            </a:pPr>
            <a:endParaRPr kumimoji="1" lang="en-US" altLang="ko-KR" sz="1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0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System.out.println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("Hello by </a:t>
            </a:r>
            <a:r>
              <a:rPr kumimoji="1"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System.out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");		</a:t>
            </a:r>
          </a:p>
          <a:p>
            <a:pPr lvl="0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System.err.println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("Hello by </a:t>
            </a:r>
            <a:r>
              <a:rPr kumimoji="1"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System.err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");</a:t>
            </a:r>
          </a:p>
          <a:p>
            <a:pPr lvl="0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}</a:t>
            </a:r>
          </a:p>
          <a:p>
            <a:pPr lvl="0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 bwMode="white">
          <a:xfrm>
            <a:off x="2267744" y="260648"/>
            <a:ext cx="650082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3600" b="1" kern="0" noProof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7</a:t>
            </a:r>
            <a:r>
              <a:rPr lang="en-US" altLang="ko-KR" sz="36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. </a:t>
            </a:r>
            <a:r>
              <a:rPr lang="ko-KR" altLang="en-US" sz="36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표준 입출력</a:t>
            </a:r>
            <a:endParaRPr kumimoji="0" lang="ko-KR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44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69</a:t>
            </a:fld>
            <a:endParaRPr lang="ko-KR" altLang="en-US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395536" y="1272823"/>
            <a:ext cx="784887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ts val="1200"/>
              </a:spcAft>
              <a:buFont typeface="Wingdings" pitchFamily="2" charset="2"/>
              <a:buChar char="v"/>
            </a:pPr>
            <a:r>
              <a:rPr kumimoji="1"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AudioClip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클래스를 이용해서 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Audio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파일 재생 가능</a:t>
            </a:r>
            <a:endParaRPr kumimoji="1"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0" fontAlgn="base">
              <a:spcBef>
                <a:spcPct val="0"/>
              </a:spcBef>
              <a:spcAft>
                <a:spcPts val="1200"/>
              </a:spcAft>
              <a:buFont typeface="Wingdings" pitchFamily="2" charset="2"/>
              <a:buChar char="v"/>
            </a:pPr>
            <a:r>
              <a:rPr kumimoji="1"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AudioClip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객체 </a:t>
            </a: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생생은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Applet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클래스의 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static </a:t>
            </a: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메소드인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newAudioClip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(URL </a:t>
            </a:r>
            <a:r>
              <a:rPr kumimoji="1"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url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메소드로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생성 가능</a:t>
            </a:r>
            <a:endParaRPr kumimoji="1"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0" fontAlgn="base">
              <a:spcBef>
                <a:spcPct val="0"/>
              </a:spcBef>
              <a:spcAft>
                <a:spcPts val="1200"/>
              </a:spcAft>
              <a:buFont typeface="Wingdings" pitchFamily="2" charset="2"/>
              <a:buChar char="v"/>
            </a:pP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객체 생성 후 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play </a:t>
            </a: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메소드를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호출하면 재생 가능</a:t>
            </a:r>
            <a:endParaRPr kumimoji="1"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0" fontAlgn="base">
              <a:spcBef>
                <a:spcPct val="0"/>
              </a:spcBef>
              <a:spcAft>
                <a:spcPts val="1200"/>
              </a:spcAft>
              <a:buFont typeface="Wingdings" pitchFamily="2" charset="2"/>
              <a:buChar char="v"/>
            </a:pP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이 클래스는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AU, WAV, MIDI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형식의 파일만 재생 가능</a:t>
            </a:r>
            <a:endParaRPr kumimoji="1"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 bwMode="white">
          <a:xfrm>
            <a:off x="2267744" y="260648"/>
            <a:ext cx="650082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3600" b="1" kern="0" noProof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8. Audio </a:t>
            </a:r>
            <a:r>
              <a:rPr lang="ko-KR" altLang="en-US" sz="3600" b="1" kern="0" noProof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파일 재생</a:t>
            </a:r>
            <a:endParaRPr kumimoji="0" lang="ko-KR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46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539552" y="1175548"/>
            <a:ext cx="7848872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public 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class Main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static </a:t>
            </a:r>
            <a:r>
              <a:rPr kumimoji="1"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totalFiles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0;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static </a:t>
            </a:r>
            <a:r>
              <a:rPr kumimoji="1"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totalDirs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0;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public static void </a:t>
            </a:r>
            <a:r>
              <a:rPr kumimoji="1"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printFileList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(File </a:t>
            </a:r>
            <a:r>
              <a:rPr kumimoji="1"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dir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System.out.println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dir.getAbsolutePath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()+" </a:t>
            </a:r>
            <a:r>
              <a:rPr kumimoji="1" lang="ko-KR" altLang="en-US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디렉토리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");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File[] files = </a:t>
            </a:r>
            <a:r>
              <a:rPr kumimoji="1"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dir.listFiles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List&lt;String&gt;</a:t>
            </a:r>
            <a:r>
              <a:rPr kumimoji="1"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subDir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new </a:t>
            </a:r>
            <a:r>
              <a:rPr kumimoji="1"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ArrayList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&lt;String&gt;();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for(</a:t>
            </a:r>
            <a:r>
              <a:rPr kumimoji="1"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=0; </a:t>
            </a:r>
            <a:r>
              <a:rPr kumimoji="1"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&lt; </a:t>
            </a:r>
            <a:r>
              <a:rPr kumimoji="1"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files.length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 </a:t>
            </a:r>
            <a:r>
              <a:rPr kumimoji="1"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++)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String filename = files[</a:t>
            </a:r>
            <a:r>
              <a:rPr kumimoji="1"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].</a:t>
            </a:r>
            <a:r>
              <a:rPr kumimoji="1"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getName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if(files[</a:t>
            </a:r>
            <a:r>
              <a:rPr kumimoji="1"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].</a:t>
            </a:r>
            <a:r>
              <a:rPr kumimoji="1"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isDirectory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())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	filename = "[" + filename + "]";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	</a:t>
            </a:r>
            <a:r>
              <a:rPr kumimoji="1"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subDir.add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+"");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System.out.println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(filename);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 bwMode="white">
          <a:xfrm>
            <a:off x="2267744" y="260648"/>
            <a:ext cx="650082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ko-KR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예제</a:t>
            </a:r>
            <a:r>
              <a:rPr kumimoji="0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-FileInfo.java(</a:t>
            </a:r>
            <a:r>
              <a:rPr kumimoji="0" lang="ko-KR" alt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디렉토리</a:t>
            </a:r>
            <a:r>
              <a:rPr kumimoji="0" lang="ko-KR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 모든 내용 출력</a:t>
            </a:r>
            <a:r>
              <a:rPr kumimoji="0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)</a:t>
            </a:r>
            <a:endParaRPr kumimoji="0" lang="ko-KR" alt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36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70</a:t>
            </a:fld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 bwMode="white">
          <a:xfrm>
            <a:off x="2267744" y="260648"/>
            <a:ext cx="650082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3600" b="1" kern="0" noProof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8. Audio </a:t>
            </a:r>
            <a:r>
              <a:rPr lang="ko-KR" altLang="en-US" sz="3600" b="1" kern="0" noProof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파일 재생</a:t>
            </a:r>
            <a:endParaRPr kumimoji="0" lang="ko-KR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772816"/>
            <a:ext cx="5038725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1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71</a:t>
            </a:fld>
            <a:endParaRPr lang="ko-KR" altLang="en-US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534374" y="1330310"/>
            <a:ext cx="7848872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import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java.applet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.*;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import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java.awt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.*;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import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java.awt.event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.*;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import java.io.*;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import java.net.*;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import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javax.swing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.*;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import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javax.swing.filechooser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.*;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public class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AudioFrame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extends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JFrame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public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AudioFrame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setTitle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("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오디오 재생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");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setLocation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(500, 200);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Container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contentPane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getContentPane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contentPane.setLayout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(new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FlowLayout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JTextField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txt = new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JTextField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(30);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JButton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loadUrl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new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JButton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("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파일찾아오기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");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 bwMode="white">
          <a:xfrm>
            <a:off x="2267744" y="260648"/>
            <a:ext cx="650082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32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8. Audio </a:t>
            </a:r>
            <a:r>
              <a:rPr lang="ko-KR" altLang="en-US" sz="32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파일 재생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46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72</a:t>
            </a:fld>
            <a:endParaRPr lang="ko-KR" altLang="en-US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647564" y="1493731"/>
            <a:ext cx="7848872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loadUrl.addActionListener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(new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ActionListener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@Override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public void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actionPerformed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ActionEvent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e)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JFileChooser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fc = new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JFileChooser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FileNameExtensionFilter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filter =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		new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FileNameExtensionFilter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("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SoundFile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", "wav", "mid");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fc.setFileFilter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(filter);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result =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fc.showOpenDialog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(null);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	if(result ==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JFileChooser.APPROVE_OPTION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		File f =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fc.getSelectedFile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txt.setText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f.getAbsolutePath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	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	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});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 bwMode="white">
          <a:xfrm>
            <a:off x="2267744" y="260648"/>
            <a:ext cx="650082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36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8. Audio </a:t>
            </a:r>
            <a:r>
              <a:rPr lang="ko-KR" altLang="en-US" sz="36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파일 재생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05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73</a:t>
            </a:fld>
            <a:endParaRPr lang="ko-KR" altLang="en-US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539552" y="1382797"/>
            <a:ext cx="7848872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JButton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playBtn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new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JButton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("▶");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contentPane.add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(txt);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contentPane.add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loadUrl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contentPane.add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playBtn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setDefaultCloseOperation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JFrame.EXIT_ON_CLOSE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playBtn.addActionListener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(new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ActionListener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public void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actionPerformed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ActionEvent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e)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	try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		File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file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new File(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txt.getText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		URL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url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new URL("file:///" +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file.getAbsolutePath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AudioClip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audioClip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Applet.newAudioClip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url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audioClip.play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	} catch 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MalformedURLException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mue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JOptionPane.showMessageDialog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			null, "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잘못된 파일명입니다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.", "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에러 메시지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",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JOptionPane.ERROR_MESSAGE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	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});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pack();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setVisible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(true);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 bwMode="white">
          <a:xfrm>
            <a:off x="2267744" y="260648"/>
            <a:ext cx="650082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36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8. Audio </a:t>
            </a:r>
            <a:r>
              <a:rPr lang="ko-KR" altLang="en-US" sz="36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파일 재생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54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74</a:t>
            </a:fld>
            <a:endParaRPr lang="ko-KR" altLang="en-US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647564" y="1412776"/>
            <a:ext cx="784887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public class Main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public static void main(String[]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args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new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AudioFrame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 bwMode="white">
          <a:xfrm>
            <a:off x="2267744" y="260648"/>
            <a:ext cx="650082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32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8. Audio </a:t>
            </a:r>
            <a:r>
              <a:rPr lang="ko-KR" altLang="en-US" sz="32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파일 재생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61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75</a:t>
            </a:fld>
            <a:endParaRPr lang="ko-KR" altLang="en-US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395536" y="1880825"/>
            <a:ext cx="784887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ts val="1200"/>
              </a:spcAft>
              <a:buFont typeface="Wingdings" pitchFamily="2" charset="2"/>
              <a:buChar char="v"/>
            </a:pP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p3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파일은 기본 클래스를 이용해서 재생이 불가능합니다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</a:p>
          <a:p>
            <a:pPr lvl="0" fontAlgn="base">
              <a:spcBef>
                <a:spcPct val="0"/>
              </a:spcBef>
              <a:spcAft>
                <a:spcPts val="1200"/>
              </a:spcAft>
              <a:buFont typeface="Wingdings" pitchFamily="2" charset="2"/>
              <a:buChar char="v"/>
            </a:pPr>
            <a:r>
              <a:rPr kumimoji="1"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JLayer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라이브러리를 이용해서 재생이 가능합니다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</a:p>
          <a:p>
            <a:pPr lvl="0" fontAlgn="base">
              <a:spcBef>
                <a:spcPct val="0"/>
              </a:spcBef>
              <a:spcAft>
                <a:spcPts val="1200"/>
              </a:spcAft>
              <a:buFont typeface="Wingdings" pitchFamily="2" charset="2"/>
              <a:buChar char="v"/>
            </a:pP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Java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프로젝트에 외부 라이브러리를 사용을 하려고 할 때는 외부 라이브러리를 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Build Path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에 추가하면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됩니다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</a:p>
          <a:p>
            <a:pPr lvl="0" fontAlgn="base">
              <a:spcBef>
                <a:spcPct val="0"/>
              </a:spcBef>
              <a:spcAft>
                <a:spcPts val="1200"/>
              </a:spcAft>
              <a:buFont typeface="Wingdings" pitchFamily="2" charset="2"/>
              <a:buChar char="v"/>
            </a:pP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  <a:hlinkClick r:id="rId2"/>
              </a:rPr>
              <a:t>www.mvnrepository.com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에서 </a:t>
            </a:r>
            <a:r>
              <a:rPr kumimoji="1"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JLayer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를 검색해서 다운로드</a:t>
            </a:r>
            <a:endParaRPr kumimoji="1"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 bwMode="white">
          <a:xfrm>
            <a:off x="2267744" y="260648"/>
            <a:ext cx="650082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3600" b="1" kern="0" noProof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8. Audio </a:t>
            </a:r>
            <a:r>
              <a:rPr lang="ko-KR" altLang="en-US" sz="3600" b="1" kern="0" noProof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파일 재생</a:t>
            </a:r>
            <a:endParaRPr kumimoji="0" lang="ko-KR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7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76</a:t>
            </a:fld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 bwMode="white">
          <a:xfrm>
            <a:off x="2267744" y="260648"/>
            <a:ext cx="650082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800" b="1" kern="0" noProof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8. Audio </a:t>
            </a:r>
            <a:r>
              <a:rPr lang="ko-KR" altLang="en-US" sz="2800" b="1" kern="0" noProof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파일 재생</a:t>
            </a:r>
            <a:endParaRPr kumimoji="0" lang="ko-KR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37597" t="32095" r="12568" b="9666"/>
          <a:stretch/>
        </p:blipFill>
        <p:spPr>
          <a:xfrm>
            <a:off x="469048" y="1556792"/>
            <a:ext cx="7919375" cy="492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27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77</a:t>
            </a:fld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 bwMode="white">
          <a:xfrm>
            <a:off x="2267744" y="260648"/>
            <a:ext cx="650082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3600" b="1" kern="0" noProof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8. Audio </a:t>
            </a:r>
            <a:r>
              <a:rPr lang="ko-KR" altLang="en-US" sz="3600" b="1" kern="0" noProof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파일 재생</a:t>
            </a:r>
            <a:endParaRPr kumimoji="0" lang="ko-KR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l="31691" t="19163" r="19878" b="35458"/>
          <a:stretch/>
        </p:blipFill>
        <p:spPr>
          <a:xfrm>
            <a:off x="467544" y="1556792"/>
            <a:ext cx="8064896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33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78</a:t>
            </a:fld>
            <a:endParaRPr lang="ko-KR" altLang="en-US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534374" y="1438032"/>
            <a:ext cx="7848872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import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java.io.FileInputStream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import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javazoom.jl.player.Player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public class Main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public static void main(String[]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args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Player p;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try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p = new Player(new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FileInputStream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("C:\\data\\lecture\\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자원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\\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노래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\\TTL.mp3"));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p.play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} catch (Exception e)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System.out.println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e.getMessage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 bwMode="white">
          <a:xfrm>
            <a:off x="2267744" y="260648"/>
            <a:ext cx="650082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3600" b="1" kern="0" noProof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mp3</a:t>
            </a:r>
            <a:r>
              <a:rPr kumimoji="0" lang="en-US" altLang="ko-KR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 </a:t>
            </a:r>
            <a:r>
              <a:rPr kumimoji="0" lang="ko-KR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파일 재생</a:t>
            </a:r>
            <a:endParaRPr kumimoji="0" lang="ko-KR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99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539552" y="971436"/>
            <a:ext cx="7848872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dirNum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= </a:t>
            </a:r>
            <a:r>
              <a:rPr kumimoji="1"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subDir.size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fileNum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</a:t>
            </a:r>
            <a:r>
              <a:rPr kumimoji="1"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files.length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- </a:t>
            </a:r>
            <a:r>
              <a:rPr kumimoji="1"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dirNum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totalFiles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+= </a:t>
            </a:r>
            <a:r>
              <a:rPr kumimoji="1"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fileNum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totalDirs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+= </a:t>
            </a:r>
            <a:r>
              <a:rPr kumimoji="1"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dirNum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System.out.println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fileNum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+ "</a:t>
            </a:r>
            <a:r>
              <a:rPr kumimoji="1"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개의 파일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 " + </a:t>
            </a:r>
            <a:r>
              <a:rPr kumimoji="1"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dirNum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+ "</a:t>
            </a:r>
            <a:r>
              <a:rPr kumimoji="1"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개의 </a:t>
            </a:r>
            <a:r>
              <a:rPr kumimoji="1" lang="ko-KR" altLang="en-US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디렉토리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");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System.out.println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for(</a:t>
            </a:r>
            <a:r>
              <a:rPr kumimoji="1"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=0; </a:t>
            </a:r>
            <a:r>
              <a:rPr kumimoji="1"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&lt; </a:t>
            </a:r>
            <a:r>
              <a:rPr kumimoji="1"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subDir.size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 </a:t>
            </a:r>
            <a:r>
              <a:rPr kumimoji="1"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++)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index = </a:t>
            </a:r>
            <a:r>
              <a:rPr kumimoji="1"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Integer.parseInt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((String)</a:t>
            </a:r>
            <a:r>
              <a:rPr kumimoji="1"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subDir.get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printFileList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(files[index]);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 bwMode="white">
          <a:xfrm>
            <a:off x="2267744" y="260648"/>
            <a:ext cx="650082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ko-KR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예제</a:t>
            </a:r>
            <a:r>
              <a:rPr kumimoji="0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-FileInfo.java(</a:t>
            </a:r>
            <a:r>
              <a:rPr kumimoji="0" lang="ko-KR" alt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디렉토리</a:t>
            </a:r>
            <a:r>
              <a:rPr kumimoji="0" lang="ko-KR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 모든 내용 출력</a:t>
            </a:r>
            <a:r>
              <a:rPr kumimoji="0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)</a:t>
            </a:r>
            <a:endParaRPr kumimoji="0" lang="ko-KR" alt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86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539552" y="1667991"/>
            <a:ext cx="7848872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public static void main(String[] </a:t>
            </a:r>
            <a:r>
              <a:rPr kumimoji="1"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args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File </a:t>
            </a:r>
            <a:r>
              <a:rPr kumimoji="1"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dir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new File("c:\\temp");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if(!</a:t>
            </a:r>
            <a:r>
              <a:rPr kumimoji="1"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dir.exists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 || !</a:t>
            </a:r>
            <a:r>
              <a:rPr kumimoji="1"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dir.isDirectory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())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System.out.println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("</a:t>
            </a:r>
            <a:r>
              <a:rPr kumimoji="1"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유효하지 않은 </a:t>
            </a:r>
            <a:r>
              <a:rPr kumimoji="1" lang="ko-KR" altLang="en-US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디렉토리입니다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.");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System.exit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(0);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}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printFileList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dir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System.out.println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System.out.println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("</a:t>
            </a:r>
            <a:r>
              <a:rPr kumimoji="1"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총 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" + </a:t>
            </a:r>
            <a:r>
              <a:rPr kumimoji="1"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totalFiles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+ "</a:t>
            </a:r>
            <a:r>
              <a:rPr kumimoji="1"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개의 파일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");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System.out.println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("</a:t>
            </a:r>
            <a:r>
              <a:rPr kumimoji="1"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총 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" + </a:t>
            </a:r>
            <a:r>
              <a:rPr kumimoji="1"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totalDirs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+ "</a:t>
            </a:r>
            <a:r>
              <a:rPr kumimoji="1"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개의 </a:t>
            </a:r>
            <a:r>
              <a:rPr kumimoji="1" lang="ko-KR" altLang="en-US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디렉토리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");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 bwMode="white">
          <a:xfrm>
            <a:off x="2267744" y="260648"/>
            <a:ext cx="650082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ko-KR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예제</a:t>
            </a:r>
            <a:r>
              <a:rPr kumimoji="0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-FileInfo.java(</a:t>
            </a:r>
            <a:r>
              <a:rPr kumimoji="0" lang="ko-KR" alt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디렉토리</a:t>
            </a:r>
            <a:r>
              <a:rPr kumimoji="0" lang="ko-KR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 모든 내용 출력</a:t>
            </a:r>
            <a:r>
              <a:rPr kumimoji="0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)</a:t>
            </a:r>
            <a:endParaRPr kumimoji="0" lang="ko-KR" alt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29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s01_1">
  <a:themeElements>
    <a:clrScheme name="ms01_1 3">
      <a:dk1>
        <a:srgbClr val="808080"/>
      </a:dk1>
      <a:lt1>
        <a:srgbClr val="FFFFFF"/>
      </a:lt1>
      <a:dk2>
        <a:srgbClr val="FFFFFF"/>
      </a:dk2>
      <a:lt2>
        <a:srgbClr val="B2B2B2"/>
      </a:lt2>
      <a:accent1>
        <a:srgbClr val="058089"/>
      </a:accent1>
      <a:accent2>
        <a:srgbClr val="66BE0E"/>
      </a:accent2>
      <a:accent3>
        <a:srgbClr val="FFFFFF"/>
      </a:accent3>
      <a:accent4>
        <a:srgbClr val="6C6C6C"/>
      </a:accent4>
      <a:accent5>
        <a:srgbClr val="AAC0C4"/>
      </a:accent5>
      <a:accent6>
        <a:srgbClr val="5CAC0C"/>
      </a:accent6>
      <a:hlink>
        <a:srgbClr val="2CA9D0"/>
      </a:hlink>
      <a:folHlink>
        <a:srgbClr val="4841D9"/>
      </a:folHlink>
    </a:clrScheme>
    <a:fontScheme name="ms01_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s01_1 1">
        <a:dk1>
          <a:srgbClr val="1D528D"/>
        </a:dk1>
        <a:lt1>
          <a:srgbClr val="FFFFFF"/>
        </a:lt1>
        <a:dk2>
          <a:srgbClr val="000000"/>
        </a:dk2>
        <a:lt2>
          <a:srgbClr val="CACACA"/>
        </a:lt2>
        <a:accent1>
          <a:srgbClr val="0099CC"/>
        </a:accent1>
        <a:accent2>
          <a:srgbClr val="BFA907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AD990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2">
        <a:dk1>
          <a:srgbClr val="4E40A4"/>
        </a:dk1>
        <a:lt1>
          <a:srgbClr val="FFFFFF"/>
        </a:lt1>
        <a:dk2>
          <a:srgbClr val="000000"/>
        </a:dk2>
        <a:lt2>
          <a:srgbClr val="CACACA"/>
        </a:lt2>
        <a:accent1>
          <a:srgbClr val="8B65E9"/>
        </a:accent1>
        <a:accent2>
          <a:srgbClr val="008080"/>
        </a:accent2>
        <a:accent3>
          <a:srgbClr val="FFFFFF"/>
        </a:accent3>
        <a:accent4>
          <a:srgbClr val="41358B"/>
        </a:accent4>
        <a:accent5>
          <a:srgbClr val="C4B8F2"/>
        </a:accent5>
        <a:accent6>
          <a:srgbClr val="007373"/>
        </a:accent6>
        <a:hlink>
          <a:srgbClr val="0066CC"/>
        </a:hlink>
        <a:folHlink>
          <a:srgbClr val="8AB15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3">
        <a:dk1>
          <a:srgbClr val="808080"/>
        </a:dk1>
        <a:lt1>
          <a:srgbClr val="FFFFFF"/>
        </a:lt1>
        <a:dk2>
          <a:srgbClr val="FFFFFF"/>
        </a:dk2>
        <a:lt2>
          <a:srgbClr val="B2B2B2"/>
        </a:lt2>
        <a:accent1>
          <a:srgbClr val="058089"/>
        </a:accent1>
        <a:accent2>
          <a:srgbClr val="66BE0E"/>
        </a:accent2>
        <a:accent3>
          <a:srgbClr val="FFFFFF"/>
        </a:accent3>
        <a:accent4>
          <a:srgbClr val="6C6C6C"/>
        </a:accent4>
        <a:accent5>
          <a:srgbClr val="AAC0C4"/>
        </a:accent5>
        <a:accent6>
          <a:srgbClr val="5CAC0C"/>
        </a:accent6>
        <a:hlink>
          <a:srgbClr val="2CA9D0"/>
        </a:hlink>
        <a:folHlink>
          <a:srgbClr val="4841D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508443</TotalTime>
  <Words>2898</Words>
  <Application>Microsoft Office PowerPoint</Application>
  <PresentationFormat>화면 슬라이드 쇼(4:3)</PresentationFormat>
  <Paragraphs>1177</Paragraphs>
  <Slides>78</Slides>
  <Notes>27</Notes>
  <HiddenSlides>0</HiddenSlides>
  <MMClips>0</MMClips>
  <ScaleCrop>false</ScaleCrop>
  <HeadingPairs>
    <vt:vector size="8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78</vt:i4>
      </vt:variant>
    </vt:vector>
  </HeadingPairs>
  <TitlesOfParts>
    <vt:vector size="89" baseType="lpstr">
      <vt:lpstr>HY견고딕</vt:lpstr>
      <vt:lpstr>굴림</vt:lpstr>
      <vt:lpstr>굴림체</vt:lpstr>
      <vt:lpstr>나눔고딕</vt:lpstr>
      <vt:lpstr>돋움</vt:lpstr>
      <vt:lpstr>맑은 고딕</vt:lpstr>
      <vt:lpstr>Arial</vt:lpstr>
      <vt:lpstr>Consolas</vt:lpstr>
      <vt:lpstr>Wingdings</vt:lpstr>
      <vt:lpstr>ms01_1</vt:lpstr>
      <vt:lpstr>Image</vt:lpstr>
      <vt:lpstr>IO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웹 서버 로그 파일</vt:lpstr>
      <vt:lpstr>로그 분석</vt:lpstr>
      <vt:lpstr>로그 분석</vt:lpstr>
      <vt:lpstr>로그 분석</vt:lpstr>
      <vt:lpstr>로그 분석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Teresa</dc:creator>
  <cp:lastModifiedBy>park</cp:lastModifiedBy>
  <cp:revision>668</cp:revision>
  <dcterms:created xsi:type="dcterms:W3CDTF">2010-03-14T12:09:21Z</dcterms:created>
  <dcterms:modified xsi:type="dcterms:W3CDTF">2017-06-27T09:36:34Z</dcterms:modified>
</cp:coreProperties>
</file>