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2" r:id="rId3"/>
    <p:sldId id="257" r:id="rId4"/>
    <p:sldId id="259" r:id="rId5"/>
    <p:sldId id="275" r:id="rId6"/>
    <p:sldId id="273" r:id="rId7"/>
    <p:sldId id="268" r:id="rId8"/>
    <p:sldId id="277" r:id="rId9"/>
    <p:sldId id="278" r:id="rId10"/>
    <p:sldId id="261" r:id="rId11"/>
    <p:sldId id="260" r:id="rId12"/>
    <p:sldId id="276" r:id="rId13"/>
    <p:sldId id="262" r:id="rId14"/>
    <p:sldId id="263" r:id="rId15"/>
    <p:sldId id="264" r:id="rId16"/>
    <p:sldId id="265" r:id="rId17"/>
    <p:sldId id="274" r:id="rId18"/>
    <p:sldId id="266" r:id="rId19"/>
    <p:sldId id="267" r:id="rId20"/>
    <p:sldId id="279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B5AADF3-F182-69C5-11B8-55313159AF8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C093FB-7F52-5F62-E3D6-5DA294A06AA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6E7BC40-BA55-4848-BAB6-6D9D5277F0FB}" type="datetime1">
              <a:rPr lang="fr-FR"/>
              <a:pPr lvl="0"/>
              <a:t>28/04/2023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4D719A63-497D-D7DA-62FD-CEE0F89BC1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0268FD16-7EB8-7579-1686-A1C23B684DC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3D3772-AA47-2D1F-94EA-44957268F586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960D33-D532-96D1-1904-4BB03A7E5FB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28E60D31-8155-4CFD-953D-5F989A4432A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758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3:notes">
            <a:extLst>
              <a:ext uri="{FF2B5EF4-FFF2-40B4-BE49-F238E27FC236}">
                <a16:creationId xmlns:a16="http://schemas.microsoft.com/office/drawing/2014/main" id="{0690049C-5EBF-EC83-4933-E620A0637F3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lIns="91421" tIns="45701" rIns="91421" bIns="45701"/>
          <a:lstStyle/>
          <a:p>
            <a:endParaRPr lang="fr-FR"/>
          </a:p>
        </p:txBody>
      </p:sp>
      <p:sp>
        <p:nvSpPr>
          <p:cNvPr id="3" name="Google Shape;135;p3:notes">
            <a:extLst>
              <a:ext uri="{FF2B5EF4-FFF2-40B4-BE49-F238E27FC236}">
                <a16:creationId xmlns:a16="http://schemas.microsoft.com/office/drawing/2014/main" id="{83538804-51F6-E5D9-1157-ECB8E08E91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721F73-FEB1-A02B-4AF4-9974DBC1FD8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22D54B3-75AB-F7AE-9A8C-8A0E5089480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6E2DBD-AC85-2099-FA00-DB2A38B2FEB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E0DE11-7EFF-42CF-B349-3D2259EE0B61}" type="datetime1">
              <a:rPr lang="fr-FR"/>
              <a:pPr lvl="0"/>
              <a:t>28/04/2023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4B55D9-081E-90A4-F255-7848D83BE83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E9F18B-AA51-ED63-1A69-18C72BD118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CAC072-61DC-4446-B34A-8DA609FACCD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54227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5205C7-994E-C684-098D-00BCE8084EC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CE3CBF-1B6B-6A9A-DAE6-2C1ACC68C85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0CA9C1-0DC8-EDC6-545D-4AB1BCEE251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4B248D-B360-4FF4-81CD-13B00916C0CF}" type="datetime1">
              <a:rPr lang="fr-FR"/>
              <a:pPr lvl="0"/>
              <a:t>28/04/2023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668780-EA8B-6C85-253B-F427093C986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788788-B4AA-6B65-EBD8-B8B0218E11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980FECA-2F05-4440-9C92-EA3C4AA6181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30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C618553-AB3B-DFE2-87E6-CE851BEB0DD0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310B83-BD52-1D26-E04A-0631B9E6EF1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7E5305-9241-7F78-4C29-EF81A6B4B39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C27C5A-F65C-43A7-9191-2775D8C31DA2}" type="datetime1">
              <a:rPr lang="fr-FR"/>
              <a:pPr lvl="0"/>
              <a:t>28/04/2023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C0EEC7-A725-A6AE-11B2-A5690E41BDB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C8129C-7A32-247E-F44E-7385FBE1DF5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96C45C-2C6C-4F83-87EC-D9898D7DF96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26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FB95CF-20C4-9C32-4149-FA68E9F4CC5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BE0C0C-ED96-DB80-CB98-70F37911C7B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A1A112-473D-7808-46F1-B55B478FCAE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BA2776-2F20-4FB9-869A-BBBD98AFD5CE}" type="datetime1">
              <a:rPr lang="fr-FR"/>
              <a:pPr lvl="0"/>
              <a:t>28/04/2023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C11CE9-1A77-F5E9-5D70-C2A46935731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E1AEC7-CC6A-38B4-B0AD-3608B9C3F11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63830C-F838-4092-8FB2-405EEE98020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1452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2F7B91-026D-DA59-D493-CDCD5D048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9648BD-40A5-D17F-5B25-1FCB3B87EE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09BC9B-4732-E47F-5E57-B93C86CB1B8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70E874-8EDE-445C-8612-DAE4624443EF}" type="datetime1">
              <a:rPr lang="fr-FR"/>
              <a:pPr lvl="0"/>
              <a:t>28/04/2023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A622EA-271A-C954-E66B-328B618A4C3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5789E3-7738-38DE-FBEF-7379920667D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F37FD2-CD45-47AE-ADED-8789B5C8003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64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CB0AF7-F9CF-F5F4-C765-5151BB1A069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2765D8-E5AC-0317-8A9A-6A34723600F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1C0BC1-2CBB-F606-927C-9F8328A3342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5630F1-6C49-7DAA-EDFA-52F8087BEFD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BBC8EF-5957-44F4-A12D-1E01A581E49B}" type="datetime1">
              <a:rPr lang="fr-FR"/>
              <a:pPr lvl="0"/>
              <a:t>28/04/2023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793A57-7EF0-2635-0B83-5E3FE5A62C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DEE0AA-2AE4-448B-6116-66FAAAC695F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637E9D3-5EC3-4ED6-AC39-64EF27DB8AD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93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109A9D-54C7-4A2D-24C2-6B4A4C1A75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2463BA-42DF-34BA-FE39-D857E4B3E2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F21C75-8246-3C03-8665-0FFB091AE28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27D9DB4-875E-A82E-8D56-595F3DE47410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773EDB0-D29B-1DCA-2DF3-5C2145EE02BB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4CA2351-37FE-35C4-7B24-7B0C308F3A1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C9D24C-23DB-4C65-8B5E-5D830F58964D}" type="datetime1">
              <a:rPr lang="fr-FR"/>
              <a:pPr lvl="0"/>
              <a:t>28/04/2023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B443934-B50C-DEED-CBAA-0843A08A0CC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8DFCC15-8A66-DEDD-8A50-04BC459F469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3630E59-7C52-4A32-9398-9B83460728A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38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ABE6BA-23C1-DCC7-030A-8BDB6E7ACA2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4F4E71E-0857-73FC-BEC9-81AA65EEA37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0B437E-0201-4EF9-A296-5797696D77CA}" type="datetime1">
              <a:rPr lang="fr-FR"/>
              <a:pPr lvl="0"/>
              <a:t>28/04/2023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D12DE8-DE67-460B-E310-CA7CD34388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9E7EC30-DDEB-E7DD-CA54-50AD6EDAF9C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F67DBB-FA13-493A-8643-4B1FB106D79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07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058B7A7-6976-FDD1-E9C8-4F1B59A20C7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ADA3A6-D0D4-458E-BDB4-BAF30512DDE9}" type="datetime1">
              <a:rPr lang="fr-FR"/>
              <a:pPr lvl="0"/>
              <a:t>28/04/2023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10B0225-35F2-2412-9DC5-361FF3E6DB4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C6AFF9-9118-C658-9977-46FE318562B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8BBF4A-FBEF-4F21-8D6F-F52CA50EC1B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65541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3FC793-C66E-6E3F-985D-1C547DE414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650430-5137-7C47-485D-C9CF14925B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68A72A-2A3C-5DCB-98A5-E1FA444A3FC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965DCF-7523-6CE7-10DA-A219C534885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AD8532-AC70-43DA-99F9-A19E78FDE363}" type="datetime1">
              <a:rPr lang="fr-FR"/>
              <a:pPr lvl="0"/>
              <a:t>28/04/2023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5A9817-1038-5422-B7D2-72B69C4633C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68A673-DE9D-04FB-E37F-1F3E3E070CB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F03066-8C30-4FBA-87E3-CAB0429E8AC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65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E1862F-7BFA-406E-1AC8-88B6A9E06D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A69A93C-A7E9-1EEA-E800-F790EA0B1D3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FE1FA6-B15D-3D57-2021-495E9D55A34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721056-7AAF-7EE2-04BD-4EA5D0BEBD2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ADFBA77-4341-4D4A-AEBA-8B7E4AFC660B}" type="datetime1">
              <a:rPr lang="fr-FR"/>
              <a:pPr lvl="0"/>
              <a:t>28/04/2023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64C1FC-888A-1BDD-9290-FD1840EFF4F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B9D142-D322-B3E0-239E-81924A6E13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B7BC6B-BFB6-41F8-BBBD-29BF6413481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154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EF4E0FB-6C9C-B397-71E8-C720DDB7D9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ECCB98-9455-CFEC-FEEC-C80B0875E9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879B59-16AB-BCC2-DD7E-9E29AE2F7DA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9C4F37E8-2D9A-4895-B900-DB36901DEF42}" type="datetime1">
              <a:rPr lang="fr-FR"/>
              <a:pPr lvl="0"/>
              <a:t>28/04/2023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90F487-6BAC-9F3A-3BCC-AC678DA21D5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9B721E-2DF1-BFE0-59CB-53D4A3E9E9E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0E335F68-B1E5-4D94-877D-11563961FF8F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fr-FR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fr-FR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faim_dans_le_monde">
            <a:extLst>
              <a:ext uri="{FF2B5EF4-FFF2-40B4-BE49-F238E27FC236}">
                <a16:creationId xmlns:a16="http://schemas.microsoft.com/office/drawing/2014/main" id="{62440B16-DF18-4BDE-175B-5544F1D79C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-32735"/>
            <a:ext cx="14560713" cy="6923480"/>
          </a:xfrm>
          <a:prstGeom prst="rect">
            <a:avLst/>
          </a:prstGeom>
          <a:noFill/>
          <a:ln cap="flat">
            <a:noFill/>
          </a:ln>
          <a:effectLst>
            <a:outerShdw dist="50804" dir="5400000" algn="tl">
              <a:srgbClr val="000000"/>
            </a:outerShdw>
          </a:effectLst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51D760E7-B307-7526-65CF-9F8E499FFFA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964847" y="254523"/>
            <a:ext cx="8424156" cy="1812258"/>
          </a:xfrm>
        </p:spPr>
        <p:txBody>
          <a:bodyPr>
            <a:noAutofit/>
          </a:bodyPr>
          <a:lstStyle/>
          <a:p>
            <a:pPr lvl="0" algn="l"/>
            <a:r>
              <a:rPr lang="fr-FR" sz="4400" b="1">
                <a:latin typeface="Candara" pitchFamily="34"/>
              </a:rPr>
              <a:t>Etude sur l’alimentation</a:t>
            </a:r>
            <a:br>
              <a:rPr lang="fr-FR" sz="4400" b="1">
                <a:latin typeface="Candara" pitchFamily="34"/>
              </a:rPr>
            </a:br>
            <a:r>
              <a:rPr lang="fr-FR" sz="4400" b="1">
                <a:latin typeface="Candara" pitchFamily="34"/>
              </a:rPr>
              <a:t>dans le monde en 2017</a:t>
            </a:r>
            <a:br>
              <a:rPr lang="fr-FR" sz="4400" b="1">
                <a:latin typeface="Candara" pitchFamily="34"/>
              </a:rPr>
            </a:br>
            <a:r>
              <a:rPr lang="fr-FR" sz="3600">
                <a:latin typeface="Candara" pitchFamily="34"/>
              </a:rPr>
              <a:t>Focus sur la sous-nutrition</a:t>
            </a:r>
            <a:endParaRPr lang="fr-FR" sz="3600" b="1">
              <a:latin typeface="Candara" pitchFamily="34"/>
            </a:endParaRPr>
          </a:p>
        </p:txBody>
      </p:sp>
      <p:pic>
        <p:nvPicPr>
          <p:cNvPr id="4" name="Picture 4" descr="CONSULTOR JUNIOR EN ACCIONES DE ADVOCACY - FAO Brasil - What's Rel?">
            <a:extLst>
              <a:ext uri="{FF2B5EF4-FFF2-40B4-BE49-F238E27FC236}">
                <a16:creationId xmlns:a16="http://schemas.microsoft.com/office/drawing/2014/main" id="{EFB38BF4-E8C4-1646-B414-1C4D52C6A9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37804" y="4848551"/>
            <a:ext cx="1777995" cy="180558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B0B6D96-D131-79B4-934E-948BF8DC8868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3E8EDE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ZoneTexte 21">
            <a:extLst>
              <a:ext uri="{FF2B5EF4-FFF2-40B4-BE49-F238E27FC236}">
                <a16:creationId xmlns:a16="http://schemas.microsoft.com/office/drawing/2014/main" id="{D0C64DA6-C3A9-20DD-DB3B-CFCD719A829D}"/>
              </a:ext>
            </a:extLst>
          </p:cNvPr>
          <p:cNvSpPr txBox="1"/>
          <p:nvPr/>
        </p:nvSpPr>
        <p:spPr>
          <a:xfrm>
            <a:off x="1201366" y="505599"/>
            <a:ext cx="9466179" cy="110799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>
                <a:solidFill>
                  <a:srgbClr val="FFFFFF"/>
                </a:solidFill>
                <a:uFillTx/>
                <a:latin typeface="Candara" pitchFamily="34"/>
              </a:rPr>
              <a:t>Production</a:t>
            </a:r>
            <a:r>
              <a:rPr lang="fr-FR" sz="3200" b="0" i="0" u="none" strike="noStrike" kern="1200" cap="none" spc="0" baseline="0">
                <a:solidFill>
                  <a:srgbClr val="FFFFFF"/>
                </a:solidFill>
                <a:uFillTx/>
                <a:latin typeface="Candara" pitchFamily="34"/>
              </a:rPr>
              <a:t> </a:t>
            </a:r>
            <a:r>
              <a:rPr lang="fr-FR" sz="6600" b="0" i="0" u="none" strike="noStrike" kern="1200" cap="none" spc="0" baseline="0">
                <a:solidFill>
                  <a:srgbClr val="002060"/>
                </a:solidFill>
                <a:uFillTx/>
                <a:latin typeface="Candara" pitchFamily="34"/>
              </a:rPr>
              <a:t>+</a:t>
            </a:r>
            <a:r>
              <a:rPr lang="fr-FR" sz="3200" b="0" i="0" u="none" strike="noStrike" kern="1200" cap="none" spc="0" baseline="0">
                <a:solidFill>
                  <a:srgbClr val="FFFFFF"/>
                </a:solidFill>
                <a:uFillTx/>
                <a:latin typeface="Candara" pitchFamily="34"/>
              </a:rPr>
              <a:t> </a:t>
            </a:r>
            <a:r>
              <a:rPr lang="fr-FR" sz="2400" b="0" i="0" u="none" strike="noStrike" kern="1200" cap="none" spc="0" baseline="0">
                <a:solidFill>
                  <a:srgbClr val="FFFFFF"/>
                </a:solidFill>
                <a:uFillTx/>
                <a:latin typeface="Candara" pitchFamily="34"/>
              </a:rPr>
              <a:t>Importations</a:t>
            </a:r>
            <a:r>
              <a:rPr lang="fr-FR" sz="6600" b="0" i="0" u="none" strike="noStrike" kern="1200" cap="none" spc="0" baseline="0">
                <a:solidFill>
                  <a:srgbClr val="002060"/>
                </a:solidFill>
                <a:uFillTx/>
                <a:latin typeface="Candara" pitchFamily="34"/>
              </a:rPr>
              <a:t> – </a:t>
            </a:r>
            <a:r>
              <a:rPr lang="fr-FR" sz="2400" b="0" i="0" u="none" strike="noStrike" kern="1200" cap="none" spc="0" baseline="0">
                <a:solidFill>
                  <a:srgbClr val="FFFFFF"/>
                </a:solidFill>
                <a:uFillTx/>
                <a:latin typeface="Candara" pitchFamily="34"/>
              </a:rPr>
              <a:t>Exportations</a:t>
            </a:r>
            <a:r>
              <a:rPr lang="fr-FR" sz="2800" b="0" i="0" u="none" strike="noStrike" kern="1200" cap="none" spc="0" baseline="0">
                <a:solidFill>
                  <a:srgbClr val="FFFFFF"/>
                </a:solidFill>
                <a:uFillTx/>
                <a:latin typeface="Candara" pitchFamily="34"/>
              </a:rPr>
              <a:t> </a:t>
            </a:r>
            <a:r>
              <a:rPr lang="fr-FR" sz="6600" b="0" i="0" u="none" strike="noStrike" kern="1200" cap="none" spc="0" baseline="0">
                <a:solidFill>
                  <a:srgbClr val="002060"/>
                </a:solidFill>
                <a:uFillTx/>
                <a:latin typeface="Candara" pitchFamily="34"/>
              </a:rPr>
              <a:t>+ </a:t>
            </a:r>
            <a:r>
              <a:rPr lang="fr-FR" sz="2400" b="0" i="0" u="none" strike="noStrike" kern="1200" cap="none" spc="0" baseline="0">
                <a:solidFill>
                  <a:srgbClr val="FFFFFF"/>
                </a:solidFill>
                <a:uFillTx/>
                <a:latin typeface="Candara" pitchFamily="34"/>
              </a:rPr>
              <a:t>Variation de stock </a:t>
            </a:r>
          </a:p>
        </p:txBody>
      </p:sp>
      <p:sp>
        <p:nvSpPr>
          <p:cNvPr id="4" name="ZoneTexte 22">
            <a:extLst>
              <a:ext uri="{FF2B5EF4-FFF2-40B4-BE49-F238E27FC236}">
                <a16:creationId xmlns:a16="http://schemas.microsoft.com/office/drawing/2014/main" id="{DABFEF1B-300E-5EA1-3321-92D8BD80FCC2}"/>
              </a:ext>
            </a:extLst>
          </p:cNvPr>
          <p:cNvSpPr txBox="1"/>
          <p:nvPr/>
        </p:nvSpPr>
        <p:spPr>
          <a:xfrm>
            <a:off x="2360313" y="4075892"/>
            <a:ext cx="7305589" cy="212365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>
                <a:solidFill>
                  <a:srgbClr val="FFFFFF"/>
                </a:solidFill>
                <a:uFillTx/>
                <a:latin typeface="Candara" pitchFamily="34"/>
              </a:rPr>
              <a:t>Aliments pour animaux </a:t>
            </a:r>
            <a:r>
              <a:rPr lang="fr-FR" sz="6600" b="0" i="0" u="none" strike="noStrike" kern="1200" cap="none" spc="0" baseline="0">
                <a:solidFill>
                  <a:srgbClr val="002060"/>
                </a:solidFill>
                <a:uFillTx/>
                <a:latin typeface="Candara" pitchFamily="34"/>
              </a:rPr>
              <a:t>+</a:t>
            </a:r>
            <a:r>
              <a:rPr lang="fr-FR" sz="3200" b="0" i="0" u="none" strike="noStrike" kern="1200" cap="none" spc="0" baseline="0">
                <a:solidFill>
                  <a:srgbClr val="FFFFFF"/>
                </a:solidFill>
                <a:uFillTx/>
                <a:latin typeface="Candara" pitchFamily="34"/>
              </a:rPr>
              <a:t> </a:t>
            </a:r>
            <a:r>
              <a:rPr lang="fr-FR" sz="2400" b="0" i="0" u="none" strike="noStrike" kern="1200" cap="none" spc="0" baseline="0">
                <a:solidFill>
                  <a:srgbClr val="FFFFFF"/>
                </a:solidFill>
                <a:uFillTx/>
                <a:latin typeface="Candara" pitchFamily="34"/>
              </a:rPr>
              <a:t>Nourriture</a:t>
            </a:r>
            <a:r>
              <a:rPr lang="fr-FR" sz="3200" b="0" i="0" u="none" strike="noStrike" kern="1200" cap="none" spc="0" baseline="0">
                <a:solidFill>
                  <a:srgbClr val="FFFFFF"/>
                </a:solidFill>
                <a:uFillTx/>
                <a:latin typeface="Candara" pitchFamily="34"/>
              </a:rPr>
              <a:t> </a:t>
            </a:r>
            <a:r>
              <a:rPr lang="fr-FR" sz="6600" b="0" i="0" u="none" strike="noStrike" kern="1200" cap="none" spc="0" baseline="0">
                <a:solidFill>
                  <a:srgbClr val="002060"/>
                </a:solidFill>
                <a:uFillTx/>
                <a:latin typeface="Candara" pitchFamily="34"/>
              </a:rPr>
              <a:t>+ </a:t>
            </a:r>
            <a:r>
              <a:rPr lang="fr-FR" sz="2400" b="0" i="0" u="none" strike="noStrike" kern="1200" cap="none" spc="0" baseline="0">
                <a:solidFill>
                  <a:srgbClr val="FFFFFF"/>
                </a:solidFill>
                <a:uFillTx/>
                <a:latin typeface="Candara" pitchFamily="34"/>
              </a:rPr>
              <a:t>Semences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6600" b="0" i="0" u="none" strike="noStrike" kern="1200" cap="none" spc="0" baseline="0">
                <a:solidFill>
                  <a:srgbClr val="002060"/>
                </a:solidFill>
                <a:uFillTx/>
                <a:latin typeface="Candara" pitchFamily="34"/>
              </a:rPr>
              <a:t>+ </a:t>
            </a:r>
            <a:r>
              <a:rPr lang="fr-FR" sz="2400" b="0" i="0" u="none" strike="noStrike" kern="1200" cap="none" spc="0" baseline="0">
                <a:solidFill>
                  <a:srgbClr val="FFFFFF"/>
                </a:solidFill>
                <a:uFillTx/>
                <a:latin typeface="Candara" pitchFamily="34"/>
              </a:rPr>
              <a:t>Traitement </a:t>
            </a:r>
            <a:r>
              <a:rPr lang="fr-FR" sz="6600" b="0" i="0" u="none" strike="noStrike" kern="1200" cap="none" spc="0" baseline="0">
                <a:solidFill>
                  <a:srgbClr val="002060"/>
                </a:solidFill>
                <a:uFillTx/>
                <a:latin typeface="Candara" pitchFamily="34"/>
              </a:rPr>
              <a:t>+ </a:t>
            </a:r>
            <a:r>
              <a:rPr lang="fr-FR" sz="2400" b="0" i="0" u="none" strike="noStrike" kern="1200" cap="none" spc="0" baseline="0">
                <a:solidFill>
                  <a:srgbClr val="FFFFFF"/>
                </a:solidFill>
                <a:uFillTx/>
                <a:latin typeface="Candara" pitchFamily="34"/>
              </a:rPr>
              <a:t>Pertes</a:t>
            </a:r>
            <a:r>
              <a:rPr lang="fr-FR" sz="2800" b="0" i="0" u="none" strike="noStrike" kern="1200" cap="none" spc="0" baseline="0">
                <a:solidFill>
                  <a:srgbClr val="FFFFFF"/>
                </a:solidFill>
                <a:uFillTx/>
                <a:latin typeface="Candara" pitchFamily="34"/>
              </a:rPr>
              <a:t> </a:t>
            </a:r>
            <a:r>
              <a:rPr lang="fr-FR" sz="6600" b="0" i="0" u="none" strike="noStrike" kern="1200" cap="none" spc="0" baseline="0">
                <a:solidFill>
                  <a:srgbClr val="002060"/>
                </a:solidFill>
                <a:uFillTx/>
                <a:latin typeface="Candara" pitchFamily="34"/>
              </a:rPr>
              <a:t>+ </a:t>
            </a:r>
            <a:r>
              <a:rPr lang="fr-FR" sz="2400" b="0" i="0" u="none" strike="noStrike" kern="1200" cap="none" spc="0" baseline="0">
                <a:solidFill>
                  <a:srgbClr val="FFFFFF"/>
                </a:solidFill>
                <a:uFillTx/>
                <a:latin typeface="Candara" pitchFamily="34"/>
              </a:rPr>
              <a:t>Autres utilisations</a:t>
            </a:r>
          </a:p>
        </p:txBody>
      </p:sp>
      <p:sp>
        <p:nvSpPr>
          <p:cNvPr id="5" name="ZoneTexte 23">
            <a:extLst>
              <a:ext uri="{FF2B5EF4-FFF2-40B4-BE49-F238E27FC236}">
                <a16:creationId xmlns:a16="http://schemas.microsoft.com/office/drawing/2014/main" id="{B3DA1632-91D4-97DE-EA4D-209ACFC58D57}"/>
              </a:ext>
            </a:extLst>
          </p:cNvPr>
          <p:cNvSpPr txBox="1"/>
          <p:nvPr/>
        </p:nvSpPr>
        <p:spPr>
          <a:xfrm>
            <a:off x="1950470" y="2478344"/>
            <a:ext cx="8291047" cy="110799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6600" b="0" i="0" u="none" strike="noStrike" kern="1200" cap="none" spc="0" baseline="0">
                <a:solidFill>
                  <a:srgbClr val="002060"/>
                </a:solidFill>
                <a:uFillTx/>
                <a:latin typeface="Candara" pitchFamily="34"/>
              </a:rPr>
              <a:t>Disponibilité intérieure</a:t>
            </a:r>
          </a:p>
        </p:txBody>
      </p:sp>
      <p:sp>
        <p:nvSpPr>
          <p:cNvPr id="6" name="ZoneTexte 25">
            <a:extLst>
              <a:ext uri="{FF2B5EF4-FFF2-40B4-BE49-F238E27FC236}">
                <a16:creationId xmlns:a16="http://schemas.microsoft.com/office/drawing/2014/main" id="{4D3213CC-7BC4-C465-F83A-28378A96A9AF}"/>
              </a:ext>
            </a:extLst>
          </p:cNvPr>
          <p:cNvSpPr txBox="1"/>
          <p:nvPr/>
        </p:nvSpPr>
        <p:spPr>
          <a:xfrm>
            <a:off x="5328199" y="1567427"/>
            <a:ext cx="606256" cy="110799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6600" b="0" i="0" u="none" strike="noStrike" kern="1200" cap="none" spc="0" baseline="0">
                <a:solidFill>
                  <a:srgbClr val="002060"/>
                </a:solidFill>
                <a:uFillTx/>
                <a:latin typeface="Calibri"/>
              </a:rPr>
              <a:t>=</a:t>
            </a:r>
          </a:p>
        </p:txBody>
      </p:sp>
      <p:sp>
        <p:nvSpPr>
          <p:cNvPr id="7" name="ZoneTexte 26">
            <a:extLst>
              <a:ext uri="{FF2B5EF4-FFF2-40B4-BE49-F238E27FC236}">
                <a16:creationId xmlns:a16="http://schemas.microsoft.com/office/drawing/2014/main" id="{055F4032-EB8F-C747-A9D9-1E59C1A0E277}"/>
              </a:ext>
            </a:extLst>
          </p:cNvPr>
          <p:cNvSpPr txBox="1"/>
          <p:nvPr/>
        </p:nvSpPr>
        <p:spPr>
          <a:xfrm>
            <a:off x="5328199" y="3352574"/>
            <a:ext cx="606256" cy="110799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6600" b="0" i="0" u="none" strike="noStrike" kern="1200" cap="none" spc="0" baseline="0">
                <a:solidFill>
                  <a:srgbClr val="002060"/>
                </a:solidFill>
                <a:uFillTx/>
                <a:latin typeface="Calibri"/>
              </a:rPr>
              <a:t>=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9754F6A-BF2A-AC44-F782-2E39FF5F6258}"/>
              </a:ext>
            </a:extLst>
          </p:cNvPr>
          <p:cNvSpPr/>
          <p:nvPr/>
        </p:nvSpPr>
        <p:spPr>
          <a:xfrm>
            <a:off x="0" y="0"/>
            <a:ext cx="3751865" cy="6858000"/>
          </a:xfrm>
          <a:prstGeom prst="rect">
            <a:avLst/>
          </a:prstGeom>
          <a:solidFill>
            <a:srgbClr val="3E8EDE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ZoneTexte 5">
            <a:extLst>
              <a:ext uri="{FF2B5EF4-FFF2-40B4-BE49-F238E27FC236}">
                <a16:creationId xmlns:a16="http://schemas.microsoft.com/office/drawing/2014/main" id="{51148B03-51C6-F845-4B72-D58C10FA6974}"/>
              </a:ext>
            </a:extLst>
          </p:cNvPr>
          <p:cNvSpPr txBox="1"/>
          <p:nvPr/>
        </p:nvSpPr>
        <p:spPr>
          <a:xfrm>
            <a:off x="543647" y="2541721"/>
            <a:ext cx="2865747" cy="13234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ndara" pitchFamily="34"/>
              </a:rPr>
              <a:t>Très forte corrélation entre la production et la disponibilité alimentaire d’un pays.</a:t>
            </a:r>
          </a:p>
        </p:txBody>
      </p:sp>
      <p:pic>
        <p:nvPicPr>
          <p:cNvPr id="4" name="Image 20">
            <a:extLst>
              <a:ext uri="{FF2B5EF4-FFF2-40B4-BE49-F238E27FC236}">
                <a16:creationId xmlns:a16="http://schemas.microsoft.com/office/drawing/2014/main" id="{28A3268A-055B-1F78-F85C-5CAC53EFA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0" y="666378"/>
            <a:ext cx="6984909" cy="552524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DF46CA9E-DBCD-6BA8-3572-EB5DBF6EC5C2}"/>
              </a:ext>
            </a:extLst>
          </p:cNvPr>
          <p:cNvSpPr/>
          <p:nvPr/>
        </p:nvSpPr>
        <p:spPr>
          <a:xfrm>
            <a:off x="0" y="0"/>
            <a:ext cx="3751865" cy="6858000"/>
          </a:xfrm>
          <a:prstGeom prst="rect">
            <a:avLst/>
          </a:prstGeom>
          <a:solidFill>
            <a:srgbClr val="3E8EDE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ZoneTexte 5">
            <a:extLst>
              <a:ext uri="{FF2B5EF4-FFF2-40B4-BE49-F238E27FC236}">
                <a16:creationId xmlns:a16="http://schemas.microsoft.com/office/drawing/2014/main" id="{FEA9AB2F-8BDD-4D1E-184E-88E125CD3E8E}"/>
              </a:ext>
            </a:extLst>
          </p:cNvPr>
          <p:cNvSpPr txBox="1"/>
          <p:nvPr/>
        </p:nvSpPr>
        <p:spPr>
          <a:xfrm>
            <a:off x="552123" y="2175961"/>
            <a:ext cx="2876876" cy="286231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ndara" pitchFamily="34"/>
              </a:rPr>
              <a:t>Les pays les plus en difficulté sont ceux qui n’ont :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Candara" pitchFamily="34"/>
            </a:endParaRPr>
          </a:p>
          <a:p>
            <a:pPr marL="285750" marR="0" lvl="0" indent="-28575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ndara" pitchFamily="34"/>
              </a:rPr>
              <a:t>ni une production suffisante</a:t>
            </a:r>
          </a:p>
          <a:p>
            <a:pPr marL="285750" marR="0" lvl="0" indent="-28575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Candara" pitchFamily="34"/>
            </a:endParaRPr>
          </a:p>
          <a:p>
            <a:pPr marL="285750" marR="0" lvl="0" indent="-28575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ndara" pitchFamily="34"/>
              </a:rPr>
              <a:t>ni une disponibilité alimentaire suffisante</a:t>
            </a:r>
          </a:p>
        </p:txBody>
      </p:sp>
      <p:pic>
        <p:nvPicPr>
          <p:cNvPr id="4" name="Image 16">
            <a:extLst>
              <a:ext uri="{FF2B5EF4-FFF2-40B4-BE49-F238E27FC236}">
                <a16:creationId xmlns:a16="http://schemas.microsoft.com/office/drawing/2014/main" id="{C5741D58-BD76-2233-4495-6E76FF00C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215" y="964454"/>
            <a:ext cx="7217148" cy="542343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Debottlenecking: Reaching Targets">
            <a:extLst>
              <a:ext uri="{FF2B5EF4-FFF2-40B4-BE49-F238E27FC236}">
                <a16:creationId xmlns:a16="http://schemas.microsoft.com/office/drawing/2014/main" id="{2F7822CB-47B4-0EA2-6961-8AB80EAA13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-741779"/>
            <a:ext cx="12349109" cy="823675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ZoneTexte 1">
            <a:extLst>
              <a:ext uri="{FF2B5EF4-FFF2-40B4-BE49-F238E27FC236}">
                <a16:creationId xmlns:a16="http://schemas.microsoft.com/office/drawing/2014/main" id="{43722403-AA38-6D11-40DD-087675FC7939}"/>
              </a:ext>
            </a:extLst>
          </p:cNvPr>
          <p:cNvSpPr txBox="1"/>
          <p:nvPr/>
        </p:nvSpPr>
        <p:spPr>
          <a:xfrm>
            <a:off x="419883" y="367095"/>
            <a:ext cx="4037816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0" cap="none" spc="0" baseline="0">
                <a:solidFill>
                  <a:srgbClr val="000000"/>
                </a:solidFill>
                <a:uFillTx/>
                <a:latin typeface="Candara" pitchFamily="34"/>
              </a:rPr>
              <a:t>L’</a:t>
            </a:r>
            <a:r>
              <a:rPr lang="fr-FR" sz="2000" b="0" i="0" u="none" strike="noStrike" kern="1200" cap="none" spc="0" baseline="0">
                <a:solidFill>
                  <a:srgbClr val="000000"/>
                </a:solidFill>
                <a:uFillTx/>
                <a:latin typeface="Candara" pitchFamily="34"/>
              </a:rPr>
              <a:t>utilisation insensée de la disponibilité alimentaire.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B87B4FE-727A-CF12-E381-8E0CA2708F3B}"/>
              </a:ext>
            </a:extLst>
          </p:cNvPr>
          <p:cNvSpPr txBox="1"/>
          <p:nvPr/>
        </p:nvSpPr>
        <p:spPr>
          <a:xfrm>
            <a:off x="8531352" y="367095"/>
            <a:ext cx="3304632" cy="16312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000000"/>
                </a:solidFill>
                <a:uFillTx/>
                <a:latin typeface="Candara" pitchFamily="34"/>
              </a:rPr>
              <a:t>152 pays ont une partie de leur population en sous-nutrition alors qu'ils disposent d'une disponibilité alimentaire suffisante.</a:t>
            </a:r>
            <a:endParaRPr lang="fr-FR" sz="2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A923696-C61A-6B3F-8DE0-07E8795601B9}"/>
              </a:ext>
            </a:extLst>
          </p:cNvPr>
          <p:cNvSpPr/>
          <p:nvPr/>
        </p:nvSpPr>
        <p:spPr>
          <a:xfrm>
            <a:off x="0" y="90095"/>
            <a:ext cx="64" cy="276999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8DC8BCC0-F6F6-04C5-7B3D-EC19F9A01723}"/>
              </a:ext>
            </a:extLst>
          </p:cNvPr>
          <p:cNvSpPr/>
          <p:nvPr/>
        </p:nvSpPr>
        <p:spPr>
          <a:xfrm>
            <a:off x="0" y="0"/>
            <a:ext cx="3751865" cy="6858000"/>
          </a:xfrm>
          <a:prstGeom prst="rect">
            <a:avLst/>
          </a:prstGeom>
          <a:solidFill>
            <a:srgbClr val="3E8EDE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ZoneTexte 7">
            <a:extLst>
              <a:ext uri="{FF2B5EF4-FFF2-40B4-BE49-F238E27FC236}">
                <a16:creationId xmlns:a16="http://schemas.microsoft.com/office/drawing/2014/main" id="{93977DED-EAEE-EBFD-5812-3E68B9B87791}"/>
              </a:ext>
            </a:extLst>
          </p:cNvPr>
          <p:cNvSpPr txBox="1"/>
          <p:nvPr/>
        </p:nvSpPr>
        <p:spPr>
          <a:xfrm>
            <a:off x="571070" y="2374358"/>
            <a:ext cx="2865747" cy="16312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ndara" pitchFamily="34"/>
              </a:rPr>
              <a:t>A peine la moitié de la disponibilité alimentaire mondiale est utilisée afin de nourrir la population humaine.</a:t>
            </a:r>
          </a:p>
        </p:txBody>
      </p:sp>
      <p:pic>
        <p:nvPicPr>
          <p:cNvPr id="4" name="Image 9">
            <a:extLst>
              <a:ext uri="{FF2B5EF4-FFF2-40B4-BE49-F238E27FC236}">
                <a16:creationId xmlns:a16="http://schemas.microsoft.com/office/drawing/2014/main" id="{21C2A47C-3D0B-EA6C-2333-003DF6EF8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796" y="496857"/>
            <a:ext cx="6464250" cy="616295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Córdoba a ordenar su producción de ñame para evitar pérdidas - LARAZON.CO">
            <a:extLst>
              <a:ext uri="{FF2B5EF4-FFF2-40B4-BE49-F238E27FC236}">
                <a16:creationId xmlns:a16="http://schemas.microsoft.com/office/drawing/2014/main" id="{6BF58A6D-2E20-99B0-F669-3E8ABF8C171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-264682" y="-49496"/>
            <a:ext cx="12538380" cy="695698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ZoneTexte 3">
            <a:extLst>
              <a:ext uri="{FF2B5EF4-FFF2-40B4-BE49-F238E27FC236}">
                <a16:creationId xmlns:a16="http://schemas.microsoft.com/office/drawing/2014/main" id="{36A1EF48-A7B9-01C5-BEBC-85888308637B}"/>
              </a:ext>
            </a:extLst>
          </p:cNvPr>
          <p:cNvSpPr txBox="1"/>
          <p:nvPr/>
        </p:nvSpPr>
        <p:spPr>
          <a:xfrm>
            <a:off x="314087" y="5350757"/>
            <a:ext cx="7136197" cy="13234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ndara" pitchFamily="34"/>
              </a:rPr>
              <a:t>Le manioc, 2</a:t>
            </a:r>
            <a:r>
              <a:rPr lang="fr-FR" sz="2000" b="0" i="0" u="none" strike="noStrike" kern="1200" cap="none" spc="0" baseline="30000">
                <a:solidFill>
                  <a:srgbClr val="FFFFFF"/>
                </a:solidFill>
                <a:uFillTx/>
                <a:latin typeface="Candara" pitchFamily="34"/>
              </a:rPr>
              <a:t>e</a:t>
            </a: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ndara" pitchFamily="34"/>
              </a:rPr>
              <a:t> aliment produit le plus en Thaïlande.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ndara" pitchFamily="34"/>
              </a:rPr>
              <a:t>84% de sa production exportée.</a:t>
            </a:r>
            <a:endParaRPr lang="fr-FR" sz="2000" b="0" i="0" u="none" strike="noStrike" kern="0" cap="none" spc="0" baseline="0">
              <a:solidFill>
                <a:srgbClr val="FFFFFF"/>
              </a:solidFill>
              <a:uFillTx/>
              <a:latin typeface="Candara" pitchFamily="34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0" cap="none" spc="0" baseline="0">
                <a:solidFill>
                  <a:srgbClr val="FFFFFF"/>
                </a:solidFill>
                <a:uFillTx/>
                <a:latin typeface="Candara" pitchFamily="34"/>
              </a:rPr>
              <a:t>4</a:t>
            </a:r>
            <a:r>
              <a:rPr lang="fr-FR" sz="2000" b="0" i="0" u="none" strike="noStrike" kern="0" cap="none" spc="0" baseline="30000">
                <a:solidFill>
                  <a:srgbClr val="FFFFFF"/>
                </a:solidFill>
                <a:uFillTx/>
                <a:latin typeface="Candara" pitchFamily="34"/>
              </a:rPr>
              <a:t>e</a:t>
            </a:r>
            <a:r>
              <a:rPr lang="fr-FR" sz="2000" b="0" i="0" u="none" strike="noStrike" kern="0" cap="none" spc="0" baseline="0">
                <a:solidFill>
                  <a:srgbClr val="FFFFFF"/>
                </a:solidFill>
                <a:uFillTx/>
                <a:latin typeface="Candara" pitchFamily="34"/>
              </a:rPr>
              <a:t> produit le plus importé.</a:t>
            </a: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Candara" pitchFamily="34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Candara" pitchFamily="34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644DE25-3C82-69F4-03EB-15E83E042A6F}"/>
              </a:ext>
            </a:extLst>
          </p:cNvPr>
          <p:cNvSpPr/>
          <p:nvPr/>
        </p:nvSpPr>
        <p:spPr>
          <a:xfrm>
            <a:off x="-264682" y="-50804"/>
            <a:ext cx="12761485" cy="1653116"/>
          </a:xfrm>
          <a:prstGeom prst="rect">
            <a:avLst/>
          </a:prstGeom>
          <a:solidFill>
            <a:srgbClr val="3E8EDE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279D7F2-32B0-640B-8527-6E4376F55152}"/>
              </a:ext>
            </a:extLst>
          </p:cNvPr>
          <p:cNvSpPr txBox="1"/>
          <p:nvPr/>
        </p:nvSpPr>
        <p:spPr>
          <a:xfrm>
            <a:off x="716441" y="641890"/>
            <a:ext cx="3780522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Cas </a:t>
            </a:r>
            <a:r>
              <a:rPr lang="fr-FR" sz="2400" b="0" i="0" u="none" strike="noStrike" kern="1200" cap="none" spc="0" baseline="0">
                <a:solidFill>
                  <a:srgbClr val="FFFFFF"/>
                </a:solidFill>
                <a:uFillTx/>
                <a:latin typeface="Candara" pitchFamily="34"/>
              </a:rPr>
              <a:t>aberrant</a:t>
            </a:r>
            <a:r>
              <a:rPr lang="fr-FR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fr-FR" sz="2400" b="0" i="0" u="none" strike="noStrike" kern="1200" cap="none" spc="0" baseline="0">
                <a:solidFill>
                  <a:srgbClr val="FFFFFF"/>
                </a:solidFill>
                <a:uFillTx/>
                <a:latin typeface="Candara" pitchFamily="34"/>
              </a:rPr>
              <a:t>de</a:t>
            </a:r>
            <a:r>
              <a:rPr lang="fr-FR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la Thaïlande</a:t>
            </a:r>
          </a:p>
        </p:txBody>
      </p:sp>
      <p:sp>
        <p:nvSpPr>
          <p:cNvPr id="6" name="ZoneTexte 6">
            <a:extLst>
              <a:ext uri="{FF2B5EF4-FFF2-40B4-BE49-F238E27FC236}">
                <a16:creationId xmlns:a16="http://schemas.microsoft.com/office/drawing/2014/main" id="{EA8C16F6-E293-EDCA-8CB2-7641504E4BB7}"/>
              </a:ext>
            </a:extLst>
          </p:cNvPr>
          <p:cNvSpPr txBox="1"/>
          <p:nvPr/>
        </p:nvSpPr>
        <p:spPr>
          <a:xfrm>
            <a:off x="314087" y="4234513"/>
            <a:ext cx="6697065" cy="10156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ndara" pitchFamily="34"/>
              </a:rPr>
              <a:t>Presque 9% de la population en sous-nutrition.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ndara" pitchFamily="34"/>
              </a:rPr>
              <a:t>Disponibilité alimentaire de 2750 calories.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Candara" pitchFamily="3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What Foods Are Called Grains - Corn | National Geographic Society : The ...">
            <a:extLst>
              <a:ext uri="{FF2B5EF4-FFF2-40B4-BE49-F238E27FC236}">
                <a16:creationId xmlns:a16="http://schemas.microsoft.com/office/drawing/2014/main" id="{D9E9A660-6BA0-C4E3-D4E7-D31B47F539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97683" y="1653116"/>
            <a:ext cx="5157426" cy="515742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CE975C1-E360-45E8-644C-AE61A6DE65D8}"/>
              </a:ext>
            </a:extLst>
          </p:cNvPr>
          <p:cNvSpPr/>
          <p:nvPr/>
        </p:nvSpPr>
        <p:spPr>
          <a:xfrm>
            <a:off x="0" y="-18288"/>
            <a:ext cx="12191996" cy="1653116"/>
          </a:xfrm>
          <a:prstGeom prst="rect">
            <a:avLst/>
          </a:prstGeom>
          <a:solidFill>
            <a:srgbClr val="3E8EDE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ZoneTexte 1">
            <a:extLst>
              <a:ext uri="{FF2B5EF4-FFF2-40B4-BE49-F238E27FC236}">
                <a16:creationId xmlns:a16="http://schemas.microsoft.com/office/drawing/2014/main" id="{61AAC768-1EE4-D2AF-180D-2E64923EA9C6}"/>
              </a:ext>
            </a:extLst>
          </p:cNvPr>
          <p:cNvSpPr txBox="1"/>
          <p:nvPr/>
        </p:nvSpPr>
        <p:spPr>
          <a:xfrm>
            <a:off x="883008" y="546655"/>
            <a:ext cx="9163458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>
                <a:solidFill>
                  <a:srgbClr val="FFFFFF"/>
                </a:solidFill>
                <a:uFillTx/>
                <a:latin typeface="Candara" pitchFamily="34"/>
              </a:rPr>
              <a:t>2</a:t>
            </a:r>
            <a:r>
              <a:rPr lang="fr-FR" sz="2400" b="0" i="0" u="none" strike="noStrike" kern="1200" cap="none" spc="0" baseline="30000">
                <a:solidFill>
                  <a:srgbClr val="FFFFFF"/>
                </a:solidFill>
                <a:uFillTx/>
                <a:latin typeface="Candara" pitchFamily="34"/>
              </a:rPr>
              <a:t>e</a:t>
            </a:r>
            <a:r>
              <a:rPr lang="fr-FR" sz="2400" b="0" i="0" u="none" strike="noStrike" kern="1200" cap="none" spc="0" baseline="0">
                <a:solidFill>
                  <a:srgbClr val="FFFFFF"/>
                </a:solidFill>
                <a:uFillTx/>
                <a:latin typeface="Candara" pitchFamily="34"/>
              </a:rPr>
              <a:t> cas aberrant, celui des céréales</a:t>
            </a:r>
          </a:p>
        </p:txBody>
      </p:sp>
      <p:sp>
        <p:nvSpPr>
          <p:cNvPr id="5" name="ZoneTexte 3">
            <a:extLst>
              <a:ext uri="{FF2B5EF4-FFF2-40B4-BE49-F238E27FC236}">
                <a16:creationId xmlns:a16="http://schemas.microsoft.com/office/drawing/2014/main" id="{B263ACFF-329D-AD6D-AD01-3BA7F9C370F7}"/>
              </a:ext>
            </a:extLst>
          </p:cNvPr>
          <p:cNvSpPr txBox="1"/>
          <p:nvPr/>
        </p:nvSpPr>
        <p:spPr>
          <a:xfrm>
            <a:off x="736887" y="2921169"/>
            <a:ext cx="3835112" cy="10156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0" cap="none" spc="0" baseline="0">
                <a:solidFill>
                  <a:srgbClr val="000000"/>
                </a:solidFill>
                <a:uFillTx/>
                <a:latin typeface="Candara" pitchFamily="34"/>
              </a:rPr>
              <a:t>Présents dans le</a:t>
            </a:r>
            <a:r>
              <a:rPr lang="fr-FR" sz="2000" b="0" i="0" u="none" strike="noStrike" kern="1200" cap="none" spc="0" baseline="0">
                <a:solidFill>
                  <a:srgbClr val="000000"/>
                </a:solidFill>
                <a:uFillTx/>
                <a:latin typeface="Candara" pitchFamily="34"/>
              </a:rPr>
              <a:t> 10 des aliments dont la disponibilité alimentaire est la plus forte.</a:t>
            </a:r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81E9F979-E946-AAC8-2AFC-6C781D4C079F}"/>
              </a:ext>
            </a:extLst>
          </p:cNvPr>
          <p:cNvSpPr txBox="1"/>
          <p:nvPr/>
        </p:nvSpPr>
        <p:spPr>
          <a:xfrm>
            <a:off x="736887" y="4371609"/>
            <a:ext cx="3646572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000000"/>
                </a:solidFill>
                <a:uFillTx/>
                <a:latin typeface="Candara" pitchFamily="34"/>
              </a:rPr>
              <a:t>43% seulement utilisé comme nourriture humaine.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AF183761-E978-512B-531A-08C55AB31C9D}"/>
              </a:ext>
            </a:extLst>
          </p:cNvPr>
          <p:cNvSpPr/>
          <p:nvPr/>
        </p:nvSpPr>
        <p:spPr>
          <a:xfrm>
            <a:off x="0" y="0"/>
            <a:ext cx="3751865" cy="6858000"/>
          </a:xfrm>
          <a:prstGeom prst="rect">
            <a:avLst/>
          </a:prstGeom>
          <a:solidFill>
            <a:srgbClr val="3E8EDE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ZoneTexte 16">
            <a:extLst>
              <a:ext uri="{FF2B5EF4-FFF2-40B4-BE49-F238E27FC236}">
                <a16:creationId xmlns:a16="http://schemas.microsoft.com/office/drawing/2014/main" id="{963CE254-5B9E-552E-13E2-8D2273E2D359}"/>
              </a:ext>
            </a:extLst>
          </p:cNvPr>
          <p:cNvSpPr txBox="1"/>
          <p:nvPr/>
        </p:nvSpPr>
        <p:spPr>
          <a:xfrm>
            <a:off x="570750" y="2173190"/>
            <a:ext cx="2865747" cy="16312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0" cap="none" spc="0" baseline="0">
                <a:solidFill>
                  <a:srgbClr val="FFFFFF"/>
                </a:solidFill>
                <a:uFillTx/>
                <a:latin typeface="Candara" pitchFamily="34"/>
              </a:rPr>
              <a:t>Un seul pays fait encore partie des 10 pays ayant la plus forte proportion de personnes en sous-nutrition en 2017.</a:t>
            </a: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Candara" pitchFamily="34"/>
            </a:endParaRPr>
          </a:p>
        </p:txBody>
      </p:sp>
      <p:pic>
        <p:nvPicPr>
          <p:cNvPr id="4" name="Image 7">
            <a:extLst>
              <a:ext uri="{FF2B5EF4-FFF2-40B4-BE49-F238E27FC236}">
                <a16:creationId xmlns:a16="http://schemas.microsoft.com/office/drawing/2014/main" id="{1B545D75-1484-C1CC-6945-E20729DE5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534" y="416106"/>
            <a:ext cx="6707764" cy="602577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796DCC95-CCA3-AE9E-7466-0F510472C6BA}"/>
              </a:ext>
            </a:extLst>
          </p:cNvPr>
          <p:cNvSpPr/>
          <p:nvPr/>
        </p:nvSpPr>
        <p:spPr>
          <a:xfrm>
            <a:off x="0" y="0"/>
            <a:ext cx="3751865" cy="6858000"/>
          </a:xfrm>
          <a:prstGeom prst="rect">
            <a:avLst/>
          </a:prstGeom>
          <a:solidFill>
            <a:srgbClr val="3E8EDE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ZoneTexte 4">
            <a:extLst>
              <a:ext uri="{FF2B5EF4-FFF2-40B4-BE49-F238E27FC236}">
                <a16:creationId xmlns:a16="http://schemas.microsoft.com/office/drawing/2014/main" id="{46798168-DC47-D813-B658-E8F38DFBC2DE}"/>
              </a:ext>
            </a:extLst>
          </p:cNvPr>
          <p:cNvSpPr txBox="1"/>
          <p:nvPr/>
        </p:nvSpPr>
        <p:spPr>
          <a:xfrm>
            <a:off x="666743" y="1943767"/>
            <a:ext cx="2798832" cy="16312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0" cap="none" spc="0" baseline="0">
                <a:solidFill>
                  <a:srgbClr val="FFFFFF"/>
                </a:solidFill>
                <a:uFillTx/>
                <a:latin typeface="Candara" pitchFamily="34"/>
              </a:rPr>
              <a:t>Suppression ou f</a:t>
            </a: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ndara" pitchFamily="34"/>
              </a:rPr>
              <a:t>orte baisse de l’aide apportée à 4 des 5 pays ayant reçu le plus d’aide entre 2013 et 2016.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33EBC276-13E3-3E67-07DB-053254785DF9}"/>
              </a:ext>
            </a:extLst>
          </p:cNvPr>
          <p:cNvSpPr txBox="1"/>
          <p:nvPr/>
        </p:nvSpPr>
        <p:spPr>
          <a:xfrm>
            <a:off x="741212" y="4053068"/>
            <a:ext cx="2724363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ndara" pitchFamily="34"/>
              </a:rPr>
              <a:t>Augmentation de l’aide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ndara" pitchFamily="34"/>
              </a:rPr>
              <a:t>Apportée au Yémen.</a:t>
            </a:r>
          </a:p>
        </p:txBody>
      </p:sp>
      <p:pic>
        <p:nvPicPr>
          <p:cNvPr id="5" name="Image 16">
            <a:extLst>
              <a:ext uri="{FF2B5EF4-FFF2-40B4-BE49-F238E27FC236}">
                <a16:creationId xmlns:a16="http://schemas.microsoft.com/office/drawing/2014/main" id="{8A6A89E1-9FC4-62EB-7726-6F89E091A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744" y="772238"/>
            <a:ext cx="6526776" cy="531352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8D75E2E7-BD67-4F77-E779-79FAF56C993F}"/>
              </a:ext>
            </a:extLst>
          </p:cNvPr>
          <p:cNvSpPr/>
          <p:nvPr/>
        </p:nvSpPr>
        <p:spPr>
          <a:xfrm>
            <a:off x="0" y="0"/>
            <a:ext cx="3566160" cy="6858000"/>
          </a:xfrm>
          <a:prstGeom prst="rect">
            <a:avLst/>
          </a:prstGeom>
          <a:solidFill>
            <a:srgbClr val="3E8EDE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ZoneTexte 1">
            <a:extLst>
              <a:ext uri="{FF2B5EF4-FFF2-40B4-BE49-F238E27FC236}">
                <a16:creationId xmlns:a16="http://schemas.microsoft.com/office/drawing/2014/main" id="{33CF2F25-9FD5-EE2A-CE6D-044D54437015}"/>
              </a:ext>
            </a:extLst>
          </p:cNvPr>
          <p:cNvSpPr txBox="1"/>
          <p:nvPr/>
        </p:nvSpPr>
        <p:spPr>
          <a:xfrm>
            <a:off x="633551" y="2459507"/>
            <a:ext cx="2704008" cy="193899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ndara" pitchFamily="34"/>
              </a:rPr>
              <a:t>L’aide apportée est en forte baisse…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000" b="0" i="0" u="none" strike="noStrike" kern="0" cap="none" spc="0" baseline="0">
              <a:solidFill>
                <a:srgbClr val="FFFFFF"/>
              </a:solidFill>
              <a:uFillTx/>
              <a:latin typeface="Candara" pitchFamily="34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0" cap="none" spc="0" baseline="0">
                <a:solidFill>
                  <a:srgbClr val="FFFFFF"/>
                </a:solidFill>
                <a:uFillTx/>
                <a:latin typeface="Candara" pitchFamily="34"/>
              </a:rPr>
              <a:t>…</a:t>
            </a: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ndara" pitchFamily="34"/>
              </a:rPr>
              <a:t>alors que la sous-nutrition mondiale augmente…</a:t>
            </a:r>
          </a:p>
        </p:txBody>
      </p:sp>
      <p:pic>
        <p:nvPicPr>
          <p:cNvPr id="4" name="Image 19">
            <a:extLst>
              <a:ext uri="{FF2B5EF4-FFF2-40B4-BE49-F238E27FC236}">
                <a16:creationId xmlns:a16="http://schemas.microsoft.com/office/drawing/2014/main" id="{1520F5A5-4C4C-8EC7-AB87-DC74D8796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957" y="734601"/>
            <a:ext cx="6792730" cy="519243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8;p3">
            <a:extLst>
              <a:ext uri="{FF2B5EF4-FFF2-40B4-BE49-F238E27FC236}">
                <a16:creationId xmlns:a16="http://schemas.microsoft.com/office/drawing/2014/main" id="{4968856E-41AE-0E96-22DD-C67B969F461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effectLst>
            <a:outerShdw dir="16200000" algn="tl">
              <a:srgbClr val="000000">
                <a:alpha val="40000"/>
              </a:srgbClr>
            </a:outerShdw>
          </a:effectLst>
        </p:spPr>
        <p:txBody>
          <a:bodyPr lIns="91421" tIns="45701" rIns="91421" bIns="45701" anchor="ctr"/>
          <a:lstStyle/>
          <a:p>
            <a:pPr marL="0" lvl="0" indent="0">
              <a:buNone/>
            </a:pPr>
            <a:r>
              <a:rPr lang="fr-FR" sz="2000">
                <a:latin typeface="Candara" pitchFamily="34"/>
              </a:rPr>
              <a:t>Quel est l’état de l’alimentation dans le monde en 2017 ?</a:t>
            </a:r>
          </a:p>
          <a:p>
            <a:pPr lvl="0"/>
            <a:r>
              <a:rPr lang="fr-FR" sz="2000">
                <a:latin typeface="Candara" pitchFamily="34"/>
              </a:rPr>
              <a:t>4 fichiers </a:t>
            </a:r>
            <a:r>
              <a:rPr lang="fr-FR" sz="1400">
                <a:latin typeface="Candara" pitchFamily="34"/>
              </a:rPr>
              <a:t>(source base de données FAOSTAT) </a:t>
            </a:r>
            <a:r>
              <a:rPr lang="fr-FR">
                <a:latin typeface="Candara" pitchFamily="34"/>
              </a:rPr>
              <a:t>:</a:t>
            </a:r>
          </a:p>
          <a:p>
            <a:pPr lvl="1">
              <a:buChar char="-"/>
            </a:pPr>
            <a:r>
              <a:rPr lang="fr-FR" sz="1600">
                <a:latin typeface="Candara" pitchFamily="34"/>
              </a:rPr>
              <a:t>Population</a:t>
            </a:r>
          </a:p>
          <a:p>
            <a:pPr lvl="1">
              <a:buChar char="-"/>
            </a:pPr>
            <a:r>
              <a:rPr lang="fr-FR" sz="1600">
                <a:latin typeface="Candara" pitchFamily="34"/>
              </a:rPr>
              <a:t>Sous-nutrition</a:t>
            </a:r>
          </a:p>
          <a:p>
            <a:pPr lvl="1">
              <a:buChar char="-"/>
            </a:pPr>
            <a:r>
              <a:rPr lang="fr-FR" sz="1600">
                <a:latin typeface="Candara" pitchFamily="34"/>
              </a:rPr>
              <a:t>Aide-alimentaire</a:t>
            </a:r>
          </a:p>
          <a:p>
            <a:pPr lvl="1">
              <a:buChar char="-"/>
            </a:pPr>
            <a:r>
              <a:rPr lang="fr-FR" sz="1600">
                <a:latin typeface="Candara" pitchFamily="34"/>
              </a:rPr>
              <a:t>Disponibilité alimentaire 2017</a:t>
            </a:r>
          </a:p>
          <a:p>
            <a:pPr marL="457200" lvl="1" indent="0">
              <a:buNone/>
            </a:pPr>
            <a:endParaRPr lang="fr-FR" sz="1800">
              <a:latin typeface="Candara" pitchFamily="34"/>
            </a:endParaRPr>
          </a:p>
          <a:p>
            <a:pPr lvl="0"/>
            <a:r>
              <a:rPr lang="fr-FR" sz="2000">
                <a:latin typeface="Candara" pitchFamily="34"/>
              </a:rPr>
              <a:t>Exploration et nettoyage des données</a:t>
            </a:r>
          </a:p>
          <a:p>
            <a:pPr lvl="0"/>
            <a:r>
              <a:rPr lang="fr-FR" sz="2000">
                <a:latin typeface="Candara" pitchFamily="34"/>
              </a:rPr>
              <a:t>Analyse et conclusion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5440B9B-DA16-98B2-21C4-43A7AB5324D9}"/>
              </a:ext>
            </a:extLst>
          </p:cNvPr>
          <p:cNvSpPr/>
          <p:nvPr/>
        </p:nvSpPr>
        <p:spPr>
          <a:xfrm>
            <a:off x="0" y="0"/>
            <a:ext cx="12191996" cy="1560944"/>
          </a:xfrm>
          <a:prstGeom prst="rect">
            <a:avLst/>
          </a:prstGeom>
          <a:solidFill>
            <a:srgbClr val="3E8EDE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Google Shape;137;p3">
            <a:extLst>
              <a:ext uri="{FF2B5EF4-FFF2-40B4-BE49-F238E27FC236}">
                <a16:creationId xmlns:a16="http://schemas.microsoft.com/office/drawing/2014/main" id="{3A941B8D-911E-6781-A659-56A3E772F9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427509"/>
            <a:ext cx="10515600" cy="711631"/>
          </a:xfrm>
          <a:effectLst>
            <a:outerShdw dir="16200000" algn="tl">
              <a:srgbClr val="000000">
                <a:alpha val="60000"/>
              </a:srgbClr>
            </a:outerShdw>
          </a:effectLst>
        </p:spPr>
        <p:txBody>
          <a:bodyPr lIns="91421" tIns="45701" rIns="91421" bIns="45701" anchor="b">
            <a:noAutofit/>
          </a:bodyPr>
          <a:lstStyle/>
          <a:p>
            <a:pPr lvl="0"/>
            <a:r>
              <a:rPr lang="fr-FR" sz="3200">
                <a:solidFill>
                  <a:srgbClr val="FFFFFF"/>
                </a:solidFill>
                <a:latin typeface="Candara" pitchFamily="34"/>
              </a:rPr>
              <a:t>Méthodologie de l’analyse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>
            <a:extLst>
              <a:ext uri="{FF2B5EF4-FFF2-40B4-BE49-F238E27FC236}">
                <a16:creationId xmlns:a16="http://schemas.microsoft.com/office/drawing/2014/main" id="{FD640857-A78C-87A7-F929-8B1150E6ED56}"/>
              </a:ext>
            </a:extLst>
          </p:cNvPr>
          <p:cNvSpPr txBox="1"/>
          <p:nvPr/>
        </p:nvSpPr>
        <p:spPr>
          <a:xfrm>
            <a:off x="760095" y="947766"/>
            <a:ext cx="10671806" cy="3293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0" i="0" u="none" strike="noStrike" kern="1200" cap="none" spc="0" baseline="0">
                <a:solidFill>
                  <a:srgbClr val="4472C4"/>
                </a:solidFill>
                <a:uFillTx/>
                <a:latin typeface="Candara" pitchFamily="34"/>
              </a:rPr>
              <a:t>Conclusion :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000000"/>
              </a:solidFill>
              <a:uFillTx/>
              <a:latin typeface="Candara" pitchFamily="34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>
                <a:solidFill>
                  <a:srgbClr val="000000"/>
                </a:solidFill>
                <a:uFillTx/>
                <a:latin typeface="Candara" pitchFamily="34"/>
              </a:rPr>
              <a:t>FAOSAT a un rôle essentiel à jouer dans la redistribution des richesses alimentaires et dans l’optimisation de l’utilisation de la disponibilité alimentaire.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000000"/>
              </a:solidFill>
              <a:uFillTx/>
              <a:latin typeface="Candara" pitchFamily="34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>
                <a:solidFill>
                  <a:srgbClr val="000000"/>
                </a:solidFill>
                <a:uFillTx/>
                <a:latin typeface="Candara" pitchFamily="34"/>
              </a:rPr>
              <a:t>L’objectif de supprimer la faim dans le monde d’ici 2030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>
                <a:solidFill>
                  <a:srgbClr val="000000"/>
                </a:solidFill>
                <a:uFillTx/>
                <a:latin typeface="Candara" pitchFamily="34"/>
              </a:rPr>
              <a:t>semble difficilement atteignable sans changement drastique.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000000"/>
              </a:solidFill>
              <a:uFillTx/>
              <a:latin typeface="Candara" pitchFamily="34"/>
            </a:endParaRPr>
          </a:p>
        </p:txBody>
      </p:sp>
      <p:pic>
        <p:nvPicPr>
          <p:cNvPr id="3" name="Picture 4" descr="CONSULTOR JUNIOR EN ACCIONES DE ADVOCACY - FAO Brasil - What's Rel?">
            <a:extLst>
              <a:ext uri="{FF2B5EF4-FFF2-40B4-BE49-F238E27FC236}">
                <a16:creationId xmlns:a16="http://schemas.microsoft.com/office/drawing/2014/main" id="{B47D12DA-FD34-A44F-B87D-0D5879FE76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928616" y="4263627"/>
            <a:ext cx="2194560" cy="222861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La faim dans le monde toujours en progression, déplore l’ONU - Le Soir">
            <a:extLst>
              <a:ext uri="{FF2B5EF4-FFF2-40B4-BE49-F238E27FC236}">
                <a16:creationId xmlns:a16="http://schemas.microsoft.com/office/drawing/2014/main" id="{F1F0D600-979D-2690-434D-11F42AE29E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-727944"/>
            <a:ext cx="12396246" cy="81464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ZoneTexte 5">
            <a:extLst>
              <a:ext uri="{FF2B5EF4-FFF2-40B4-BE49-F238E27FC236}">
                <a16:creationId xmlns:a16="http://schemas.microsoft.com/office/drawing/2014/main" id="{CE6BDEDE-496A-0F78-3774-2FE174BB01F0}"/>
              </a:ext>
            </a:extLst>
          </p:cNvPr>
          <p:cNvSpPr txBox="1"/>
          <p:nvPr/>
        </p:nvSpPr>
        <p:spPr>
          <a:xfrm>
            <a:off x="295662" y="5493075"/>
            <a:ext cx="5902461" cy="10156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ndara" pitchFamily="34"/>
              </a:rPr>
              <a:t>En 2017, il y avait 970</a:t>
            </a:r>
            <a:r>
              <a:rPr lang="fr-FR" sz="2000" b="0" i="0" u="none" strike="noStrike" kern="0" cap="none" spc="0" baseline="0">
                <a:solidFill>
                  <a:srgbClr val="FFFFFF"/>
                </a:solidFill>
                <a:uFillTx/>
                <a:latin typeface="Candara" pitchFamily="34"/>
              </a:rPr>
              <a:t> </a:t>
            </a: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ndara" pitchFamily="34"/>
              </a:rPr>
              <a:t>millions de personnes en sous-nutrition soit 12,85 %,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ndara" pitchFamily="34"/>
              </a:rPr>
              <a:t>de la population mondiale.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>
            <a:extLst>
              <a:ext uri="{FF2B5EF4-FFF2-40B4-BE49-F238E27FC236}">
                <a16:creationId xmlns:a16="http://schemas.microsoft.com/office/drawing/2014/main" id="{3A424EB8-B40A-7982-E0DC-F2D5FEA00B84}"/>
              </a:ext>
            </a:extLst>
          </p:cNvPr>
          <p:cNvSpPr/>
          <p:nvPr/>
        </p:nvSpPr>
        <p:spPr>
          <a:xfrm>
            <a:off x="0" y="0"/>
            <a:ext cx="3751865" cy="6858000"/>
          </a:xfrm>
          <a:prstGeom prst="rect">
            <a:avLst/>
          </a:prstGeom>
          <a:solidFill>
            <a:srgbClr val="3E8EDE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ZoneTexte 19">
            <a:extLst>
              <a:ext uri="{FF2B5EF4-FFF2-40B4-BE49-F238E27FC236}">
                <a16:creationId xmlns:a16="http://schemas.microsoft.com/office/drawing/2014/main" id="{86499F62-23C1-C46B-D4A6-FDFD497A710F}"/>
              </a:ext>
            </a:extLst>
          </p:cNvPr>
          <p:cNvSpPr txBox="1"/>
          <p:nvPr/>
        </p:nvSpPr>
        <p:spPr>
          <a:xfrm>
            <a:off x="611559" y="1993245"/>
            <a:ext cx="2528745" cy="224677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ndara" pitchFamily="34"/>
              </a:rPr>
              <a:t>Presque la moitié de la population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ndara" pitchFamily="34"/>
              </a:rPr>
              <a:t>d’Haïti et de le République populaire démocratique de Corée en sous-nutrition.</a:t>
            </a:r>
          </a:p>
        </p:txBody>
      </p:sp>
      <p:pic>
        <p:nvPicPr>
          <p:cNvPr id="4" name="Image 17">
            <a:extLst>
              <a:ext uri="{FF2B5EF4-FFF2-40B4-BE49-F238E27FC236}">
                <a16:creationId xmlns:a16="http://schemas.microsoft.com/office/drawing/2014/main" id="{CE8BD679-BDF0-B842-0C03-1DB226002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92" y="685653"/>
            <a:ext cx="7486512" cy="548669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es calories — Est-ce important? – VIB – Essence">
            <a:extLst>
              <a:ext uri="{FF2B5EF4-FFF2-40B4-BE49-F238E27FC236}">
                <a16:creationId xmlns:a16="http://schemas.microsoft.com/office/drawing/2014/main" id="{345C903C-7A66-08A2-556F-B52623C664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95371" y="-111803"/>
            <a:ext cx="9697120" cy="69698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22C737C-BFC8-1F3F-EDBB-D7B5A52BBD4C}"/>
              </a:ext>
            </a:extLst>
          </p:cNvPr>
          <p:cNvSpPr/>
          <p:nvPr/>
        </p:nvSpPr>
        <p:spPr>
          <a:xfrm>
            <a:off x="0" y="-36941"/>
            <a:ext cx="4379976" cy="6931892"/>
          </a:xfrm>
          <a:prstGeom prst="rect">
            <a:avLst/>
          </a:prstGeom>
          <a:solidFill>
            <a:srgbClr val="3E8EDE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ZoneTexte 2">
            <a:extLst>
              <a:ext uri="{FF2B5EF4-FFF2-40B4-BE49-F238E27FC236}">
                <a16:creationId xmlns:a16="http://schemas.microsoft.com/office/drawing/2014/main" id="{A755F85B-0332-043B-1AB0-BC9AE4F68E7D}"/>
              </a:ext>
            </a:extLst>
          </p:cNvPr>
          <p:cNvSpPr txBox="1"/>
          <p:nvPr/>
        </p:nvSpPr>
        <p:spPr>
          <a:xfrm>
            <a:off x="235668" y="2548588"/>
            <a:ext cx="3915707" cy="30469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7,55 milliards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de personnes en 2017.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9,3 milliards de personnes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pourraient être nourris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7,67 milliards grâce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uniquement aux végétaux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DD9A5CD-4DBE-47B7-10EC-13829CDD7729}"/>
              </a:ext>
            </a:extLst>
          </p:cNvPr>
          <p:cNvSpPr txBox="1"/>
          <p:nvPr/>
        </p:nvSpPr>
        <p:spPr>
          <a:xfrm>
            <a:off x="450012" y="686577"/>
            <a:ext cx="3701363" cy="13849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Une disponibilité alimentaire mondiale largement suffisante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32A6A5B-A6C1-1856-493B-F3E26194316F}"/>
              </a:ext>
            </a:extLst>
          </p:cNvPr>
          <p:cNvSpPr txBox="1"/>
          <p:nvPr/>
        </p:nvSpPr>
        <p:spPr>
          <a:xfrm>
            <a:off x="8193179" y="0"/>
            <a:ext cx="539931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Besoins journaliers moyens par personne : 2250 calories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1161FE48-C13C-C8AD-CC1C-A2497A44D13F}"/>
              </a:ext>
            </a:extLst>
          </p:cNvPr>
          <p:cNvSpPr/>
          <p:nvPr/>
        </p:nvSpPr>
        <p:spPr>
          <a:xfrm>
            <a:off x="0" y="0"/>
            <a:ext cx="3751865" cy="6858000"/>
          </a:xfrm>
          <a:prstGeom prst="rect">
            <a:avLst/>
          </a:prstGeom>
          <a:solidFill>
            <a:srgbClr val="3E8EDE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ZoneTexte 15">
            <a:extLst>
              <a:ext uri="{FF2B5EF4-FFF2-40B4-BE49-F238E27FC236}">
                <a16:creationId xmlns:a16="http://schemas.microsoft.com/office/drawing/2014/main" id="{A038D9E2-D07A-C70C-DBFA-068FDDFC6D97}"/>
              </a:ext>
            </a:extLst>
          </p:cNvPr>
          <p:cNvSpPr txBox="1"/>
          <p:nvPr/>
        </p:nvSpPr>
        <p:spPr>
          <a:xfrm>
            <a:off x="571070" y="1880079"/>
            <a:ext cx="2865747" cy="13234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19 pays </a:t>
            </a: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ndara" pitchFamily="34"/>
              </a:rPr>
              <a:t>n’ont</a:t>
            </a: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pas une </a:t>
            </a: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ndara" pitchFamily="34"/>
              </a:rPr>
              <a:t>disponibilité</a:t>
            </a: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alimentaire par jour et par personne suffisante.</a:t>
            </a:r>
          </a:p>
        </p:txBody>
      </p:sp>
      <p:sp>
        <p:nvSpPr>
          <p:cNvPr id="4" name="ZoneTexte 16">
            <a:extLst>
              <a:ext uri="{FF2B5EF4-FFF2-40B4-BE49-F238E27FC236}">
                <a16:creationId xmlns:a16="http://schemas.microsoft.com/office/drawing/2014/main" id="{AE1C3C8B-EE01-5C8A-7874-7C78AE87AD6B}"/>
              </a:ext>
            </a:extLst>
          </p:cNvPr>
          <p:cNvSpPr txBox="1"/>
          <p:nvPr/>
        </p:nvSpPr>
        <p:spPr>
          <a:xfrm>
            <a:off x="571070" y="3654481"/>
            <a:ext cx="2865747" cy="10156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ndara" pitchFamily="34"/>
              </a:rPr>
              <a:t>L’Ethiopie a la disponibilité par </a:t>
            </a:r>
            <a:r>
              <a:rPr lang="fr-FR" sz="2000" b="0" i="0" u="none" strike="noStrike" kern="0" cap="none" spc="0" baseline="0">
                <a:solidFill>
                  <a:srgbClr val="FFFFFF"/>
                </a:solidFill>
                <a:uFillTx/>
                <a:latin typeface="Candara" pitchFamily="34"/>
              </a:rPr>
              <a:t>personne</a:t>
            </a: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ndara" pitchFamily="34"/>
              </a:rPr>
              <a:t> la plus faible.</a:t>
            </a:r>
          </a:p>
        </p:txBody>
      </p:sp>
      <p:pic>
        <p:nvPicPr>
          <p:cNvPr id="5" name="Image 20">
            <a:extLst>
              <a:ext uri="{FF2B5EF4-FFF2-40B4-BE49-F238E27FC236}">
                <a16:creationId xmlns:a16="http://schemas.microsoft.com/office/drawing/2014/main" id="{7E47D458-F89A-4BA4-B9B5-7469A1CD3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413" y="417304"/>
            <a:ext cx="7933105" cy="618797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B27418E-9FEF-BE8E-73CB-660DD6479B4B}"/>
              </a:ext>
            </a:extLst>
          </p:cNvPr>
          <p:cNvSpPr/>
          <p:nvPr/>
        </p:nvSpPr>
        <p:spPr>
          <a:xfrm>
            <a:off x="0" y="0"/>
            <a:ext cx="3751865" cy="6858000"/>
          </a:xfrm>
          <a:prstGeom prst="rect">
            <a:avLst/>
          </a:prstGeom>
          <a:solidFill>
            <a:srgbClr val="3E8EDE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3" name="Image 7">
            <a:extLst>
              <a:ext uri="{FF2B5EF4-FFF2-40B4-BE49-F238E27FC236}">
                <a16:creationId xmlns:a16="http://schemas.microsoft.com/office/drawing/2014/main" id="{6A07C36A-9B74-AA7D-CA64-ABD2DC5A4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033" y="398934"/>
            <a:ext cx="6759528" cy="619559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ZoneTexte 8">
            <a:extLst>
              <a:ext uri="{FF2B5EF4-FFF2-40B4-BE49-F238E27FC236}">
                <a16:creationId xmlns:a16="http://schemas.microsoft.com/office/drawing/2014/main" id="{C9BCE6FA-4D11-5B51-ABDF-54BDAFE07AD4}"/>
              </a:ext>
            </a:extLst>
          </p:cNvPr>
          <p:cNvSpPr txBox="1"/>
          <p:nvPr/>
        </p:nvSpPr>
        <p:spPr>
          <a:xfrm>
            <a:off x="938787" y="1831506"/>
            <a:ext cx="2048932" cy="224677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ndara" pitchFamily="34"/>
              </a:rPr>
              <a:t>92 pays ont une disponibilité alimentaire supérieure de 10% au besoin d'un être humain.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>
            <a:extLst>
              <a:ext uri="{FF2B5EF4-FFF2-40B4-BE49-F238E27FC236}">
                <a16:creationId xmlns:a16="http://schemas.microsoft.com/office/drawing/2014/main" id="{7DEEB9D9-FCBA-D5FE-E705-FC29A32E8720}"/>
              </a:ext>
            </a:extLst>
          </p:cNvPr>
          <p:cNvSpPr txBox="1"/>
          <p:nvPr/>
        </p:nvSpPr>
        <p:spPr>
          <a:xfrm>
            <a:off x="5752014" y="2420736"/>
            <a:ext cx="3053318" cy="1477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Conclusion : la sous-nutrition ne devrait pas exister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Mauvaise répartition de la disponibilité alimentaire</a:t>
            </a:r>
          </a:p>
        </p:txBody>
      </p:sp>
      <p:pic>
        <p:nvPicPr>
          <p:cNvPr id="3" name="Image 4">
            <a:extLst>
              <a:ext uri="{FF2B5EF4-FFF2-40B4-BE49-F238E27FC236}">
                <a16:creationId xmlns:a16="http://schemas.microsoft.com/office/drawing/2014/main" id="{BAD72477-9405-4D03-C587-BD2959A6DF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217" b="8217"/>
          <a:stretch>
            <a:fillRect/>
          </a:stretch>
        </p:blipFill>
        <p:spPr>
          <a:xfrm>
            <a:off x="0" y="-1483696"/>
            <a:ext cx="12191996" cy="867965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ZoneTexte 7">
            <a:extLst>
              <a:ext uri="{FF2B5EF4-FFF2-40B4-BE49-F238E27FC236}">
                <a16:creationId xmlns:a16="http://schemas.microsoft.com/office/drawing/2014/main" id="{7DD3712D-8428-0541-CE42-D30937313CFA}"/>
              </a:ext>
            </a:extLst>
          </p:cNvPr>
          <p:cNvSpPr txBox="1"/>
          <p:nvPr/>
        </p:nvSpPr>
        <p:spPr>
          <a:xfrm>
            <a:off x="8156448" y="377692"/>
            <a:ext cx="3837855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Une </a:t>
            </a:r>
            <a:r>
              <a:rPr lang="fr-FR" sz="2000" b="0" i="0" u="none" strike="noStrike" kern="1200" cap="none" spc="0" baseline="0">
                <a:solidFill>
                  <a:srgbClr val="000000"/>
                </a:solidFill>
                <a:uFillTx/>
                <a:latin typeface="Candara" pitchFamily="34"/>
              </a:rPr>
              <a:t>répartition</a:t>
            </a:r>
            <a:r>
              <a:rPr lang="fr-FR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de la disponibilité alimentaire inégalitaire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9C784C-3DF8-0BB3-8DBD-5EEBC23C2DA1}"/>
              </a:ext>
            </a:extLst>
          </p:cNvPr>
          <p:cNvSpPr/>
          <p:nvPr/>
        </p:nvSpPr>
        <p:spPr>
          <a:xfrm>
            <a:off x="0" y="0"/>
            <a:ext cx="4087368" cy="6931892"/>
          </a:xfrm>
          <a:prstGeom prst="rect">
            <a:avLst/>
          </a:prstGeom>
          <a:solidFill>
            <a:srgbClr val="3E8EDE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B89AE98-4933-9F6F-AC88-07B1005FFEA8}"/>
              </a:ext>
            </a:extLst>
          </p:cNvPr>
          <p:cNvSpPr txBox="1"/>
          <p:nvPr/>
        </p:nvSpPr>
        <p:spPr>
          <a:xfrm>
            <a:off x="335008" y="1997835"/>
            <a:ext cx="3417341" cy="286231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0" cap="none" spc="0" baseline="0">
                <a:solidFill>
                  <a:srgbClr val="FFFFFF"/>
                </a:solidFill>
                <a:uFillTx/>
                <a:latin typeface="Candara" pitchFamily="34"/>
              </a:rPr>
              <a:t>76% des pays ont une disponibilité supérieure à 2500 calories par jour</a:t>
            </a: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ndara" pitchFamily="34"/>
              </a:rPr>
              <a:t>.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000" b="0" i="0" u="none" strike="noStrike" kern="0" cap="none" spc="0" baseline="0">
              <a:solidFill>
                <a:srgbClr val="000000"/>
              </a:solidFill>
              <a:uFillTx/>
              <a:latin typeface="Candara" pitchFamily="34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ndara" pitchFamily="34"/>
              </a:rPr>
              <a:t>11% des pays ont une disponibilité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ndara" pitchFamily="34"/>
              </a:rPr>
              <a:t>alimentaire inférieure aux besoins caloriques moyens nécessaires.</a:t>
            </a:r>
          </a:p>
        </p:txBody>
      </p:sp>
      <p:pic>
        <p:nvPicPr>
          <p:cNvPr id="4" name="Image 15">
            <a:extLst>
              <a:ext uri="{FF2B5EF4-FFF2-40B4-BE49-F238E27FC236}">
                <a16:creationId xmlns:a16="http://schemas.microsoft.com/office/drawing/2014/main" id="{6BC322D5-D91A-DDCF-B8D1-5976C1519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315" y="768754"/>
            <a:ext cx="6540127" cy="53204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</Words>
  <Application>Microsoft Office PowerPoint</Application>
  <PresentationFormat>Grand écran</PresentationFormat>
  <Paragraphs>75</Paragraphs>
  <Slides>20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Candara</vt:lpstr>
      <vt:lpstr>Thème Office</vt:lpstr>
      <vt:lpstr>Etude sur l’alimentation dans le monde en 2017 Focus sur la sous-nutrition</vt:lpstr>
      <vt:lpstr>Méthodologie de l’analyse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Hélène Joyeux</dc:creator>
  <cp:lastModifiedBy>Hélène Joyeux</cp:lastModifiedBy>
  <cp:revision>47</cp:revision>
  <dcterms:created xsi:type="dcterms:W3CDTF">2023-04-19T14:09:50Z</dcterms:created>
  <dcterms:modified xsi:type="dcterms:W3CDTF">2023-04-28T14:43:35Z</dcterms:modified>
</cp:coreProperties>
</file>