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mpact" panose="020B0806030902050204" pitchFamily="34" charset="0"/>
      <p:regular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e330e87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e330e87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0c6eb3b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0c6eb3b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ae7925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ae7925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ae792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ae792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7e6581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7e6581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ae79252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ae79252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ae79252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0ae79252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ae79252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ae79252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17e6581d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17e6581d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92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50" y="2687025"/>
            <a:ext cx="8763000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023975" y="1958975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61" name="Google Shape;61;p14"/>
          <p:cNvSpPr txBox="1"/>
          <p:nvPr/>
        </p:nvSpPr>
        <p:spPr>
          <a:xfrm>
            <a:off x="1851675" y="2791800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   Ololade Awodipe and Helene Barrera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255250" y="-16355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812850" y="15020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Missing Values </a:t>
            </a:r>
            <a:endParaRPr sz="3000"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5" y="1104163"/>
            <a:ext cx="5506774" cy="29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500" y="1168650"/>
            <a:ext cx="3605000" cy="100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/>
          <p:nvPr/>
        </p:nvSpPr>
        <p:spPr>
          <a:xfrm>
            <a:off x="5908975" y="2571750"/>
            <a:ext cx="2961300" cy="2143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used to predict ABV: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used to predict IBU: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ABV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" y="802813"/>
            <a:ext cx="876300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0" y="152400"/>
            <a:ext cx="28462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407350" y="4354350"/>
            <a:ext cx="5533500" cy="59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Colorado - </a:t>
            </a:r>
            <a:r>
              <a:rPr lang="en"/>
              <a:t>The state with the largest number of breweries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DC, ND, SD, WV </a:t>
            </a:r>
            <a:r>
              <a:rPr lang="en"/>
              <a:t>- The states with the lowest number of breweries.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925" y="513375"/>
            <a:ext cx="5353026" cy="37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873425" y="1903350"/>
            <a:ext cx="937800" cy="668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1185"/>
          <a:stretch/>
        </p:blipFill>
        <p:spPr>
          <a:xfrm>
            <a:off x="3752450" y="623475"/>
            <a:ext cx="5391551" cy="32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381450" y="0"/>
            <a:ext cx="6714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Median Alcohol by Volume (ABV) of Beers by State</a:t>
            </a:r>
            <a:endParaRPr sz="1800"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448650"/>
            <a:ext cx="8763000" cy="10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7"/>
          <p:cNvGrpSpPr/>
          <p:nvPr/>
        </p:nvGrpSpPr>
        <p:grpSpPr>
          <a:xfrm>
            <a:off x="0" y="623475"/>
            <a:ext cx="4252575" cy="4301174"/>
            <a:chOff x="0" y="623475"/>
            <a:chExt cx="4252575" cy="4301174"/>
          </a:xfrm>
        </p:grpSpPr>
        <p:pic>
          <p:nvPicPr>
            <p:cNvPr id="88" name="Google Shape;88;p17"/>
            <p:cNvPicPr preferRelativeResize="0"/>
            <p:nvPr/>
          </p:nvPicPr>
          <p:blipFill rotWithShape="1">
            <a:blip r:embed="rId5">
              <a:alphaModFix/>
            </a:blip>
            <a:srcRect t="3883"/>
            <a:stretch/>
          </p:blipFill>
          <p:spPr>
            <a:xfrm>
              <a:off x="0" y="623475"/>
              <a:ext cx="3357925" cy="4301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/>
            <p:nvPr/>
          </p:nvSpPr>
          <p:spPr>
            <a:xfrm>
              <a:off x="2658100" y="969425"/>
              <a:ext cx="1521600" cy="372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Lowest Median ABV %: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Calibri"/>
                  <a:ea typeface="Calibri"/>
                  <a:cs typeface="Calibri"/>
                  <a:sym typeface="Calibri"/>
                </a:rPr>
                <a:t>Utah (4.0%)</a:t>
              </a:r>
              <a:endParaRPr sz="11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p17"/>
            <p:cNvCxnSpPr/>
            <p:nvPr/>
          </p:nvCxnSpPr>
          <p:spPr>
            <a:xfrm rot="10800000" flipH="1">
              <a:off x="2291175" y="3979000"/>
              <a:ext cx="430200" cy="2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7"/>
            <p:cNvCxnSpPr>
              <a:stCxn id="89" idx="1"/>
            </p:cNvCxnSpPr>
            <p:nvPr/>
          </p:nvCxnSpPr>
          <p:spPr>
            <a:xfrm rot="10800000">
              <a:off x="1615300" y="1153925"/>
              <a:ext cx="1042800" cy="1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Google Shape;92;p17"/>
            <p:cNvSpPr/>
            <p:nvPr/>
          </p:nvSpPr>
          <p:spPr>
            <a:xfrm>
              <a:off x="443625" y="3949525"/>
              <a:ext cx="1783200" cy="645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443625" y="1123475"/>
              <a:ext cx="1094400" cy="64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730975" y="3876275"/>
              <a:ext cx="1521600" cy="448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Highest Median ABV %: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Calibri"/>
                  <a:ea typeface="Calibri"/>
                  <a:cs typeface="Calibri"/>
                  <a:sym typeface="Calibri"/>
                </a:rPr>
                <a:t>Delaware (6.5%)</a:t>
              </a:r>
              <a:endParaRPr sz="11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t="4085"/>
          <a:stretch/>
        </p:blipFill>
        <p:spPr>
          <a:xfrm>
            <a:off x="179700" y="628650"/>
            <a:ext cx="3422400" cy="438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04975" y="37125"/>
            <a:ext cx="84081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Median Alcohol by Volume (IBU) of Beers by State</a:t>
            </a:r>
            <a:endParaRPr sz="1600"/>
          </a:p>
        </p:txBody>
      </p:sp>
      <p:sp>
        <p:nvSpPr>
          <p:cNvPr id="101" name="Google Shape;101;p18"/>
          <p:cNvSpPr/>
          <p:nvPr/>
        </p:nvSpPr>
        <p:spPr>
          <a:xfrm>
            <a:off x="2349000" y="3329575"/>
            <a:ext cx="1500000" cy="44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Highest Median IBU: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Delaware (74.5)</a:t>
            </a:r>
            <a:endParaRPr sz="1100" b="1"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287000" y="2061013"/>
            <a:ext cx="2562000" cy="441000"/>
            <a:chOff x="1287000" y="2048138"/>
            <a:chExt cx="2562000" cy="441000"/>
          </a:xfrm>
        </p:grpSpPr>
        <p:sp>
          <p:nvSpPr>
            <p:cNvPr id="103" name="Google Shape;103;p18"/>
            <p:cNvSpPr/>
            <p:nvPr/>
          </p:nvSpPr>
          <p:spPr>
            <a:xfrm>
              <a:off x="2186100" y="2048138"/>
              <a:ext cx="1662900" cy="441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Lowest Median IBU:</a:t>
              </a:r>
              <a:endParaRPr sz="1100"/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New Hampshire (17.0)</a:t>
              </a:r>
              <a:endParaRPr sz="1100" b="1"/>
            </a:p>
          </p:txBody>
        </p:sp>
        <p:cxnSp>
          <p:nvCxnSpPr>
            <p:cNvPr id="104" name="Google Shape;104;p18"/>
            <p:cNvCxnSpPr>
              <a:stCxn id="103" idx="1"/>
            </p:cNvCxnSpPr>
            <p:nvPr/>
          </p:nvCxnSpPr>
          <p:spPr>
            <a:xfrm flipH="1">
              <a:off x="1287000" y="2268638"/>
              <a:ext cx="899100" cy="1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5" name="Google Shape;105;p18"/>
          <p:cNvCxnSpPr/>
          <p:nvPr/>
        </p:nvCxnSpPr>
        <p:spPr>
          <a:xfrm rot="10800000">
            <a:off x="3314700" y="3781350"/>
            <a:ext cx="0" cy="27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448650"/>
            <a:ext cx="8763000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638775" y="2249025"/>
            <a:ext cx="598800" cy="60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32125" y="4009000"/>
            <a:ext cx="2596800" cy="648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066175" y="1445625"/>
            <a:ext cx="817200" cy="7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300" y="1098200"/>
            <a:ext cx="4990201" cy="344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 and Distribution 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0" y="1170125"/>
            <a:ext cx="3179700" cy="64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9"/>
          <p:cNvGrpSpPr/>
          <p:nvPr/>
        </p:nvGrpSpPr>
        <p:grpSpPr>
          <a:xfrm>
            <a:off x="261225" y="1760725"/>
            <a:ext cx="1712400" cy="1577125"/>
            <a:chOff x="261225" y="1760725"/>
            <a:chExt cx="1712400" cy="1577125"/>
          </a:xfrm>
        </p:grpSpPr>
        <p:sp>
          <p:nvSpPr>
            <p:cNvPr id="118" name="Google Shape;118;p19"/>
            <p:cNvSpPr/>
            <p:nvPr/>
          </p:nvSpPr>
          <p:spPr>
            <a:xfrm>
              <a:off x="261225" y="2211350"/>
              <a:ext cx="1712400" cy="1126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Bikini Beer</a:t>
              </a:r>
              <a:endParaRPr sz="12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American IPA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Evil Twin Brewing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Brooklyn, New York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ABV: 2.7%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IBU: 36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Ounces: 12</a:t>
              </a:r>
              <a:endParaRPr sz="1200"/>
            </a:p>
          </p:txBody>
        </p:sp>
        <p:cxnSp>
          <p:nvCxnSpPr>
            <p:cNvPr id="119" name="Google Shape;119;p19"/>
            <p:cNvCxnSpPr/>
            <p:nvPr/>
          </p:nvCxnSpPr>
          <p:spPr>
            <a:xfrm>
              <a:off x="886750" y="1760725"/>
              <a:ext cx="900" cy="45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Google Shape;120;p19"/>
          <p:cNvGrpSpPr/>
          <p:nvPr/>
        </p:nvGrpSpPr>
        <p:grpSpPr>
          <a:xfrm>
            <a:off x="2271800" y="1760725"/>
            <a:ext cx="1712400" cy="1577125"/>
            <a:chOff x="2271800" y="1760725"/>
            <a:chExt cx="1712400" cy="1577125"/>
          </a:xfrm>
        </p:grpSpPr>
        <p:sp>
          <p:nvSpPr>
            <p:cNvPr id="121" name="Google Shape;121;p19"/>
            <p:cNvSpPr/>
            <p:nvPr/>
          </p:nvSpPr>
          <p:spPr>
            <a:xfrm>
              <a:off x="2271800" y="2211350"/>
              <a:ext cx="1712400" cy="1126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Lee Hill Series Vol. 5</a:t>
              </a:r>
              <a:endParaRPr sz="12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Quadrupel Ale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Upslope Brewing Company 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Boulder, Colorado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ABV: 12.8%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IBU: 42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Ounces: 19.2</a:t>
              </a:r>
              <a:endParaRPr sz="1200"/>
            </a:p>
          </p:txBody>
        </p:sp>
        <p:cxnSp>
          <p:nvCxnSpPr>
            <p:cNvPr id="122" name="Google Shape;122;p19"/>
            <p:cNvCxnSpPr/>
            <p:nvPr/>
          </p:nvCxnSpPr>
          <p:spPr>
            <a:xfrm>
              <a:off x="3388800" y="1760725"/>
              <a:ext cx="900" cy="45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572700"/>
            <a:ext cx="876300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500" y="1170125"/>
            <a:ext cx="4855001" cy="33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603075"/>
            <a:ext cx="8763000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87800" y="87300"/>
            <a:ext cx="75684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4200"/>
              <a:buFont typeface="Calibri"/>
              <a:buNone/>
            </a:pPr>
            <a:r>
              <a:rPr lang="en" sz="3200">
                <a:solidFill>
                  <a:srgbClr val="494C4F"/>
                </a:solidFill>
                <a:latin typeface="Impact"/>
                <a:ea typeface="Impact"/>
                <a:cs typeface="Impact"/>
                <a:sym typeface="Impact"/>
              </a:rPr>
              <a:t>Relationship Between IBU and ABV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825" y="977625"/>
            <a:ext cx="5748547" cy="40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00" y="993038"/>
            <a:ext cx="2843100" cy="31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240800" y="21063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FFFF"/>
                </a:solidFill>
              </a:rPr>
              <a:t>THANK YOU!</a:t>
            </a:r>
            <a:endParaRPr sz="3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166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Open Sans</vt:lpstr>
      <vt:lpstr>Impact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Statistics and Distribution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</dc:creator>
  <cp:lastModifiedBy>Helene B</cp:lastModifiedBy>
  <cp:revision>1</cp:revision>
  <dcterms:modified xsi:type="dcterms:W3CDTF">2020-10-14T01:22:04Z</dcterms:modified>
</cp:coreProperties>
</file>