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2.xml" ContentType="application/vnd.openxmlformats-officedocument.drawingml.chartshapes+xml"/>
  <Override PartName="/ppt/charts/chart6.xml" ContentType="application/vnd.openxmlformats-officedocument.drawingml.chart+xml"/>
  <Override PartName="/ppt/drawings/drawing3.xml" ContentType="application/vnd.openxmlformats-officedocument.drawingml.chartshapes+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3.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5.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6.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7.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8.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9.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20.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1.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2.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3.xml" ContentType="application/vnd.openxmlformats-officedocument.drawingml.chart+xml"/>
  <Override PartName="/ppt/charts/style22.xml" ContentType="application/vnd.ms-office.chartstyle+xml"/>
  <Override PartName="/ppt/charts/colors2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80" r:id="rId5"/>
    <p:sldId id="278" r:id="rId6"/>
    <p:sldId id="273" r:id="rId7"/>
    <p:sldId id="276" r:id="rId8"/>
    <p:sldId id="269" r:id="rId9"/>
    <p:sldId id="259" r:id="rId10"/>
    <p:sldId id="268" r:id="rId11"/>
    <p:sldId id="270" r:id="rId12"/>
    <p:sldId id="261" r:id="rId13"/>
    <p:sldId id="272" r:id="rId14"/>
    <p:sldId id="266" r:id="rId15"/>
    <p:sldId id="258" r:id="rId16"/>
    <p:sldId id="260" r:id="rId17"/>
    <p:sldId id="277" r:id="rId18"/>
    <p:sldId id="275" r:id="rId19"/>
    <p:sldId id="274" r:id="rId20"/>
    <p:sldId id="257" r:id="rId21"/>
    <p:sldId id="262" r:id="rId22"/>
    <p:sldId id="265" r:id="rId23"/>
    <p:sldId id="264" r:id="rId24"/>
    <p:sldId id="26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4" d="100"/>
          <a:sy n="94" d="100"/>
        </p:scale>
        <p:origin x="19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elen\Documents\Consulting\Maaden\Master%20data%2019%20apr.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helen\Documents\Consulting\Maaden\Master%20data%2019%20apr.xlsx" TargetMode="External"/><Relationship Id="rId2" Type="http://schemas.microsoft.com/office/2011/relationships/chartColorStyle" Target="colors9.xml"/><Relationship Id="rId1" Type="http://schemas.microsoft.com/office/2011/relationships/chartStyle" Target="style9.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helen\Documents\Consulting\Maaden\Master%20data%2019%20apr.xlsx" TargetMode="External"/><Relationship Id="rId2" Type="http://schemas.microsoft.com/office/2011/relationships/chartColorStyle" Target="colors10.xml"/><Relationship Id="rId1" Type="http://schemas.microsoft.com/office/2011/relationships/chartStyle" Target="style10.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helen\Documents\Consulting\Maaden\Master%20data%2019%20apr.xlsx" TargetMode="External"/><Relationship Id="rId2" Type="http://schemas.microsoft.com/office/2011/relationships/chartColorStyle" Target="colors11.xml"/><Relationship Id="rId1" Type="http://schemas.microsoft.com/office/2011/relationships/chartStyle" Target="style11.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helene2\Desktop\covid%20checks.xlsx" TargetMode="External"/><Relationship Id="rId2" Type="http://schemas.microsoft.com/office/2011/relationships/chartColorStyle" Target="colors12.xml"/><Relationship Id="rId1" Type="http://schemas.microsoft.com/office/2011/relationships/chartStyle" Target="style12.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helene2\Desktop\covid%20checks.xlsx" TargetMode="External"/><Relationship Id="rId2" Type="http://schemas.microsoft.com/office/2011/relationships/chartColorStyle" Target="colors13.xml"/><Relationship Id="rId1" Type="http://schemas.microsoft.com/office/2011/relationships/chartStyle" Target="style13.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helene2\Desktop\covid%20checks.xlsx" TargetMode="External"/><Relationship Id="rId2" Type="http://schemas.microsoft.com/office/2011/relationships/chartColorStyle" Target="colors14.xml"/><Relationship Id="rId1" Type="http://schemas.microsoft.com/office/2011/relationships/chartStyle" Target="style14.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helene2\Desktop\covid%20checks.xlsx" TargetMode="External"/><Relationship Id="rId2" Type="http://schemas.microsoft.com/office/2011/relationships/chartColorStyle" Target="colors15.xml"/><Relationship Id="rId1" Type="http://schemas.microsoft.com/office/2011/relationships/chartStyle" Target="style15.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helene2\Desktop\covid%20checks.xlsx" TargetMode="External"/><Relationship Id="rId2" Type="http://schemas.microsoft.com/office/2011/relationships/chartColorStyle" Target="colors16.xml"/><Relationship Id="rId1" Type="http://schemas.microsoft.com/office/2011/relationships/chartStyle" Target="style16.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helene2\Desktop\covid%20checks.xlsx" TargetMode="External"/><Relationship Id="rId2" Type="http://schemas.microsoft.com/office/2011/relationships/chartColorStyle" Target="colors17.xml"/><Relationship Id="rId1" Type="http://schemas.microsoft.com/office/2011/relationships/chartStyle" Target="style17.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helene2\Desktop\covid%20checks.xlsx"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elen\Documents\Consulting\Maaden\Master%20data%2019%20apr.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helene2\Desktop\covid%20checks.xlsx" TargetMode="External"/><Relationship Id="rId2" Type="http://schemas.microsoft.com/office/2011/relationships/chartColorStyle" Target="colors19.xml"/><Relationship Id="rId1" Type="http://schemas.microsoft.com/office/2011/relationships/chartStyle" Target="style19.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helene2\Desktop\covid%20checks.xlsx" TargetMode="External"/><Relationship Id="rId2" Type="http://schemas.microsoft.com/office/2011/relationships/chartColorStyle" Target="colors20.xml"/><Relationship Id="rId1" Type="http://schemas.microsoft.com/office/2011/relationships/chartStyle" Target="style20.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helene2\Desktop\covid%20checks.xlsx" TargetMode="External"/><Relationship Id="rId2" Type="http://schemas.microsoft.com/office/2011/relationships/chartColorStyle" Target="colors21.xml"/><Relationship Id="rId1" Type="http://schemas.microsoft.com/office/2011/relationships/chartStyle" Target="style21.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helene2\Desktop\covid%20checks.xlsx" TargetMode="External"/><Relationship Id="rId2" Type="http://schemas.microsoft.com/office/2011/relationships/chartColorStyle" Target="colors22.xml"/><Relationship Id="rId1" Type="http://schemas.microsoft.com/office/2011/relationships/chartStyle" Target="style2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elen\Documents\Consulting\Maaden\Master%20data%2019%20apr.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elen\Documents\Consulting\Maaden\Master%20data%2019%20apr.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elen\Documents\Consulting\Maaden\Master%20data%2019%20apr.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2.xm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Users\helen\Documents\Consulting\Maaden\Master%20data%2019%20apr.xlsx" TargetMode="External"/></Relationships>
</file>

<file path=ppt/charts/_rels/chart7.xml.rels><?xml version="1.0" encoding="UTF-8" standalone="yes"?>
<Relationships xmlns="http://schemas.openxmlformats.org/package/2006/relationships"><Relationship Id="rId3" Type="http://schemas.openxmlformats.org/officeDocument/2006/relationships/oleObject" Target="file:///C:\Users\helen\Documents\Consulting\Maaden\Master%20data%2019%20apr.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file:///C:\Users\helen\Documents\Consulting\Maaden\Master%20data%2019%20apr.xlsx"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file:///C:\Users\helen\Documents\Consulting\Maaden\Master%20data%2019%20apr.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Total Confirmed Cases for a variety of countries of interest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'master data'!$B$2</c:f>
              <c:strCache>
                <c:ptCount val="1"/>
                <c:pt idx="0">
                  <c:v>China</c:v>
                </c:pt>
              </c:strCache>
            </c:strRef>
          </c:tx>
          <c:spPr>
            <a:ln w="25400" cap="rnd">
              <a:noFill/>
              <a:round/>
            </a:ln>
            <a:effectLst/>
          </c:spPr>
          <c:marker>
            <c:symbol val="circle"/>
            <c:size val="5"/>
            <c:spPr>
              <a:solidFill>
                <a:schemeClr val="accent1"/>
              </a:solidFill>
              <a:ln w="9525">
                <a:solidFill>
                  <a:schemeClr val="accent1"/>
                </a:solidFill>
              </a:ln>
              <a:effectLst/>
            </c:spPr>
          </c:marker>
          <c:xVal>
            <c:numRef>
              <c:f>'master data'!$A$3:$A$91</c:f>
              <c:numCache>
                <c:formatCode>m/d/yyyy</c:formatCode>
                <c:ptCount val="89"/>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pt idx="82">
                  <c:v>43934</c:v>
                </c:pt>
                <c:pt idx="83">
                  <c:v>43935</c:v>
                </c:pt>
                <c:pt idx="84">
                  <c:v>43936</c:v>
                </c:pt>
                <c:pt idx="85">
                  <c:v>43937</c:v>
                </c:pt>
                <c:pt idx="86">
                  <c:v>43938</c:v>
                </c:pt>
                <c:pt idx="87">
                  <c:v>43939</c:v>
                </c:pt>
                <c:pt idx="88">
                  <c:v>43940</c:v>
                </c:pt>
              </c:numCache>
            </c:numRef>
          </c:xVal>
          <c:yVal>
            <c:numRef>
              <c:f>'master data'!$B$3:$B$91</c:f>
              <c:numCache>
                <c:formatCode>General</c:formatCode>
                <c:ptCount val="89"/>
                <c:pt idx="0">
                  <c:v>548</c:v>
                </c:pt>
                <c:pt idx="1">
                  <c:v>643</c:v>
                </c:pt>
                <c:pt idx="2">
                  <c:v>920</c:v>
                </c:pt>
                <c:pt idx="3">
                  <c:v>1406</c:v>
                </c:pt>
                <c:pt idx="4">
                  <c:v>2075</c:v>
                </c:pt>
                <c:pt idx="5">
                  <c:v>2877</c:v>
                </c:pt>
                <c:pt idx="6">
                  <c:v>5509</c:v>
                </c:pt>
                <c:pt idx="7">
                  <c:v>6087</c:v>
                </c:pt>
                <c:pt idx="8">
                  <c:v>8141</c:v>
                </c:pt>
                <c:pt idx="9">
                  <c:v>9802</c:v>
                </c:pt>
                <c:pt idx="10">
                  <c:v>11891</c:v>
                </c:pt>
                <c:pt idx="11">
                  <c:v>16630</c:v>
                </c:pt>
                <c:pt idx="12">
                  <c:v>19716</c:v>
                </c:pt>
                <c:pt idx="13">
                  <c:v>23707</c:v>
                </c:pt>
                <c:pt idx="14">
                  <c:v>27440</c:v>
                </c:pt>
                <c:pt idx="15">
                  <c:v>30587</c:v>
                </c:pt>
                <c:pt idx="16">
                  <c:v>34110</c:v>
                </c:pt>
                <c:pt idx="17">
                  <c:v>36814</c:v>
                </c:pt>
                <c:pt idx="18">
                  <c:v>39829</c:v>
                </c:pt>
                <c:pt idx="19">
                  <c:v>42354</c:v>
                </c:pt>
                <c:pt idx="20">
                  <c:v>44386</c:v>
                </c:pt>
                <c:pt idx="21">
                  <c:v>44759</c:v>
                </c:pt>
                <c:pt idx="22">
                  <c:v>59895</c:v>
                </c:pt>
                <c:pt idx="23">
                  <c:v>66358</c:v>
                </c:pt>
                <c:pt idx="24">
                  <c:v>68413</c:v>
                </c:pt>
                <c:pt idx="25">
                  <c:v>70513</c:v>
                </c:pt>
                <c:pt idx="26">
                  <c:v>72434</c:v>
                </c:pt>
                <c:pt idx="27">
                  <c:v>74211</c:v>
                </c:pt>
                <c:pt idx="28">
                  <c:v>74619</c:v>
                </c:pt>
                <c:pt idx="29">
                  <c:v>75077</c:v>
                </c:pt>
                <c:pt idx="30">
                  <c:v>75550</c:v>
                </c:pt>
                <c:pt idx="31">
                  <c:v>77001</c:v>
                </c:pt>
                <c:pt idx="32">
                  <c:v>77022</c:v>
                </c:pt>
                <c:pt idx="33">
                  <c:v>77241</c:v>
                </c:pt>
                <c:pt idx="34">
                  <c:v>77754</c:v>
                </c:pt>
                <c:pt idx="35">
                  <c:v>78166</c:v>
                </c:pt>
                <c:pt idx="36">
                  <c:v>78600</c:v>
                </c:pt>
                <c:pt idx="37">
                  <c:v>78928</c:v>
                </c:pt>
                <c:pt idx="38">
                  <c:v>79356</c:v>
                </c:pt>
                <c:pt idx="39">
                  <c:v>79932</c:v>
                </c:pt>
                <c:pt idx="40">
                  <c:v>80136</c:v>
                </c:pt>
                <c:pt idx="41">
                  <c:v>80261</c:v>
                </c:pt>
                <c:pt idx="42">
                  <c:v>80386</c:v>
                </c:pt>
                <c:pt idx="43">
                  <c:v>80537</c:v>
                </c:pt>
                <c:pt idx="44">
                  <c:v>80690</c:v>
                </c:pt>
                <c:pt idx="45">
                  <c:v>80770</c:v>
                </c:pt>
                <c:pt idx="46">
                  <c:v>80823</c:v>
                </c:pt>
                <c:pt idx="47">
                  <c:v>80860</c:v>
                </c:pt>
                <c:pt idx="48">
                  <c:v>80887</c:v>
                </c:pt>
                <c:pt idx="49">
                  <c:v>80921</c:v>
                </c:pt>
                <c:pt idx="50">
                  <c:v>80932</c:v>
                </c:pt>
                <c:pt idx="51">
                  <c:v>80945</c:v>
                </c:pt>
                <c:pt idx="52">
                  <c:v>80977</c:v>
                </c:pt>
                <c:pt idx="53">
                  <c:v>81003</c:v>
                </c:pt>
                <c:pt idx="54">
                  <c:v>81033</c:v>
                </c:pt>
                <c:pt idx="55">
                  <c:v>81058</c:v>
                </c:pt>
                <c:pt idx="56">
                  <c:v>81102</c:v>
                </c:pt>
                <c:pt idx="57">
                  <c:v>81156</c:v>
                </c:pt>
                <c:pt idx="58">
                  <c:v>81250</c:v>
                </c:pt>
                <c:pt idx="59">
                  <c:v>81305</c:v>
                </c:pt>
                <c:pt idx="60">
                  <c:v>81435</c:v>
                </c:pt>
                <c:pt idx="61">
                  <c:v>81498</c:v>
                </c:pt>
                <c:pt idx="62">
                  <c:v>81591</c:v>
                </c:pt>
                <c:pt idx="63">
                  <c:v>81661</c:v>
                </c:pt>
                <c:pt idx="64">
                  <c:v>81782</c:v>
                </c:pt>
                <c:pt idx="65">
                  <c:v>81897</c:v>
                </c:pt>
                <c:pt idx="66">
                  <c:v>81999</c:v>
                </c:pt>
                <c:pt idx="67">
                  <c:v>82122</c:v>
                </c:pt>
                <c:pt idx="68">
                  <c:v>82198</c:v>
                </c:pt>
                <c:pt idx="69">
                  <c:v>82279</c:v>
                </c:pt>
                <c:pt idx="70">
                  <c:v>82361</c:v>
                </c:pt>
                <c:pt idx="71">
                  <c:v>82432</c:v>
                </c:pt>
                <c:pt idx="72">
                  <c:v>82511</c:v>
                </c:pt>
                <c:pt idx="73">
                  <c:v>82543</c:v>
                </c:pt>
                <c:pt idx="74">
                  <c:v>82602</c:v>
                </c:pt>
                <c:pt idx="75">
                  <c:v>82665</c:v>
                </c:pt>
                <c:pt idx="76">
                  <c:v>82718</c:v>
                </c:pt>
                <c:pt idx="77">
                  <c:v>82809</c:v>
                </c:pt>
                <c:pt idx="78">
                  <c:v>82883</c:v>
                </c:pt>
                <c:pt idx="79">
                  <c:v>82941</c:v>
                </c:pt>
                <c:pt idx="80">
                  <c:v>83014</c:v>
                </c:pt>
                <c:pt idx="81">
                  <c:v>83134</c:v>
                </c:pt>
                <c:pt idx="82">
                  <c:v>83213</c:v>
                </c:pt>
                <c:pt idx="83">
                  <c:v>83306</c:v>
                </c:pt>
                <c:pt idx="84">
                  <c:v>83356</c:v>
                </c:pt>
                <c:pt idx="85">
                  <c:v>83403</c:v>
                </c:pt>
                <c:pt idx="86">
                  <c:v>83760</c:v>
                </c:pt>
                <c:pt idx="87">
                  <c:v>83787</c:v>
                </c:pt>
                <c:pt idx="88">
                  <c:v>83805</c:v>
                </c:pt>
              </c:numCache>
            </c:numRef>
          </c:yVal>
          <c:smooth val="0"/>
          <c:extLst>
            <c:ext xmlns:c16="http://schemas.microsoft.com/office/drawing/2014/chart" uri="{C3380CC4-5D6E-409C-BE32-E72D297353CC}">
              <c16:uniqueId val="{00000000-F461-42B1-A8D4-04309F896171}"/>
            </c:ext>
          </c:extLst>
        </c:ser>
        <c:ser>
          <c:idx val="1"/>
          <c:order val="1"/>
          <c:tx>
            <c:strRef>
              <c:f>'master data'!$C$2</c:f>
              <c:strCache>
                <c:ptCount val="1"/>
                <c:pt idx="0">
                  <c:v>Hubei</c:v>
                </c:pt>
              </c:strCache>
            </c:strRef>
          </c:tx>
          <c:spPr>
            <a:ln w="25400" cap="rnd">
              <a:noFill/>
              <a:round/>
            </a:ln>
            <a:effectLst/>
          </c:spPr>
          <c:marker>
            <c:symbol val="circle"/>
            <c:size val="5"/>
            <c:spPr>
              <a:solidFill>
                <a:schemeClr val="accent2"/>
              </a:solidFill>
              <a:ln w="9525">
                <a:solidFill>
                  <a:schemeClr val="accent2"/>
                </a:solidFill>
              </a:ln>
              <a:effectLst/>
            </c:spPr>
          </c:marker>
          <c:xVal>
            <c:numRef>
              <c:f>'master data'!$A$3:$A$91</c:f>
              <c:numCache>
                <c:formatCode>m/d/yyyy</c:formatCode>
                <c:ptCount val="89"/>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pt idx="82">
                  <c:v>43934</c:v>
                </c:pt>
                <c:pt idx="83">
                  <c:v>43935</c:v>
                </c:pt>
                <c:pt idx="84">
                  <c:v>43936</c:v>
                </c:pt>
                <c:pt idx="85">
                  <c:v>43937</c:v>
                </c:pt>
                <c:pt idx="86">
                  <c:v>43938</c:v>
                </c:pt>
                <c:pt idx="87">
                  <c:v>43939</c:v>
                </c:pt>
                <c:pt idx="88">
                  <c:v>43940</c:v>
                </c:pt>
              </c:numCache>
            </c:numRef>
          </c:xVal>
          <c:yVal>
            <c:numRef>
              <c:f>'master data'!$C$3:$C$91</c:f>
              <c:numCache>
                <c:formatCode>General</c:formatCode>
                <c:ptCount val="89"/>
                <c:pt idx="0">
                  <c:v>444</c:v>
                </c:pt>
                <c:pt idx="1">
                  <c:v>444</c:v>
                </c:pt>
                <c:pt idx="2">
                  <c:v>549</c:v>
                </c:pt>
                <c:pt idx="3">
                  <c:v>761</c:v>
                </c:pt>
                <c:pt idx="4">
                  <c:v>1058</c:v>
                </c:pt>
                <c:pt idx="5">
                  <c:v>1423</c:v>
                </c:pt>
                <c:pt idx="6">
                  <c:v>3554</c:v>
                </c:pt>
                <c:pt idx="7">
                  <c:v>3554</c:v>
                </c:pt>
                <c:pt idx="8">
                  <c:v>4903</c:v>
                </c:pt>
                <c:pt idx="9">
                  <c:v>5806</c:v>
                </c:pt>
                <c:pt idx="10">
                  <c:v>7153</c:v>
                </c:pt>
                <c:pt idx="11">
                  <c:v>11177</c:v>
                </c:pt>
                <c:pt idx="12">
                  <c:v>13522</c:v>
                </c:pt>
                <c:pt idx="13">
                  <c:v>16678</c:v>
                </c:pt>
                <c:pt idx="14">
                  <c:v>19665</c:v>
                </c:pt>
                <c:pt idx="15">
                  <c:v>22112</c:v>
                </c:pt>
                <c:pt idx="16">
                  <c:v>24953</c:v>
                </c:pt>
                <c:pt idx="17">
                  <c:v>27100</c:v>
                </c:pt>
                <c:pt idx="18">
                  <c:v>29631</c:v>
                </c:pt>
                <c:pt idx="19">
                  <c:v>31728</c:v>
                </c:pt>
                <c:pt idx="20">
                  <c:v>33366</c:v>
                </c:pt>
                <c:pt idx="21">
                  <c:v>33366</c:v>
                </c:pt>
                <c:pt idx="22">
                  <c:v>48206</c:v>
                </c:pt>
                <c:pt idx="23">
                  <c:v>54406</c:v>
                </c:pt>
                <c:pt idx="24">
                  <c:v>56249</c:v>
                </c:pt>
                <c:pt idx="25">
                  <c:v>58182</c:v>
                </c:pt>
                <c:pt idx="26">
                  <c:v>59989</c:v>
                </c:pt>
                <c:pt idx="27">
                  <c:v>61682</c:v>
                </c:pt>
                <c:pt idx="28">
                  <c:v>62031</c:v>
                </c:pt>
                <c:pt idx="29">
                  <c:v>62442</c:v>
                </c:pt>
                <c:pt idx="30">
                  <c:v>62662</c:v>
                </c:pt>
                <c:pt idx="31">
                  <c:v>64084</c:v>
                </c:pt>
                <c:pt idx="32">
                  <c:v>64084</c:v>
                </c:pt>
                <c:pt idx="33">
                  <c:v>64287</c:v>
                </c:pt>
                <c:pt idx="34">
                  <c:v>64786</c:v>
                </c:pt>
                <c:pt idx="35">
                  <c:v>65187</c:v>
                </c:pt>
                <c:pt idx="36">
                  <c:v>65596</c:v>
                </c:pt>
                <c:pt idx="37">
                  <c:v>65914</c:v>
                </c:pt>
                <c:pt idx="38">
                  <c:v>66337</c:v>
                </c:pt>
                <c:pt idx="39">
                  <c:v>66907</c:v>
                </c:pt>
                <c:pt idx="40">
                  <c:v>67103</c:v>
                </c:pt>
                <c:pt idx="41">
                  <c:v>67217</c:v>
                </c:pt>
                <c:pt idx="42">
                  <c:v>67332</c:v>
                </c:pt>
                <c:pt idx="43">
                  <c:v>67466</c:v>
                </c:pt>
                <c:pt idx="44">
                  <c:v>67592</c:v>
                </c:pt>
                <c:pt idx="45">
                  <c:v>67666</c:v>
                </c:pt>
                <c:pt idx="46">
                  <c:v>67707</c:v>
                </c:pt>
                <c:pt idx="47">
                  <c:v>67743</c:v>
                </c:pt>
                <c:pt idx="48">
                  <c:v>67760</c:v>
                </c:pt>
                <c:pt idx="49">
                  <c:v>67773</c:v>
                </c:pt>
                <c:pt idx="50">
                  <c:v>67781</c:v>
                </c:pt>
                <c:pt idx="51">
                  <c:v>67786</c:v>
                </c:pt>
                <c:pt idx="52">
                  <c:v>67790</c:v>
                </c:pt>
                <c:pt idx="53">
                  <c:v>67794</c:v>
                </c:pt>
                <c:pt idx="54">
                  <c:v>67798</c:v>
                </c:pt>
                <c:pt idx="55">
                  <c:v>67799</c:v>
                </c:pt>
                <c:pt idx="56">
                  <c:v>67800</c:v>
                </c:pt>
                <c:pt idx="57">
                  <c:v>67800</c:v>
                </c:pt>
                <c:pt idx="58">
                  <c:v>67800</c:v>
                </c:pt>
                <c:pt idx="59">
                  <c:v>67800</c:v>
                </c:pt>
                <c:pt idx="60">
                  <c:v>67800</c:v>
                </c:pt>
                <c:pt idx="61">
                  <c:v>67800</c:v>
                </c:pt>
                <c:pt idx="62">
                  <c:v>67801</c:v>
                </c:pt>
                <c:pt idx="63">
                  <c:v>67801</c:v>
                </c:pt>
                <c:pt idx="64">
                  <c:v>67801</c:v>
                </c:pt>
                <c:pt idx="65">
                  <c:v>67801</c:v>
                </c:pt>
                <c:pt idx="66">
                  <c:v>67801</c:v>
                </c:pt>
                <c:pt idx="67">
                  <c:v>67801</c:v>
                </c:pt>
                <c:pt idx="68">
                  <c:v>67801</c:v>
                </c:pt>
                <c:pt idx="69">
                  <c:v>67801</c:v>
                </c:pt>
                <c:pt idx="70">
                  <c:v>67802</c:v>
                </c:pt>
                <c:pt idx="71">
                  <c:v>67802</c:v>
                </c:pt>
                <c:pt idx="72">
                  <c:v>67802</c:v>
                </c:pt>
                <c:pt idx="73">
                  <c:v>67803</c:v>
                </c:pt>
                <c:pt idx="74">
                  <c:v>67803</c:v>
                </c:pt>
                <c:pt idx="75">
                  <c:v>67803</c:v>
                </c:pt>
                <c:pt idx="76">
                  <c:v>67803</c:v>
                </c:pt>
                <c:pt idx="77">
                  <c:v>67803</c:v>
                </c:pt>
                <c:pt idx="78">
                  <c:v>67803</c:v>
                </c:pt>
                <c:pt idx="79">
                  <c:v>67803</c:v>
                </c:pt>
                <c:pt idx="80">
                  <c:v>67803</c:v>
                </c:pt>
                <c:pt idx="81">
                  <c:v>67803</c:v>
                </c:pt>
                <c:pt idx="82">
                  <c:v>67803</c:v>
                </c:pt>
                <c:pt idx="83">
                  <c:v>67803</c:v>
                </c:pt>
                <c:pt idx="84">
                  <c:v>67803</c:v>
                </c:pt>
                <c:pt idx="85">
                  <c:v>67803</c:v>
                </c:pt>
                <c:pt idx="86">
                  <c:v>68128</c:v>
                </c:pt>
                <c:pt idx="87">
                  <c:v>68128</c:v>
                </c:pt>
                <c:pt idx="88">
                  <c:v>68128</c:v>
                </c:pt>
              </c:numCache>
            </c:numRef>
          </c:yVal>
          <c:smooth val="0"/>
          <c:extLst>
            <c:ext xmlns:c16="http://schemas.microsoft.com/office/drawing/2014/chart" uri="{C3380CC4-5D6E-409C-BE32-E72D297353CC}">
              <c16:uniqueId val="{00000001-F461-42B1-A8D4-04309F896171}"/>
            </c:ext>
          </c:extLst>
        </c:ser>
        <c:ser>
          <c:idx val="2"/>
          <c:order val="2"/>
          <c:tx>
            <c:strRef>
              <c:f>'master data'!$D$2</c:f>
              <c:strCache>
                <c:ptCount val="1"/>
                <c:pt idx="0">
                  <c:v>France</c:v>
                </c:pt>
              </c:strCache>
            </c:strRef>
          </c:tx>
          <c:spPr>
            <a:ln w="25400" cap="rnd">
              <a:noFill/>
              <a:round/>
            </a:ln>
            <a:effectLst/>
          </c:spPr>
          <c:marker>
            <c:symbol val="circle"/>
            <c:size val="5"/>
            <c:spPr>
              <a:solidFill>
                <a:schemeClr val="accent3"/>
              </a:solidFill>
              <a:ln w="9525">
                <a:solidFill>
                  <a:schemeClr val="accent3"/>
                </a:solidFill>
              </a:ln>
              <a:effectLst/>
            </c:spPr>
          </c:marker>
          <c:xVal>
            <c:numRef>
              <c:f>'master data'!$A$3:$A$91</c:f>
              <c:numCache>
                <c:formatCode>m/d/yyyy</c:formatCode>
                <c:ptCount val="89"/>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pt idx="82">
                  <c:v>43934</c:v>
                </c:pt>
                <c:pt idx="83">
                  <c:v>43935</c:v>
                </c:pt>
                <c:pt idx="84">
                  <c:v>43936</c:v>
                </c:pt>
                <c:pt idx="85">
                  <c:v>43937</c:v>
                </c:pt>
                <c:pt idx="86">
                  <c:v>43938</c:v>
                </c:pt>
                <c:pt idx="87">
                  <c:v>43939</c:v>
                </c:pt>
                <c:pt idx="88">
                  <c:v>43940</c:v>
                </c:pt>
              </c:numCache>
            </c:numRef>
          </c:xVal>
          <c:yVal>
            <c:numRef>
              <c:f>'master data'!$D$3:$D$91</c:f>
              <c:numCache>
                <c:formatCode>General</c:formatCode>
                <c:ptCount val="89"/>
                <c:pt idx="0">
                  <c:v>0</c:v>
                </c:pt>
                <c:pt idx="1">
                  <c:v>0</c:v>
                </c:pt>
                <c:pt idx="2">
                  <c:v>2</c:v>
                </c:pt>
                <c:pt idx="3">
                  <c:v>3</c:v>
                </c:pt>
                <c:pt idx="4">
                  <c:v>3</c:v>
                </c:pt>
                <c:pt idx="5">
                  <c:v>3</c:v>
                </c:pt>
                <c:pt idx="6">
                  <c:v>4</c:v>
                </c:pt>
                <c:pt idx="7">
                  <c:v>5</c:v>
                </c:pt>
                <c:pt idx="8">
                  <c:v>5</c:v>
                </c:pt>
                <c:pt idx="9">
                  <c:v>5</c:v>
                </c:pt>
                <c:pt idx="10">
                  <c:v>6</c:v>
                </c:pt>
                <c:pt idx="11">
                  <c:v>6</c:v>
                </c:pt>
                <c:pt idx="12">
                  <c:v>6</c:v>
                </c:pt>
                <c:pt idx="13">
                  <c:v>6</c:v>
                </c:pt>
                <c:pt idx="14">
                  <c:v>6</c:v>
                </c:pt>
                <c:pt idx="15">
                  <c:v>6</c:v>
                </c:pt>
                <c:pt idx="16">
                  <c:v>6</c:v>
                </c:pt>
                <c:pt idx="17">
                  <c:v>11</c:v>
                </c:pt>
                <c:pt idx="18">
                  <c:v>11</c:v>
                </c:pt>
                <c:pt idx="19">
                  <c:v>11</c:v>
                </c:pt>
                <c:pt idx="20">
                  <c:v>11</c:v>
                </c:pt>
                <c:pt idx="21">
                  <c:v>11</c:v>
                </c:pt>
                <c:pt idx="22">
                  <c:v>11</c:v>
                </c:pt>
                <c:pt idx="23">
                  <c:v>11</c:v>
                </c:pt>
                <c:pt idx="24">
                  <c:v>12</c:v>
                </c:pt>
                <c:pt idx="25">
                  <c:v>12</c:v>
                </c:pt>
                <c:pt idx="26">
                  <c:v>12</c:v>
                </c:pt>
                <c:pt idx="27">
                  <c:v>12</c:v>
                </c:pt>
                <c:pt idx="28">
                  <c:v>12</c:v>
                </c:pt>
                <c:pt idx="29">
                  <c:v>12</c:v>
                </c:pt>
                <c:pt idx="30">
                  <c:v>12</c:v>
                </c:pt>
                <c:pt idx="31">
                  <c:v>12</c:v>
                </c:pt>
                <c:pt idx="32">
                  <c:v>12</c:v>
                </c:pt>
                <c:pt idx="33">
                  <c:v>12</c:v>
                </c:pt>
                <c:pt idx="34">
                  <c:v>14</c:v>
                </c:pt>
                <c:pt idx="35">
                  <c:v>18</c:v>
                </c:pt>
                <c:pt idx="36">
                  <c:v>38</c:v>
                </c:pt>
                <c:pt idx="37">
                  <c:v>57</c:v>
                </c:pt>
                <c:pt idx="38">
                  <c:v>100</c:v>
                </c:pt>
                <c:pt idx="39">
                  <c:v>130</c:v>
                </c:pt>
                <c:pt idx="40">
                  <c:v>191</c:v>
                </c:pt>
                <c:pt idx="41">
                  <c:v>204</c:v>
                </c:pt>
                <c:pt idx="42">
                  <c:v>285</c:v>
                </c:pt>
                <c:pt idx="43">
                  <c:v>377</c:v>
                </c:pt>
                <c:pt idx="44">
                  <c:v>653</c:v>
                </c:pt>
                <c:pt idx="45">
                  <c:v>949</c:v>
                </c:pt>
                <c:pt idx="46">
                  <c:v>1126</c:v>
                </c:pt>
                <c:pt idx="47">
                  <c:v>1209</c:v>
                </c:pt>
                <c:pt idx="48">
                  <c:v>1784</c:v>
                </c:pt>
                <c:pt idx="49">
                  <c:v>2281</c:v>
                </c:pt>
                <c:pt idx="50">
                  <c:v>2281</c:v>
                </c:pt>
                <c:pt idx="51">
                  <c:v>3661</c:v>
                </c:pt>
                <c:pt idx="52">
                  <c:v>4469</c:v>
                </c:pt>
                <c:pt idx="53">
                  <c:v>4499</c:v>
                </c:pt>
                <c:pt idx="54">
                  <c:v>6633</c:v>
                </c:pt>
                <c:pt idx="55">
                  <c:v>7652</c:v>
                </c:pt>
                <c:pt idx="56">
                  <c:v>9043</c:v>
                </c:pt>
                <c:pt idx="57">
                  <c:v>10871</c:v>
                </c:pt>
                <c:pt idx="58">
                  <c:v>12612</c:v>
                </c:pt>
                <c:pt idx="59">
                  <c:v>14282</c:v>
                </c:pt>
                <c:pt idx="60">
                  <c:v>16018</c:v>
                </c:pt>
                <c:pt idx="61">
                  <c:v>19856</c:v>
                </c:pt>
                <c:pt idx="62">
                  <c:v>22304</c:v>
                </c:pt>
                <c:pt idx="63">
                  <c:v>25233</c:v>
                </c:pt>
                <c:pt idx="64">
                  <c:v>29155</c:v>
                </c:pt>
                <c:pt idx="65">
                  <c:v>32964</c:v>
                </c:pt>
                <c:pt idx="66">
                  <c:v>37575</c:v>
                </c:pt>
                <c:pt idx="67">
                  <c:v>40174</c:v>
                </c:pt>
                <c:pt idx="68">
                  <c:v>44550</c:v>
                </c:pt>
                <c:pt idx="69">
                  <c:v>52128</c:v>
                </c:pt>
                <c:pt idx="70">
                  <c:v>56989</c:v>
                </c:pt>
                <c:pt idx="71">
                  <c:v>59105</c:v>
                </c:pt>
                <c:pt idx="72">
                  <c:v>64338</c:v>
                </c:pt>
                <c:pt idx="73">
                  <c:v>68605</c:v>
                </c:pt>
                <c:pt idx="74">
                  <c:v>70478</c:v>
                </c:pt>
                <c:pt idx="75">
                  <c:v>74390</c:v>
                </c:pt>
                <c:pt idx="76">
                  <c:v>78167</c:v>
                </c:pt>
                <c:pt idx="77">
                  <c:v>82048</c:v>
                </c:pt>
                <c:pt idx="78">
                  <c:v>86334</c:v>
                </c:pt>
                <c:pt idx="79">
                  <c:v>90676</c:v>
                </c:pt>
                <c:pt idx="80">
                  <c:v>93790</c:v>
                </c:pt>
                <c:pt idx="81">
                  <c:v>120633</c:v>
                </c:pt>
                <c:pt idx="82">
                  <c:v>124298</c:v>
                </c:pt>
                <c:pt idx="83">
                  <c:v>130253</c:v>
                </c:pt>
                <c:pt idx="84">
                  <c:v>133470</c:v>
                </c:pt>
                <c:pt idx="85">
                  <c:v>145960</c:v>
                </c:pt>
                <c:pt idx="86">
                  <c:v>147969</c:v>
                </c:pt>
                <c:pt idx="87">
                  <c:v>147969</c:v>
                </c:pt>
                <c:pt idx="88">
                  <c:v>152894</c:v>
                </c:pt>
              </c:numCache>
            </c:numRef>
          </c:yVal>
          <c:smooth val="0"/>
          <c:extLst>
            <c:ext xmlns:c16="http://schemas.microsoft.com/office/drawing/2014/chart" uri="{C3380CC4-5D6E-409C-BE32-E72D297353CC}">
              <c16:uniqueId val="{00000002-F461-42B1-A8D4-04309F896171}"/>
            </c:ext>
          </c:extLst>
        </c:ser>
        <c:ser>
          <c:idx val="3"/>
          <c:order val="3"/>
          <c:tx>
            <c:strRef>
              <c:f>'master data'!$E$2</c:f>
              <c:strCache>
                <c:ptCount val="1"/>
                <c:pt idx="0">
                  <c:v>Germany</c:v>
                </c:pt>
              </c:strCache>
            </c:strRef>
          </c:tx>
          <c:spPr>
            <a:ln w="25400" cap="rnd">
              <a:noFill/>
              <a:round/>
            </a:ln>
            <a:effectLst/>
          </c:spPr>
          <c:marker>
            <c:symbol val="circle"/>
            <c:size val="5"/>
            <c:spPr>
              <a:solidFill>
                <a:schemeClr val="accent4"/>
              </a:solidFill>
              <a:ln w="9525">
                <a:solidFill>
                  <a:schemeClr val="accent4"/>
                </a:solidFill>
              </a:ln>
              <a:effectLst/>
            </c:spPr>
          </c:marker>
          <c:xVal>
            <c:numRef>
              <c:f>'master data'!$A$3:$A$91</c:f>
              <c:numCache>
                <c:formatCode>m/d/yyyy</c:formatCode>
                <c:ptCount val="89"/>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pt idx="82">
                  <c:v>43934</c:v>
                </c:pt>
                <c:pt idx="83">
                  <c:v>43935</c:v>
                </c:pt>
                <c:pt idx="84">
                  <c:v>43936</c:v>
                </c:pt>
                <c:pt idx="85">
                  <c:v>43937</c:v>
                </c:pt>
                <c:pt idx="86">
                  <c:v>43938</c:v>
                </c:pt>
                <c:pt idx="87">
                  <c:v>43939</c:v>
                </c:pt>
                <c:pt idx="88">
                  <c:v>43940</c:v>
                </c:pt>
              </c:numCache>
            </c:numRef>
          </c:xVal>
          <c:yVal>
            <c:numRef>
              <c:f>'master data'!$E$3:$E$91</c:f>
              <c:numCache>
                <c:formatCode>General</c:formatCode>
                <c:ptCount val="89"/>
                <c:pt idx="0">
                  <c:v>0</c:v>
                </c:pt>
                <c:pt idx="1">
                  <c:v>0</c:v>
                </c:pt>
                <c:pt idx="2">
                  <c:v>0</c:v>
                </c:pt>
                <c:pt idx="3">
                  <c:v>0</c:v>
                </c:pt>
                <c:pt idx="4">
                  <c:v>0</c:v>
                </c:pt>
                <c:pt idx="5">
                  <c:v>1</c:v>
                </c:pt>
                <c:pt idx="6">
                  <c:v>4</c:v>
                </c:pt>
                <c:pt idx="7">
                  <c:v>4</c:v>
                </c:pt>
                <c:pt idx="8">
                  <c:v>4</c:v>
                </c:pt>
                <c:pt idx="9">
                  <c:v>5</c:v>
                </c:pt>
                <c:pt idx="10">
                  <c:v>8</c:v>
                </c:pt>
                <c:pt idx="11">
                  <c:v>10</c:v>
                </c:pt>
                <c:pt idx="12">
                  <c:v>12</c:v>
                </c:pt>
                <c:pt idx="13">
                  <c:v>12</c:v>
                </c:pt>
                <c:pt idx="14">
                  <c:v>12</c:v>
                </c:pt>
                <c:pt idx="15">
                  <c:v>12</c:v>
                </c:pt>
                <c:pt idx="16">
                  <c:v>13</c:v>
                </c:pt>
                <c:pt idx="17">
                  <c:v>13</c:v>
                </c:pt>
                <c:pt idx="18">
                  <c:v>14</c:v>
                </c:pt>
                <c:pt idx="19">
                  <c:v>14</c:v>
                </c:pt>
                <c:pt idx="20">
                  <c:v>16</c:v>
                </c:pt>
                <c:pt idx="21">
                  <c:v>16</c:v>
                </c:pt>
                <c:pt idx="22">
                  <c:v>16</c:v>
                </c:pt>
                <c:pt idx="23">
                  <c:v>16</c:v>
                </c:pt>
                <c:pt idx="24">
                  <c:v>16</c:v>
                </c:pt>
                <c:pt idx="25">
                  <c:v>16</c:v>
                </c:pt>
                <c:pt idx="26">
                  <c:v>16</c:v>
                </c:pt>
                <c:pt idx="27">
                  <c:v>16</c:v>
                </c:pt>
                <c:pt idx="28">
                  <c:v>16</c:v>
                </c:pt>
                <c:pt idx="29">
                  <c:v>16</c:v>
                </c:pt>
                <c:pt idx="30">
                  <c:v>16</c:v>
                </c:pt>
                <c:pt idx="31">
                  <c:v>16</c:v>
                </c:pt>
                <c:pt idx="32">
                  <c:v>16</c:v>
                </c:pt>
                <c:pt idx="33">
                  <c:v>16</c:v>
                </c:pt>
                <c:pt idx="34">
                  <c:v>17</c:v>
                </c:pt>
                <c:pt idx="35">
                  <c:v>27</c:v>
                </c:pt>
                <c:pt idx="36">
                  <c:v>46</c:v>
                </c:pt>
                <c:pt idx="37">
                  <c:v>48</c:v>
                </c:pt>
                <c:pt idx="38">
                  <c:v>79</c:v>
                </c:pt>
                <c:pt idx="39">
                  <c:v>130</c:v>
                </c:pt>
                <c:pt idx="40">
                  <c:v>159</c:v>
                </c:pt>
                <c:pt idx="41">
                  <c:v>196</c:v>
                </c:pt>
                <c:pt idx="42">
                  <c:v>262</c:v>
                </c:pt>
                <c:pt idx="43">
                  <c:v>482</c:v>
                </c:pt>
                <c:pt idx="44">
                  <c:v>670</c:v>
                </c:pt>
                <c:pt idx="45">
                  <c:v>799</c:v>
                </c:pt>
                <c:pt idx="46">
                  <c:v>1040</c:v>
                </c:pt>
                <c:pt idx="47">
                  <c:v>1176</c:v>
                </c:pt>
                <c:pt idx="48">
                  <c:v>1457</c:v>
                </c:pt>
                <c:pt idx="49">
                  <c:v>1908</c:v>
                </c:pt>
                <c:pt idx="50">
                  <c:v>2078</c:v>
                </c:pt>
                <c:pt idx="51">
                  <c:v>3675</c:v>
                </c:pt>
                <c:pt idx="52">
                  <c:v>4585</c:v>
                </c:pt>
                <c:pt idx="53">
                  <c:v>5795</c:v>
                </c:pt>
                <c:pt idx="54">
                  <c:v>7272</c:v>
                </c:pt>
                <c:pt idx="55">
                  <c:v>9257</c:v>
                </c:pt>
                <c:pt idx="56">
                  <c:v>12327</c:v>
                </c:pt>
                <c:pt idx="57">
                  <c:v>15320</c:v>
                </c:pt>
                <c:pt idx="58">
                  <c:v>19848</c:v>
                </c:pt>
                <c:pt idx="59">
                  <c:v>22213</c:v>
                </c:pt>
                <c:pt idx="60">
                  <c:v>24873</c:v>
                </c:pt>
                <c:pt idx="61">
                  <c:v>29056</c:v>
                </c:pt>
                <c:pt idx="62">
                  <c:v>32986</c:v>
                </c:pt>
                <c:pt idx="63">
                  <c:v>37323</c:v>
                </c:pt>
                <c:pt idx="64">
                  <c:v>43938</c:v>
                </c:pt>
                <c:pt idx="65">
                  <c:v>50871</c:v>
                </c:pt>
                <c:pt idx="66">
                  <c:v>57695</c:v>
                </c:pt>
                <c:pt idx="67">
                  <c:v>62095</c:v>
                </c:pt>
                <c:pt idx="68">
                  <c:v>66885</c:v>
                </c:pt>
                <c:pt idx="69">
                  <c:v>71808</c:v>
                </c:pt>
                <c:pt idx="70">
                  <c:v>77872</c:v>
                </c:pt>
                <c:pt idx="71">
                  <c:v>84794</c:v>
                </c:pt>
                <c:pt idx="72">
                  <c:v>91159</c:v>
                </c:pt>
                <c:pt idx="73">
                  <c:v>96092</c:v>
                </c:pt>
                <c:pt idx="74">
                  <c:v>100123</c:v>
                </c:pt>
                <c:pt idx="75">
                  <c:v>103374</c:v>
                </c:pt>
                <c:pt idx="76">
                  <c:v>107663</c:v>
                </c:pt>
                <c:pt idx="77">
                  <c:v>113296</c:v>
                </c:pt>
                <c:pt idx="78">
                  <c:v>118181</c:v>
                </c:pt>
                <c:pt idx="79">
                  <c:v>122171</c:v>
                </c:pt>
                <c:pt idx="80">
                  <c:v>124908</c:v>
                </c:pt>
                <c:pt idx="81">
                  <c:v>127854</c:v>
                </c:pt>
                <c:pt idx="82">
                  <c:v>130072</c:v>
                </c:pt>
                <c:pt idx="83">
                  <c:v>131359</c:v>
                </c:pt>
                <c:pt idx="84">
                  <c:v>134753</c:v>
                </c:pt>
                <c:pt idx="85">
                  <c:v>137698</c:v>
                </c:pt>
                <c:pt idx="86">
                  <c:v>141397</c:v>
                </c:pt>
                <c:pt idx="87">
                  <c:v>143342</c:v>
                </c:pt>
                <c:pt idx="88">
                  <c:v>145184</c:v>
                </c:pt>
              </c:numCache>
            </c:numRef>
          </c:yVal>
          <c:smooth val="0"/>
          <c:extLst>
            <c:ext xmlns:c16="http://schemas.microsoft.com/office/drawing/2014/chart" uri="{C3380CC4-5D6E-409C-BE32-E72D297353CC}">
              <c16:uniqueId val="{00000003-F461-42B1-A8D4-04309F896171}"/>
            </c:ext>
          </c:extLst>
        </c:ser>
        <c:ser>
          <c:idx val="4"/>
          <c:order val="4"/>
          <c:tx>
            <c:strRef>
              <c:f>'master data'!$F$2</c:f>
              <c:strCache>
                <c:ptCount val="1"/>
                <c:pt idx="0">
                  <c:v>Norway</c:v>
                </c:pt>
              </c:strCache>
            </c:strRef>
          </c:tx>
          <c:spPr>
            <a:ln w="25400" cap="rnd">
              <a:noFill/>
              <a:round/>
            </a:ln>
            <a:effectLst/>
          </c:spPr>
          <c:marker>
            <c:symbol val="circle"/>
            <c:size val="5"/>
            <c:spPr>
              <a:solidFill>
                <a:schemeClr val="accent5"/>
              </a:solidFill>
              <a:ln w="9525">
                <a:solidFill>
                  <a:schemeClr val="accent5"/>
                </a:solidFill>
              </a:ln>
              <a:effectLst/>
            </c:spPr>
          </c:marker>
          <c:xVal>
            <c:numRef>
              <c:f>'master data'!$A$3:$A$91</c:f>
              <c:numCache>
                <c:formatCode>m/d/yyyy</c:formatCode>
                <c:ptCount val="89"/>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pt idx="82">
                  <c:v>43934</c:v>
                </c:pt>
                <c:pt idx="83">
                  <c:v>43935</c:v>
                </c:pt>
                <c:pt idx="84">
                  <c:v>43936</c:v>
                </c:pt>
                <c:pt idx="85">
                  <c:v>43937</c:v>
                </c:pt>
                <c:pt idx="86">
                  <c:v>43938</c:v>
                </c:pt>
                <c:pt idx="87">
                  <c:v>43939</c:v>
                </c:pt>
                <c:pt idx="88">
                  <c:v>43940</c:v>
                </c:pt>
              </c:numCache>
            </c:numRef>
          </c:xVal>
          <c:yVal>
            <c:numRef>
              <c:f>'master data'!$F$3:$F$91</c:f>
              <c:numCache>
                <c:formatCode>General</c:formatCode>
                <c:ptCount val="8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1</c:v>
                </c:pt>
                <c:pt idx="36">
                  <c:v>1</c:v>
                </c:pt>
                <c:pt idx="37">
                  <c:v>6</c:v>
                </c:pt>
                <c:pt idx="38">
                  <c:v>15</c:v>
                </c:pt>
                <c:pt idx="39">
                  <c:v>19</c:v>
                </c:pt>
                <c:pt idx="40">
                  <c:v>25</c:v>
                </c:pt>
                <c:pt idx="41">
                  <c:v>32</c:v>
                </c:pt>
                <c:pt idx="42">
                  <c:v>56</c:v>
                </c:pt>
                <c:pt idx="43">
                  <c:v>87</c:v>
                </c:pt>
                <c:pt idx="44">
                  <c:v>108</c:v>
                </c:pt>
                <c:pt idx="45">
                  <c:v>147</c:v>
                </c:pt>
                <c:pt idx="46">
                  <c:v>176</c:v>
                </c:pt>
                <c:pt idx="47">
                  <c:v>205</c:v>
                </c:pt>
                <c:pt idx="48">
                  <c:v>400</c:v>
                </c:pt>
                <c:pt idx="49">
                  <c:v>598</c:v>
                </c:pt>
                <c:pt idx="50">
                  <c:v>702</c:v>
                </c:pt>
                <c:pt idx="51">
                  <c:v>996</c:v>
                </c:pt>
                <c:pt idx="52">
                  <c:v>1090</c:v>
                </c:pt>
                <c:pt idx="53">
                  <c:v>1221</c:v>
                </c:pt>
                <c:pt idx="54">
                  <c:v>1333</c:v>
                </c:pt>
                <c:pt idx="55">
                  <c:v>1463</c:v>
                </c:pt>
                <c:pt idx="56">
                  <c:v>1550</c:v>
                </c:pt>
                <c:pt idx="57">
                  <c:v>1746</c:v>
                </c:pt>
                <c:pt idx="58">
                  <c:v>1914</c:v>
                </c:pt>
                <c:pt idx="59">
                  <c:v>2118</c:v>
                </c:pt>
                <c:pt idx="60">
                  <c:v>2385</c:v>
                </c:pt>
                <c:pt idx="61">
                  <c:v>2621</c:v>
                </c:pt>
                <c:pt idx="62">
                  <c:v>2863</c:v>
                </c:pt>
                <c:pt idx="63">
                  <c:v>3084</c:v>
                </c:pt>
                <c:pt idx="64">
                  <c:v>3369</c:v>
                </c:pt>
                <c:pt idx="65">
                  <c:v>3755</c:v>
                </c:pt>
                <c:pt idx="66">
                  <c:v>4015</c:v>
                </c:pt>
                <c:pt idx="67">
                  <c:v>4284</c:v>
                </c:pt>
                <c:pt idx="68">
                  <c:v>4445</c:v>
                </c:pt>
                <c:pt idx="69">
                  <c:v>4641</c:v>
                </c:pt>
                <c:pt idx="70">
                  <c:v>4863</c:v>
                </c:pt>
                <c:pt idx="71">
                  <c:v>5147</c:v>
                </c:pt>
                <c:pt idx="72">
                  <c:v>5370</c:v>
                </c:pt>
                <c:pt idx="73">
                  <c:v>5550</c:v>
                </c:pt>
                <c:pt idx="74">
                  <c:v>5687</c:v>
                </c:pt>
                <c:pt idx="75">
                  <c:v>5865</c:v>
                </c:pt>
                <c:pt idx="76">
                  <c:v>6086</c:v>
                </c:pt>
                <c:pt idx="77">
                  <c:v>6086</c:v>
                </c:pt>
                <c:pt idx="78">
                  <c:v>6211</c:v>
                </c:pt>
                <c:pt idx="79">
                  <c:v>6314</c:v>
                </c:pt>
                <c:pt idx="80">
                  <c:v>6409</c:v>
                </c:pt>
                <c:pt idx="81">
                  <c:v>6525</c:v>
                </c:pt>
                <c:pt idx="82">
                  <c:v>6603</c:v>
                </c:pt>
                <c:pt idx="83">
                  <c:v>6623</c:v>
                </c:pt>
                <c:pt idx="84">
                  <c:v>6740</c:v>
                </c:pt>
                <c:pt idx="85">
                  <c:v>6896</c:v>
                </c:pt>
                <c:pt idx="86">
                  <c:v>6937</c:v>
                </c:pt>
                <c:pt idx="87">
                  <c:v>7036</c:v>
                </c:pt>
                <c:pt idx="88">
                  <c:v>7078</c:v>
                </c:pt>
              </c:numCache>
            </c:numRef>
          </c:yVal>
          <c:smooth val="0"/>
          <c:extLst>
            <c:ext xmlns:c16="http://schemas.microsoft.com/office/drawing/2014/chart" uri="{C3380CC4-5D6E-409C-BE32-E72D297353CC}">
              <c16:uniqueId val="{00000004-F461-42B1-A8D4-04309F896171}"/>
            </c:ext>
          </c:extLst>
        </c:ser>
        <c:ser>
          <c:idx val="5"/>
          <c:order val="5"/>
          <c:tx>
            <c:strRef>
              <c:f>'master data'!$G$2</c:f>
              <c:strCache>
                <c:ptCount val="1"/>
                <c:pt idx="0">
                  <c:v>Romania</c:v>
                </c:pt>
              </c:strCache>
            </c:strRef>
          </c:tx>
          <c:spPr>
            <a:ln w="25400" cap="rnd">
              <a:noFill/>
              <a:round/>
            </a:ln>
            <a:effectLst/>
          </c:spPr>
          <c:marker>
            <c:symbol val="circle"/>
            <c:size val="5"/>
            <c:spPr>
              <a:solidFill>
                <a:schemeClr val="accent6"/>
              </a:solidFill>
              <a:ln w="9525">
                <a:solidFill>
                  <a:schemeClr val="accent6"/>
                </a:solidFill>
              </a:ln>
              <a:effectLst/>
            </c:spPr>
          </c:marker>
          <c:xVal>
            <c:numRef>
              <c:f>'master data'!$A$3:$A$91</c:f>
              <c:numCache>
                <c:formatCode>m/d/yyyy</c:formatCode>
                <c:ptCount val="89"/>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pt idx="82">
                  <c:v>43934</c:v>
                </c:pt>
                <c:pt idx="83">
                  <c:v>43935</c:v>
                </c:pt>
                <c:pt idx="84">
                  <c:v>43936</c:v>
                </c:pt>
                <c:pt idx="85">
                  <c:v>43937</c:v>
                </c:pt>
                <c:pt idx="86">
                  <c:v>43938</c:v>
                </c:pt>
                <c:pt idx="87">
                  <c:v>43939</c:v>
                </c:pt>
                <c:pt idx="88">
                  <c:v>43940</c:v>
                </c:pt>
              </c:numCache>
            </c:numRef>
          </c:xVal>
          <c:yVal>
            <c:numRef>
              <c:f>'master data'!$G$3:$G$91</c:f>
              <c:numCache>
                <c:formatCode>General</c:formatCode>
                <c:ptCount val="8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1</c:v>
                </c:pt>
                <c:pt idx="36">
                  <c:v>1</c:v>
                </c:pt>
                <c:pt idx="37">
                  <c:v>3</c:v>
                </c:pt>
                <c:pt idx="38">
                  <c:v>3</c:v>
                </c:pt>
                <c:pt idx="39">
                  <c:v>3</c:v>
                </c:pt>
                <c:pt idx="40">
                  <c:v>3</c:v>
                </c:pt>
                <c:pt idx="41">
                  <c:v>3</c:v>
                </c:pt>
                <c:pt idx="42">
                  <c:v>4</c:v>
                </c:pt>
                <c:pt idx="43">
                  <c:v>6</c:v>
                </c:pt>
                <c:pt idx="44">
                  <c:v>9</c:v>
                </c:pt>
                <c:pt idx="45">
                  <c:v>9</c:v>
                </c:pt>
                <c:pt idx="46">
                  <c:v>15</c:v>
                </c:pt>
                <c:pt idx="47">
                  <c:v>15</c:v>
                </c:pt>
                <c:pt idx="48">
                  <c:v>25</c:v>
                </c:pt>
                <c:pt idx="49">
                  <c:v>45</c:v>
                </c:pt>
                <c:pt idx="50">
                  <c:v>49</c:v>
                </c:pt>
                <c:pt idx="51">
                  <c:v>89</c:v>
                </c:pt>
                <c:pt idx="52">
                  <c:v>123</c:v>
                </c:pt>
                <c:pt idx="53">
                  <c:v>131</c:v>
                </c:pt>
                <c:pt idx="54">
                  <c:v>158</c:v>
                </c:pt>
                <c:pt idx="55">
                  <c:v>184</c:v>
                </c:pt>
                <c:pt idx="56">
                  <c:v>260</c:v>
                </c:pt>
                <c:pt idx="57">
                  <c:v>277</c:v>
                </c:pt>
                <c:pt idx="58">
                  <c:v>308</c:v>
                </c:pt>
                <c:pt idx="59">
                  <c:v>367</c:v>
                </c:pt>
                <c:pt idx="60">
                  <c:v>433</c:v>
                </c:pt>
                <c:pt idx="61">
                  <c:v>576</c:v>
                </c:pt>
                <c:pt idx="62">
                  <c:v>794</c:v>
                </c:pt>
                <c:pt idx="63">
                  <c:v>906</c:v>
                </c:pt>
                <c:pt idx="64">
                  <c:v>1029</c:v>
                </c:pt>
                <c:pt idx="65">
                  <c:v>1292</c:v>
                </c:pt>
                <c:pt idx="66">
                  <c:v>1452</c:v>
                </c:pt>
                <c:pt idx="67">
                  <c:v>1815</c:v>
                </c:pt>
                <c:pt idx="68">
                  <c:v>2109</c:v>
                </c:pt>
                <c:pt idx="69">
                  <c:v>2245</c:v>
                </c:pt>
                <c:pt idx="70">
                  <c:v>2460</c:v>
                </c:pt>
                <c:pt idx="71">
                  <c:v>2738</c:v>
                </c:pt>
                <c:pt idx="72">
                  <c:v>3183</c:v>
                </c:pt>
                <c:pt idx="73">
                  <c:v>3613</c:v>
                </c:pt>
                <c:pt idx="74">
                  <c:v>3864</c:v>
                </c:pt>
                <c:pt idx="75">
                  <c:v>4057</c:v>
                </c:pt>
                <c:pt idx="76">
                  <c:v>4417</c:v>
                </c:pt>
                <c:pt idx="77">
                  <c:v>4761</c:v>
                </c:pt>
                <c:pt idx="78">
                  <c:v>5202</c:v>
                </c:pt>
                <c:pt idx="79">
                  <c:v>5467</c:v>
                </c:pt>
                <c:pt idx="80">
                  <c:v>5990</c:v>
                </c:pt>
                <c:pt idx="81">
                  <c:v>6300</c:v>
                </c:pt>
                <c:pt idx="82">
                  <c:v>6633</c:v>
                </c:pt>
                <c:pt idx="83">
                  <c:v>6879</c:v>
                </c:pt>
                <c:pt idx="84">
                  <c:v>7216</c:v>
                </c:pt>
                <c:pt idx="85">
                  <c:v>7707</c:v>
                </c:pt>
                <c:pt idx="86">
                  <c:v>8067</c:v>
                </c:pt>
                <c:pt idx="87">
                  <c:v>8418</c:v>
                </c:pt>
                <c:pt idx="88">
                  <c:v>8746</c:v>
                </c:pt>
              </c:numCache>
            </c:numRef>
          </c:yVal>
          <c:smooth val="0"/>
          <c:extLst>
            <c:ext xmlns:c16="http://schemas.microsoft.com/office/drawing/2014/chart" uri="{C3380CC4-5D6E-409C-BE32-E72D297353CC}">
              <c16:uniqueId val="{00000005-F461-42B1-A8D4-04309F896171}"/>
            </c:ext>
          </c:extLst>
        </c:ser>
        <c:ser>
          <c:idx val="6"/>
          <c:order val="6"/>
          <c:tx>
            <c:strRef>
              <c:f>'master data'!$H$2</c:f>
              <c:strCache>
                <c:ptCount val="1"/>
                <c:pt idx="0">
                  <c:v>Saudi Arabia</c:v>
                </c:pt>
              </c:strCache>
            </c:strRef>
          </c:tx>
          <c:spPr>
            <a:ln w="2540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'master data'!$A$3:$A$91</c:f>
              <c:numCache>
                <c:formatCode>m/d/yyyy</c:formatCode>
                <c:ptCount val="89"/>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pt idx="82">
                  <c:v>43934</c:v>
                </c:pt>
                <c:pt idx="83">
                  <c:v>43935</c:v>
                </c:pt>
                <c:pt idx="84">
                  <c:v>43936</c:v>
                </c:pt>
                <c:pt idx="85">
                  <c:v>43937</c:v>
                </c:pt>
                <c:pt idx="86">
                  <c:v>43938</c:v>
                </c:pt>
                <c:pt idx="87">
                  <c:v>43939</c:v>
                </c:pt>
                <c:pt idx="88">
                  <c:v>43940</c:v>
                </c:pt>
              </c:numCache>
            </c:numRef>
          </c:xVal>
          <c:yVal>
            <c:numRef>
              <c:f>'master data'!$H$3:$H$91</c:f>
              <c:numCache>
                <c:formatCode>General</c:formatCode>
                <c:ptCount val="8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1</c:v>
                </c:pt>
                <c:pt idx="41">
                  <c:v>1</c:v>
                </c:pt>
                <c:pt idx="42">
                  <c:v>1</c:v>
                </c:pt>
                <c:pt idx="43">
                  <c:v>5</c:v>
                </c:pt>
                <c:pt idx="44">
                  <c:v>5</c:v>
                </c:pt>
                <c:pt idx="45">
                  <c:v>5</c:v>
                </c:pt>
                <c:pt idx="46">
                  <c:v>11</c:v>
                </c:pt>
                <c:pt idx="47">
                  <c:v>15</c:v>
                </c:pt>
                <c:pt idx="48">
                  <c:v>20</c:v>
                </c:pt>
                <c:pt idx="49">
                  <c:v>21</c:v>
                </c:pt>
                <c:pt idx="50">
                  <c:v>45</c:v>
                </c:pt>
                <c:pt idx="51">
                  <c:v>86</c:v>
                </c:pt>
                <c:pt idx="52">
                  <c:v>103</c:v>
                </c:pt>
                <c:pt idx="53">
                  <c:v>103</c:v>
                </c:pt>
                <c:pt idx="54">
                  <c:v>118</c:v>
                </c:pt>
                <c:pt idx="55">
                  <c:v>171</c:v>
                </c:pt>
                <c:pt idx="56">
                  <c:v>171</c:v>
                </c:pt>
                <c:pt idx="57">
                  <c:v>274</c:v>
                </c:pt>
                <c:pt idx="58">
                  <c:v>344</c:v>
                </c:pt>
                <c:pt idx="59">
                  <c:v>392</c:v>
                </c:pt>
                <c:pt idx="60">
                  <c:v>511</c:v>
                </c:pt>
                <c:pt idx="61">
                  <c:v>562</c:v>
                </c:pt>
                <c:pt idx="62">
                  <c:v>767</c:v>
                </c:pt>
                <c:pt idx="63">
                  <c:v>900</c:v>
                </c:pt>
                <c:pt idx="64">
                  <c:v>1012</c:v>
                </c:pt>
                <c:pt idx="65">
                  <c:v>1104</c:v>
                </c:pt>
                <c:pt idx="66">
                  <c:v>1203</c:v>
                </c:pt>
                <c:pt idx="67">
                  <c:v>1299</c:v>
                </c:pt>
                <c:pt idx="68">
                  <c:v>1453</c:v>
                </c:pt>
                <c:pt idx="69">
                  <c:v>1563</c:v>
                </c:pt>
                <c:pt idx="70">
                  <c:v>1720</c:v>
                </c:pt>
                <c:pt idx="71">
                  <c:v>1885</c:v>
                </c:pt>
                <c:pt idx="72">
                  <c:v>2039</c:v>
                </c:pt>
                <c:pt idx="73">
                  <c:v>2179</c:v>
                </c:pt>
                <c:pt idx="74">
                  <c:v>2402</c:v>
                </c:pt>
                <c:pt idx="75">
                  <c:v>2605</c:v>
                </c:pt>
                <c:pt idx="76">
                  <c:v>2795</c:v>
                </c:pt>
                <c:pt idx="77">
                  <c:v>2932</c:v>
                </c:pt>
                <c:pt idx="78">
                  <c:v>3287</c:v>
                </c:pt>
                <c:pt idx="79">
                  <c:v>3651</c:v>
                </c:pt>
                <c:pt idx="80">
                  <c:v>4033</c:v>
                </c:pt>
                <c:pt idx="81">
                  <c:v>4462</c:v>
                </c:pt>
                <c:pt idx="82">
                  <c:v>4934</c:v>
                </c:pt>
                <c:pt idx="83">
                  <c:v>5369</c:v>
                </c:pt>
                <c:pt idx="84">
                  <c:v>5862</c:v>
                </c:pt>
                <c:pt idx="85">
                  <c:v>6380</c:v>
                </c:pt>
                <c:pt idx="86">
                  <c:v>7142</c:v>
                </c:pt>
                <c:pt idx="87">
                  <c:v>8274</c:v>
                </c:pt>
                <c:pt idx="88">
                  <c:v>9362</c:v>
                </c:pt>
              </c:numCache>
            </c:numRef>
          </c:yVal>
          <c:smooth val="0"/>
          <c:extLst>
            <c:ext xmlns:c16="http://schemas.microsoft.com/office/drawing/2014/chart" uri="{C3380CC4-5D6E-409C-BE32-E72D297353CC}">
              <c16:uniqueId val="{00000006-F461-42B1-A8D4-04309F896171}"/>
            </c:ext>
          </c:extLst>
        </c:ser>
        <c:ser>
          <c:idx val="7"/>
          <c:order val="7"/>
          <c:tx>
            <c:strRef>
              <c:f>'master data'!$I$2</c:f>
              <c:strCache>
                <c:ptCount val="1"/>
                <c:pt idx="0">
                  <c:v>Spain</c:v>
                </c:pt>
              </c:strCache>
            </c:strRef>
          </c:tx>
          <c:spPr>
            <a:ln w="2540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'master data'!$A$3:$A$91</c:f>
              <c:numCache>
                <c:formatCode>m/d/yyyy</c:formatCode>
                <c:ptCount val="89"/>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pt idx="82">
                  <c:v>43934</c:v>
                </c:pt>
                <c:pt idx="83">
                  <c:v>43935</c:v>
                </c:pt>
                <c:pt idx="84">
                  <c:v>43936</c:v>
                </c:pt>
                <c:pt idx="85">
                  <c:v>43937</c:v>
                </c:pt>
                <c:pt idx="86">
                  <c:v>43938</c:v>
                </c:pt>
                <c:pt idx="87">
                  <c:v>43939</c:v>
                </c:pt>
                <c:pt idx="88">
                  <c:v>43940</c:v>
                </c:pt>
              </c:numCache>
            </c:numRef>
          </c:xVal>
          <c:yVal>
            <c:numRef>
              <c:f>'master data'!$I$3:$I$91</c:f>
              <c:numCache>
                <c:formatCode>General</c:formatCode>
                <c:ptCount val="89"/>
                <c:pt idx="0">
                  <c:v>0</c:v>
                </c:pt>
                <c:pt idx="1">
                  <c:v>0</c:v>
                </c:pt>
                <c:pt idx="2">
                  <c:v>0</c:v>
                </c:pt>
                <c:pt idx="3">
                  <c:v>0</c:v>
                </c:pt>
                <c:pt idx="4">
                  <c:v>0</c:v>
                </c:pt>
                <c:pt idx="5">
                  <c:v>0</c:v>
                </c:pt>
                <c:pt idx="6">
                  <c:v>0</c:v>
                </c:pt>
                <c:pt idx="7">
                  <c:v>0</c:v>
                </c:pt>
                <c:pt idx="8">
                  <c:v>0</c:v>
                </c:pt>
                <c:pt idx="9">
                  <c:v>0</c:v>
                </c:pt>
                <c:pt idx="10">
                  <c:v>1</c:v>
                </c:pt>
                <c:pt idx="11">
                  <c:v>1</c:v>
                </c:pt>
                <c:pt idx="12">
                  <c:v>1</c:v>
                </c:pt>
                <c:pt idx="13">
                  <c:v>1</c:v>
                </c:pt>
                <c:pt idx="14">
                  <c:v>1</c:v>
                </c:pt>
                <c:pt idx="15">
                  <c:v>1</c:v>
                </c:pt>
                <c:pt idx="16">
                  <c:v>1</c:v>
                </c:pt>
                <c:pt idx="17">
                  <c:v>1</c:v>
                </c:pt>
                <c:pt idx="18">
                  <c:v>2</c:v>
                </c:pt>
                <c:pt idx="19">
                  <c:v>2</c:v>
                </c:pt>
                <c:pt idx="20">
                  <c:v>2</c:v>
                </c:pt>
                <c:pt idx="21">
                  <c:v>2</c:v>
                </c:pt>
                <c:pt idx="22">
                  <c:v>2</c:v>
                </c:pt>
                <c:pt idx="23">
                  <c:v>2</c:v>
                </c:pt>
                <c:pt idx="24">
                  <c:v>2</c:v>
                </c:pt>
                <c:pt idx="25">
                  <c:v>2</c:v>
                </c:pt>
                <c:pt idx="26">
                  <c:v>2</c:v>
                </c:pt>
                <c:pt idx="27">
                  <c:v>2</c:v>
                </c:pt>
                <c:pt idx="28">
                  <c:v>2</c:v>
                </c:pt>
                <c:pt idx="29">
                  <c:v>2</c:v>
                </c:pt>
                <c:pt idx="30">
                  <c:v>2</c:v>
                </c:pt>
                <c:pt idx="31">
                  <c:v>2</c:v>
                </c:pt>
                <c:pt idx="32">
                  <c:v>2</c:v>
                </c:pt>
                <c:pt idx="33">
                  <c:v>2</c:v>
                </c:pt>
                <c:pt idx="34">
                  <c:v>6</c:v>
                </c:pt>
                <c:pt idx="35">
                  <c:v>13</c:v>
                </c:pt>
                <c:pt idx="36">
                  <c:v>15</c:v>
                </c:pt>
                <c:pt idx="37">
                  <c:v>32</c:v>
                </c:pt>
                <c:pt idx="38">
                  <c:v>45</c:v>
                </c:pt>
                <c:pt idx="39">
                  <c:v>84</c:v>
                </c:pt>
                <c:pt idx="40">
                  <c:v>120</c:v>
                </c:pt>
                <c:pt idx="41">
                  <c:v>165</c:v>
                </c:pt>
                <c:pt idx="42">
                  <c:v>222</c:v>
                </c:pt>
                <c:pt idx="43">
                  <c:v>259</c:v>
                </c:pt>
                <c:pt idx="44">
                  <c:v>400</c:v>
                </c:pt>
                <c:pt idx="45">
                  <c:v>500</c:v>
                </c:pt>
                <c:pt idx="46">
                  <c:v>673</c:v>
                </c:pt>
                <c:pt idx="47">
                  <c:v>1073</c:v>
                </c:pt>
                <c:pt idx="48">
                  <c:v>1695</c:v>
                </c:pt>
                <c:pt idx="49">
                  <c:v>2277</c:v>
                </c:pt>
                <c:pt idx="50">
                  <c:v>2277</c:v>
                </c:pt>
                <c:pt idx="51">
                  <c:v>5232</c:v>
                </c:pt>
                <c:pt idx="52">
                  <c:v>6391</c:v>
                </c:pt>
                <c:pt idx="53">
                  <c:v>7798</c:v>
                </c:pt>
                <c:pt idx="54">
                  <c:v>9942</c:v>
                </c:pt>
                <c:pt idx="55">
                  <c:v>11748</c:v>
                </c:pt>
                <c:pt idx="56">
                  <c:v>13910</c:v>
                </c:pt>
                <c:pt idx="57">
                  <c:v>17963</c:v>
                </c:pt>
                <c:pt idx="58">
                  <c:v>20410</c:v>
                </c:pt>
                <c:pt idx="59">
                  <c:v>25374</c:v>
                </c:pt>
                <c:pt idx="60">
                  <c:v>28768</c:v>
                </c:pt>
                <c:pt idx="61">
                  <c:v>35136</c:v>
                </c:pt>
                <c:pt idx="62">
                  <c:v>39885</c:v>
                </c:pt>
                <c:pt idx="63">
                  <c:v>49515</c:v>
                </c:pt>
                <c:pt idx="64">
                  <c:v>57786</c:v>
                </c:pt>
                <c:pt idx="65">
                  <c:v>65719</c:v>
                </c:pt>
                <c:pt idx="66">
                  <c:v>73235</c:v>
                </c:pt>
                <c:pt idx="67">
                  <c:v>80110</c:v>
                </c:pt>
                <c:pt idx="68">
                  <c:v>87956</c:v>
                </c:pt>
                <c:pt idx="69">
                  <c:v>95923</c:v>
                </c:pt>
                <c:pt idx="70">
                  <c:v>104118</c:v>
                </c:pt>
                <c:pt idx="71">
                  <c:v>112065</c:v>
                </c:pt>
                <c:pt idx="72">
                  <c:v>119199</c:v>
                </c:pt>
                <c:pt idx="73">
                  <c:v>126168</c:v>
                </c:pt>
                <c:pt idx="74">
                  <c:v>131646</c:v>
                </c:pt>
                <c:pt idx="75">
                  <c:v>136675</c:v>
                </c:pt>
                <c:pt idx="76">
                  <c:v>141942</c:v>
                </c:pt>
                <c:pt idx="77">
                  <c:v>148220</c:v>
                </c:pt>
                <c:pt idx="78">
                  <c:v>153222</c:v>
                </c:pt>
                <c:pt idx="79">
                  <c:v>158273</c:v>
                </c:pt>
                <c:pt idx="80">
                  <c:v>163027</c:v>
                </c:pt>
                <c:pt idx="81">
                  <c:v>166831</c:v>
                </c:pt>
                <c:pt idx="82">
                  <c:v>170099</c:v>
                </c:pt>
                <c:pt idx="83">
                  <c:v>172541</c:v>
                </c:pt>
                <c:pt idx="84">
                  <c:v>177644</c:v>
                </c:pt>
                <c:pt idx="85">
                  <c:v>184948</c:v>
                </c:pt>
                <c:pt idx="86">
                  <c:v>190839</c:v>
                </c:pt>
                <c:pt idx="87">
                  <c:v>191726</c:v>
                </c:pt>
                <c:pt idx="88">
                  <c:v>198674</c:v>
                </c:pt>
              </c:numCache>
            </c:numRef>
          </c:yVal>
          <c:smooth val="0"/>
          <c:extLst>
            <c:ext xmlns:c16="http://schemas.microsoft.com/office/drawing/2014/chart" uri="{C3380CC4-5D6E-409C-BE32-E72D297353CC}">
              <c16:uniqueId val="{00000007-F461-42B1-A8D4-04309F896171}"/>
            </c:ext>
          </c:extLst>
        </c:ser>
        <c:dLbls>
          <c:showLegendKey val="0"/>
          <c:showVal val="0"/>
          <c:showCatName val="0"/>
          <c:showSerName val="0"/>
          <c:showPercent val="0"/>
          <c:showBubbleSize val="0"/>
        </c:dLbls>
        <c:axId val="526543696"/>
        <c:axId val="526542736"/>
      </c:scatterChart>
      <c:valAx>
        <c:axId val="526543696"/>
        <c:scaling>
          <c:orientation val="minMax"/>
        </c:scaling>
        <c:delete val="0"/>
        <c:axPos val="b"/>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6542736"/>
        <c:crosses val="autoZero"/>
        <c:crossBetween val="midCat"/>
      </c:valAx>
      <c:valAx>
        <c:axId val="52654273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Total Number of Confirmed cases (Integer format plotted on log scale)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654369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Concluded Cases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123318354839153"/>
          <c:y val="0.16489104510472852"/>
          <c:w val="0.83300820381745477"/>
          <c:h val="0.58979850016671898"/>
        </c:manualLayout>
      </c:layout>
      <c:lineChart>
        <c:grouping val="standard"/>
        <c:varyColors val="0"/>
        <c:ser>
          <c:idx val="0"/>
          <c:order val="0"/>
          <c:tx>
            <c:strRef>
              <c:f>'Concluded cases'!$C$2</c:f>
              <c:strCache>
                <c:ptCount val="1"/>
                <c:pt idx="0">
                  <c:v>Deaths</c:v>
                </c:pt>
              </c:strCache>
            </c:strRef>
          </c:tx>
          <c:spPr>
            <a:ln w="28575" cap="rnd">
              <a:solidFill>
                <a:schemeClr val="accent6"/>
              </a:solidFill>
              <a:round/>
            </a:ln>
            <a:effectLst/>
          </c:spPr>
          <c:marker>
            <c:symbol val="none"/>
          </c:marker>
          <c:val>
            <c:numRef>
              <c:f>'Concluded cases'!$C$3:$C$50</c:f>
              <c:numCache>
                <c:formatCode>General</c:formatCode>
                <c:ptCount val="4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1</c:v>
                </c:pt>
                <c:pt idx="23">
                  <c:v>2</c:v>
                </c:pt>
                <c:pt idx="24">
                  <c:v>3</c:v>
                </c:pt>
                <c:pt idx="25">
                  <c:v>3</c:v>
                </c:pt>
                <c:pt idx="26">
                  <c:v>4</c:v>
                </c:pt>
                <c:pt idx="27">
                  <c:v>8</c:v>
                </c:pt>
                <c:pt idx="28">
                  <c:v>8</c:v>
                </c:pt>
                <c:pt idx="29">
                  <c:v>10</c:v>
                </c:pt>
                <c:pt idx="30">
                  <c:v>16</c:v>
                </c:pt>
                <c:pt idx="31">
                  <c:v>21</c:v>
                </c:pt>
                <c:pt idx="32">
                  <c:v>25</c:v>
                </c:pt>
                <c:pt idx="33">
                  <c:v>29</c:v>
                </c:pt>
                <c:pt idx="34">
                  <c:v>34</c:v>
                </c:pt>
                <c:pt idx="35">
                  <c:v>38</c:v>
                </c:pt>
                <c:pt idx="36">
                  <c:v>41</c:v>
                </c:pt>
                <c:pt idx="37">
                  <c:v>41</c:v>
                </c:pt>
                <c:pt idx="38">
                  <c:v>44</c:v>
                </c:pt>
                <c:pt idx="39">
                  <c:v>47</c:v>
                </c:pt>
                <c:pt idx="40">
                  <c:v>52</c:v>
                </c:pt>
                <c:pt idx="41">
                  <c:v>59</c:v>
                </c:pt>
                <c:pt idx="42">
                  <c:v>65</c:v>
                </c:pt>
                <c:pt idx="43">
                  <c:v>73</c:v>
                </c:pt>
                <c:pt idx="44">
                  <c:v>79</c:v>
                </c:pt>
                <c:pt idx="45">
                  <c:v>83</c:v>
                </c:pt>
                <c:pt idx="46">
                  <c:v>87</c:v>
                </c:pt>
                <c:pt idx="47">
                  <c:v>92</c:v>
                </c:pt>
              </c:numCache>
            </c:numRef>
          </c:val>
          <c:smooth val="0"/>
          <c:extLst>
            <c:ext xmlns:c16="http://schemas.microsoft.com/office/drawing/2014/chart" uri="{C3380CC4-5D6E-409C-BE32-E72D297353CC}">
              <c16:uniqueId val="{00000000-D64C-4979-9622-622425CF280B}"/>
            </c:ext>
          </c:extLst>
        </c:ser>
        <c:ser>
          <c:idx val="1"/>
          <c:order val="1"/>
          <c:tx>
            <c:strRef>
              <c:f>'Concluded cases'!$D$2</c:f>
              <c:strCache>
                <c:ptCount val="1"/>
                <c:pt idx="0">
                  <c:v>Recovered</c:v>
                </c:pt>
              </c:strCache>
            </c:strRef>
          </c:tx>
          <c:spPr>
            <a:ln w="28575" cap="rnd">
              <a:solidFill>
                <a:schemeClr val="accent5"/>
              </a:solidFill>
              <a:round/>
            </a:ln>
            <a:effectLst/>
          </c:spPr>
          <c:marker>
            <c:symbol val="none"/>
          </c:marker>
          <c:val>
            <c:numRef>
              <c:f>'Concluded cases'!$D$3:$D$50</c:f>
              <c:numCache>
                <c:formatCode>General</c:formatCode>
                <c:ptCount val="48"/>
                <c:pt idx="0">
                  <c:v>0</c:v>
                </c:pt>
                <c:pt idx="1">
                  <c:v>0</c:v>
                </c:pt>
                <c:pt idx="2">
                  <c:v>0</c:v>
                </c:pt>
                <c:pt idx="3">
                  <c:v>0</c:v>
                </c:pt>
                <c:pt idx="4">
                  <c:v>0</c:v>
                </c:pt>
                <c:pt idx="5">
                  <c:v>0</c:v>
                </c:pt>
                <c:pt idx="6">
                  <c:v>0</c:v>
                </c:pt>
                <c:pt idx="7">
                  <c:v>0</c:v>
                </c:pt>
                <c:pt idx="8">
                  <c:v>1</c:v>
                </c:pt>
                <c:pt idx="9">
                  <c:v>1</c:v>
                </c:pt>
                <c:pt idx="10">
                  <c:v>1</c:v>
                </c:pt>
                <c:pt idx="11">
                  <c:v>1</c:v>
                </c:pt>
                <c:pt idx="12">
                  <c:v>1</c:v>
                </c:pt>
                <c:pt idx="13">
                  <c:v>1</c:v>
                </c:pt>
                <c:pt idx="14">
                  <c:v>2</c:v>
                </c:pt>
                <c:pt idx="15">
                  <c:v>6</c:v>
                </c:pt>
                <c:pt idx="16">
                  <c:v>6</c:v>
                </c:pt>
                <c:pt idx="17">
                  <c:v>6</c:v>
                </c:pt>
                <c:pt idx="18">
                  <c:v>8</c:v>
                </c:pt>
                <c:pt idx="19">
                  <c:v>16</c:v>
                </c:pt>
                <c:pt idx="20">
                  <c:v>16</c:v>
                </c:pt>
                <c:pt idx="21">
                  <c:v>16</c:v>
                </c:pt>
                <c:pt idx="22">
                  <c:v>28</c:v>
                </c:pt>
                <c:pt idx="23">
                  <c:v>29</c:v>
                </c:pt>
                <c:pt idx="24">
                  <c:v>33</c:v>
                </c:pt>
                <c:pt idx="25">
                  <c:v>35</c:v>
                </c:pt>
                <c:pt idx="26">
                  <c:v>37</c:v>
                </c:pt>
                <c:pt idx="27">
                  <c:v>66</c:v>
                </c:pt>
                <c:pt idx="28">
                  <c:v>115</c:v>
                </c:pt>
                <c:pt idx="29">
                  <c:v>165</c:v>
                </c:pt>
                <c:pt idx="30">
                  <c:v>264</c:v>
                </c:pt>
                <c:pt idx="31">
                  <c:v>328</c:v>
                </c:pt>
                <c:pt idx="32">
                  <c:v>351</c:v>
                </c:pt>
                <c:pt idx="33">
                  <c:v>420</c:v>
                </c:pt>
                <c:pt idx="34">
                  <c:v>488</c:v>
                </c:pt>
                <c:pt idx="35">
                  <c:v>551</c:v>
                </c:pt>
                <c:pt idx="36">
                  <c:v>615</c:v>
                </c:pt>
                <c:pt idx="37">
                  <c:v>631</c:v>
                </c:pt>
                <c:pt idx="38">
                  <c:v>666</c:v>
                </c:pt>
                <c:pt idx="39">
                  <c:v>685</c:v>
                </c:pt>
                <c:pt idx="40">
                  <c:v>720</c:v>
                </c:pt>
                <c:pt idx="41">
                  <c:v>761</c:v>
                </c:pt>
                <c:pt idx="42">
                  <c:v>805</c:v>
                </c:pt>
                <c:pt idx="43">
                  <c:v>889</c:v>
                </c:pt>
                <c:pt idx="44">
                  <c:v>931</c:v>
                </c:pt>
                <c:pt idx="45">
                  <c:v>990</c:v>
                </c:pt>
                <c:pt idx="46">
                  <c:v>1049</c:v>
                </c:pt>
                <c:pt idx="47">
                  <c:v>1329</c:v>
                </c:pt>
              </c:numCache>
            </c:numRef>
          </c:val>
          <c:smooth val="0"/>
          <c:extLst>
            <c:ext xmlns:c16="http://schemas.microsoft.com/office/drawing/2014/chart" uri="{C3380CC4-5D6E-409C-BE32-E72D297353CC}">
              <c16:uniqueId val="{00000001-D64C-4979-9622-622425CF280B}"/>
            </c:ext>
          </c:extLst>
        </c:ser>
        <c:dLbls>
          <c:showLegendKey val="0"/>
          <c:showVal val="0"/>
          <c:showCatName val="0"/>
          <c:showSerName val="0"/>
          <c:showPercent val="0"/>
          <c:showBubbleSize val="0"/>
        </c:dLbls>
        <c:smooth val="0"/>
        <c:axId val="543290936"/>
        <c:axId val="543288056"/>
      </c:lineChart>
      <c:catAx>
        <c:axId val="5432909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dirty="0"/>
                  <a:t>Days since onset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288056"/>
        <c:crosses val="autoZero"/>
        <c:auto val="1"/>
        <c:lblAlgn val="ctr"/>
        <c:lblOffset val="100"/>
        <c:noMultiLvlLbl val="0"/>
      </c:catAx>
      <c:valAx>
        <c:axId val="5432880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2909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baseline="0" dirty="0"/>
              <a:t>14 day incubation time (global median assumption) transmission numbers</a:t>
            </a:r>
            <a:endParaRPr lang="en-Z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422572178477692"/>
          <c:y val="0.18268684146996753"/>
          <c:w val="0.81182366093127256"/>
          <c:h val="0.62762766660407809"/>
        </c:manualLayout>
      </c:layout>
      <c:lineChart>
        <c:grouping val="standard"/>
        <c:varyColors val="0"/>
        <c:ser>
          <c:idx val="0"/>
          <c:order val="0"/>
          <c:tx>
            <c:strRef>
              <c:f>transmission!$H$1</c:f>
              <c:strCache>
                <c:ptCount val="1"/>
                <c:pt idx="0">
                  <c:v>Romania</c:v>
                </c:pt>
              </c:strCache>
            </c:strRef>
          </c:tx>
          <c:spPr>
            <a:ln w="28575" cap="rnd">
              <a:solidFill>
                <a:schemeClr val="accent1"/>
              </a:solidFill>
              <a:round/>
            </a:ln>
            <a:effectLst/>
          </c:spPr>
          <c:marker>
            <c:symbol val="none"/>
          </c:marker>
          <c:cat>
            <c:numRef>
              <c:f>transmission!$A$22:$A$111</c:f>
              <c:numCache>
                <c:formatCode>General</c:formatCode>
                <c:ptCount val="90"/>
                <c:pt idx="0">
                  <c:v>21</c:v>
                </c:pt>
                <c:pt idx="1">
                  <c:v>22</c:v>
                </c:pt>
                <c:pt idx="2">
                  <c:v>23</c:v>
                </c:pt>
                <c:pt idx="3">
                  <c:v>24</c:v>
                </c:pt>
                <c:pt idx="4">
                  <c:v>25</c:v>
                </c:pt>
                <c:pt idx="5">
                  <c:v>26</c:v>
                </c:pt>
                <c:pt idx="6">
                  <c:v>27</c:v>
                </c:pt>
                <c:pt idx="7">
                  <c:v>28</c:v>
                </c:pt>
                <c:pt idx="8">
                  <c:v>29</c:v>
                </c:pt>
                <c:pt idx="9">
                  <c:v>30</c:v>
                </c:pt>
                <c:pt idx="10">
                  <c:v>31</c:v>
                </c:pt>
                <c:pt idx="11">
                  <c:v>32</c:v>
                </c:pt>
                <c:pt idx="12">
                  <c:v>33</c:v>
                </c:pt>
                <c:pt idx="13">
                  <c:v>34</c:v>
                </c:pt>
                <c:pt idx="14">
                  <c:v>35</c:v>
                </c:pt>
                <c:pt idx="15">
                  <c:v>36</c:v>
                </c:pt>
                <c:pt idx="16">
                  <c:v>37</c:v>
                </c:pt>
                <c:pt idx="17">
                  <c:v>38</c:v>
                </c:pt>
                <c:pt idx="18">
                  <c:v>39</c:v>
                </c:pt>
                <c:pt idx="19">
                  <c:v>40</c:v>
                </c:pt>
                <c:pt idx="20">
                  <c:v>41</c:v>
                </c:pt>
                <c:pt idx="21">
                  <c:v>42</c:v>
                </c:pt>
                <c:pt idx="22">
                  <c:v>43</c:v>
                </c:pt>
                <c:pt idx="23">
                  <c:v>44</c:v>
                </c:pt>
                <c:pt idx="24">
                  <c:v>45</c:v>
                </c:pt>
                <c:pt idx="25">
                  <c:v>46</c:v>
                </c:pt>
                <c:pt idx="26">
                  <c:v>47</c:v>
                </c:pt>
                <c:pt idx="27">
                  <c:v>48</c:v>
                </c:pt>
                <c:pt idx="28">
                  <c:v>49</c:v>
                </c:pt>
                <c:pt idx="29">
                  <c:v>50</c:v>
                </c:pt>
                <c:pt idx="30">
                  <c:v>51</c:v>
                </c:pt>
                <c:pt idx="31">
                  <c:v>52</c:v>
                </c:pt>
                <c:pt idx="32">
                  <c:v>53</c:v>
                </c:pt>
                <c:pt idx="33">
                  <c:v>54</c:v>
                </c:pt>
                <c:pt idx="34">
                  <c:v>55</c:v>
                </c:pt>
                <c:pt idx="35">
                  <c:v>56</c:v>
                </c:pt>
                <c:pt idx="36">
                  <c:v>57</c:v>
                </c:pt>
                <c:pt idx="37">
                  <c:v>58</c:v>
                </c:pt>
                <c:pt idx="38">
                  <c:v>59</c:v>
                </c:pt>
                <c:pt idx="39">
                  <c:v>60</c:v>
                </c:pt>
                <c:pt idx="40">
                  <c:v>61</c:v>
                </c:pt>
                <c:pt idx="41">
                  <c:v>62</c:v>
                </c:pt>
                <c:pt idx="42">
                  <c:v>63</c:v>
                </c:pt>
                <c:pt idx="43">
                  <c:v>64</c:v>
                </c:pt>
                <c:pt idx="44">
                  <c:v>65</c:v>
                </c:pt>
                <c:pt idx="45">
                  <c:v>66</c:v>
                </c:pt>
                <c:pt idx="46">
                  <c:v>67</c:v>
                </c:pt>
                <c:pt idx="47">
                  <c:v>68</c:v>
                </c:pt>
                <c:pt idx="48">
                  <c:v>69</c:v>
                </c:pt>
                <c:pt idx="49">
                  <c:v>70</c:v>
                </c:pt>
                <c:pt idx="50">
                  <c:v>71</c:v>
                </c:pt>
                <c:pt idx="51">
                  <c:v>72</c:v>
                </c:pt>
                <c:pt idx="52">
                  <c:v>73</c:v>
                </c:pt>
                <c:pt idx="53">
                  <c:v>74</c:v>
                </c:pt>
                <c:pt idx="54">
                  <c:v>75</c:v>
                </c:pt>
                <c:pt idx="55">
                  <c:v>76</c:v>
                </c:pt>
                <c:pt idx="56">
                  <c:v>77</c:v>
                </c:pt>
                <c:pt idx="57">
                  <c:v>78</c:v>
                </c:pt>
                <c:pt idx="58">
                  <c:v>79</c:v>
                </c:pt>
                <c:pt idx="59">
                  <c:v>80</c:v>
                </c:pt>
                <c:pt idx="60">
                  <c:v>81</c:v>
                </c:pt>
                <c:pt idx="61">
                  <c:v>82</c:v>
                </c:pt>
                <c:pt idx="62">
                  <c:v>83</c:v>
                </c:pt>
                <c:pt idx="63">
                  <c:v>84</c:v>
                </c:pt>
                <c:pt idx="64">
                  <c:v>85</c:v>
                </c:pt>
                <c:pt idx="65">
                  <c:v>86</c:v>
                </c:pt>
                <c:pt idx="66">
                  <c:v>87</c:v>
                </c:pt>
                <c:pt idx="67">
                  <c:v>88</c:v>
                </c:pt>
                <c:pt idx="68">
                  <c:v>89</c:v>
                </c:pt>
                <c:pt idx="69">
                  <c:v>90</c:v>
                </c:pt>
                <c:pt idx="70">
                  <c:v>91</c:v>
                </c:pt>
                <c:pt idx="71">
                  <c:v>92</c:v>
                </c:pt>
                <c:pt idx="72">
                  <c:v>93</c:v>
                </c:pt>
                <c:pt idx="73">
                  <c:v>94</c:v>
                </c:pt>
                <c:pt idx="74">
                  <c:v>95</c:v>
                </c:pt>
                <c:pt idx="75">
                  <c:v>96</c:v>
                </c:pt>
                <c:pt idx="76">
                  <c:v>97</c:v>
                </c:pt>
                <c:pt idx="77">
                  <c:v>98</c:v>
                </c:pt>
                <c:pt idx="78">
                  <c:v>99</c:v>
                </c:pt>
                <c:pt idx="79">
                  <c:v>100</c:v>
                </c:pt>
                <c:pt idx="80">
                  <c:v>101</c:v>
                </c:pt>
                <c:pt idx="81">
                  <c:v>102</c:v>
                </c:pt>
                <c:pt idx="82">
                  <c:v>103</c:v>
                </c:pt>
                <c:pt idx="83">
                  <c:v>104</c:v>
                </c:pt>
                <c:pt idx="84">
                  <c:v>105</c:v>
                </c:pt>
                <c:pt idx="85">
                  <c:v>106</c:v>
                </c:pt>
                <c:pt idx="86">
                  <c:v>107</c:v>
                </c:pt>
                <c:pt idx="87">
                  <c:v>108</c:v>
                </c:pt>
                <c:pt idx="88">
                  <c:v>109</c:v>
                </c:pt>
                <c:pt idx="89">
                  <c:v>110</c:v>
                </c:pt>
              </c:numCache>
            </c:numRef>
          </c:cat>
          <c:val>
            <c:numRef>
              <c:f>transmission!$H$22:$H$111</c:f>
              <c:numCache>
                <c:formatCode>General</c:formatCode>
                <c:ptCount val="90"/>
                <c:pt idx="0">
                  <c:v>45</c:v>
                </c:pt>
                <c:pt idx="1">
                  <c:v>42.333333333333336</c:v>
                </c:pt>
                <c:pt idx="2">
                  <c:v>29.777777777777779</c:v>
                </c:pt>
                <c:pt idx="3">
                  <c:v>33.222222222222221</c:v>
                </c:pt>
                <c:pt idx="4">
                  <c:v>23.466666666666665</c:v>
                </c:pt>
                <c:pt idx="5">
                  <c:v>27.866666666666667</c:v>
                </c:pt>
                <c:pt idx="6">
                  <c:v>22.04</c:v>
                </c:pt>
                <c:pt idx="7">
                  <c:v>16.644444444444446</c:v>
                </c:pt>
                <c:pt idx="8">
                  <c:v>17.489795918367346</c:v>
                </c:pt>
                <c:pt idx="9">
                  <c:v>10.561797752808989</c:v>
                </c:pt>
                <c:pt idx="10">
                  <c:v>9.5040650406504064</c:v>
                </c:pt>
                <c:pt idx="11">
                  <c:v>10.083969465648854</c:v>
                </c:pt>
                <c:pt idx="12">
                  <c:v>10.487341772151899</c:v>
                </c:pt>
                <c:pt idx="13">
                  <c:v>10.461956521739131</c:v>
                </c:pt>
                <c:pt idx="14">
                  <c:v>7.634615384615385</c:v>
                </c:pt>
                <c:pt idx="15">
                  <c:v>7.8808664259927799</c:v>
                </c:pt>
                <c:pt idx="16">
                  <c:v>7.8896103896103895</c:v>
                </c:pt>
                <c:pt idx="17">
                  <c:v>7.6730245231607626</c:v>
                </c:pt>
                <c:pt idx="18">
                  <c:v>7.3441108545034641</c:v>
                </c:pt>
                <c:pt idx="19">
                  <c:v>5.708333333333333</c:v>
                </c:pt>
                <c:pt idx="20">
                  <c:v>4.1095717884130982</c:v>
                </c:pt>
                <c:pt idx="21">
                  <c:v>3.8752759381898452</c:v>
                </c:pt>
                <c:pt idx="22">
                  <c:v>3.6268221574344022</c:v>
                </c:pt>
                <c:pt idx="23">
                  <c:v>3.0263157894736841</c:v>
                </c:pt>
                <c:pt idx="24">
                  <c:v>2.7651515151515151</c:v>
                </c:pt>
                <c:pt idx="25">
                  <c:v>2.3002754820936637</c:v>
                </c:pt>
                <c:pt idx="26">
                  <c:v>1.9871977240398291</c:v>
                </c:pt>
                <c:pt idx="27">
                  <c:v>1.9545657015590199</c:v>
                </c:pt>
                <c:pt idx="28">
                  <c:v>1.7963414634146342</c:v>
                </c:pt>
                <c:pt idx="29">
                  <c:v>1.635500365230095</c:v>
                </c:pt>
                <c:pt idx="30">
                  <c:v>1.421300659754948</c:v>
                </c:pt>
                <c:pt idx="31">
                  <c:v>1.232770550788818</c:v>
                </c:pt>
                <c:pt idx="32">
                  <c:v>1.1785714285714284</c:v>
                </c:pt>
                <c:pt idx="33">
                  <c:v>1.1557801331032782</c:v>
                </c:pt>
              </c:numCache>
            </c:numRef>
          </c:val>
          <c:smooth val="0"/>
          <c:extLst>
            <c:ext xmlns:c16="http://schemas.microsoft.com/office/drawing/2014/chart" uri="{C3380CC4-5D6E-409C-BE32-E72D297353CC}">
              <c16:uniqueId val="{00000000-7F3D-46D7-9913-2BB6FE30BD4E}"/>
            </c:ext>
          </c:extLst>
        </c:ser>
        <c:ser>
          <c:idx val="1"/>
          <c:order val="1"/>
          <c:tx>
            <c:strRef>
              <c:f>transmission!$I$1</c:f>
              <c:strCache>
                <c:ptCount val="1"/>
                <c:pt idx="0">
                  <c:v>Hubei Province</c:v>
                </c:pt>
              </c:strCache>
            </c:strRef>
          </c:tx>
          <c:spPr>
            <a:ln w="28575" cap="rnd">
              <a:solidFill>
                <a:schemeClr val="accent2"/>
              </a:solidFill>
              <a:round/>
            </a:ln>
            <a:effectLst/>
          </c:spPr>
          <c:marker>
            <c:symbol val="none"/>
          </c:marker>
          <c:cat>
            <c:numRef>
              <c:f>transmission!$A$22:$A$111</c:f>
              <c:numCache>
                <c:formatCode>General</c:formatCode>
                <c:ptCount val="90"/>
                <c:pt idx="0">
                  <c:v>21</c:v>
                </c:pt>
                <c:pt idx="1">
                  <c:v>22</c:v>
                </c:pt>
                <c:pt idx="2">
                  <c:v>23</c:v>
                </c:pt>
                <c:pt idx="3">
                  <c:v>24</c:v>
                </c:pt>
                <c:pt idx="4">
                  <c:v>25</c:v>
                </c:pt>
                <c:pt idx="5">
                  <c:v>26</c:v>
                </c:pt>
                <c:pt idx="6">
                  <c:v>27</c:v>
                </c:pt>
                <c:pt idx="7">
                  <c:v>28</c:v>
                </c:pt>
                <c:pt idx="8">
                  <c:v>29</c:v>
                </c:pt>
                <c:pt idx="9">
                  <c:v>30</c:v>
                </c:pt>
                <c:pt idx="10">
                  <c:v>31</c:v>
                </c:pt>
                <c:pt idx="11">
                  <c:v>32</c:v>
                </c:pt>
                <c:pt idx="12">
                  <c:v>33</c:v>
                </c:pt>
                <c:pt idx="13">
                  <c:v>34</c:v>
                </c:pt>
                <c:pt idx="14">
                  <c:v>35</c:v>
                </c:pt>
                <c:pt idx="15">
                  <c:v>36</c:v>
                </c:pt>
                <c:pt idx="16">
                  <c:v>37</c:v>
                </c:pt>
                <c:pt idx="17">
                  <c:v>38</c:v>
                </c:pt>
                <c:pt idx="18">
                  <c:v>39</c:v>
                </c:pt>
                <c:pt idx="19">
                  <c:v>40</c:v>
                </c:pt>
                <c:pt idx="20">
                  <c:v>41</c:v>
                </c:pt>
                <c:pt idx="21">
                  <c:v>42</c:v>
                </c:pt>
                <c:pt idx="22">
                  <c:v>43</c:v>
                </c:pt>
                <c:pt idx="23">
                  <c:v>44</c:v>
                </c:pt>
                <c:pt idx="24">
                  <c:v>45</c:v>
                </c:pt>
                <c:pt idx="25">
                  <c:v>46</c:v>
                </c:pt>
                <c:pt idx="26">
                  <c:v>47</c:v>
                </c:pt>
                <c:pt idx="27">
                  <c:v>48</c:v>
                </c:pt>
                <c:pt idx="28">
                  <c:v>49</c:v>
                </c:pt>
                <c:pt idx="29">
                  <c:v>50</c:v>
                </c:pt>
                <c:pt idx="30">
                  <c:v>51</c:v>
                </c:pt>
                <c:pt idx="31">
                  <c:v>52</c:v>
                </c:pt>
                <c:pt idx="32">
                  <c:v>53</c:v>
                </c:pt>
                <c:pt idx="33">
                  <c:v>54</c:v>
                </c:pt>
                <c:pt idx="34">
                  <c:v>55</c:v>
                </c:pt>
                <c:pt idx="35">
                  <c:v>56</c:v>
                </c:pt>
                <c:pt idx="36">
                  <c:v>57</c:v>
                </c:pt>
                <c:pt idx="37">
                  <c:v>58</c:v>
                </c:pt>
                <c:pt idx="38">
                  <c:v>59</c:v>
                </c:pt>
                <c:pt idx="39">
                  <c:v>60</c:v>
                </c:pt>
                <c:pt idx="40">
                  <c:v>61</c:v>
                </c:pt>
                <c:pt idx="41">
                  <c:v>62</c:v>
                </c:pt>
                <c:pt idx="42">
                  <c:v>63</c:v>
                </c:pt>
                <c:pt idx="43">
                  <c:v>64</c:v>
                </c:pt>
                <c:pt idx="44">
                  <c:v>65</c:v>
                </c:pt>
                <c:pt idx="45">
                  <c:v>66</c:v>
                </c:pt>
                <c:pt idx="46">
                  <c:v>67</c:v>
                </c:pt>
                <c:pt idx="47">
                  <c:v>68</c:v>
                </c:pt>
                <c:pt idx="48">
                  <c:v>69</c:v>
                </c:pt>
                <c:pt idx="49">
                  <c:v>70</c:v>
                </c:pt>
                <c:pt idx="50">
                  <c:v>71</c:v>
                </c:pt>
                <c:pt idx="51">
                  <c:v>72</c:v>
                </c:pt>
                <c:pt idx="52">
                  <c:v>73</c:v>
                </c:pt>
                <c:pt idx="53">
                  <c:v>74</c:v>
                </c:pt>
                <c:pt idx="54">
                  <c:v>75</c:v>
                </c:pt>
                <c:pt idx="55">
                  <c:v>76</c:v>
                </c:pt>
                <c:pt idx="56">
                  <c:v>77</c:v>
                </c:pt>
                <c:pt idx="57">
                  <c:v>78</c:v>
                </c:pt>
                <c:pt idx="58">
                  <c:v>79</c:v>
                </c:pt>
                <c:pt idx="59">
                  <c:v>80</c:v>
                </c:pt>
                <c:pt idx="60">
                  <c:v>81</c:v>
                </c:pt>
                <c:pt idx="61">
                  <c:v>82</c:v>
                </c:pt>
                <c:pt idx="62">
                  <c:v>83</c:v>
                </c:pt>
                <c:pt idx="63">
                  <c:v>84</c:v>
                </c:pt>
                <c:pt idx="64">
                  <c:v>85</c:v>
                </c:pt>
                <c:pt idx="65">
                  <c:v>86</c:v>
                </c:pt>
                <c:pt idx="66">
                  <c:v>87</c:v>
                </c:pt>
                <c:pt idx="67">
                  <c:v>88</c:v>
                </c:pt>
                <c:pt idx="68">
                  <c:v>89</c:v>
                </c:pt>
                <c:pt idx="69">
                  <c:v>90</c:v>
                </c:pt>
                <c:pt idx="70">
                  <c:v>91</c:v>
                </c:pt>
                <c:pt idx="71">
                  <c:v>92</c:v>
                </c:pt>
                <c:pt idx="72">
                  <c:v>93</c:v>
                </c:pt>
                <c:pt idx="73">
                  <c:v>94</c:v>
                </c:pt>
                <c:pt idx="74">
                  <c:v>95</c:v>
                </c:pt>
                <c:pt idx="75">
                  <c:v>96</c:v>
                </c:pt>
                <c:pt idx="76">
                  <c:v>97</c:v>
                </c:pt>
                <c:pt idx="77">
                  <c:v>98</c:v>
                </c:pt>
                <c:pt idx="78">
                  <c:v>99</c:v>
                </c:pt>
                <c:pt idx="79">
                  <c:v>100</c:v>
                </c:pt>
                <c:pt idx="80">
                  <c:v>101</c:v>
                </c:pt>
                <c:pt idx="81">
                  <c:v>102</c:v>
                </c:pt>
                <c:pt idx="82">
                  <c:v>103</c:v>
                </c:pt>
                <c:pt idx="83">
                  <c:v>104</c:v>
                </c:pt>
                <c:pt idx="84">
                  <c:v>105</c:v>
                </c:pt>
                <c:pt idx="85">
                  <c:v>106</c:v>
                </c:pt>
                <c:pt idx="86">
                  <c:v>107</c:v>
                </c:pt>
                <c:pt idx="87">
                  <c:v>108</c:v>
                </c:pt>
                <c:pt idx="88">
                  <c:v>109</c:v>
                </c:pt>
                <c:pt idx="89">
                  <c:v>110</c:v>
                </c:pt>
              </c:numCache>
            </c:numRef>
          </c:cat>
          <c:val>
            <c:numRef>
              <c:f>transmission!$I$22:$I$111</c:f>
              <c:numCache>
                <c:formatCode>General</c:formatCode>
                <c:ptCount val="90"/>
                <c:pt idx="14">
                  <c:v>36.563063063063062</c:v>
                </c:pt>
                <c:pt idx="15">
                  <c:v>43.29054054054054</c:v>
                </c:pt>
                <c:pt idx="16">
                  <c:v>39.276867030965391</c:v>
                </c:pt>
                <c:pt idx="17">
                  <c:v>31.789750328515112</c:v>
                </c:pt>
                <c:pt idx="18">
                  <c:v>24.61436672967864</c:v>
                </c:pt>
                <c:pt idx="19">
                  <c:v>19.822909346451159</c:v>
                </c:pt>
                <c:pt idx="20">
                  <c:v>7.9274057400112543</c:v>
                </c:pt>
                <c:pt idx="21">
                  <c:v>8.3882948790095675</c:v>
                </c:pt>
                <c:pt idx="22">
                  <c:v>5.8052212930858662</c:v>
                </c:pt>
                <c:pt idx="23">
                  <c:v>7.302790217016879</c:v>
                </c:pt>
                <c:pt idx="24">
                  <c:v>6.6060394240178946</c:v>
                </c:pt>
                <c:pt idx="25">
                  <c:v>4.0325668784110222</c:v>
                </c:pt>
                <c:pt idx="26">
                  <c:v>3.3027658630380126</c:v>
                </c:pt>
                <c:pt idx="27">
                  <c:v>2.5968941120038376</c:v>
                </c:pt>
                <c:pt idx="28">
                  <c:v>2.1366386981947625</c:v>
                </c:pt>
                <c:pt idx="29">
                  <c:v>1.1027929385411297</c:v>
                </c:pt>
                <c:pt idx="30">
                  <c:v>1.0732185211921212</c:v>
                </c:pt>
                <c:pt idx="31">
                  <c:v>1.0445581689976495</c:v>
                </c:pt>
                <c:pt idx="32">
                  <c:v>1.0389416685580883</c:v>
                </c:pt>
                <c:pt idx="33">
                  <c:v>1.0330963550482823</c:v>
                </c:pt>
                <c:pt idx="34">
                  <c:v>1.0295474200057653</c:v>
                </c:pt>
                <c:pt idx="35">
                  <c:v>1.0338961412020045</c:v>
                </c:pt>
                <c:pt idx="36">
                  <c:v>1.0172117845328006</c:v>
                </c:pt>
                <c:pt idx="37">
                  <c:v>1.0235940328319082</c:v>
                </c:pt>
                <c:pt idx="38">
                  <c:v>1.0253083827212344</c:v>
                </c:pt>
                <c:pt idx="39">
                  <c:v>1.0239403574846417</c:v>
                </c:pt>
                <c:pt idx="40">
                  <c:v>1.0263856290364644</c:v>
                </c:pt>
                <c:pt idx="41">
                  <c:v>1.0229739618269407</c:v>
                </c:pt>
                <c:pt idx="42">
                  <c:v>1.0197681827836271</c:v>
                </c:pt>
                <c:pt idx="43">
                  <c:v>1.0149991709001009</c:v>
                </c:pt>
                <c:pt idx="44">
                  <c:v>1.0083548806552378</c:v>
                </c:pt>
                <c:pt idx="45">
                  <c:v>1.007287304591449</c:v>
                </c:pt>
                <c:pt idx="46">
                  <c:v>1.006679857774075</c:v>
                </c:pt>
                <c:pt idx="47">
                  <c:v>1.0055694172161824</c:v>
                </c:pt>
                <c:pt idx="48">
                  <c:v>1.0041057717961639</c:v>
                </c:pt>
                <c:pt idx="49">
                  <c:v>1.0024855012427507</c:v>
                </c:pt>
                <c:pt idx="50">
                  <c:v>1.001581296367452</c:v>
                </c:pt>
                <c:pt idx="51">
                  <c:v>1.0010929445995245</c:v>
                </c:pt>
                <c:pt idx="52">
                  <c:v>1.0006347519300887</c:v>
                </c:pt>
                <c:pt idx="53">
                  <c:v>1.0004427390791026</c:v>
                </c:pt>
                <c:pt idx="54">
                  <c:v>1.0003098579080165</c:v>
                </c:pt>
                <c:pt idx="55">
                  <c:v>1.0002508077484842</c:v>
                </c:pt>
                <c:pt idx="56">
                  <c:v>1.0001917800135722</c:v>
                </c:pt>
                <c:pt idx="57">
                  <c:v>1.0001475143826524</c:v>
                </c:pt>
                <c:pt idx="58">
                  <c:v>1.0000885034073812</c:v>
                </c:pt>
                <c:pt idx="59">
                  <c:v>1.0000294993952623</c:v>
                </c:pt>
                <c:pt idx="60">
                  <c:v>1.0000147494800808</c:v>
                </c:pt>
                <c:pt idx="61">
                  <c:v>1</c:v>
                </c:pt>
                <c:pt idx="62">
                  <c:v>1</c:v>
                </c:pt>
                <c:pt idx="63">
                  <c:v>1.0000147492625369</c:v>
                </c:pt>
                <c:pt idx="64">
                  <c:v>1.0000147492625369</c:v>
                </c:pt>
                <c:pt idx="65">
                  <c:v>1.0000147492625369</c:v>
                </c:pt>
                <c:pt idx="66">
                  <c:v>1.0000147492625369</c:v>
                </c:pt>
                <c:pt idx="67">
                  <c:v>1</c:v>
                </c:pt>
                <c:pt idx="68">
                  <c:v>1</c:v>
                </c:pt>
                <c:pt idx="69">
                  <c:v>1</c:v>
                </c:pt>
                <c:pt idx="70">
                  <c:v>1</c:v>
                </c:pt>
                <c:pt idx="71">
                  <c:v>1.0000147490449993</c:v>
                </c:pt>
                <c:pt idx="72">
                  <c:v>1.0000147490449993</c:v>
                </c:pt>
                <c:pt idx="73">
                  <c:v>1.0000147490449993</c:v>
                </c:pt>
                <c:pt idx="74">
                  <c:v>1.0000294980899986</c:v>
                </c:pt>
                <c:pt idx="75">
                  <c:v>1.0000147488274682</c:v>
                </c:pt>
                <c:pt idx="76">
                  <c:v>1.0000147488274682</c:v>
                </c:pt>
                <c:pt idx="77">
                  <c:v>1.0000147488274682</c:v>
                </c:pt>
                <c:pt idx="78">
                  <c:v>1</c:v>
                </c:pt>
                <c:pt idx="79">
                  <c:v>1</c:v>
                </c:pt>
                <c:pt idx="80">
                  <c:v>1</c:v>
                </c:pt>
                <c:pt idx="81">
                  <c:v>1</c:v>
                </c:pt>
                <c:pt idx="82">
                  <c:v>1</c:v>
                </c:pt>
                <c:pt idx="83">
                  <c:v>1</c:v>
                </c:pt>
                <c:pt idx="84">
                  <c:v>1</c:v>
                </c:pt>
                <c:pt idx="85">
                  <c:v>1</c:v>
                </c:pt>
                <c:pt idx="86">
                  <c:v>1</c:v>
                </c:pt>
                <c:pt idx="87">
                  <c:v>1.0047932982316417</c:v>
                </c:pt>
                <c:pt idx="88">
                  <c:v>1.0047932982316417</c:v>
                </c:pt>
                <c:pt idx="89">
                  <c:v>1.0047932982316417</c:v>
                </c:pt>
              </c:numCache>
            </c:numRef>
          </c:val>
          <c:smooth val="0"/>
          <c:extLst>
            <c:ext xmlns:c16="http://schemas.microsoft.com/office/drawing/2014/chart" uri="{C3380CC4-5D6E-409C-BE32-E72D297353CC}">
              <c16:uniqueId val="{00000001-7F3D-46D7-9913-2BB6FE30BD4E}"/>
            </c:ext>
          </c:extLst>
        </c:ser>
        <c:ser>
          <c:idx val="2"/>
          <c:order val="2"/>
          <c:tx>
            <c:strRef>
              <c:f>transmission!$J$1</c:f>
              <c:strCache>
                <c:ptCount val="1"/>
                <c:pt idx="0">
                  <c:v>Saudi</c:v>
                </c:pt>
              </c:strCache>
            </c:strRef>
          </c:tx>
          <c:spPr>
            <a:ln w="28575" cap="rnd">
              <a:solidFill>
                <a:schemeClr val="accent3"/>
              </a:solidFill>
              <a:round/>
            </a:ln>
            <a:effectLst/>
          </c:spPr>
          <c:marker>
            <c:symbol val="none"/>
          </c:marker>
          <c:cat>
            <c:numRef>
              <c:f>transmission!$A$22:$A$111</c:f>
              <c:numCache>
                <c:formatCode>General</c:formatCode>
                <c:ptCount val="90"/>
                <c:pt idx="0">
                  <c:v>21</c:v>
                </c:pt>
                <c:pt idx="1">
                  <c:v>22</c:v>
                </c:pt>
                <c:pt idx="2">
                  <c:v>23</c:v>
                </c:pt>
                <c:pt idx="3">
                  <c:v>24</c:v>
                </c:pt>
                <c:pt idx="4">
                  <c:v>25</c:v>
                </c:pt>
                <c:pt idx="5">
                  <c:v>26</c:v>
                </c:pt>
                <c:pt idx="6">
                  <c:v>27</c:v>
                </c:pt>
                <c:pt idx="7">
                  <c:v>28</c:v>
                </c:pt>
                <c:pt idx="8">
                  <c:v>29</c:v>
                </c:pt>
                <c:pt idx="9">
                  <c:v>30</c:v>
                </c:pt>
                <c:pt idx="10">
                  <c:v>31</c:v>
                </c:pt>
                <c:pt idx="11">
                  <c:v>32</c:v>
                </c:pt>
                <c:pt idx="12">
                  <c:v>33</c:v>
                </c:pt>
                <c:pt idx="13">
                  <c:v>34</c:v>
                </c:pt>
                <c:pt idx="14">
                  <c:v>35</c:v>
                </c:pt>
                <c:pt idx="15">
                  <c:v>36</c:v>
                </c:pt>
                <c:pt idx="16">
                  <c:v>37</c:v>
                </c:pt>
                <c:pt idx="17">
                  <c:v>38</c:v>
                </c:pt>
                <c:pt idx="18">
                  <c:v>39</c:v>
                </c:pt>
                <c:pt idx="19">
                  <c:v>40</c:v>
                </c:pt>
                <c:pt idx="20">
                  <c:v>41</c:v>
                </c:pt>
                <c:pt idx="21">
                  <c:v>42</c:v>
                </c:pt>
                <c:pt idx="22">
                  <c:v>43</c:v>
                </c:pt>
                <c:pt idx="23">
                  <c:v>44</c:v>
                </c:pt>
                <c:pt idx="24">
                  <c:v>45</c:v>
                </c:pt>
                <c:pt idx="25">
                  <c:v>46</c:v>
                </c:pt>
                <c:pt idx="26">
                  <c:v>47</c:v>
                </c:pt>
                <c:pt idx="27">
                  <c:v>48</c:v>
                </c:pt>
                <c:pt idx="28">
                  <c:v>49</c:v>
                </c:pt>
                <c:pt idx="29">
                  <c:v>50</c:v>
                </c:pt>
                <c:pt idx="30">
                  <c:v>51</c:v>
                </c:pt>
                <c:pt idx="31">
                  <c:v>52</c:v>
                </c:pt>
                <c:pt idx="32">
                  <c:v>53</c:v>
                </c:pt>
                <c:pt idx="33">
                  <c:v>54</c:v>
                </c:pt>
                <c:pt idx="34">
                  <c:v>55</c:v>
                </c:pt>
                <c:pt idx="35">
                  <c:v>56</c:v>
                </c:pt>
                <c:pt idx="36">
                  <c:v>57</c:v>
                </c:pt>
                <c:pt idx="37">
                  <c:v>58</c:v>
                </c:pt>
                <c:pt idx="38">
                  <c:v>59</c:v>
                </c:pt>
                <c:pt idx="39">
                  <c:v>60</c:v>
                </c:pt>
                <c:pt idx="40">
                  <c:v>61</c:v>
                </c:pt>
                <c:pt idx="41">
                  <c:v>62</c:v>
                </c:pt>
                <c:pt idx="42">
                  <c:v>63</c:v>
                </c:pt>
                <c:pt idx="43">
                  <c:v>64</c:v>
                </c:pt>
                <c:pt idx="44">
                  <c:v>65</c:v>
                </c:pt>
                <c:pt idx="45">
                  <c:v>66</c:v>
                </c:pt>
                <c:pt idx="46">
                  <c:v>67</c:v>
                </c:pt>
                <c:pt idx="47">
                  <c:v>68</c:v>
                </c:pt>
                <c:pt idx="48">
                  <c:v>69</c:v>
                </c:pt>
                <c:pt idx="49">
                  <c:v>70</c:v>
                </c:pt>
                <c:pt idx="50">
                  <c:v>71</c:v>
                </c:pt>
                <c:pt idx="51">
                  <c:v>72</c:v>
                </c:pt>
                <c:pt idx="52">
                  <c:v>73</c:v>
                </c:pt>
                <c:pt idx="53">
                  <c:v>74</c:v>
                </c:pt>
                <c:pt idx="54">
                  <c:v>75</c:v>
                </c:pt>
                <c:pt idx="55">
                  <c:v>76</c:v>
                </c:pt>
                <c:pt idx="56">
                  <c:v>77</c:v>
                </c:pt>
                <c:pt idx="57">
                  <c:v>78</c:v>
                </c:pt>
                <c:pt idx="58">
                  <c:v>79</c:v>
                </c:pt>
                <c:pt idx="59">
                  <c:v>80</c:v>
                </c:pt>
                <c:pt idx="60">
                  <c:v>81</c:v>
                </c:pt>
                <c:pt idx="61">
                  <c:v>82</c:v>
                </c:pt>
                <c:pt idx="62">
                  <c:v>83</c:v>
                </c:pt>
                <c:pt idx="63">
                  <c:v>84</c:v>
                </c:pt>
                <c:pt idx="64">
                  <c:v>85</c:v>
                </c:pt>
                <c:pt idx="65">
                  <c:v>86</c:v>
                </c:pt>
                <c:pt idx="66">
                  <c:v>87</c:v>
                </c:pt>
                <c:pt idx="67">
                  <c:v>88</c:v>
                </c:pt>
                <c:pt idx="68">
                  <c:v>89</c:v>
                </c:pt>
                <c:pt idx="69">
                  <c:v>90</c:v>
                </c:pt>
                <c:pt idx="70">
                  <c:v>91</c:v>
                </c:pt>
                <c:pt idx="71">
                  <c:v>92</c:v>
                </c:pt>
                <c:pt idx="72">
                  <c:v>93</c:v>
                </c:pt>
                <c:pt idx="73">
                  <c:v>94</c:v>
                </c:pt>
                <c:pt idx="74">
                  <c:v>95</c:v>
                </c:pt>
                <c:pt idx="75">
                  <c:v>96</c:v>
                </c:pt>
                <c:pt idx="76">
                  <c:v>97</c:v>
                </c:pt>
                <c:pt idx="77">
                  <c:v>98</c:v>
                </c:pt>
                <c:pt idx="78">
                  <c:v>99</c:v>
                </c:pt>
                <c:pt idx="79">
                  <c:v>100</c:v>
                </c:pt>
                <c:pt idx="80">
                  <c:v>101</c:v>
                </c:pt>
                <c:pt idx="81">
                  <c:v>102</c:v>
                </c:pt>
                <c:pt idx="82">
                  <c:v>103</c:v>
                </c:pt>
                <c:pt idx="83">
                  <c:v>104</c:v>
                </c:pt>
                <c:pt idx="84">
                  <c:v>105</c:v>
                </c:pt>
                <c:pt idx="85">
                  <c:v>106</c:v>
                </c:pt>
                <c:pt idx="86">
                  <c:v>107</c:v>
                </c:pt>
                <c:pt idx="87">
                  <c:v>108</c:v>
                </c:pt>
                <c:pt idx="88">
                  <c:v>109</c:v>
                </c:pt>
                <c:pt idx="89">
                  <c:v>110</c:v>
                </c:pt>
              </c:numCache>
            </c:numRef>
          </c:cat>
          <c:val>
            <c:numRef>
              <c:f>transmission!$J$22:$J$111</c:f>
              <c:numCache>
                <c:formatCode>General</c:formatCode>
                <c:ptCount val="90"/>
                <c:pt idx="0">
                  <c:v>33.06666666666667</c:v>
                </c:pt>
                <c:pt idx="1">
                  <c:v>27.1</c:v>
                </c:pt>
                <c:pt idx="2">
                  <c:v>35.523809523809526</c:v>
                </c:pt>
                <c:pt idx="3">
                  <c:v>19</c:v>
                </c:pt>
                <c:pt idx="4">
                  <c:v>10.767441860465116</c:v>
                </c:pt>
                <c:pt idx="5">
                  <c:v>9.7184466019417481</c:v>
                </c:pt>
                <c:pt idx="6">
                  <c:v>10.679611650485437</c:v>
                </c:pt>
                <c:pt idx="7">
                  <c:v>10.008474576271187</c:v>
                </c:pt>
                <c:pt idx="8">
                  <c:v>7.4970760233918128</c:v>
                </c:pt>
                <c:pt idx="9">
                  <c:v>8.1403508771929829</c:v>
                </c:pt>
                <c:pt idx="10">
                  <c:v>5.2773722627737225</c:v>
                </c:pt>
                <c:pt idx="11">
                  <c:v>4.4796511627906979</c:v>
                </c:pt>
                <c:pt idx="12">
                  <c:v>4.2015306122448983</c:v>
                </c:pt>
                <c:pt idx="13">
                  <c:v>3.2641878669275926</c:v>
                </c:pt>
                <c:pt idx="14">
                  <c:v>3.2740213523131674</c:v>
                </c:pt>
                <c:pt idx="15">
                  <c:v>2.3963494132985659</c:v>
                </c:pt>
                <c:pt idx="16">
                  <c:v>2.1055555555555556</c:v>
                </c:pt>
                <c:pt idx="17">
                  <c:v>1.8972332015810278</c:v>
                </c:pt>
                <c:pt idx="18">
                  <c:v>1.9773550724637681</c:v>
                </c:pt>
                <c:pt idx="19">
                  <c:v>2.0349127182044886</c:v>
                </c:pt>
                <c:pt idx="20">
                  <c:v>2.1046959199384143</c:v>
                </c:pt>
                <c:pt idx="21">
                  <c:v>2.070887818306951</c:v>
                </c:pt>
                <c:pt idx="22">
                  <c:v>2.1567498400511838</c:v>
                </c:pt>
                <c:pt idx="23">
                  <c:v>2.1215116279069766</c:v>
                </c:pt>
                <c:pt idx="24">
                  <c:v>2.1098143236074272</c:v>
                </c:pt>
                <c:pt idx="25">
                  <c:v>2.1289847964688571</c:v>
                </c:pt>
                <c:pt idx="26">
                  <c:v>2.2776502983019733</c:v>
                </c:pt>
                <c:pt idx="27">
                  <c:v>2.4446294754371358</c:v>
                </c:pt>
                <c:pt idx="28">
                  <c:v>2.5938579654510558</c:v>
                </c:pt>
              </c:numCache>
            </c:numRef>
          </c:val>
          <c:smooth val="0"/>
          <c:extLst>
            <c:ext xmlns:c16="http://schemas.microsoft.com/office/drawing/2014/chart" uri="{C3380CC4-5D6E-409C-BE32-E72D297353CC}">
              <c16:uniqueId val="{00000002-7F3D-46D7-9913-2BB6FE30BD4E}"/>
            </c:ext>
          </c:extLst>
        </c:ser>
        <c:dLbls>
          <c:showLegendKey val="0"/>
          <c:showVal val="0"/>
          <c:showCatName val="0"/>
          <c:showSerName val="0"/>
          <c:showPercent val="0"/>
          <c:showBubbleSize val="0"/>
        </c:dLbls>
        <c:smooth val="0"/>
        <c:axId val="772534136"/>
        <c:axId val="772534776"/>
      </c:lineChart>
      <c:catAx>
        <c:axId val="7725341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Days since onset**</a:t>
                </a:r>
              </a:p>
            </c:rich>
          </c:tx>
          <c:layout>
            <c:manualLayout>
              <c:xMode val="edge"/>
              <c:yMode val="edge"/>
              <c:x val="0.40074473638281849"/>
              <c:y val="0.8663461103049612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2534776"/>
        <c:crosses val="autoZero"/>
        <c:auto val="1"/>
        <c:lblAlgn val="ctr"/>
        <c:lblOffset val="100"/>
        <c:noMultiLvlLbl val="0"/>
      </c:catAx>
      <c:valAx>
        <c:axId val="7725347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people each confirmed case is infecting*</a:t>
                </a:r>
              </a:p>
            </c:rich>
          </c:tx>
          <c:layout>
            <c:manualLayout>
              <c:xMode val="edge"/>
              <c:yMode val="edge"/>
              <c:x val="2.6698167922289136E-2"/>
              <c:y val="0.1167527184846573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2534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Transmission</a:t>
            </a:r>
            <a:r>
              <a:rPr lang="en-ZA" baseline="0"/>
              <a:t> Numbers</a:t>
            </a:r>
            <a:endParaRPr lang="en-Z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866300219749251E-2"/>
          <c:y val="0.13372667214777265"/>
          <c:w val="0.90268047809378804"/>
          <c:h val="0.72348789734616503"/>
        </c:manualLayout>
      </c:layout>
      <c:barChart>
        <c:barDir val="col"/>
        <c:grouping val="clustered"/>
        <c:varyColors val="0"/>
        <c:ser>
          <c:idx val="0"/>
          <c:order val="0"/>
          <c:tx>
            <c:strRef>
              <c:f>transmission!$O$24</c:f>
              <c:strCache>
                <c:ptCount val="1"/>
                <c:pt idx="0">
                  <c:v>On day 49 since first case</c:v>
                </c:pt>
              </c:strCache>
            </c:strRef>
          </c:tx>
          <c:spPr>
            <a:solidFill>
              <a:schemeClr val="accent1"/>
            </a:solidFill>
            <a:ln>
              <a:noFill/>
            </a:ln>
            <a:effectLst/>
          </c:spPr>
          <c:invertIfNegative val="0"/>
          <c:dLbls>
            <c:numFmt formatCode="#,##0.00" sourceLinked="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transmission!$P$23:$U$23</c:f>
              <c:strCache>
                <c:ptCount val="6"/>
                <c:pt idx="0">
                  <c:v>Romania</c:v>
                </c:pt>
                <c:pt idx="1">
                  <c:v>Hubei Province</c:v>
                </c:pt>
                <c:pt idx="2">
                  <c:v>Saudi Arabia</c:v>
                </c:pt>
                <c:pt idx="3">
                  <c:v>Norway</c:v>
                </c:pt>
                <c:pt idx="4">
                  <c:v>Spain</c:v>
                </c:pt>
                <c:pt idx="5">
                  <c:v>France</c:v>
                </c:pt>
              </c:strCache>
            </c:strRef>
          </c:cat>
          <c:val>
            <c:numRef>
              <c:f>transmission!$P$24:$U$24</c:f>
              <c:numCache>
                <c:formatCode>General</c:formatCode>
                <c:ptCount val="6"/>
                <c:pt idx="0">
                  <c:v>1.7963414634146342</c:v>
                </c:pt>
                <c:pt idx="1">
                  <c:v>2.1366386981947625</c:v>
                </c:pt>
                <c:pt idx="2">
                  <c:v>2.5938579654510558</c:v>
                </c:pt>
                <c:pt idx="3">
                  <c:v>0.36191651244088008</c:v>
                </c:pt>
                <c:pt idx="4">
                  <c:v>39.82</c:v>
                </c:pt>
                <c:pt idx="5">
                  <c:v>39.017543859649123</c:v>
                </c:pt>
              </c:numCache>
            </c:numRef>
          </c:val>
          <c:extLst>
            <c:ext xmlns:c16="http://schemas.microsoft.com/office/drawing/2014/chart" uri="{C3380CC4-5D6E-409C-BE32-E72D297353CC}">
              <c16:uniqueId val="{00000000-5224-4073-AFB8-0DA0F1726A2C}"/>
            </c:ext>
          </c:extLst>
        </c:ser>
        <c:ser>
          <c:idx val="1"/>
          <c:order val="1"/>
          <c:tx>
            <c:strRef>
              <c:f>transmission!$O$25</c:f>
              <c:strCache>
                <c:ptCount val="1"/>
                <c:pt idx="0">
                  <c:v>As at latest day</c:v>
                </c:pt>
              </c:strCache>
            </c:strRef>
          </c:tx>
          <c:spPr>
            <a:solidFill>
              <a:schemeClr val="accent2"/>
            </a:solidFill>
            <a:ln>
              <a:noFill/>
            </a:ln>
            <a:effectLst/>
          </c:spPr>
          <c:invertIfNegative val="0"/>
          <c:dLbls>
            <c:numFmt formatCode="#,##0.00" sourceLinked="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transmission!$P$23:$U$23</c:f>
              <c:strCache>
                <c:ptCount val="6"/>
                <c:pt idx="0">
                  <c:v>Romania</c:v>
                </c:pt>
                <c:pt idx="1">
                  <c:v>Hubei Province</c:v>
                </c:pt>
                <c:pt idx="2">
                  <c:v>Saudi Arabia</c:v>
                </c:pt>
                <c:pt idx="3">
                  <c:v>Norway</c:v>
                </c:pt>
                <c:pt idx="4">
                  <c:v>Spain</c:v>
                </c:pt>
                <c:pt idx="5">
                  <c:v>France</c:v>
                </c:pt>
              </c:strCache>
            </c:strRef>
          </c:cat>
          <c:val>
            <c:numRef>
              <c:f>transmission!$P$25:$U$25</c:f>
              <c:numCache>
                <c:formatCode>General</c:formatCode>
                <c:ptCount val="6"/>
                <c:pt idx="0">
                  <c:v>1.1557801331032782</c:v>
                </c:pt>
                <c:pt idx="1">
                  <c:v>1.0047932982316417</c:v>
                </c:pt>
                <c:pt idx="2">
                  <c:v>2.5938579654510558</c:v>
                </c:pt>
                <c:pt idx="3">
                  <c:v>0.20682011935208866</c:v>
                </c:pt>
                <c:pt idx="4">
                  <c:v>0.45362355953905253</c:v>
                </c:pt>
                <c:pt idx="5">
                  <c:v>1.0553031321414168</c:v>
                </c:pt>
              </c:numCache>
            </c:numRef>
          </c:val>
          <c:extLst>
            <c:ext xmlns:c16="http://schemas.microsoft.com/office/drawing/2014/chart" uri="{C3380CC4-5D6E-409C-BE32-E72D297353CC}">
              <c16:uniqueId val="{00000001-5224-4073-AFB8-0DA0F1726A2C}"/>
            </c:ext>
          </c:extLst>
        </c:ser>
        <c:ser>
          <c:idx val="2"/>
          <c:order val="2"/>
          <c:tx>
            <c:strRef>
              <c:f>transmission!$O$26</c:f>
              <c:strCache>
                <c:ptCount val="1"/>
                <c:pt idx="0">
                  <c:v>On the day quarantines were relaxed/lifted</c:v>
                </c:pt>
              </c:strCache>
            </c:strRef>
          </c:tx>
          <c:spPr>
            <a:solidFill>
              <a:schemeClr val="accent3"/>
            </a:solidFill>
            <a:ln>
              <a:noFill/>
            </a:ln>
            <a:effectLst/>
          </c:spPr>
          <c:invertIfNegative val="0"/>
          <c:dLbls>
            <c:numFmt formatCode="#,##0.00" sourceLinked="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transmission!$P$23:$U$23</c:f>
              <c:strCache>
                <c:ptCount val="6"/>
                <c:pt idx="0">
                  <c:v>Romania</c:v>
                </c:pt>
                <c:pt idx="1">
                  <c:v>Hubei Province</c:v>
                </c:pt>
                <c:pt idx="2">
                  <c:v>Saudi Arabia</c:v>
                </c:pt>
                <c:pt idx="3">
                  <c:v>Norway</c:v>
                </c:pt>
                <c:pt idx="4">
                  <c:v>Spain</c:v>
                </c:pt>
                <c:pt idx="5">
                  <c:v>France</c:v>
                </c:pt>
              </c:strCache>
            </c:strRef>
          </c:cat>
          <c:val>
            <c:numRef>
              <c:f>transmission!$P$26:$U$26</c:f>
              <c:numCache>
                <c:formatCode>General</c:formatCode>
                <c:ptCount val="6"/>
                <c:pt idx="1">
                  <c:v>1</c:v>
                </c:pt>
                <c:pt idx="4">
                  <c:v>0.77328690720682225</c:v>
                </c:pt>
              </c:numCache>
            </c:numRef>
          </c:val>
          <c:extLst>
            <c:ext xmlns:c16="http://schemas.microsoft.com/office/drawing/2014/chart" uri="{C3380CC4-5D6E-409C-BE32-E72D297353CC}">
              <c16:uniqueId val="{00000002-5224-4073-AFB8-0DA0F1726A2C}"/>
            </c:ext>
          </c:extLst>
        </c:ser>
        <c:dLbls>
          <c:showLegendKey val="0"/>
          <c:showVal val="0"/>
          <c:showCatName val="0"/>
          <c:showSerName val="0"/>
          <c:showPercent val="0"/>
          <c:showBubbleSize val="0"/>
        </c:dLbls>
        <c:gapWidth val="219"/>
        <c:overlap val="-27"/>
        <c:axId val="772544376"/>
        <c:axId val="772550456"/>
      </c:barChart>
      <c:catAx>
        <c:axId val="772544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2550456"/>
        <c:crosses val="autoZero"/>
        <c:auto val="1"/>
        <c:lblAlgn val="ctr"/>
        <c:lblOffset val="100"/>
        <c:noMultiLvlLbl val="0"/>
      </c:catAx>
      <c:valAx>
        <c:axId val="77255045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people every confirmed case is infecting</a:t>
                </a:r>
              </a:p>
            </c:rich>
          </c:tx>
          <c:layout>
            <c:manualLayout>
              <c:xMode val="edge"/>
              <c:yMode val="edge"/>
              <c:x val="1.9444444444444445E-2"/>
              <c:y val="0.1578240740740740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2544376"/>
        <c:crosses val="autoZero"/>
        <c:crossBetween val="between"/>
      </c:valAx>
      <c:spPr>
        <a:noFill/>
        <a:ln>
          <a:noFill/>
        </a:ln>
        <a:effectLst/>
      </c:spPr>
    </c:plotArea>
    <c:legend>
      <c:legendPos val="r"/>
      <c:layout>
        <c:manualLayout>
          <c:xMode val="edge"/>
          <c:yMode val="edge"/>
          <c:x val="8.5851857950887719E-2"/>
          <c:y val="0.14778215223097116"/>
          <c:w val="0.25359367061355037"/>
          <c:h val="0.1998403027995317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Active Cases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China</c:v>
          </c:tx>
          <c:spPr>
            <a:solidFill>
              <a:schemeClr val="accent1"/>
            </a:solidFill>
            <a:ln>
              <a:noFill/>
            </a:ln>
            <a:effectLst/>
          </c:spPr>
          <c:invertIfNegative val="0"/>
          <c:val>
            <c:numRef>
              <c:f>China!$E$3:$E$84</c:f>
              <c:numCache>
                <c:formatCode>General</c:formatCode>
                <c:ptCount val="82"/>
                <c:pt idx="0">
                  <c:v>503</c:v>
                </c:pt>
                <c:pt idx="1">
                  <c:v>595</c:v>
                </c:pt>
                <c:pt idx="2">
                  <c:v>858</c:v>
                </c:pt>
                <c:pt idx="3">
                  <c:v>1325</c:v>
                </c:pt>
                <c:pt idx="4">
                  <c:v>1970</c:v>
                </c:pt>
                <c:pt idx="5">
                  <c:v>2737</c:v>
                </c:pt>
                <c:pt idx="6">
                  <c:v>5277</c:v>
                </c:pt>
                <c:pt idx="7">
                  <c:v>5834</c:v>
                </c:pt>
                <c:pt idx="8">
                  <c:v>7835</c:v>
                </c:pt>
                <c:pt idx="9">
                  <c:v>9375</c:v>
                </c:pt>
                <c:pt idx="10">
                  <c:v>11357</c:v>
                </c:pt>
                <c:pt idx="11">
                  <c:v>15806</c:v>
                </c:pt>
                <c:pt idx="12">
                  <c:v>18677</c:v>
                </c:pt>
                <c:pt idx="13">
                  <c:v>22373</c:v>
                </c:pt>
                <c:pt idx="14">
                  <c:v>25762</c:v>
                </c:pt>
                <c:pt idx="15">
                  <c:v>28477</c:v>
                </c:pt>
                <c:pt idx="16">
                  <c:v>31393</c:v>
                </c:pt>
                <c:pt idx="17">
                  <c:v>33413</c:v>
                </c:pt>
                <c:pt idx="18">
                  <c:v>35705</c:v>
                </c:pt>
                <c:pt idx="19">
                  <c:v>37424</c:v>
                </c:pt>
                <c:pt idx="20">
                  <c:v>38638</c:v>
                </c:pt>
                <c:pt idx="21">
                  <c:v>38560</c:v>
                </c:pt>
                <c:pt idx="22">
                  <c:v>52309</c:v>
                </c:pt>
                <c:pt idx="23">
                  <c:v>56860</c:v>
                </c:pt>
                <c:pt idx="24">
                  <c:v>57452</c:v>
                </c:pt>
                <c:pt idx="25">
                  <c:v>57992</c:v>
                </c:pt>
                <c:pt idx="26">
                  <c:v>58108</c:v>
                </c:pt>
                <c:pt idx="27">
                  <c:v>58002</c:v>
                </c:pt>
                <c:pt idx="28">
                  <c:v>56541</c:v>
                </c:pt>
                <c:pt idx="29">
                  <c:v>54825</c:v>
                </c:pt>
                <c:pt idx="30">
                  <c:v>54608</c:v>
                </c:pt>
                <c:pt idx="31">
                  <c:v>51859</c:v>
                </c:pt>
                <c:pt idx="32">
                  <c:v>51390</c:v>
                </c:pt>
                <c:pt idx="33">
                  <c:v>49631</c:v>
                </c:pt>
                <c:pt idx="34">
                  <c:v>47413</c:v>
                </c:pt>
                <c:pt idx="35">
                  <c:v>45365</c:v>
                </c:pt>
                <c:pt idx="36">
                  <c:v>42924</c:v>
                </c:pt>
                <c:pt idx="37">
                  <c:v>39809</c:v>
                </c:pt>
                <c:pt idx="38">
                  <c:v>37199</c:v>
                </c:pt>
                <c:pt idx="39">
                  <c:v>34898</c:v>
                </c:pt>
                <c:pt idx="40">
                  <c:v>32368</c:v>
                </c:pt>
                <c:pt idx="41">
                  <c:v>29864</c:v>
                </c:pt>
                <c:pt idx="42">
                  <c:v>27402</c:v>
                </c:pt>
                <c:pt idx="43">
                  <c:v>25230</c:v>
                </c:pt>
                <c:pt idx="44">
                  <c:v>23702</c:v>
                </c:pt>
                <c:pt idx="45">
                  <c:v>22159</c:v>
                </c:pt>
                <c:pt idx="46">
                  <c:v>20335</c:v>
                </c:pt>
                <c:pt idx="47">
                  <c:v>18933</c:v>
                </c:pt>
                <c:pt idx="48">
                  <c:v>17567</c:v>
                </c:pt>
                <c:pt idx="49">
                  <c:v>16116</c:v>
                </c:pt>
                <c:pt idx="50">
                  <c:v>14859</c:v>
                </c:pt>
                <c:pt idx="51">
                  <c:v>13569</c:v>
                </c:pt>
                <c:pt idx="52">
                  <c:v>12124</c:v>
                </c:pt>
                <c:pt idx="53">
                  <c:v>10783</c:v>
                </c:pt>
                <c:pt idx="54">
                  <c:v>9906</c:v>
                </c:pt>
                <c:pt idx="55">
                  <c:v>9030</c:v>
                </c:pt>
                <c:pt idx="56">
                  <c:v>8106</c:v>
                </c:pt>
                <c:pt idx="57">
                  <c:v>7372</c:v>
                </c:pt>
                <c:pt idx="58">
                  <c:v>6731</c:v>
                </c:pt>
                <c:pt idx="59">
                  <c:v>6189</c:v>
                </c:pt>
                <c:pt idx="60">
                  <c:v>5799</c:v>
                </c:pt>
                <c:pt idx="61">
                  <c:v>5410</c:v>
                </c:pt>
                <c:pt idx="62">
                  <c:v>5030</c:v>
                </c:pt>
                <c:pt idx="63">
                  <c:v>4603</c:v>
                </c:pt>
                <c:pt idx="64">
                  <c:v>4310</c:v>
                </c:pt>
                <c:pt idx="65">
                  <c:v>3881</c:v>
                </c:pt>
                <c:pt idx="66">
                  <c:v>3600</c:v>
                </c:pt>
                <c:pt idx="67">
                  <c:v>3236</c:v>
                </c:pt>
                <c:pt idx="68">
                  <c:v>2967</c:v>
                </c:pt>
                <c:pt idx="69">
                  <c:v>2764</c:v>
                </c:pt>
                <c:pt idx="70">
                  <c:v>2640</c:v>
                </c:pt>
                <c:pt idx="71">
                  <c:v>2545</c:v>
                </c:pt>
                <c:pt idx="72">
                  <c:v>2425</c:v>
                </c:pt>
                <c:pt idx="73">
                  <c:v>2267</c:v>
                </c:pt>
                <c:pt idx="74">
                  <c:v>2062</c:v>
                </c:pt>
                <c:pt idx="75">
                  <c:v>2020</c:v>
                </c:pt>
                <c:pt idx="76">
                  <c:v>1973</c:v>
                </c:pt>
                <c:pt idx="77">
                  <c:v>1905</c:v>
                </c:pt>
                <c:pt idx="78">
                  <c:v>1865</c:v>
                </c:pt>
                <c:pt idx="79">
                  <c:v>1810</c:v>
                </c:pt>
                <c:pt idx="80">
                  <c:v>1794</c:v>
                </c:pt>
                <c:pt idx="81">
                  <c:v>1835</c:v>
                </c:pt>
              </c:numCache>
            </c:numRef>
          </c:val>
          <c:extLst>
            <c:ext xmlns:c16="http://schemas.microsoft.com/office/drawing/2014/chart" uri="{C3380CC4-5D6E-409C-BE32-E72D297353CC}">
              <c16:uniqueId val="{00000000-2A16-47BE-B7EA-4A2EF90510CE}"/>
            </c:ext>
          </c:extLst>
        </c:ser>
        <c:ser>
          <c:idx val="1"/>
          <c:order val="1"/>
          <c:tx>
            <c:v>KSA</c:v>
          </c:tx>
          <c:spPr>
            <a:solidFill>
              <a:schemeClr val="accent4">
                <a:lumMod val="75000"/>
              </a:schemeClr>
            </a:solidFill>
            <a:ln>
              <a:noFill/>
            </a:ln>
            <a:effectLst/>
          </c:spPr>
          <c:invertIfNegative val="0"/>
          <c:val>
            <c:numRef>
              <c:f>KSA!$E$3:$E$44</c:f>
              <c:numCache>
                <c:formatCode>General</c:formatCode>
                <c:ptCount val="42"/>
                <c:pt idx="0">
                  <c:v>1</c:v>
                </c:pt>
                <c:pt idx="1">
                  <c:v>1</c:v>
                </c:pt>
                <c:pt idx="2">
                  <c:v>1</c:v>
                </c:pt>
                <c:pt idx="3">
                  <c:v>5</c:v>
                </c:pt>
                <c:pt idx="4">
                  <c:v>5</c:v>
                </c:pt>
                <c:pt idx="5">
                  <c:v>5</c:v>
                </c:pt>
                <c:pt idx="6">
                  <c:v>11</c:v>
                </c:pt>
                <c:pt idx="7">
                  <c:v>15</c:v>
                </c:pt>
                <c:pt idx="8">
                  <c:v>19</c:v>
                </c:pt>
                <c:pt idx="9">
                  <c:v>20</c:v>
                </c:pt>
                <c:pt idx="10">
                  <c:v>44</c:v>
                </c:pt>
                <c:pt idx="11">
                  <c:v>85</c:v>
                </c:pt>
                <c:pt idx="12">
                  <c:v>102</c:v>
                </c:pt>
                <c:pt idx="13">
                  <c:v>102</c:v>
                </c:pt>
                <c:pt idx="14">
                  <c:v>116</c:v>
                </c:pt>
                <c:pt idx="15">
                  <c:v>165</c:v>
                </c:pt>
                <c:pt idx="16">
                  <c:v>165</c:v>
                </c:pt>
                <c:pt idx="17">
                  <c:v>268</c:v>
                </c:pt>
                <c:pt idx="18">
                  <c:v>336</c:v>
                </c:pt>
                <c:pt idx="19">
                  <c:v>376</c:v>
                </c:pt>
                <c:pt idx="20">
                  <c:v>495</c:v>
                </c:pt>
                <c:pt idx="21">
                  <c:v>546</c:v>
                </c:pt>
                <c:pt idx="22">
                  <c:v>738</c:v>
                </c:pt>
                <c:pt idx="23">
                  <c:v>869</c:v>
                </c:pt>
                <c:pt idx="24">
                  <c:v>976</c:v>
                </c:pt>
                <c:pt idx="25">
                  <c:v>1066</c:v>
                </c:pt>
                <c:pt idx="26">
                  <c:v>1162</c:v>
                </c:pt>
                <c:pt idx="27">
                  <c:v>1225</c:v>
                </c:pt>
                <c:pt idx="28">
                  <c:v>1330</c:v>
                </c:pt>
                <c:pt idx="29">
                  <c:v>1388</c:v>
                </c:pt>
                <c:pt idx="30">
                  <c:v>1440</c:v>
                </c:pt>
                <c:pt idx="31">
                  <c:v>1536</c:v>
                </c:pt>
                <c:pt idx="32">
                  <c:v>1663</c:v>
                </c:pt>
                <c:pt idx="33">
                  <c:v>1730</c:v>
                </c:pt>
                <c:pt idx="34">
                  <c:v>1880</c:v>
                </c:pt>
                <c:pt idx="35">
                  <c:v>2016</c:v>
                </c:pt>
                <c:pt idx="36">
                  <c:v>2139</c:v>
                </c:pt>
                <c:pt idx="37">
                  <c:v>2260</c:v>
                </c:pt>
                <c:pt idx="38">
                  <c:v>2577</c:v>
                </c:pt>
                <c:pt idx="39">
                  <c:v>2919</c:v>
                </c:pt>
                <c:pt idx="40">
                  <c:v>3261</c:v>
                </c:pt>
                <c:pt idx="41">
                  <c:v>3642</c:v>
                </c:pt>
              </c:numCache>
            </c:numRef>
          </c:val>
          <c:extLst>
            <c:ext xmlns:c16="http://schemas.microsoft.com/office/drawing/2014/chart" uri="{C3380CC4-5D6E-409C-BE32-E72D297353CC}">
              <c16:uniqueId val="{00000001-2A16-47BE-B7EA-4A2EF90510CE}"/>
            </c:ext>
          </c:extLst>
        </c:ser>
        <c:dLbls>
          <c:showLegendKey val="0"/>
          <c:showVal val="0"/>
          <c:showCatName val="0"/>
          <c:showSerName val="0"/>
          <c:showPercent val="0"/>
          <c:showBubbleSize val="0"/>
        </c:dLbls>
        <c:gapWidth val="219"/>
        <c:overlap val="-27"/>
        <c:axId val="746833200"/>
        <c:axId val="746833528"/>
      </c:barChart>
      <c:catAx>
        <c:axId val="7468332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Days since first case recorded*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6833528"/>
        <c:crosses val="autoZero"/>
        <c:auto val="1"/>
        <c:lblAlgn val="ctr"/>
        <c:lblOffset val="100"/>
        <c:noMultiLvlLbl val="0"/>
      </c:catAx>
      <c:valAx>
        <c:axId val="746833528"/>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People currently infected (Logarithmic Scale)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6833200"/>
        <c:crosses val="autoZero"/>
        <c:crossBetween val="between"/>
      </c:valAx>
      <c:spPr>
        <a:noFill/>
        <a:ln>
          <a:noFill/>
        </a:ln>
        <a:effectLst/>
      </c:spPr>
    </c:plotArea>
    <c:legend>
      <c:legendPos val="r"/>
      <c:layout>
        <c:manualLayout>
          <c:xMode val="edge"/>
          <c:yMode val="edge"/>
          <c:x val="0.84112551387122436"/>
          <c:y val="0.13986974350975206"/>
          <c:w val="7.1940935623688335E-2"/>
          <c:h val="0.13106257606761473"/>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People's</a:t>
            </a:r>
            <a:r>
              <a:rPr lang="en-US" baseline="0"/>
              <a:t> Republic of China</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China!$B$2</c:f>
              <c:strCache>
                <c:ptCount val="1"/>
                <c:pt idx="0">
                  <c:v>Recovered</c:v>
                </c:pt>
              </c:strCache>
            </c:strRef>
          </c:tx>
          <c:spPr>
            <a:ln w="28575" cap="rnd">
              <a:solidFill>
                <a:schemeClr val="accent2"/>
              </a:solidFill>
              <a:round/>
            </a:ln>
            <a:effectLst/>
          </c:spPr>
          <c:marker>
            <c:symbol val="none"/>
          </c:marker>
          <c:cat>
            <c:numRef>
              <c:f>China!$A$3:$A$84</c:f>
              <c:numCache>
                <c:formatCode>m/d/yyyy</c:formatCode>
                <c:ptCount val="82"/>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numCache>
            </c:numRef>
          </c:cat>
          <c:val>
            <c:numRef>
              <c:f>China!$B$3:$B$84</c:f>
              <c:numCache>
                <c:formatCode>General</c:formatCode>
                <c:ptCount val="82"/>
                <c:pt idx="0">
                  <c:v>28</c:v>
                </c:pt>
                <c:pt idx="1">
                  <c:v>30</c:v>
                </c:pt>
                <c:pt idx="2">
                  <c:v>36</c:v>
                </c:pt>
                <c:pt idx="3">
                  <c:v>39</c:v>
                </c:pt>
                <c:pt idx="4">
                  <c:v>49</c:v>
                </c:pt>
                <c:pt idx="5">
                  <c:v>58</c:v>
                </c:pt>
                <c:pt idx="6">
                  <c:v>101</c:v>
                </c:pt>
                <c:pt idx="7">
                  <c:v>120</c:v>
                </c:pt>
                <c:pt idx="8">
                  <c:v>135</c:v>
                </c:pt>
                <c:pt idx="9">
                  <c:v>214</c:v>
                </c:pt>
                <c:pt idx="10">
                  <c:v>275</c:v>
                </c:pt>
                <c:pt idx="11">
                  <c:v>463</c:v>
                </c:pt>
                <c:pt idx="12">
                  <c:v>614</c:v>
                </c:pt>
                <c:pt idx="13">
                  <c:v>843</c:v>
                </c:pt>
                <c:pt idx="14">
                  <c:v>1115</c:v>
                </c:pt>
                <c:pt idx="15">
                  <c:v>1477</c:v>
                </c:pt>
                <c:pt idx="16">
                  <c:v>1999</c:v>
                </c:pt>
                <c:pt idx="17">
                  <c:v>2596</c:v>
                </c:pt>
                <c:pt idx="18">
                  <c:v>3219</c:v>
                </c:pt>
                <c:pt idx="19">
                  <c:v>3918</c:v>
                </c:pt>
                <c:pt idx="20">
                  <c:v>4636</c:v>
                </c:pt>
                <c:pt idx="21">
                  <c:v>5082</c:v>
                </c:pt>
                <c:pt idx="22">
                  <c:v>6217</c:v>
                </c:pt>
                <c:pt idx="23">
                  <c:v>7977</c:v>
                </c:pt>
                <c:pt idx="24">
                  <c:v>9298</c:v>
                </c:pt>
                <c:pt idx="25">
                  <c:v>10755</c:v>
                </c:pt>
                <c:pt idx="26">
                  <c:v>12462</c:v>
                </c:pt>
                <c:pt idx="27">
                  <c:v>14206</c:v>
                </c:pt>
                <c:pt idx="28">
                  <c:v>15962</c:v>
                </c:pt>
                <c:pt idx="29">
                  <c:v>18014</c:v>
                </c:pt>
                <c:pt idx="30">
                  <c:v>18704</c:v>
                </c:pt>
                <c:pt idx="31">
                  <c:v>22699</c:v>
                </c:pt>
                <c:pt idx="32">
                  <c:v>23187</c:v>
                </c:pt>
                <c:pt idx="33">
                  <c:v>25015</c:v>
                </c:pt>
                <c:pt idx="34">
                  <c:v>27676</c:v>
                </c:pt>
                <c:pt idx="35">
                  <c:v>30084</c:v>
                </c:pt>
                <c:pt idx="36">
                  <c:v>32930</c:v>
                </c:pt>
                <c:pt idx="37">
                  <c:v>36329</c:v>
                </c:pt>
                <c:pt idx="38">
                  <c:v>39320</c:v>
                </c:pt>
                <c:pt idx="39">
                  <c:v>42162</c:v>
                </c:pt>
                <c:pt idx="40">
                  <c:v>44854</c:v>
                </c:pt>
                <c:pt idx="41">
                  <c:v>47450</c:v>
                </c:pt>
                <c:pt idx="42">
                  <c:v>50001</c:v>
                </c:pt>
                <c:pt idx="43">
                  <c:v>52292</c:v>
                </c:pt>
                <c:pt idx="44">
                  <c:v>53944</c:v>
                </c:pt>
                <c:pt idx="45">
                  <c:v>55539</c:v>
                </c:pt>
                <c:pt idx="46">
                  <c:v>57388</c:v>
                </c:pt>
                <c:pt idx="47">
                  <c:v>58804</c:v>
                </c:pt>
                <c:pt idx="48">
                  <c:v>60181</c:v>
                </c:pt>
                <c:pt idx="49">
                  <c:v>61644</c:v>
                </c:pt>
                <c:pt idx="50">
                  <c:v>62901</c:v>
                </c:pt>
                <c:pt idx="51">
                  <c:v>64196</c:v>
                </c:pt>
                <c:pt idx="52">
                  <c:v>65660</c:v>
                </c:pt>
                <c:pt idx="53">
                  <c:v>67017</c:v>
                </c:pt>
                <c:pt idx="54">
                  <c:v>67910</c:v>
                </c:pt>
                <c:pt idx="55">
                  <c:v>68798</c:v>
                </c:pt>
                <c:pt idx="56">
                  <c:v>69755</c:v>
                </c:pt>
                <c:pt idx="57">
                  <c:v>70535</c:v>
                </c:pt>
                <c:pt idx="58">
                  <c:v>71266</c:v>
                </c:pt>
                <c:pt idx="59">
                  <c:v>71857</c:v>
                </c:pt>
                <c:pt idx="60">
                  <c:v>72362</c:v>
                </c:pt>
                <c:pt idx="61">
                  <c:v>72814</c:v>
                </c:pt>
                <c:pt idx="62">
                  <c:v>73280</c:v>
                </c:pt>
                <c:pt idx="63">
                  <c:v>73773</c:v>
                </c:pt>
                <c:pt idx="64">
                  <c:v>74181</c:v>
                </c:pt>
                <c:pt idx="65">
                  <c:v>74720</c:v>
                </c:pt>
                <c:pt idx="66">
                  <c:v>75100</c:v>
                </c:pt>
                <c:pt idx="67">
                  <c:v>75582</c:v>
                </c:pt>
                <c:pt idx="68">
                  <c:v>75923</c:v>
                </c:pt>
                <c:pt idx="69">
                  <c:v>76206</c:v>
                </c:pt>
                <c:pt idx="70">
                  <c:v>76405</c:v>
                </c:pt>
                <c:pt idx="71">
                  <c:v>76565</c:v>
                </c:pt>
                <c:pt idx="72">
                  <c:v>76760</c:v>
                </c:pt>
                <c:pt idx="73">
                  <c:v>76946</c:v>
                </c:pt>
                <c:pt idx="74">
                  <c:v>77207</c:v>
                </c:pt>
                <c:pt idx="75">
                  <c:v>77310</c:v>
                </c:pt>
                <c:pt idx="76">
                  <c:v>77410</c:v>
                </c:pt>
                <c:pt idx="77">
                  <c:v>77567</c:v>
                </c:pt>
                <c:pt idx="78">
                  <c:v>77679</c:v>
                </c:pt>
                <c:pt idx="79">
                  <c:v>77791</c:v>
                </c:pt>
                <c:pt idx="80">
                  <c:v>77877</c:v>
                </c:pt>
                <c:pt idx="81">
                  <c:v>77956</c:v>
                </c:pt>
              </c:numCache>
            </c:numRef>
          </c:val>
          <c:smooth val="0"/>
          <c:extLst>
            <c:ext xmlns:c16="http://schemas.microsoft.com/office/drawing/2014/chart" uri="{C3380CC4-5D6E-409C-BE32-E72D297353CC}">
              <c16:uniqueId val="{00000000-6FF6-4955-A6FC-4FA7660C9D14}"/>
            </c:ext>
          </c:extLst>
        </c:ser>
        <c:ser>
          <c:idx val="0"/>
          <c:order val="1"/>
          <c:tx>
            <c:strRef>
              <c:f>China!$C$2</c:f>
              <c:strCache>
                <c:ptCount val="1"/>
                <c:pt idx="0">
                  <c:v>Total</c:v>
                </c:pt>
              </c:strCache>
            </c:strRef>
          </c:tx>
          <c:spPr>
            <a:ln w="28575" cap="rnd">
              <a:solidFill>
                <a:schemeClr val="accent1"/>
              </a:solidFill>
              <a:round/>
            </a:ln>
            <a:effectLst/>
          </c:spPr>
          <c:marker>
            <c:symbol val="none"/>
          </c:marker>
          <c:cat>
            <c:numRef>
              <c:f>China!$A$3:$A$84</c:f>
              <c:numCache>
                <c:formatCode>m/d/yyyy</c:formatCode>
                <c:ptCount val="82"/>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numCache>
            </c:numRef>
          </c:cat>
          <c:val>
            <c:numRef>
              <c:f>China!$C$3:$C$84</c:f>
              <c:numCache>
                <c:formatCode>General</c:formatCode>
                <c:ptCount val="82"/>
                <c:pt idx="0">
                  <c:v>548</c:v>
                </c:pt>
                <c:pt idx="1">
                  <c:v>643</c:v>
                </c:pt>
                <c:pt idx="2">
                  <c:v>920</c:v>
                </c:pt>
                <c:pt idx="3">
                  <c:v>1406</c:v>
                </c:pt>
                <c:pt idx="4">
                  <c:v>2075</c:v>
                </c:pt>
                <c:pt idx="5">
                  <c:v>2877</c:v>
                </c:pt>
                <c:pt idx="6">
                  <c:v>5509</c:v>
                </c:pt>
                <c:pt idx="7">
                  <c:v>6087</c:v>
                </c:pt>
                <c:pt idx="8">
                  <c:v>8141</c:v>
                </c:pt>
                <c:pt idx="9">
                  <c:v>9802</c:v>
                </c:pt>
                <c:pt idx="10">
                  <c:v>11891</c:v>
                </c:pt>
                <c:pt idx="11">
                  <c:v>16630</c:v>
                </c:pt>
                <c:pt idx="12">
                  <c:v>19716</c:v>
                </c:pt>
                <c:pt idx="13">
                  <c:v>23707</c:v>
                </c:pt>
                <c:pt idx="14">
                  <c:v>27440</c:v>
                </c:pt>
                <c:pt idx="15">
                  <c:v>30587</c:v>
                </c:pt>
                <c:pt idx="16">
                  <c:v>34110</c:v>
                </c:pt>
                <c:pt idx="17">
                  <c:v>36814</c:v>
                </c:pt>
                <c:pt idx="18">
                  <c:v>39829</c:v>
                </c:pt>
                <c:pt idx="19">
                  <c:v>42354</c:v>
                </c:pt>
                <c:pt idx="20">
                  <c:v>44386</c:v>
                </c:pt>
                <c:pt idx="21">
                  <c:v>44759</c:v>
                </c:pt>
                <c:pt idx="22">
                  <c:v>59895</c:v>
                </c:pt>
                <c:pt idx="23">
                  <c:v>66358</c:v>
                </c:pt>
                <c:pt idx="24">
                  <c:v>68413</c:v>
                </c:pt>
                <c:pt idx="25">
                  <c:v>70513</c:v>
                </c:pt>
                <c:pt idx="26">
                  <c:v>72434</c:v>
                </c:pt>
                <c:pt idx="27">
                  <c:v>74211</c:v>
                </c:pt>
                <c:pt idx="28">
                  <c:v>74619</c:v>
                </c:pt>
                <c:pt idx="29">
                  <c:v>75077</c:v>
                </c:pt>
                <c:pt idx="30">
                  <c:v>75550</c:v>
                </c:pt>
                <c:pt idx="31">
                  <c:v>77001</c:v>
                </c:pt>
                <c:pt idx="32">
                  <c:v>77022</c:v>
                </c:pt>
                <c:pt idx="33">
                  <c:v>77241</c:v>
                </c:pt>
                <c:pt idx="34">
                  <c:v>77754</c:v>
                </c:pt>
                <c:pt idx="35">
                  <c:v>78166</c:v>
                </c:pt>
                <c:pt idx="36">
                  <c:v>78600</c:v>
                </c:pt>
                <c:pt idx="37">
                  <c:v>78928</c:v>
                </c:pt>
                <c:pt idx="38">
                  <c:v>79356</c:v>
                </c:pt>
                <c:pt idx="39">
                  <c:v>79932</c:v>
                </c:pt>
                <c:pt idx="40">
                  <c:v>80136</c:v>
                </c:pt>
                <c:pt idx="41">
                  <c:v>80261</c:v>
                </c:pt>
                <c:pt idx="42">
                  <c:v>80386</c:v>
                </c:pt>
                <c:pt idx="43">
                  <c:v>80537</c:v>
                </c:pt>
                <c:pt idx="44">
                  <c:v>80690</c:v>
                </c:pt>
                <c:pt idx="45">
                  <c:v>80770</c:v>
                </c:pt>
                <c:pt idx="46">
                  <c:v>80823</c:v>
                </c:pt>
                <c:pt idx="47">
                  <c:v>80860</c:v>
                </c:pt>
                <c:pt idx="48">
                  <c:v>80887</c:v>
                </c:pt>
                <c:pt idx="49">
                  <c:v>80921</c:v>
                </c:pt>
                <c:pt idx="50">
                  <c:v>80932</c:v>
                </c:pt>
                <c:pt idx="51">
                  <c:v>80945</c:v>
                </c:pt>
                <c:pt idx="52">
                  <c:v>80977</c:v>
                </c:pt>
                <c:pt idx="53">
                  <c:v>81003</c:v>
                </c:pt>
                <c:pt idx="54">
                  <c:v>81033</c:v>
                </c:pt>
                <c:pt idx="55">
                  <c:v>81058</c:v>
                </c:pt>
                <c:pt idx="56">
                  <c:v>81102</c:v>
                </c:pt>
                <c:pt idx="57">
                  <c:v>81156</c:v>
                </c:pt>
                <c:pt idx="58">
                  <c:v>81250</c:v>
                </c:pt>
                <c:pt idx="59">
                  <c:v>81305</c:v>
                </c:pt>
                <c:pt idx="60">
                  <c:v>81435</c:v>
                </c:pt>
                <c:pt idx="61">
                  <c:v>81498</c:v>
                </c:pt>
                <c:pt idx="62">
                  <c:v>81591</c:v>
                </c:pt>
                <c:pt idx="63">
                  <c:v>81661</c:v>
                </c:pt>
                <c:pt idx="64">
                  <c:v>81782</c:v>
                </c:pt>
                <c:pt idx="65">
                  <c:v>81897</c:v>
                </c:pt>
                <c:pt idx="66">
                  <c:v>81999</c:v>
                </c:pt>
                <c:pt idx="67">
                  <c:v>82122</c:v>
                </c:pt>
                <c:pt idx="68">
                  <c:v>82198</c:v>
                </c:pt>
                <c:pt idx="69">
                  <c:v>82279</c:v>
                </c:pt>
                <c:pt idx="70">
                  <c:v>82361</c:v>
                </c:pt>
                <c:pt idx="71">
                  <c:v>82432</c:v>
                </c:pt>
                <c:pt idx="72">
                  <c:v>82511</c:v>
                </c:pt>
                <c:pt idx="73">
                  <c:v>82543</c:v>
                </c:pt>
                <c:pt idx="74">
                  <c:v>82602</c:v>
                </c:pt>
                <c:pt idx="75">
                  <c:v>82665</c:v>
                </c:pt>
                <c:pt idx="76">
                  <c:v>82718</c:v>
                </c:pt>
                <c:pt idx="77">
                  <c:v>82809</c:v>
                </c:pt>
                <c:pt idx="78">
                  <c:v>82883</c:v>
                </c:pt>
                <c:pt idx="79">
                  <c:v>82941</c:v>
                </c:pt>
                <c:pt idx="80">
                  <c:v>83014</c:v>
                </c:pt>
                <c:pt idx="81">
                  <c:v>83134</c:v>
                </c:pt>
              </c:numCache>
            </c:numRef>
          </c:val>
          <c:smooth val="0"/>
          <c:extLst>
            <c:ext xmlns:c16="http://schemas.microsoft.com/office/drawing/2014/chart" uri="{C3380CC4-5D6E-409C-BE32-E72D297353CC}">
              <c16:uniqueId val="{00000001-6FF6-4955-A6FC-4FA7660C9D14}"/>
            </c:ext>
          </c:extLst>
        </c:ser>
        <c:ser>
          <c:idx val="2"/>
          <c:order val="2"/>
          <c:tx>
            <c:strRef>
              <c:f>China!$D$2</c:f>
              <c:strCache>
                <c:ptCount val="1"/>
                <c:pt idx="0">
                  <c:v>Death</c:v>
                </c:pt>
              </c:strCache>
            </c:strRef>
          </c:tx>
          <c:spPr>
            <a:ln w="28575" cap="rnd">
              <a:solidFill>
                <a:schemeClr val="accent3"/>
              </a:solidFill>
              <a:round/>
            </a:ln>
            <a:effectLst/>
          </c:spPr>
          <c:marker>
            <c:symbol val="none"/>
          </c:marker>
          <c:cat>
            <c:numRef>
              <c:f>China!$A$3:$A$84</c:f>
              <c:numCache>
                <c:formatCode>m/d/yyyy</c:formatCode>
                <c:ptCount val="82"/>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numCache>
            </c:numRef>
          </c:cat>
          <c:val>
            <c:numRef>
              <c:f>China!$D$3:$D$84</c:f>
              <c:numCache>
                <c:formatCode>General</c:formatCode>
                <c:ptCount val="82"/>
                <c:pt idx="0">
                  <c:v>17</c:v>
                </c:pt>
                <c:pt idx="1">
                  <c:v>18</c:v>
                </c:pt>
                <c:pt idx="2">
                  <c:v>26</c:v>
                </c:pt>
                <c:pt idx="3">
                  <c:v>42</c:v>
                </c:pt>
                <c:pt idx="4">
                  <c:v>56</c:v>
                </c:pt>
                <c:pt idx="5">
                  <c:v>82</c:v>
                </c:pt>
                <c:pt idx="6">
                  <c:v>131</c:v>
                </c:pt>
                <c:pt idx="7">
                  <c:v>133</c:v>
                </c:pt>
                <c:pt idx="8">
                  <c:v>171</c:v>
                </c:pt>
                <c:pt idx="9">
                  <c:v>213</c:v>
                </c:pt>
                <c:pt idx="10">
                  <c:v>259</c:v>
                </c:pt>
                <c:pt idx="11">
                  <c:v>361</c:v>
                </c:pt>
                <c:pt idx="12">
                  <c:v>425</c:v>
                </c:pt>
                <c:pt idx="13">
                  <c:v>491</c:v>
                </c:pt>
                <c:pt idx="14">
                  <c:v>563</c:v>
                </c:pt>
                <c:pt idx="15">
                  <c:v>633</c:v>
                </c:pt>
                <c:pt idx="16">
                  <c:v>718</c:v>
                </c:pt>
                <c:pt idx="17">
                  <c:v>805</c:v>
                </c:pt>
                <c:pt idx="18">
                  <c:v>905</c:v>
                </c:pt>
                <c:pt idx="19">
                  <c:v>1012</c:v>
                </c:pt>
                <c:pt idx="20">
                  <c:v>1112</c:v>
                </c:pt>
                <c:pt idx="21">
                  <c:v>1117</c:v>
                </c:pt>
                <c:pt idx="22">
                  <c:v>1369</c:v>
                </c:pt>
                <c:pt idx="23">
                  <c:v>1521</c:v>
                </c:pt>
                <c:pt idx="24">
                  <c:v>1663</c:v>
                </c:pt>
                <c:pt idx="25">
                  <c:v>1766</c:v>
                </c:pt>
                <c:pt idx="26">
                  <c:v>1864</c:v>
                </c:pt>
                <c:pt idx="27">
                  <c:v>2003</c:v>
                </c:pt>
                <c:pt idx="28">
                  <c:v>2116</c:v>
                </c:pt>
                <c:pt idx="29">
                  <c:v>2238</c:v>
                </c:pt>
                <c:pt idx="30">
                  <c:v>2238</c:v>
                </c:pt>
                <c:pt idx="31">
                  <c:v>2443</c:v>
                </c:pt>
                <c:pt idx="32">
                  <c:v>2445</c:v>
                </c:pt>
                <c:pt idx="33">
                  <c:v>2595</c:v>
                </c:pt>
                <c:pt idx="34">
                  <c:v>2665</c:v>
                </c:pt>
                <c:pt idx="35">
                  <c:v>2717</c:v>
                </c:pt>
                <c:pt idx="36">
                  <c:v>2746</c:v>
                </c:pt>
                <c:pt idx="37">
                  <c:v>2790</c:v>
                </c:pt>
                <c:pt idx="38">
                  <c:v>2837</c:v>
                </c:pt>
                <c:pt idx="39">
                  <c:v>2872</c:v>
                </c:pt>
                <c:pt idx="40">
                  <c:v>2914</c:v>
                </c:pt>
                <c:pt idx="41">
                  <c:v>2947</c:v>
                </c:pt>
                <c:pt idx="42">
                  <c:v>2983</c:v>
                </c:pt>
                <c:pt idx="43">
                  <c:v>3015</c:v>
                </c:pt>
                <c:pt idx="44">
                  <c:v>3044</c:v>
                </c:pt>
                <c:pt idx="45">
                  <c:v>3072</c:v>
                </c:pt>
                <c:pt idx="46">
                  <c:v>3100</c:v>
                </c:pt>
                <c:pt idx="47">
                  <c:v>3123</c:v>
                </c:pt>
                <c:pt idx="48">
                  <c:v>3139</c:v>
                </c:pt>
                <c:pt idx="49">
                  <c:v>3161</c:v>
                </c:pt>
                <c:pt idx="50">
                  <c:v>3172</c:v>
                </c:pt>
                <c:pt idx="51">
                  <c:v>3180</c:v>
                </c:pt>
                <c:pt idx="52">
                  <c:v>3193</c:v>
                </c:pt>
                <c:pt idx="53">
                  <c:v>3203</c:v>
                </c:pt>
                <c:pt idx="54">
                  <c:v>3217</c:v>
                </c:pt>
                <c:pt idx="55">
                  <c:v>3230</c:v>
                </c:pt>
                <c:pt idx="56">
                  <c:v>3241</c:v>
                </c:pt>
                <c:pt idx="57">
                  <c:v>3249</c:v>
                </c:pt>
                <c:pt idx="58">
                  <c:v>3253</c:v>
                </c:pt>
                <c:pt idx="59">
                  <c:v>3259</c:v>
                </c:pt>
                <c:pt idx="60">
                  <c:v>3274</c:v>
                </c:pt>
                <c:pt idx="61">
                  <c:v>3274</c:v>
                </c:pt>
                <c:pt idx="62">
                  <c:v>3281</c:v>
                </c:pt>
                <c:pt idx="63">
                  <c:v>3285</c:v>
                </c:pt>
                <c:pt idx="64">
                  <c:v>3291</c:v>
                </c:pt>
                <c:pt idx="65">
                  <c:v>3296</c:v>
                </c:pt>
                <c:pt idx="66">
                  <c:v>3299</c:v>
                </c:pt>
                <c:pt idx="67">
                  <c:v>3304</c:v>
                </c:pt>
                <c:pt idx="68">
                  <c:v>3308</c:v>
                </c:pt>
                <c:pt idx="69">
                  <c:v>3309</c:v>
                </c:pt>
                <c:pt idx="70">
                  <c:v>3316</c:v>
                </c:pt>
                <c:pt idx="71">
                  <c:v>3322</c:v>
                </c:pt>
                <c:pt idx="72">
                  <c:v>3326</c:v>
                </c:pt>
                <c:pt idx="73">
                  <c:v>3330</c:v>
                </c:pt>
                <c:pt idx="74">
                  <c:v>3333</c:v>
                </c:pt>
                <c:pt idx="75">
                  <c:v>3335</c:v>
                </c:pt>
                <c:pt idx="76">
                  <c:v>3335</c:v>
                </c:pt>
                <c:pt idx="77">
                  <c:v>3337</c:v>
                </c:pt>
                <c:pt idx="78">
                  <c:v>3339</c:v>
                </c:pt>
                <c:pt idx="79">
                  <c:v>3340</c:v>
                </c:pt>
                <c:pt idx="80">
                  <c:v>3343</c:v>
                </c:pt>
                <c:pt idx="81">
                  <c:v>3343</c:v>
                </c:pt>
              </c:numCache>
            </c:numRef>
          </c:val>
          <c:smooth val="0"/>
          <c:extLst>
            <c:ext xmlns:c16="http://schemas.microsoft.com/office/drawing/2014/chart" uri="{C3380CC4-5D6E-409C-BE32-E72D297353CC}">
              <c16:uniqueId val="{00000002-6FF6-4955-A6FC-4FA7660C9D14}"/>
            </c:ext>
          </c:extLst>
        </c:ser>
        <c:dLbls>
          <c:showLegendKey val="0"/>
          <c:showVal val="0"/>
          <c:showCatName val="0"/>
          <c:showSerName val="0"/>
          <c:showPercent val="0"/>
          <c:showBubbleSize val="0"/>
        </c:dLbls>
        <c:smooth val="0"/>
        <c:axId val="780393032"/>
        <c:axId val="780394016"/>
      </c:lineChart>
      <c:dateAx>
        <c:axId val="78039303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4016"/>
        <c:crosses val="autoZero"/>
        <c:auto val="1"/>
        <c:lblOffset val="100"/>
        <c:baseTimeUnit val="days"/>
      </c:dateAx>
      <c:valAx>
        <c:axId val="78039401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people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3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People's</a:t>
            </a:r>
            <a:r>
              <a:rPr lang="en-US" baseline="0"/>
              <a:t> Republic of China</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China!$B$2</c:f>
              <c:strCache>
                <c:ptCount val="1"/>
                <c:pt idx="0">
                  <c:v>Recovered</c:v>
                </c:pt>
              </c:strCache>
            </c:strRef>
          </c:tx>
          <c:spPr>
            <a:ln w="28575" cap="rnd">
              <a:solidFill>
                <a:schemeClr val="accent2"/>
              </a:solidFill>
              <a:round/>
            </a:ln>
            <a:effectLst/>
          </c:spPr>
          <c:marker>
            <c:symbol val="none"/>
          </c:marker>
          <c:cat>
            <c:numRef>
              <c:f>China!$A$3:$A$84</c:f>
              <c:numCache>
                <c:formatCode>m/d/yyyy</c:formatCode>
                <c:ptCount val="82"/>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numCache>
            </c:numRef>
          </c:cat>
          <c:val>
            <c:numRef>
              <c:f>China!$B$3:$B$84</c:f>
              <c:numCache>
                <c:formatCode>General</c:formatCode>
                <c:ptCount val="82"/>
                <c:pt idx="0">
                  <c:v>28</c:v>
                </c:pt>
                <c:pt idx="1">
                  <c:v>30</c:v>
                </c:pt>
                <c:pt idx="2">
                  <c:v>36</c:v>
                </c:pt>
                <c:pt idx="3">
                  <c:v>39</c:v>
                </c:pt>
                <c:pt idx="4">
                  <c:v>49</c:v>
                </c:pt>
                <c:pt idx="5">
                  <c:v>58</c:v>
                </c:pt>
                <c:pt idx="6">
                  <c:v>101</c:v>
                </c:pt>
                <c:pt idx="7">
                  <c:v>120</c:v>
                </c:pt>
                <c:pt idx="8">
                  <c:v>135</c:v>
                </c:pt>
                <c:pt idx="9">
                  <c:v>214</c:v>
                </c:pt>
                <c:pt idx="10">
                  <c:v>275</c:v>
                </c:pt>
                <c:pt idx="11">
                  <c:v>463</c:v>
                </c:pt>
                <c:pt idx="12">
                  <c:v>614</c:v>
                </c:pt>
                <c:pt idx="13">
                  <c:v>843</c:v>
                </c:pt>
                <c:pt idx="14">
                  <c:v>1115</c:v>
                </c:pt>
                <c:pt idx="15">
                  <c:v>1477</c:v>
                </c:pt>
                <c:pt idx="16">
                  <c:v>1999</c:v>
                </c:pt>
                <c:pt idx="17">
                  <c:v>2596</c:v>
                </c:pt>
                <c:pt idx="18">
                  <c:v>3219</c:v>
                </c:pt>
                <c:pt idx="19">
                  <c:v>3918</c:v>
                </c:pt>
                <c:pt idx="20">
                  <c:v>4636</c:v>
                </c:pt>
                <c:pt idx="21">
                  <c:v>5082</c:v>
                </c:pt>
                <c:pt idx="22">
                  <c:v>6217</c:v>
                </c:pt>
                <c:pt idx="23">
                  <c:v>7977</c:v>
                </c:pt>
                <c:pt idx="24">
                  <c:v>9298</c:v>
                </c:pt>
                <c:pt idx="25">
                  <c:v>10755</c:v>
                </c:pt>
                <c:pt idx="26">
                  <c:v>12462</c:v>
                </c:pt>
                <c:pt idx="27">
                  <c:v>14206</c:v>
                </c:pt>
                <c:pt idx="28">
                  <c:v>15962</c:v>
                </c:pt>
                <c:pt idx="29">
                  <c:v>18014</c:v>
                </c:pt>
                <c:pt idx="30">
                  <c:v>18704</c:v>
                </c:pt>
                <c:pt idx="31">
                  <c:v>22699</c:v>
                </c:pt>
                <c:pt idx="32">
                  <c:v>23187</c:v>
                </c:pt>
                <c:pt idx="33">
                  <c:v>25015</c:v>
                </c:pt>
                <c:pt idx="34">
                  <c:v>27676</c:v>
                </c:pt>
                <c:pt idx="35">
                  <c:v>30084</c:v>
                </c:pt>
                <c:pt idx="36">
                  <c:v>32930</c:v>
                </c:pt>
                <c:pt idx="37">
                  <c:v>36329</c:v>
                </c:pt>
                <c:pt idx="38">
                  <c:v>39320</c:v>
                </c:pt>
                <c:pt idx="39">
                  <c:v>42162</c:v>
                </c:pt>
                <c:pt idx="40">
                  <c:v>44854</c:v>
                </c:pt>
                <c:pt idx="41">
                  <c:v>47450</c:v>
                </c:pt>
                <c:pt idx="42">
                  <c:v>50001</c:v>
                </c:pt>
                <c:pt idx="43">
                  <c:v>52292</c:v>
                </c:pt>
                <c:pt idx="44">
                  <c:v>53944</c:v>
                </c:pt>
                <c:pt idx="45">
                  <c:v>55539</c:v>
                </c:pt>
                <c:pt idx="46">
                  <c:v>57388</c:v>
                </c:pt>
                <c:pt idx="47">
                  <c:v>58804</c:v>
                </c:pt>
                <c:pt idx="48">
                  <c:v>60181</c:v>
                </c:pt>
                <c:pt idx="49">
                  <c:v>61644</c:v>
                </c:pt>
                <c:pt idx="50">
                  <c:v>62901</c:v>
                </c:pt>
                <c:pt idx="51">
                  <c:v>64196</c:v>
                </c:pt>
                <c:pt idx="52">
                  <c:v>65660</c:v>
                </c:pt>
                <c:pt idx="53">
                  <c:v>67017</c:v>
                </c:pt>
                <c:pt idx="54">
                  <c:v>67910</c:v>
                </c:pt>
                <c:pt idx="55">
                  <c:v>68798</c:v>
                </c:pt>
                <c:pt idx="56">
                  <c:v>69755</c:v>
                </c:pt>
                <c:pt idx="57">
                  <c:v>70535</c:v>
                </c:pt>
                <c:pt idx="58">
                  <c:v>71266</c:v>
                </c:pt>
                <c:pt idx="59">
                  <c:v>71857</c:v>
                </c:pt>
                <c:pt idx="60">
                  <c:v>72362</c:v>
                </c:pt>
                <c:pt idx="61">
                  <c:v>72814</c:v>
                </c:pt>
                <c:pt idx="62">
                  <c:v>73280</c:v>
                </c:pt>
                <c:pt idx="63">
                  <c:v>73773</c:v>
                </c:pt>
                <c:pt idx="64">
                  <c:v>74181</c:v>
                </c:pt>
                <c:pt idx="65">
                  <c:v>74720</c:v>
                </c:pt>
                <c:pt idx="66">
                  <c:v>75100</c:v>
                </c:pt>
                <c:pt idx="67">
                  <c:v>75582</c:v>
                </c:pt>
                <c:pt idx="68">
                  <c:v>75923</c:v>
                </c:pt>
                <c:pt idx="69">
                  <c:v>76206</c:v>
                </c:pt>
                <c:pt idx="70">
                  <c:v>76405</c:v>
                </c:pt>
                <c:pt idx="71">
                  <c:v>76565</c:v>
                </c:pt>
                <c:pt idx="72">
                  <c:v>76760</c:v>
                </c:pt>
                <c:pt idx="73">
                  <c:v>76946</c:v>
                </c:pt>
                <c:pt idx="74">
                  <c:v>77207</c:v>
                </c:pt>
                <c:pt idx="75">
                  <c:v>77310</c:v>
                </c:pt>
                <c:pt idx="76">
                  <c:v>77410</c:v>
                </c:pt>
                <c:pt idx="77">
                  <c:v>77567</c:v>
                </c:pt>
                <c:pt idx="78">
                  <c:v>77679</c:v>
                </c:pt>
                <c:pt idx="79">
                  <c:v>77791</c:v>
                </c:pt>
                <c:pt idx="80">
                  <c:v>77877</c:v>
                </c:pt>
                <c:pt idx="81">
                  <c:v>77956</c:v>
                </c:pt>
              </c:numCache>
            </c:numRef>
          </c:val>
          <c:smooth val="0"/>
          <c:extLst>
            <c:ext xmlns:c16="http://schemas.microsoft.com/office/drawing/2014/chart" uri="{C3380CC4-5D6E-409C-BE32-E72D297353CC}">
              <c16:uniqueId val="{00000000-B760-44F6-9FF9-3005397DA27E}"/>
            </c:ext>
          </c:extLst>
        </c:ser>
        <c:ser>
          <c:idx val="0"/>
          <c:order val="1"/>
          <c:tx>
            <c:strRef>
              <c:f>China!$C$2</c:f>
              <c:strCache>
                <c:ptCount val="1"/>
                <c:pt idx="0">
                  <c:v>Total</c:v>
                </c:pt>
              </c:strCache>
            </c:strRef>
          </c:tx>
          <c:spPr>
            <a:ln w="28575" cap="rnd">
              <a:solidFill>
                <a:schemeClr val="accent1"/>
              </a:solidFill>
              <a:round/>
            </a:ln>
            <a:effectLst/>
          </c:spPr>
          <c:marker>
            <c:symbol val="none"/>
          </c:marker>
          <c:cat>
            <c:numRef>
              <c:f>China!$A$3:$A$84</c:f>
              <c:numCache>
                <c:formatCode>m/d/yyyy</c:formatCode>
                <c:ptCount val="82"/>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numCache>
            </c:numRef>
          </c:cat>
          <c:val>
            <c:numRef>
              <c:f>China!$C$3:$C$84</c:f>
              <c:numCache>
                <c:formatCode>General</c:formatCode>
                <c:ptCount val="82"/>
                <c:pt idx="0">
                  <c:v>548</c:v>
                </c:pt>
                <c:pt idx="1">
                  <c:v>643</c:v>
                </c:pt>
                <c:pt idx="2">
                  <c:v>920</c:v>
                </c:pt>
                <c:pt idx="3">
                  <c:v>1406</c:v>
                </c:pt>
                <c:pt idx="4">
                  <c:v>2075</c:v>
                </c:pt>
                <c:pt idx="5">
                  <c:v>2877</c:v>
                </c:pt>
                <c:pt idx="6">
                  <c:v>5509</c:v>
                </c:pt>
                <c:pt idx="7">
                  <c:v>6087</c:v>
                </c:pt>
                <c:pt idx="8">
                  <c:v>8141</c:v>
                </c:pt>
                <c:pt idx="9">
                  <c:v>9802</c:v>
                </c:pt>
                <c:pt idx="10">
                  <c:v>11891</c:v>
                </c:pt>
                <c:pt idx="11">
                  <c:v>16630</c:v>
                </c:pt>
                <c:pt idx="12">
                  <c:v>19716</c:v>
                </c:pt>
                <c:pt idx="13">
                  <c:v>23707</c:v>
                </c:pt>
                <c:pt idx="14">
                  <c:v>27440</c:v>
                </c:pt>
                <c:pt idx="15">
                  <c:v>30587</c:v>
                </c:pt>
                <c:pt idx="16">
                  <c:v>34110</c:v>
                </c:pt>
                <c:pt idx="17">
                  <c:v>36814</c:v>
                </c:pt>
                <c:pt idx="18">
                  <c:v>39829</c:v>
                </c:pt>
                <c:pt idx="19">
                  <c:v>42354</c:v>
                </c:pt>
                <c:pt idx="20">
                  <c:v>44386</c:v>
                </c:pt>
                <c:pt idx="21">
                  <c:v>44759</c:v>
                </c:pt>
                <c:pt idx="22">
                  <c:v>59895</c:v>
                </c:pt>
                <c:pt idx="23">
                  <c:v>66358</c:v>
                </c:pt>
                <c:pt idx="24">
                  <c:v>68413</c:v>
                </c:pt>
                <c:pt idx="25">
                  <c:v>70513</c:v>
                </c:pt>
                <c:pt idx="26">
                  <c:v>72434</c:v>
                </c:pt>
                <c:pt idx="27">
                  <c:v>74211</c:v>
                </c:pt>
                <c:pt idx="28">
                  <c:v>74619</c:v>
                </c:pt>
                <c:pt idx="29">
                  <c:v>75077</c:v>
                </c:pt>
                <c:pt idx="30">
                  <c:v>75550</c:v>
                </c:pt>
                <c:pt idx="31">
                  <c:v>77001</c:v>
                </c:pt>
                <c:pt idx="32">
                  <c:v>77022</c:v>
                </c:pt>
                <c:pt idx="33">
                  <c:v>77241</c:v>
                </c:pt>
                <c:pt idx="34">
                  <c:v>77754</c:v>
                </c:pt>
                <c:pt idx="35">
                  <c:v>78166</c:v>
                </c:pt>
                <c:pt idx="36">
                  <c:v>78600</c:v>
                </c:pt>
                <c:pt idx="37">
                  <c:v>78928</c:v>
                </c:pt>
                <c:pt idx="38">
                  <c:v>79356</c:v>
                </c:pt>
                <c:pt idx="39">
                  <c:v>79932</c:v>
                </c:pt>
                <c:pt idx="40">
                  <c:v>80136</c:v>
                </c:pt>
                <c:pt idx="41">
                  <c:v>80261</c:v>
                </c:pt>
                <c:pt idx="42">
                  <c:v>80386</c:v>
                </c:pt>
                <c:pt idx="43">
                  <c:v>80537</c:v>
                </c:pt>
                <c:pt idx="44">
                  <c:v>80690</c:v>
                </c:pt>
                <c:pt idx="45">
                  <c:v>80770</c:v>
                </c:pt>
                <c:pt idx="46">
                  <c:v>80823</c:v>
                </c:pt>
                <c:pt idx="47">
                  <c:v>80860</c:v>
                </c:pt>
                <c:pt idx="48">
                  <c:v>80887</c:v>
                </c:pt>
                <c:pt idx="49">
                  <c:v>80921</c:v>
                </c:pt>
                <c:pt idx="50">
                  <c:v>80932</c:v>
                </c:pt>
                <c:pt idx="51">
                  <c:v>80945</c:v>
                </c:pt>
                <c:pt idx="52">
                  <c:v>80977</c:v>
                </c:pt>
                <c:pt idx="53">
                  <c:v>81003</c:v>
                </c:pt>
                <c:pt idx="54">
                  <c:v>81033</c:v>
                </c:pt>
                <c:pt idx="55">
                  <c:v>81058</c:v>
                </c:pt>
                <c:pt idx="56">
                  <c:v>81102</c:v>
                </c:pt>
                <c:pt idx="57">
                  <c:v>81156</c:v>
                </c:pt>
                <c:pt idx="58">
                  <c:v>81250</c:v>
                </c:pt>
                <c:pt idx="59">
                  <c:v>81305</c:v>
                </c:pt>
                <c:pt idx="60">
                  <c:v>81435</c:v>
                </c:pt>
                <c:pt idx="61">
                  <c:v>81498</c:v>
                </c:pt>
                <c:pt idx="62">
                  <c:v>81591</c:v>
                </c:pt>
                <c:pt idx="63">
                  <c:v>81661</c:v>
                </c:pt>
                <c:pt idx="64">
                  <c:v>81782</c:v>
                </c:pt>
                <c:pt idx="65">
                  <c:v>81897</c:v>
                </c:pt>
                <c:pt idx="66">
                  <c:v>81999</c:v>
                </c:pt>
                <c:pt idx="67">
                  <c:v>82122</c:v>
                </c:pt>
                <c:pt idx="68">
                  <c:v>82198</c:v>
                </c:pt>
                <c:pt idx="69">
                  <c:v>82279</c:v>
                </c:pt>
                <c:pt idx="70">
                  <c:v>82361</c:v>
                </c:pt>
                <c:pt idx="71">
                  <c:v>82432</c:v>
                </c:pt>
                <c:pt idx="72">
                  <c:v>82511</c:v>
                </c:pt>
                <c:pt idx="73">
                  <c:v>82543</c:v>
                </c:pt>
                <c:pt idx="74">
                  <c:v>82602</c:v>
                </c:pt>
                <c:pt idx="75">
                  <c:v>82665</c:v>
                </c:pt>
                <c:pt idx="76">
                  <c:v>82718</c:v>
                </c:pt>
                <c:pt idx="77">
                  <c:v>82809</c:v>
                </c:pt>
                <c:pt idx="78">
                  <c:v>82883</c:v>
                </c:pt>
                <c:pt idx="79">
                  <c:v>82941</c:v>
                </c:pt>
                <c:pt idx="80">
                  <c:v>83014</c:v>
                </c:pt>
                <c:pt idx="81">
                  <c:v>83134</c:v>
                </c:pt>
              </c:numCache>
            </c:numRef>
          </c:val>
          <c:smooth val="0"/>
          <c:extLst>
            <c:ext xmlns:c16="http://schemas.microsoft.com/office/drawing/2014/chart" uri="{C3380CC4-5D6E-409C-BE32-E72D297353CC}">
              <c16:uniqueId val="{00000001-B760-44F6-9FF9-3005397DA27E}"/>
            </c:ext>
          </c:extLst>
        </c:ser>
        <c:ser>
          <c:idx val="2"/>
          <c:order val="2"/>
          <c:tx>
            <c:strRef>
              <c:f>China!$D$2</c:f>
              <c:strCache>
                <c:ptCount val="1"/>
                <c:pt idx="0">
                  <c:v>Death</c:v>
                </c:pt>
              </c:strCache>
            </c:strRef>
          </c:tx>
          <c:spPr>
            <a:ln w="28575" cap="rnd">
              <a:solidFill>
                <a:schemeClr val="accent3"/>
              </a:solidFill>
              <a:round/>
            </a:ln>
            <a:effectLst/>
          </c:spPr>
          <c:marker>
            <c:symbol val="none"/>
          </c:marker>
          <c:cat>
            <c:numRef>
              <c:f>China!$A$3:$A$84</c:f>
              <c:numCache>
                <c:formatCode>m/d/yyyy</c:formatCode>
                <c:ptCount val="82"/>
                <c:pt idx="0">
                  <c:v>43852</c:v>
                </c:pt>
                <c:pt idx="1">
                  <c:v>43853</c:v>
                </c:pt>
                <c:pt idx="2">
                  <c:v>43854</c:v>
                </c:pt>
                <c:pt idx="3">
                  <c:v>43855</c:v>
                </c:pt>
                <c:pt idx="4">
                  <c:v>43856</c:v>
                </c:pt>
                <c:pt idx="5">
                  <c:v>43857</c:v>
                </c:pt>
                <c:pt idx="6">
                  <c:v>43858</c:v>
                </c:pt>
                <c:pt idx="7">
                  <c:v>43859</c:v>
                </c:pt>
                <c:pt idx="8">
                  <c:v>43860</c:v>
                </c:pt>
                <c:pt idx="9">
                  <c:v>43861</c:v>
                </c:pt>
                <c:pt idx="10">
                  <c:v>43862</c:v>
                </c:pt>
                <c:pt idx="11">
                  <c:v>43863</c:v>
                </c:pt>
                <c:pt idx="12">
                  <c:v>43864</c:v>
                </c:pt>
                <c:pt idx="13">
                  <c:v>43865</c:v>
                </c:pt>
                <c:pt idx="14">
                  <c:v>43866</c:v>
                </c:pt>
                <c:pt idx="15">
                  <c:v>43867</c:v>
                </c:pt>
                <c:pt idx="16">
                  <c:v>43868</c:v>
                </c:pt>
                <c:pt idx="17">
                  <c:v>43869</c:v>
                </c:pt>
                <c:pt idx="18">
                  <c:v>43870</c:v>
                </c:pt>
                <c:pt idx="19">
                  <c:v>43871</c:v>
                </c:pt>
                <c:pt idx="20">
                  <c:v>43872</c:v>
                </c:pt>
                <c:pt idx="21">
                  <c:v>43873</c:v>
                </c:pt>
                <c:pt idx="22">
                  <c:v>43874</c:v>
                </c:pt>
                <c:pt idx="23">
                  <c:v>43875</c:v>
                </c:pt>
                <c:pt idx="24">
                  <c:v>43876</c:v>
                </c:pt>
                <c:pt idx="25">
                  <c:v>43877</c:v>
                </c:pt>
                <c:pt idx="26">
                  <c:v>43878</c:v>
                </c:pt>
                <c:pt idx="27">
                  <c:v>43879</c:v>
                </c:pt>
                <c:pt idx="28">
                  <c:v>43880</c:v>
                </c:pt>
                <c:pt idx="29">
                  <c:v>43881</c:v>
                </c:pt>
                <c:pt idx="30">
                  <c:v>43882</c:v>
                </c:pt>
                <c:pt idx="31">
                  <c:v>43883</c:v>
                </c:pt>
                <c:pt idx="32">
                  <c:v>43884</c:v>
                </c:pt>
                <c:pt idx="33">
                  <c:v>43885</c:v>
                </c:pt>
                <c:pt idx="34">
                  <c:v>43886</c:v>
                </c:pt>
                <c:pt idx="35">
                  <c:v>43887</c:v>
                </c:pt>
                <c:pt idx="36">
                  <c:v>43888</c:v>
                </c:pt>
                <c:pt idx="37">
                  <c:v>43889</c:v>
                </c:pt>
                <c:pt idx="38">
                  <c:v>43890</c:v>
                </c:pt>
                <c:pt idx="39">
                  <c:v>43891</c:v>
                </c:pt>
                <c:pt idx="40">
                  <c:v>43892</c:v>
                </c:pt>
                <c:pt idx="41">
                  <c:v>43893</c:v>
                </c:pt>
                <c:pt idx="42">
                  <c:v>43894</c:v>
                </c:pt>
                <c:pt idx="43">
                  <c:v>43895</c:v>
                </c:pt>
                <c:pt idx="44">
                  <c:v>43896</c:v>
                </c:pt>
                <c:pt idx="45">
                  <c:v>43897</c:v>
                </c:pt>
                <c:pt idx="46">
                  <c:v>43898</c:v>
                </c:pt>
                <c:pt idx="47">
                  <c:v>43899</c:v>
                </c:pt>
                <c:pt idx="48">
                  <c:v>43900</c:v>
                </c:pt>
                <c:pt idx="49">
                  <c:v>43901</c:v>
                </c:pt>
                <c:pt idx="50">
                  <c:v>43902</c:v>
                </c:pt>
                <c:pt idx="51">
                  <c:v>43903</c:v>
                </c:pt>
                <c:pt idx="52">
                  <c:v>43904</c:v>
                </c:pt>
                <c:pt idx="53">
                  <c:v>43905</c:v>
                </c:pt>
                <c:pt idx="54">
                  <c:v>43906</c:v>
                </c:pt>
                <c:pt idx="55">
                  <c:v>43907</c:v>
                </c:pt>
                <c:pt idx="56">
                  <c:v>43908</c:v>
                </c:pt>
                <c:pt idx="57">
                  <c:v>43909</c:v>
                </c:pt>
                <c:pt idx="58">
                  <c:v>43910</c:v>
                </c:pt>
                <c:pt idx="59">
                  <c:v>43911</c:v>
                </c:pt>
                <c:pt idx="60">
                  <c:v>43912</c:v>
                </c:pt>
                <c:pt idx="61">
                  <c:v>43913</c:v>
                </c:pt>
                <c:pt idx="62">
                  <c:v>43914</c:v>
                </c:pt>
                <c:pt idx="63">
                  <c:v>43915</c:v>
                </c:pt>
                <c:pt idx="64">
                  <c:v>43916</c:v>
                </c:pt>
                <c:pt idx="65">
                  <c:v>43917</c:v>
                </c:pt>
                <c:pt idx="66">
                  <c:v>43918</c:v>
                </c:pt>
                <c:pt idx="67">
                  <c:v>43919</c:v>
                </c:pt>
                <c:pt idx="68">
                  <c:v>43920</c:v>
                </c:pt>
                <c:pt idx="69">
                  <c:v>43921</c:v>
                </c:pt>
                <c:pt idx="70">
                  <c:v>43922</c:v>
                </c:pt>
                <c:pt idx="71">
                  <c:v>43923</c:v>
                </c:pt>
                <c:pt idx="72">
                  <c:v>43924</c:v>
                </c:pt>
                <c:pt idx="73">
                  <c:v>43925</c:v>
                </c:pt>
                <c:pt idx="74">
                  <c:v>43926</c:v>
                </c:pt>
                <c:pt idx="75">
                  <c:v>43927</c:v>
                </c:pt>
                <c:pt idx="76">
                  <c:v>43928</c:v>
                </c:pt>
                <c:pt idx="77">
                  <c:v>43929</c:v>
                </c:pt>
                <c:pt idx="78">
                  <c:v>43930</c:v>
                </c:pt>
                <c:pt idx="79">
                  <c:v>43931</c:v>
                </c:pt>
                <c:pt idx="80">
                  <c:v>43932</c:v>
                </c:pt>
                <c:pt idx="81">
                  <c:v>43933</c:v>
                </c:pt>
              </c:numCache>
            </c:numRef>
          </c:cat>
          <c:val>
            <c:numRef>
              <c:f>China!$D$3:$D$84</c:f>
              <c:numCache>
                <c:formatCode>General</c:formatCode>
                <c:ptCount val="82"/>
                <c:pt idx="0">
                  <c:v>17</c:v>
                </c:pt>
                <c:pt idx="1">
                  <c:v>18</c:v>
                </c:pt>
                <c:pt idx="2">
                  <c:v>26</c:v>
                </c:pt>
                <c:pt idx="3">
                  <c:v>42</c:v>
                </c:pt>
                <c:pt idx="4">
                  <c:v>56</c:v>
                </c:pt>
                <c:pt idx="5">
                  <c:v>82</c:v>
                </c:pt>
                <c:pt idx="6">
                  <c:v>131</c:v>
                </c:pt>
                <c:pt idx="7">
                  <c:v>133</c:v>
                </c:pt>
                <c:pt idx="8">
                  <c:v>171</c:v>
                </c:pt>
                <c:pt idx="9">
                  <c:v>213</c:v>
                </c:pt>
                <c:pt idx="10">
                  <c:v>259</c:v>
                </c:pt>
                <c:pt idx="11">
                  <c:v>361</c:v>
                </c:pt>
                <c:pt idx="12">
                  <c:v>425</c:v>
                </c:pt>
                <c:pt idx="13">
                  <c:v>491</c:v>
                </c:pt>
                <c:pt idx="14">
                  <c:v>563</c:v>
                </c:pt>
                <c:pt idx="15">
                  <c:v>633</c:v>
                </c:pt>
                <c:pt idx="16">
                  <c:v>718</c:v>
                </c:pt>
                <c:pt idx="17">
                  <c:v>805</c:v>
                </c:pt>
                <c:pt idx="18">
                  <c:v>905</c:v>
                </c:pt>
                <c:pt idx="19">
                  <c:v>1012</c:v>
                </c:pt>
                <c:pt idx="20">
                  <c:v>1112</c:v>
                </c:pt>
                <c:pt idx="21">
                  <c:v>1117</c:v>
                </c:pt>
                <c:pt idx="22">
                  <c:v>1369</c:v>
                </c:pt>
                <c:pt idx="23">
                  <c:v>1521</c:v>
                </c:pt>
                <c:pt idx="24">
                  <c:v>1663</c:v>
                </c:pt>
                <c:pt idx="25">
                  <c:v>1766</c:v>
                </c:pt>
                <c:pt idx="26">
                  <c:v>1864</c:v>
                </c:pt>
                <c:pt idx="27">
                  <c:v>2003</c:v>
                </c:pt>
                <c:pt idx="28">
                  <c:v>2116</c:v>
                </c:pt>
                <c:pt idx="29">
                  <c:v>2238</c:v>
                </c:pt>
                <c:pt idx="30">
                  <c:v>2238</c:v>
                </c:pt>
                <c:pt idx="31">
                  <c:v>2443</c:v>
                </c:pt>
                <c:pt idx="32">
                  <c:v>2445</c:v>
                </c:pt>
                <c:pt idx="33">
                  <c:v>2595</c:v>
                </c:pt>
                <c:pt idx="34">
                  <c:v>2665</c:v>
                </c:pt>
                <c:pt idx="35">
                  <c:v>2717</c:v>
                </c:pt>
                <c:pt idx="36">
                  <c:v>2746</c:v>
                </c:pt>
                <c:pt idx="37">
                  <c:v>2790</c:v>
                </c:pt>
                <c:pt idx="38">
                  <c:v>2837</c:v>
                </c:pt>
                <c:pt idx="39">
                  <c:v>2872</c:v>
                </c:pt>
                <c:pt idx="40">
                  <c:v>2914</c:v>
                </c:pt>
                <c:pt idx="41">
                  <c:v>2947</c:v>
                </c:pt>
                <c:pt idx="42">
                  <c:v>2983</c:v>
                </c:pt>
                <c:pt idx="43">
                  <c:v>3015</c:v>
                </c:pt>
                <c:pt idx="44">
                  <c:v>3044</c:v>
                </c:pt>
                <c:pt idx="45">
                  <c:v>3072</c:v>
                </c:pt>
                <c:pt idx="46">
                  <c:v>3100</c:v>
                </c:pt>
                <c:pt idx="47">
                  <c:v>3123</c:v>
                </c:pt>
                <c:pt idx="48">
                  <c:v>3139</c:v>
                </c:pt>
                <c:pt idx="49">
                  <c:v>3161</c:v>
                </c:pt>
                <c:pt idx="50">
                  <c:v>3172</c:v>
                </c:pt>
                <c:pt idx="51">
                  <c:v>3180</c:v>
                </c:pt>
                <c:pt idx="52">
                  <c:v>3193</c:v>
                </c:pt>
                <c:pt idx="53">
                  <c:v>3203</c:v>
                </c:pt>
                <c:pt idx="54">
                  <c:v>3217</c:v>
                </c:pt>
                <c:pt idx="55">
                  <c:v>3230</c:v>
                </c:pt>
                <c:pt idx="56">
                  <c:v>3241</c:v>
                </c:pt>
                <c:pt idx="57">
                  <c:v>3249</c:v>
                </c:pt>
                <c:pt idx="58">
                  <c:v>3253</c:v>
                </c:pt>
                <c:pt idx="59">
                  <c:v>3259</c:v>
                </c:pt>
                <c:pt idx="60">
                  <c:v>3274</c:v>
                </c:pt>
                <c:pt idx="61">
                  <c:v>3274</c:v>
                </c:pt>
                <c:pt idx="62">
                  <c:v>3281</c:v>
                </c:pt>
                <c:pt idx="63">
                  <c:v>3285</c:v>
                </c:pt>
                <c:pt idx="64">
                  <c:v>3291</c:v>
                </c:pt>
                <c:pt idx="65">
                  <c:v>3296</c:v>
                </c:pt>
                <c:pt idx="66">
                  <c:v>3299</c:v>
                </c:pt>
                <c:pt idx="67">
                  <c:v>3304</c:v>
                </c:pt>
                <c:pt idx="68">
                  <c:v>3308</c:v>
                </c:pt>
                <c:pt idx="69">
                  <c:v>3309</c:v>
                </c:pt>
                <c:pt idx="70">
                  <c:v>3316</c:v>
                </c:pt>
                <c:pt idx="71">
                  <c:v>3322</c:v>
                </c:pt>
                <c:pt idx="72">
                  <c:v>3326</c:v>
                </c:pt>
                <c:pt idx="73">
                  <c:v>3330</c:v>
                </c:pt>
                <c:pt idx="74">
                  <c:v>3333</c:v>
                </c:pt>
                <c:pt idx="75">
                  <c:v>3335</c:v>
                </c:pt>
                <c:pt idx="76">
                  <c:v>3335</c:v>
                </c:pt>
                <c:pt idx="77">
                  <c:v>3337</c:v>
                </c:pt>
                <c:pt idx="78">
                  <c:v>3339</c:v>
                </c:pt>
                <c:pt idx="79">
                  <c:v>3340</c:v>
                </c:pt>
                <c:pt idx="80">
                  <c:v>3343</c:v>
                </c:pt>
                <c:pt idx="81">
                  <c:v>3343</c:v>
                </c:pt>
              </c:numCache>
            </c:numRef>
          </c:val>
          <c:smooth val="0"/>
          <c:extLst>
            <c:ext xmlns:c16="http://schemas.microsoft.com/office/drawing/2014/chart" uri="{C3380CC4-5D6E-409C-BE32-E72D297353CC}">
              <c16:uniqueId val="{00000002-B760-44F6-9FF9-3005397DA27E}"/>
            </c:ext>
          </c:extLst>
        </c:ser>
        <c:dLbls>
          <c:showLegendKey val="0"/>
          <c:showVal val="0"/>
          <c:showCatName val="0"/>
          <c:showSerName val="0"/>
          <c:showPercent val="0"/>
          <c:showBubbleSize val="0"/>
        </c:dLbls>
        <c:smooth val="0"/>
        <c:axId val="780393032"/>
        <c:axId val="780394016"/>
      </c:lineChart>
      <c:dateAx>
        <c:axId val="78039303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4016"/>
        <c:crosses val="autoZero"/>
        <c:auto val="1"/>
        <c:lblOffset val="100"/>
        <c:baseTimeUnit val="days"/>
      </c:dateAx>
      <c:valAx>
        <c:axId val="7803940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people (Logarithmic Scale)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3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Kingdom of Saudi Arabia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KSA!$B$2</c:f>
              <c:strCache>
                <c:ptCount val="1"/>
                <c:pt idx="0">
                  <c:v>Recovered</c:v>
                </c:pt>
              </c:strCache>
            </c:strRef>
          </c:tx>
          <c:spPr>
            <a:ln w="28575" cap="rnd">
              <a:solidFill>
                <a:schemeClr val="accent2"/>
              </a:solidFill>
              <a:round/>
            </a:ln>
            <a:effectLst/>
          </c:spPr>
          <c:marker>
            <c:symbol val="none"/>
          </c:marker>
          <c:cat>
            <c:numRef>
              <c:f>KSA!$A$3:$A$44</c:f>
              <c:numCache>
                <c:formatCode>m/d/yyyy</c:formatCode>
                <c:ptCount val="42"/>
                <c:pt idx="0">
                  <c:v>43892</c:v>
                </c:pt>
                <c:pt idx="1">
                  <c:v>43893</c:v>
                </c:pt>
                <c:pt idx="2">
                  <c:v>43894</c:v>
                </c:pt>
                <c:pt idx="3">
                  <c:v>43895</c:v>
                </c:pt>
                <c:pt idx="4">
                  <c:v>43896</c:v>
                </c:pt>
                <c:pt idx="5">
                  <c:v>43897</c:v>
                </c:pt>
                <c:pt idx="6">
                  <c:v>43898</c:v>
                </c:pt>
                <c:pt idx="7">
                  <c:v>43899</c:v>
                </c:pt>
                <c:pt idx="8">
                  <c:v>43900</c:v>
                </c:pt>
                <c:pt idx="9">
                  <c:v>43901</c:v>
                </c:pt>
                <c:pt idx="10">
                  <c:v>43902</c:v>
                </c:pt>
                <c:pt idx="11">
                  <c:v>43903</c:v>
                </c:pt>
                <c:pt idx="12">
                  <c:v>43904</c:v>
                </c:pt>
                <c:pt idx="13">
                  <c:v>43905</c:v>
                </c:pt>
                <c:pt idx="14">
                  <c:v>43906</c:v>
                </c:pt>
                <c:pt idx="15">
                  <c:v>43907</c:v>
                </c:pt>
                <c:pt idx="16">
                  <c:v>43908</c:v>
                </c:pt>
                <c:pt idx="17">
                  <c:v>43909</c:v>
                </c:pt>
                <c:pt idx="18">
                  <c:v>43910</c:v>
                </c:pt>
                <c:pt idx="19">
                  <c:v>43911</c:v>
                </c:pt>
                <c:pt idx="20">
                  <c:v>43912</c:v>
                </c:pt>
                <c:pt idx="21">
                  <c:v>43913</c:v>
                </c:pt>
                <c:pt idx="22">
                  <c:v>43914</c:v>
                </c:pt>
                <c:pt idx="23">
                  <c:v>43915</c:v>
                </c:pt>
                <c:pt idx="24">
                  <c:v>43916</c:v>
                </c:pt>
                <c:pt idx="25">
                  <c:v>43917</c:v>
                </c:pt>
                <c:pt idx="26">
                  <c:v>43918</c:v>
                </c:pt>
                <c:pt idx="27">
                  <c:v>43919</c:v>
                </c:pt>
                <c:pt idx="28">
                  <c:v>43920</c:v>
                </c:pt>
                <c:pt idx="29">
                  <c:v>43921</c:v>
                </c:pt>
                <c:pt idx="30">
                  <c:v>43922</c:v>
                </c:pt>
                <c:pt idx="31">
                  <c:v>43923</c:v>
                </c:pt>
                <c:pt idx="32">
                  <c:v>43924</c:v>
                </c:pt>
                <c:pt idx="33">
                  <c:v>43925</c:v>
                </c:pt>
                <c:pt idx="34">
                  <c:v>43926</c:v>
                </c:pt>
                <c:pt idx="35">
                  <c:v>43927</c:v>
                </c:pt>
                <c:pt idx="36">
                  <c:v>43928</c:v>
                </c:pt>
                <c:pt idx="37">
                  <c:v>43929</c:v>
                </c:pt>
                <c:pt idx="38">
                  <c:v>43930</c:v>
                </c:pt>
                <c:pt idx="39">
                  <c:v>43931</c:v>
                </c:pt>
                <c:pt idx="40">
                  <c:v>43932</c:v>
                </c:pt>
                <c:pt idx="41">
                  <c:v>43933</c:v>
                </c:pt>
              </c:numCache>
            </c:numRef>
          </c:cat>
          <c:val>
            <c:numRef>
              <c:f>KSA!$B$3:$B$44</c:f>
              <c:numCache>
                <c:formatCode>General</c:formatCode>
                <c:ptCount val="42"/>
                <c:pt idx="0">
                  <c:v>0</c:v>
                </c:pt>
                <c:pt idx="1">
                  <c:v>0</c:v>
                </c:pt>
                <c:pt idx="2">
                  <c:v>0</c:v>
                </c:pt>
                <c:pt idx="3">
                  <c:v>0</c:v>
                </c:pt>
                <c:pt idx="4">
                  <c:v>0</c:v>
                </c:pt>
                <c:pt idx="5">
                  <c:v>0</c:v>
                </c:pt>
                <c:pt idx="6">
                  <c:v>0</c:v>
                </c:pt>
                <c:pt idx="7">
                  <c:v>0</c:v>
                </c:pt>
                <c:pt idx="8">
                  <c:v>1</c:v>
                </c:pt>
                <c:pt idx="9">
                  <c:v>1</c:v>
                </c:pt>
                <c:pt idx="10">
                  <c:v>1</c:v>
                </c:pt>
                <c:pt idx="11">
                  <c:v>1</c:v>
                </c:pt>
                <c:pt idx="12">
                  <c:v>1</c:v>
                </c:pt>
                <c:pt idx="13">
                  <c:v>1</c:v>
                </c:pt>
                <c:pt idx="14">
                  <c:v>2</c:v>
                </c:pt>
                <c:pt idx="15">
                  <c:v>6</c:v>
                </c:pt>
                <c:pt idx="16">
                  <c:v>6</c:v>
                </c:pt>
                <c:pt idx="17">
                  <c:v>6</c:v>
                </c:pt>
                <c:pt idx="18">
                  <c:v>8</c:v>
                </c:pt>
                <c:pt idx="19">
                  <c:v>16</c:v>
                </c:pt>
                <c:pt idx="20">
                  <c:v>16</c:v>
                </c:pt>
                <c:pt idx="21">
                  <c:v>16</c:v>
                </c:pt>
                <c:pt idx="22">
                  <c:v>28</c:v>
                </c:pt>
                <c:pt idx="23">
                  <c:v>29</c:v>
                </c:pt>
                <c:pt idx="24">
                  <c:v>33</c:v>
                </c:pt>
                <c:pt idx="25">
                  <c:v>35</c:v>
                </c:pt>
                <c:pt idx="26">
                  <c:v>37</c:v>
                </c:pt>
                <c:pt idx="27">
                  <c:v>66</c:v>
                </c:pt>
                <c:pt idx="28">
                  <c:v>115</c:v>
                </c:pt>
                <c:pt idx="29">
                  <c:v>165</c:v>
                </c:pt>
                <c:pt idx="30">
                  <c:v>264</c:v>
                </c:pt>
                <c:pt idx="31">
                  <c:v>328</c:v>
                </c:pt>
                <c:pt idx="32">
                  <c:v>351</c:v>
                </c:pt>
                <c:pt idx="33">
                  <c:v>420</c:v>
                </c:pt>
                <c:pt idx="34">
                  <c:v>488</c:v>
                </c:pt>
                <c:pt idx="35">
                  <c:v>551</c:v>
                </c:pt>
                <c:pt idx="36">
                  <c:v>615</c:v>
                </c:pt>
                <c:pt idx="37">
                  <c:v>631</c:v>
                </c:pt>
                <c:pt idx="38">
                  <c:v>666</c:v>
                </c:pt>
                <c:pt idx="39">
                  <c:v>685</c:v>
                </c:pt>
                <c:pt idx="40">
                  <c:v>720</c:v>
                </c:pt>
                <c:pt idx="41">
                  <c:v>761</c:v>
                </c:pt>
              </c:numCache>
            </c:numRef>
          </c:val>
          <c:smooth val="0"/>
          <c:extLst>
            <c:ext xmlns:c16="http://schemas.microsoft.com/office/drawing/2014/chart" uri="{C3380CC4-5D6E-409C-BE32-E72D297353CC}">
              <c16:uniqueId val="{00000000-F13A-4F8C-B1F6-1826DE281C51}"/>
            </c:ext>
          </c:extLst>
        </c:ser>
        <c:ser>
          <c:idx val="0"/>
          <c:order val="1"/>
          <c:tx>
            <c:strRef>
              <c:f>KSA!$C$2</c:f>
              <c:strCache>
                <c:ptCount val="1"/>
                <c:pt idx="0">
                  <c:v>Total</c:v>
                </c:pt>
              </c:strCache>
            </c:strRef>
          </c:tx>
          <c:spPr>
            <a:ln w="28575" cap="rnd">
              <a:solidFill>
                <a:schemeClr val="accent1"/>
              </a:solidFill>
              <a:round/>
            </a:ln>
            <a:effectLst/>
          </c:spPr>
          <c:marker>
            <c:symbol val="none"/>
          </c:marker>
          <c:cat>
            <c:numRef>
              <c:f>KSA!$A$3:$A$44</c:f>
              <c:numCache>
                <c:formatCode>m/d/yyyy</c:formatCode>
                <c:ptCount val="42"/>
                <c:pt idx="0">
                  <c:v>43892</c:v>
                </c:pt>
                <c:pt idx="1">
                  <c:v>43893</c:v>
                </c:pt>
                <c:pt idx="2">
                  <c:v>43894</c:v>
                </c:pt>
                <c:pt idx="3">
                  <c:v>43895</c:v>
                </c:pt>
                <c:pt idx="4">
                  <c:v>43896</c:v>
                </c:pt>
                <c:pt idx="5">
                  <c:v>43897</c:v>
                </c:pt>
                <c:pt idx="6">
                  <c:v>43898</c:v>
                </c:pt>
                <c:pt idx="7">
                  <c:v>43899</c:v>
                </c:pt>
                <c:pt idx="8">
                  <c:v>43900</c:v>
                </c:pt>
                <c:pt idx="9">
                  <c:v>43901</c:v>
                </c:pt>
                <c:pt idx="10">
                  <c:v>43902</c:v>
                </c:pt>
                <c:pt idx="11">
                  <c:v>43903</c:v>
                </c:pt>
                <c:pt idx="12">
                  <c:v>43904</c:v>
                </c:pt>
                <c:pt idx="13">
                  <c:v>43905</c:v>
                </c:pt>
                <c:pt idx="14">
                  <c:v>43906</c:v>
                </c:pt>
                <c:pt idx="15">
                  <c:v>43907</c:v>
                </c:pt>
                <c:pt idx="16">
                  <c:v>43908</c:v>
                </c:pt>
                <c:pt idx="17">
                  <c:v>43909</c:v>
                </c:pt>
                <c:pt idx="18">
                  <c:v>43910</c:v>
                </c:pt>
                <c:pt idx="19">
                  <c:v>43911</c:v>
                </c:pt>
                <c:pt idx="20">
                  <c:v>43912</c:v>
                </c:pt>
                <c:pt idx="21">
                  <c:v>43913</c:v>
                </c:pt>
                <c:pt idx="22">
                  <c:v>43914</c:v>
                </c:pt>
                <c:pt idx="23">
                  <c:v>43915</c:v>
                </c:pt>
                <c:pt idx="24">
                  <c:v>43916</c:v>
                </c:pt>
                <c:pt idx="25">
                  <c:v>43917</c:v>
                </c:pt>
                <c:pt idx="26">
                  <c:v>43918</c:v>
                </c:pt>
                <c:pt idx="27">
                  <c:v>43919</c:v>
                </c:pt>
                <c:pt idx="28">
                  <c:v>43920</c:v>
                </c:pt>
                <c:pt idx="29">
                  <c:v>43921</c:v>
                </c:pt>
                <c:pt idx="30">
                  <c:v>43922</c:v>
                </c:pt>
                <c:pt idx="31">
                  <c:v>43923</c:v>
                </c:pt>
                <c:pt idx="32">
                  <c:v>43924</c:v>
                </c:pt>
                <c:pt idx="33">
                  <c:v>43925</c:v>
                </c:pt>
                <c:pt idx="34">
                  <c:v>43926</c:v>
                </c:pt>
                <c:pt idx="35">
                  <c:v>43927</c:v>
                </c:pt>
                <c:pt idx="36">
                  <c:v>43928</c:v>
                </c:pt>
                <c:pt idx="37">
                  <c:v>43929</c:v>
                </c:pt>
                <c:pt idx="38">
                  <c:v>43930</c:v>
                </c:pt>
                <c:pt idx="39">
                  <c:v>43931</c:v>
                </c:pt>
                <c:pt idx="40">
                  <c:v>43932</c:v>
                </c:pt>
                <c:pt idx="41">
                  <c:v>43933</c:v>
                </c:pt>
              </c:numCache>
            </c:numRef>
          </c:cat>
          <c:val>
            <c:numRef>
              <c:f>KSA!$C$3:$C$44</c:f>
              <c:numCache>
                <c:formatCode>General</c:formatCode>
                <c:ptCount val="42"/>
                <c:pt idx="0">
                  <c:v>1</c:v>
                </c:pt>
                <c:pt idx="1">
                  <c:v>1</c:v>
                </c:pt>
                <c:pt idx="2">
                  <c:v>1</c:v>
                </c:pt>
                <c:pt idx="3">
                  <c:v>5</c:v>
                </c:pt>
                <c:pt idx="4">
                  <c:v>5</c:v>
                </c:pt>
                <c:pt idx="5">
                  <c:v>5</c:v>
                </c:pt>
                <c:pt idx="6">
                  <c:v>11</c:v>
                </c:pt>
                <c:pt idx="7">
                  <c:v>15</c:v>
                </c:pt>
                <c:pt idx="8">
                  <c:v>20</c:v>
                </c:pt>
                <c:pt idx="9">
                  <c:v>21</c:v>
                </c:pt>
                <c:pt idx="10">
                  <c:v>45</c:v>
                </c:pt>
                <c:pt idx="11">
                  <c:v>86</c:v>
                </c:pt>
                <c:pt idx="12">
                  <c:v>103</c:v>
                </c:pt>
                <c:pt idx="13">
                  <c:v>103</c:v>
                </c:pt>
                <c:pt idx="14">
                  <c:v>118</c:v>
                </c:pt>
                <c:pt idx="15">
                  <c:v>171</c:v>
                </c:pt>
                <c:pt idx="16">
                  <c:v>171</c:v>
                </c:pt>
                <c:pt idx="17">
                  <c:v>274</c:v>
                </c:pt>
                <c:pt idx="18">
                  <c:v>344</c:v>
                </c:pt>
                <c:pt idx="19">
                  <c:v>392</c:v>
                </c:pt>
                <c:pt idx="20">
                  <c:v>511</c:v>
                </c:pt>
                <c:pt idx="21">
                  <c:v>562</c:v>
                </c:pt>
                <c:pt idx="22">
                  <c:v>767</c:v>
                </c:pt>
                <c:pt idx="23">
                  <c:v>900</c:v>
                </c:pt>
                <c:pt idx="24">
                  <c:v>1012</c:v>
                </c:pt>
                <c:pt idx="25">
                  <c:v>1104</c:v>
                </c:pt>
                <c:pt idx="26">
                  <c:v>1203</c:v>
                </c:pt>
                <c:pt idx="27">
                  <c:v>1299</c:v>
                </c:pt>
                <c:pt idx="28">
                  <c:v>1453</c:v>
                </c:pt>
                <c:pt idx="29">
                  <c:v>1563</c:v>
                </c:pt>
                <c:pt idx="30">
                  <c:v>1720</c:v>
                </c:pt>
                <c:pt idx="31">
                  <c:v>1885</c:v>
                </c:pt>
                <c:pt idx="32">
                  <c:v>2039</c:v>
                </c:pt>
                <c:pt idx="33">
                  <c:v>2179</c:v>
                </c:pt>
                <c:pt idx="34">
                  <c:v>2402</c:v>
                </c:pt>
                <c:pt idx="35">
                  <c:v>2605</c:v>
                </c:pt>
                <c:pt idx="36">
                  <c:v>2795</c:v>
                </c:pt>
                <c:pt idx="37">
                  <c:v>2932</c:v>
                </c:pt>
                <c:pt idx="38">
                  <c:v>3287</c:v>
                </c:pt>
                <c:pt idx="39">
                  <c:v>3651</c:v>
                </c:pt>
                <c:pt idx="40">
                  <c:v>4033</c:v>
                </c:pt>
                <c:pt idx="41">
                  <c:v>4462</c:v>
                </c:pt>
              </c:numCache>
            </c:numRef>
          </c:val>
          <c:smooth val="0"/>
          <c:extLst>
            <c:ext xmlns:c16="http://schemas.microsoft.com/office/drawing/2014/chart" uri="{C3380CC4-5D6E-409C-BE32-E72D297353CC}">
              <c16:uniqueId val="{00000001-F13A-4F8C-B1F6-1826DE281C51}"/>
            </c:ext>
          </c:extLst>
        </c:ser>
        <c:ser>
          <c:idx val="2"/>
          <c:order val="2"/>
          <c:tx>
            <c:strRef>
              <c:f>KSA!$D$2</c:f>
              <c:strCache>
                <c:ptCount val="1"/>
                <c:pt idx="0">
                  <c:v>Death</c:v>
                </c:pt>
              </c:strCache>
            </c:strRef>
          </c:tx>
          <c:spPr>
            <a:ln w="28575" cap="rnd">
              <a:solidFill>
                <a:schemeClr val="accent3"/>
              </a:solidFill>
              <a:round/>
            </a:ln>
            <a:effectLst/>
          </c:spPr>
          <c:marker>
            <c:symbol val="none"/>
          </c:marker>
          <c:cat>
            <c:numRef>
              <c:f>KSA!$A$3:$A$44</c:f>
              <c:numCache>
                <c:formatCode>m/d/yyyy</c:formatCode>
                <c:ptCount val="42"/>
                <c:pt idx="0">
                  <c:v>43892</c:v>
                </c:pt>
                <c:pt idx="1">
                  <c:v>43893</c:v>
                </c:pt>
                <c:pt idx="2">
                  <c:v>43894</c:v>
                </c:pt>
                <c:pt idx="3">
                  <c:v>43895</c:v>
                </c:pt>
                <c:pt idx="4">
                  <c:v>43896</c:v>
                </c:pt>
                <c:pt idx="5">
                  <c:v>43897</c:v>
                </c:pt>
                <c:pt idx="6">
                  <c:v>43898</c:v>
                </c:pt>
                <c:pt idx="7">
                  <c:v>43899</c:v>
                </c:pt>
                <c:pt idx="8">
                  <c:v>43900</c:v>
                </c:pt>
                <c:pt idx="9">
                  <c:v>43901</c:v>
                </c:pt>
                <c:pt idx="10">
                  <c:v>43902</c:v>
                </c:pt>
                <c:pt idx="11">
                  <c:v>43903</c:v>
                </c:pt>
                <c:pt idx="12">
                  <c:v>43904</c:v>
                </c:pt>
                <c:pt idx="13">
                  <c:v>43905</c:v>
                </c:pt>
                <c:pt idx="14">
                  <c:v>43906</c:v>
                </c:pt>
                <c:pt idx="15">
                  <c:v>43907</c:v>
                </c:pt>
                <c:pt idx="16">
                  <c:v>43908</c:v>
                </c:pt>
                <c:pt idx="17">
                  <c:v>43909</c:v>
                </c:pt>
                <c:pt idx="18">
                  <c:v>43910</c:v>
                </c:pt>
                <c:pt idx="19">
                  <c:v>43911</c:v>
                </c:pt>
                <c:pt idx="20">
                  <c:v>43912</c:v>
                </c:pt>
                <c:pt idx="21">
                  <c:v>43913</c:v>
                </c:pt>
                <c:pt idx="22">
                  <c:v>43914</c:v>
                </c:pt>
                <c:pt idx="23">
                  <c:v>43915</c:v>
                </c:pt>
                <c:pt idx="24">
                  <c:v>43916</c:v>
                </c:pt>
                <c:pt idx="25">
                  <c:v>43917</c:v>
                </c:pt>
                <c:pt idx="26">
                  <c:v>43918</c:v>
                </c:pt>
                <c:pt idx="27">
                  <c:v>43919</c:v>
                </c:pt>
                <c:pt idx="28">
                  <c:v>43920</c:v>
                </c:pt>
                <c:pt idx="29">
                  <c:v>43921</c:v>
                </c:pt>
                <c:pt idx="30">
                  <c:v>43922</c:v>
                </c:pt>
                <c:pt idx="31">
                  <c:v>43923</c:v>
                </c:pt>
                <c:pt idx="32">
                  <c:v>43924</c:v>
                </c:pt>
                <c:pt idx="33">
                  <c:v>43925</c:v>
                </c:pt>
                <c:pt idx="34">
                  <c:v>43926</c:v>
                </c:pt>
                <c:pt idx="35">
                  <c:v>43927</c:v>
                </c:pt>
                <c:pt idx="36">
                  <c:v>43928</c:v>
                </c:pt>
                <c:pt idx="37">
                  <c:v>43929</c:v>
                </c:pt>
                <c:pt idx="38">
                  <c:v>43930</c:v>
                </c:pt>
                <c:pt idx="39">
                  <c:v>43931</c:v>
                </c:pt>
                <c:pt idx="40">
                  <c:v>43932</c:v>
                </c:pt>
                <c:pt idx="41">
                  <c:v>43933</c:v>
                </c:pt>
              </c:numCache>
            </c:numRef>
          </c:cat>
          <c:val>
            <c:numRef>
              <c:f>KSA!$D$3:$D$44</c:f>
              <c:numCache>
                <c:formatCode>General</c:formatCode>
                <c:ptCount val="4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1</c:v>
                </c:pt>
                <c:pt idx="23">
                  <c:v>2</c:v>
                </c:pt>
                <c:pt idx="24">
                  <c:v>3</c:v>
                </c:pt>
                <c:pt idx="25">
                  <c:v>3</c:v>
                </c:pt>
                <c:pt idx="26">
                  <c:v>4</c:v>
                </c:pt>
                <c:pt idx="27">
                  <c:v>8</c:v>
                </c:pt>
                <c:pt idx="28">
                  <c:v>8</c:v>
                </c:pt>
                <c:pt idx="29">
                  <c:v>10</c:v>
                </c:pt>
                <c:pt idx="30">
                  <c:v>16</c:v>
                </c:pt>
                <c:pt idx="31">
                  <c:v>21</c:v>
                </c:pt>
                <c:pt idx="32">
                  <c:v>25</c:v>
                </c:pt>
                <c:pt idx="33">
                  <c:v>29</c:v>
                </c:pt>
                <c:pt idx="34">
                  <c:v>34</c:v>
                </c:pt>
                <c:pt idx="35">
                  <c:v>38</c:v>
                </c:pt>
                <c:pt idx="36">
                  <c:v>41</c:v>
                </c:pt>
                <c:pt idx="37">
                  <c:v>41</c:v>
                </c:pt>
                <c:pt idx="38">
                  <c:v>44</c:v>
                </c:pt>
                <c:pt idx="39">
                  <c:v>47</c:v>
                </c:pt>
                <c:pt idx="40">
                  <c:v>52</c:v>
                </c:pt>
                <c:pt idx="41">
                  <c:v>59</c:v>
                </c:pt>
              </c:numCache>
            </c:numRef>
          </c:val>
          <c:smooth val="0"/>
          <c:extLst>
            <c:ext xmlns:c16="http://schemas.microsoft.com/office/drawing/2014/chart" uri="{C3380CC4-5D6E-409C-BE32-E72D297353CC}">
              <c16:uniqueId val="{00000002-F13A-4F8C-B1F6-1826DE281C51}"/>
            </c:ext>
          </c:extLst>
        </c:ser>
        <c:dLbls>
          <c:showLegendKey val="0"/>
          <c:showVal val="0"/>
          <c:showCatName val="0"/>
          <c:showSerName val="0"/>
          <c:showPercent val="0"/>
          <c:showBubbleSize val="0"/>
        </c:dLbls>
        <c:smooth val="0"/>
        <c:axId val="780393032"/>
        <c:axId val="780394016"/>
      </c:lineChart>
      <c:dateAx>
        <c:axId val="78039303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4016"/>
        <c:crosses val="autoZero"/>
        <c:auto val="1"/>
        <c:lblOffset val="100"/>
        <c:baseTimeUnit val="days"/>
      </c:dateAx>
      <c:valAx>
        <c:axId val="78039401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people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3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Kingdom of Saudi Arabia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KSA!$B$2</c:f>
              <c:strCache>
                <c:ptCount val="1"/>
                <c:pt idx="0">
                  <c:v>Recovered</c:v>
                </c:pt>
              </c:strCache>
            </c:strRef>
          </c:tx>
          <c:spPr>
            <a:ln w="28575" cap="rnd">
              <a:solidFill>
                <a:schemeClr val="accent2"/>
              </a:solidFill>
              <a:round/>
            </a:ln>
            <a:effectLst/>
          </c:spPr>
          <c:marker>
            <c:symbol val="none"/>
          </c:marker>
          <c:cat>
            <c:numRef>
              <c:f>KSA!$A$3:$A$44</c:f>
              <c:numCache>
                <c:formatCode>m/d/yyyy</c:formatCode>
                <c:ptCount val="42"/>
                <c:pt idx="0">
                  <c:v>43892</c:v>
                </c:pt>
                <c:pt idx="1">
                  <c:v>43893</c:v>
                </c:pt>
                <c:pt idx="2">
                  <c:v>43894</c:v>
                </c:pt>
                <c:pt idx="3">
                  <c:v>43895</c:v>
                </c:pt>
                <c:pt idx="4">
                  <c:v>43896</c:v>
                </c:pt>
                <c:pt idx="5">
                  <c:v>43897</c:v>
                </c:pt>
                <c:pt idx="6">
                  <c:v>43898</c:v>
                </c:pt>
                <c:pt idx="7">
                  <c:v>43899</c:v>
                </c:pt>
                <c:pt idx="8">
                  <c:v>43900</c:v>
                </c:pt>
                <c:pt idx="9">
                  <c:v>43901</c:v>
                </c:pt>
                <c:pt idx="10">
                  <c:v>43902</c:v>
                </c:pt>
                <c:pt idx="11">
                  <c:v>43903</c:v>
                </c:pt>
                <c:pt idx="12">
                  <c:v>43904</c:v>
                </c:pt>
                <c:pt idx="13">
                  <c:v>43905</c:v>
                </c:pt>
                <c:pt idx="14">
                  <c:v>43906</c:v>
                </c:pt>
                <c:pt idx="15">
                  <c:v>43907</c:v>
                </c:pt>
                <c:pt idx="16">
                  <c:v>43908</c:v>
                </c:pt>
                <c:pt idx="17">
                  <c:v>43909</c:v>
                </c:pt>
                <c:pt idx="18">
                  <c:v>43910</c:v>
                </c:pt>
                <c:pt idx="19">
                  <c:v>43911</c:v>
                </c:pt>
                <c:pt idx="20">
                  <c:v>43912</c:v>
                </c:pt>
                <c:pt idx="21">
                  <c:v>43913</c:v>
                </c:pt>
                <c:pt idx="22">
                  <c:v>43914</c:v>
                </c:pt>
                <c:pt idx="23">
                  <c:v>43915</c:v>
                </c:pt>
                <c:pt idx="24">
                  <c:v>43916</c:v>
                </c:pt>
                <c:pt idx="25">
                  <c:v>43917</c:v>
                </c:pt>
                <c:pt idx="26">
                  <c:v>43918</c:v>
                </c:pt>
                <c:pt idx="27">
                  <c:v>43919</c:v>
                </c:pt>
                <c:pt idx="28">
                  <c:v>43920</c:v>
                </c:pt>
                <c:pt idx="29">
                  <c:v>43921</c:v>
                </c:pt>
                <c:pt idx="30">
                  <c:v>43922</c:v>
                </c:pt>
                <c:pt idx="31">
                  <c:v>43923</c:v>
                </c:pt>
                <c:pt idx="32">
                  <c:v>43924</c:v>
                </c:pt>
                <c:pt idx="33">
                  <c:v>43925</c:v>
                </c:pt>
                <c:pt idx="34">
                  <c:v>43926</c:v>
                </c:pt>
                <c:pt idx="35">
                  <c:v>43927</c:v>
                </c:pt>
                <c:pt idx="36">
                  <c:v>43928</c:v>
                </c:pt>
                <c:pt idx="37">
                  <c:v>43929</c:v>
                </c:pt>
                <c:pt idx="38">
                  <c:v>43930</c:v>
                </c:pt>
                <c:pt idx="39">
                  <c:v>43931</c:v>
                </c:pt>
                <c:pt idx="40">
                  <c:v>43932</c:v>
                </c:pt>
                <c:pt idx="41">
                  <c:v>43933</c:v>
                </c:pt>
              </c:numCache>
            </c:numRef>
          </c:cat>
          <c:val>
            <c:numRef>
              <c:f>KSA!$B$3:$B$44</c:f>
              <c:numCache>
                <c:formatCode>General</c:formatCode>
                <c:ptCount val="42"/>
                <c:pt idx="0">
                  <c:v>0</c:v>
                </c:pt>
                <c:pt idx="1">
                  <c:v>0</c:v>
                </c:pt>
                <c:pt idx="2">
                  <c:v>0</c:v>
                </c:pt>
                <c:pt idx="3">
                  <c:v>0</c:v>
                </c:pt>
                <c:pt idx="4">
                  <c:v>0</c:v>
                </c:pt>
                <c:pt idx="5">
                  <c:v>0</c:v>
                </c:pt>
                <c:pt idx="6">
                  <c:v>0</c:v>
                </c:pt>
                <c:pt idx="7">
                  <c:v>0</c:v>
                </c:pt>
                <c:pt idx="8">
                  <c:v>1</c:v>
                </c:pt>
                <c:pt idx="9">
                  <c:v>1</c:v>
                </c:pt>
                <c:pt idx="10">
                  <c:v>1</c:v>
                </c:pt>
                <c:pt idx="11">
                  <c:v>1</c:v>
                </c:pt>
                <c:pt idx="12">
                  <c:v>1</c:v>
                </c:pt>
                <c:pt idx="13">
                  <c:v>1</c:v>
                </c:pt>
                <c:pt idx="14">
                  <c:v>2</c:v>
                </c:pt>
                <c:pt idx="15">
                  <c:v>6</c:v>
                </c:pt>
                <c:pt idx="16">
                  <c:v>6</c:v>
                </c:pt>
                <c:pt idx="17">
                  <c:v>6</c:v>
                </c:pt>
                <c:pt idx="18">
                  <c:v>8</c:v>
                </c:pt>
                <c:pt idx="19">
                  <c:v>16</c:v>
                </c:pt>
                <c:pt idx="20">
                  <c:v>16</c:v>
                </c:pt>
                <c:pt idx="21">
                  <c:v>16</c:v>
                </c:pt>
                <c:pt idx="22">
                  <c:v>28</c:v>
                </c:pt>
                <c:pt idx="23">
                  <c:v>29</c:v>
                </c:pt>
                <c:pt idx="24">
                  <c:v>33</c:v>
                </c:pt>
                <c:pt idx="25">
                  <c:v>35</c:v>
                </c:pt>
                <c:pt idx="26">
                  <c:v>37</c:v>
                </c:pt>
                <c:pt idx="27">
                  <c:v>66</c:v>
                </c:pt>
                <c:pt idx="28">
                  <c:v>115</c:v>
                </c:pt>
                <c:pt idx="29">
                  <c:v>165</c:v>
                </c:pt>
                <c:pt idx="30">
                  <c:v>264</c:v>
                </c:pt>
                <c:pt idx="31">
                  <c:v>328</c:v>
                </c:pt>
                <c:pt idx="32">
                  <c:v>351</c:v>
                </c:pt>
                <c:pt idx="33">
                  <c:v>420</c:v>
                </c:pt>
                <c:pt idx="34">
                  <c:v>488</c:v>
                </c:pt>
                <c:pt idx="35">
                  <c:v>551</c:v>
                </c:pt>
                <c:pt idx="36">
                  <c:v>615</c:v>
                </c:pt>
                <c:pt idx="37">
                  <c:v>631</c:v>
                </c:pt>
                <c:pt idx="38">
                  <c:v>666</c:v>
                </c:pt>
                <c:pt idx="39">
                  <c:v>685</c:v>
                </c:pt>
                <c:pt idx="40">
                  <c:v>720</c:v>
                </c:pt>
                <c:pt idx="41">
                  <c:v>761</c:v>
                </c:pt>
              </c:numCache>
            </c:numRef>
          </c:val>
          <c:smooth val="0"/>
          <c:extLst>
            <c:ext xmlns:c16="http://schemas.microsoft.com/office/drawing/2014/chart" uri="{C3380CC4-5D6E-409C-BE32-E72D297353CC}">
              <c16:uniqueId val="{00000000-82C1-46AE-BB3B-2B2A3DB7EED0}"/>
            </c:ext>
          </c:extLst>
        </c:ser>
        <c:ser>
          <c:idx val="0"/>
          <c:order val="1"/>
          <c:tx>
            <c:strRef>
              <c:f>KSA!$C$2</c:f>
              <c:strCache>
                <c:ptCount val="1"/>
                <c:pt idx="0">
                  <c:v>Total</c:v>
                </c:pt>
              </c:strCache>
            </c:strRef>
          </c:tx>
          <c:spPr>
            <a:ln w="28575" cap="rnd">
              <a:solidFill>
                <a:schemeClr val="accent1"/>
              </a:solidFill>
              <a:round/>
            </a:ln>
            <a:effectLst/>
          </c:spPr>
          <c:marker>
            <c:symbol val="none"/>
          </c:marker>
          <c:cat>
            <c:numRef>
              <c:f>KSA!$A$3:$A$44</c:f>
              <c:numCache>
                <c:formatCode>m/d/yyyy</c:formatCode>
                <c:ptCount val="42"/>
                <c:pt idx="0">
                  <c:v>43892</c:v>
                </c:pt>
                <c:pt idx="1">
                  <c:v>43893</c:v>
                </c:pt>
                <c:pt idx="2">
                  <c:v>43894</c:v>
                </c:pt>
                <c:pt idx="3">
                  <c:v>43895</c:v>
                </c:pt>
                <c:pt idx="4">
                  <c:v>43896</c:v>
                </c:pt>
                <c:pt idx="5">
                  <c:v>43897</c:v>
                </c:pt>
                <c:pt idx="6">
                  <c:v>43898</c:v>
                </c:pt>
                <c:pt idx="7">
                  <c:v>43899</c:v>
                </c:pt>
                <c:pt idx="8">
                  <c:v>43900</c:v>
                </c:pt>
                <c:pt idx="9">
                  <c:v>43901</c:v>
                </c:pt>
                <c:pt idx="10">
                  <c:v>43902</c:v>
                </c:pt>
                <c:pt idx="11">
                  <c:v>43903</c:v>
                </c:pt>
                <c:pt idx="12">
                  <c:v>43904</c:v>
                </c:pt>
                <c:pt idx="13">
                  <c:v>43905</c:v>
                </c:pt>
                <c:pt idx="14">
                  <c:v>43906</c:v>
                </c:pt>
                <c:pt idx="15">
                  <c:v>43907</c:v>
                </c:pt>
                <c:pt idx="16">
                  <c:v>43908</c:v>
                </c:pt>
                <c:pt idx="17">
                  <c:v>43909</c:v>
                </c:pt>
                <c:pt idx="18">
                  <c:v>43910</c:v>
                </c:pt>
                <c:pt idx="19">
                  <c:v>43911</c:v>
                </c:pt>
                <c:pt idx="20">
                  <c:v>43912</c:v>
                </c:pt>
                <c:pt idx="21">
                  <c:v>43913</c:v>
                </c:pt>
                <c:pt idx="22">
                  <c:v>43914</c:v>
                </c:pt>
                <c:pt idx="23">
                  <c:v>43915</c:v>
                </c:pt>
                <c:pt idx="24">
                  <c:v>43916</c:v>
                </c:pt>
                <c:pt idx="25">
                  <c:v>43917</c:v>
                </c:pt>
                <c:pt idx="26">
                  <c:v>43918</c:v>
                </c:pt>
                <c:pt idx="27">
                  <c:v>43919</c:v>
                </c:pt>
                <c:pt idx="28">
                  <c:v>43920</c:v>
                </c:pt>
                <c:pt idx="29">
                  <c:v>43921</c:v>
                </c:pt>
                <c:pt idx="30">
                  <c:v>43922</c:v>
                </c:pt>
                <c:pt idx="31">
                  <c:v>43923</c:v>
                </c:pt>
                <c:pt idx="32">
                  <c:v>43924</c:v>
                </c:pt>
                <c:pt idx="33">
                  <c:v>43925</c:v>
                </c:pt>
                <c:pt idx="34">
                  <c:v>43926</c:v>
                </c:pt>
                <c:pt idx="35">
                  <c:v>43927</c:v>
                </c:pt>
                <c:pt idx="36">
                  <c:v>43928</c:v>
                </c:pt>
                <c:pt idx="37">
                  <c:v>43929</c:v>
                </c:pt>
                <c:pt idx="38">
                  <c:v>43930</c:v>
                </c:pt>
                <c:pt idx="39">
                  <c:v>43931</c:v>
                </c:pt>
                <c:pt idx="40">
                  <c:v>43932</c:v>
                </c:pt>
                <c:pt idx="41">
                  <c:v>43933</c:v>
                </c:pt>
              </c:numCache>
            </c:numRef>
          </c:cat>
          <c:val>
            <c:numRef>
              <c:f>KSA!$C$3:$C$44</c:f>
              <c:numCache>
                <c:formatCode>General</c:formatCode>
                <c:ptCount val="42"/>
                <c:pt idx="0">
                  <c:v>1</c:v>
                </c:pt>
                <c:pt idx="1">
                  <c:v>1</c:v>
                </c:pt>
                <c:pt idx="2">
                  <c:v>1</c:v>
                </c:pt>
                <c:pt idx="3">
                  <c:v>5</c:v>
                </c:pt>
                <c:pt idx="4">
                  <c:v>5</c:v>
                </c:pt>
                <c:pt idx="5">
                  <c:v>5</c:v>
                </c:pt>
                <c:pt idx="6">
                  <c:v>11</c:v>
                </c:pt>
                <c:pt idx="7">
                  <c:v>15</c:v>
                </c:pt>
                <c:pt idx="8">
                  <c:v>20</c:v>
                </c:pt>
                <c:pt idx="9">
                  <c:v>21</c:v>
                </c:pt>
                <c:pt idx="10">
                  <c:v>45</c:v>
                </c:pt>
                <c:pt idx="11">
                  <c:v>86</c:v>
                </c:pt>
                <c:pt idx="12">
                  <c:v>103</c:v>
                </c:pt>
                <c:pt idx="13">
                  <c:v>103</c:v>
                </c:pt>
                <c:pt idx="14">
                  <c:v>118</c:v>
                </c:pt>
                <c:pt idx="15">
                  <c:v>171</c:v>
                </c:pt>
                <c:pt idx="16">
                  <c:v>171</c:v>
                </c:pt>
                <c:pt idx="17">
                  <c:v>274</c:v>
                </c:pt>
                <c:pt idx="18">
                  <c:v>344</c:v>
                </c:pt>
                <c:pt idx="19">
                  <c:v>392</c:v>
                </c:pt>
                <c:pt idx="20">
                  <c:v>511</c:v>
                </c:pt>
                <c:pt idx="21">
                  <c:v>562</c:v>
                </c:pt>
                <c:pt idx="22">
                  <c:v>767</c:v>
                </c:pt>
                <c:pt idx="23">
                  <c:v>900</c:v>
                </c:pt>
                <c:pt idx="24">
                  <c:v>1012</c:v>
                </c:pt>
                <c:pt idx="25">
                  <c:v>1104</c:v>
                </c:pt>
                <c:pt idx="26">
                  <c:v>1203</c:v>
                </c:pt>
                <c:pt idx="27">
                  <c:v>1299</c:v>
                </c:pt>
                <c:pt idx="28">
                  <c:v>1453</c:v>
                </c:pt>
                <c:pt idx="29">
                  <c:v>1563</c:v>
                </c:pt>
                <c:pt idx="30">
                  <c:v>1720</c:v>
                </c:pt>
                <c:pt idx="31">
                  <c:v>1885</c:v>
                </c:pt>
                <c:pt idx="32">
                  <c:v>2039</c:v>
                </c:pt>
                <c:pt idx="33">
                  <c:v>2179</c:v>
                </c:pt>
                <c:pt idx="34">
                  <c:v>2402</c:v>
                </c:pt>
                <c:pt idx="35">
                  <c:v>2605</c:v>
                </c:pt>
                <c:pt idx="36">
                  <c:v>2795</c:v>
                </c:pt>
                <c:pt idx="37">
                  <c:v>2932</c:v>
                </c:pt>
                <c:pt idx="38">
                  <c:v>3287</c:v>
                </c:pt>
                <c:pt idx="39">
                  <c:v>3651</c:v>
                </c:pt>
                <c:pt idx="40">
                  <c:v>4033</c:v>
                </c:pt>
                <c:pt idx="41">
                  <c:v>4462</c:v>
                </c:pt>
              </c:numCache>
            </c:numRef>
          </c:val>
          <c:smooth val="0"/>
          <c:extLst>
            <c:ext xmlns:c16="http://schemas.microsoft.com/office/drawing/2014/chart" uri="{C3380CC4-5D6E-409C-BE32-E72D297353CC}">
              <c16:uniqueId val="{00000001-82C1-46AE-BB3B-2B2A3DB7EED0}"/>
            </c:ext>
          </c:extLst>
        </c:ser>
        <c:ser>
          <c:idx val="2"/>
          <c:order val="2"/>
          <c:tx>
            <c:strRef>
              <c:f>KSA!$D$2</c:f>
              <c:strCache>
                <c:ptCount val="1"/>
                <c:pt idx="0">
                  <c:v>Death</c:v>
                </c:pt>
              </c:strCache>
            </c:strRef>
          </c:tx>
          <c:spPr>
            <a:ln w="28575" cap="rnd">
              <a:solidFill>
                <a:schemeClr val="accent3"/>
              </a:solidFill>
              <a:round/>
            </a:ln>
            <a:effectLst/>
          </c:spPr>
          <c:marker>
            <c:symbol val="none"/>
          </c:marker>
          <c:cat>
            <c:numRef>
              <c:f>KSA!$A$3:$A$44</c:f>
              <c:numCache>
                <c:formatCode>m/d/yyyy</c:formatCode>
                <c:ptCount val="42"/>
                <c:pt idx="0">
                  <c:v>43892</c:v>
                </c:pt>
                <c:pt idx="1">
                  <c:v>43893</c:v>
                </c:pt>
                <c:pt idx="2">
                  <c:v>43894</c:v>
                </c:pt>
                <c:pt idx="3">
                  <c:v>43895</c:v>
                </c:pt>
                <c:pt idx="4">
                  <c:v>43896</c:v>
                </c:pt>
                <c:pt idx="5">
                  <c:v>43897</c:v>
                </c:pt>
                <c:pt idx="6">
                  <c:v>43898</c:v>
                </c:pt>
                <c:pt idx="7">
                  <c:v>43899</c:v>
                </c:pt>
                <c:pt idx="8">
                  <c:v>43900</c:v>
                </c:pt>
                <c:pt idx="9">
                  <c:v>43901</c:v>
                </c:pt>
                <c:pt idx="10">
                  <c:v>43902</c:v>
                </c:pt>
                <c:pt idx="11">
                  <c:v>43903</c:v>
                </c:pt>
                <c:pt idx="12">
                  <c:v>43904</c:v>
                </c:pt>
                <c:pt idx="13">
                  <c:v>43905</c:v>
                </c:pt>
                <c:pt idx="14">
                  <c:v>43906</c:v>
                </c:pt>
                <c:pt idx="15">
                  <c:v>43907</c:v>
                </c:pt>
                <c:pt idx="16">
                  <c:v>43908</c:v>
                </c:pt>
                <c:pt idx="17">
                  <c:v>43909</c:v>
                </c:pt>
                <c:pt idx="18">
                  <c:v>43910</c:v>
                </c:pt>
                <c:pt idx="19">
                  <c:v>43911</c:v>
                </c:pt>
                <c:pt idx="20">
                  <c:v>43912</c:v>
                </c:pt>
                <c:pt idx="21">
                  <c:v>43913</c:v>
                </c:pt>
                <c:pt idx="22">
                  <c:v>43914</c:v>
                </c:pt>
                <c:pt idx="23">
                  <c:v>43915</c:v>
                </c:pt>
                <c:pt idx="24">
                  <c:v>43916</c:v>
                </c:pt>
                <c:pt idx="25">
                  <c:v>43917</c:v>
                </c:pt>
                <c:pt idx="26">
                  <c:v>43918</c:v>
                </c:pt>
                <c:pt idx="27">
                  <c:v>43919</c:v>
                </c:pt>
                <c:pt idx="28">
                  <c:v>43920</c:v>
                </c:pt>
                <c:pt idx="29">
                  <c:v>43921</c:v>
                </c:pt>
                <c:pt idx="30">
                  <c:v>43922</c:v>
                </c:pt>
                <c:pt idx="31">
                  <c:v>43923</c:v>
                </c:pt>
                <c:pt idx="32">
                  <c:v>43924</c:v>
                </c:pt>
                <c:pt idx="33">
                  <c:v>43925</c:v>
                </c:pt>
                <c:pt idx="34">
                  <c:v>43926</c:v>
                </c:pt>
                <c:pt idx="35">
                  <c:v>43927</c:v>
                </c:pt>
                <c:pt idx="36">
                  <c:v>43928</c:v>
                </c:pt>
                <c:pt idx="37">
                  <c:v>43929</c:v>
                </c:pt>
                <c:pt idx="38">
                  <c:v>43930</c:v>
                </c:pt>
                <c:pt idx="39">
                  <c:v>43931</c:v>
                </c:pt>
                <c:pt idx="40">
                  <c:v>43932</c:v>
                </c:pt>
                <c:pt idx="41">
                  <c:v>43933</c:v>
                </c:pt>
              </c:numCache>
            </c:numRef>
          </c:cat>
          <c:val>
            <c:numRef>
              <c:f>KSA!$D$3:$D$44</c:f>
              <c:numCache>
                <c:formatCode>General</c:formatCode>
                <c:ptCount val="4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1</c:v>
                </c:pt>
                <c:pt idx="23">
                  <c:v>2</c:v>
                </c:pt>
                <c:pt idx="24">
                  <c:v>3</c:v>
                </c:pt>
                <c:pt idx="25">
                  <c:v>3</c:v>
                </c:pt>
                <c:pt idx="26">
                  <c:v>4</c:v>
                </c:pt>
                <c:pt idx="27">
                  <c:v>8</c:v>
                </c:pt>
                <c:pt idx="28">
                  <c:v>8</c:v>
                </c:pt>
                <c:pt idx="29">
                  <c:v>10</c:v>
                </c:pt>
                <c:pt idx="30">
                  <c:v>16</c:v>
                </c:pt>
                <c:pt idx="31">
                  <c:v>21</c:v>
                </c:pt>
                <c:pt idx="32">
                  <c:v>25</c:v>
                </c:pt>
                <c:pt idx="33">
                  <c:v>29</c:v>
                </c:pt>
                <c:pt idx="34">
                  <c:v>34</c:v>
                </c:pt>
                <c:pt idx="35">
                  <c:v>38</c:v>
                </c:pt>
                <c:pt idx="36">
                  <c:v>41</c:v>
                </c:pt>
                <c:pt idx="37">
                  <c:v>41</c:v>
                </c:pt>
                <c:pt idx="38">
                  <c:v>44</c:v>
                </c:pt>
                <c:pt idx="39">
                  <c:v>47</c:v>
                </c:pt>
                <c:pt idx="40">
                  <c:v>52</c:v>
                </c:pt>
                <c:pt idx="41">
                  <c:v>59</c:v>
                </c:pt>
              </c:numCache>
            </c:numRef>
          </c:val>
          <c:smooth val="0"/>
          <c:extLst>
            <c:ext xmlns:c16="http://schemas.microsoft.com/office/drawing/2014/chart" uri="{C3380CC4-5D6E-409C-BE32-E72D297353CC}">
              <c16:uniqueId val="{00000002-82C1-46AE-BB3B-2B2A3DB7EED0}"/>
            </c:ext>
          </c:extLst>
        </c:ser>
        <c:dLbls>
          <c:showLegendKey val="0"/>
          <c:showVal val="0"/>
          <c:showCatName val="0"/>
          <c:showSerName val="0"/>
          <c:showPercent val="0"/>
          <c:showBubbleSize val="0"/>
        </c:dLbls>
        <c:smooth val="0"/>
        <c:axId val="780393032"/>
        <c:axId val="780394016"/>
      </c:lineChart>
      <c:dateAx>
        <c:axId val="78039303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4016"/>
        <c:crosses val="autoZero"/>
        <c:auto val="1"/>
        <c:lblOffset val="100"/>
        <c:baseTimeUnit val="days"/>
      </c:dateAx>
      <c:valAx>
        <c:axId val="7803940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people (logarithmic Scale)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3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14 day GRs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9938647571566218E-2"/>
          <c:y val="0.15767689192159651"/>
          <c:w val="0.89113440968977153"/>
          <c:h val="0.46111561355204284"/>
        </c:manualLayout>
      </c:layout>
      <c:lineChart>
        <c:grouping val="standard"/>
        <c:varyColors val="0"/>
        <c:ser>
          <c:idx val="1"/>
          <c:order val="0"/>
          <c:tx>
            <c:strRef>
              <c:f>KSA!$I$2</c:f>
              <c:strCache>
                <c:ptCount val="1"/>
                <c:pt idx="0">
                  <c:v>LnConcluded</c:v>
                </c:pt>
              </c:strCache>
            </c:strRef>
          </c:tx>
          <c:spPr>
            <a:ln w="28575" cap="rnd">
              <a:solidFill>
                <a:schemeClr val="accent5"/>
              </a:solidFill>
              <a:round/>
            </a:ln>
            <a:effectLst/>
          </c:spPr>
          <c:marker>
            <c:symbol val="none"/>
          </c:marker>
          <c:trendline>
            <c:spPr>
              <a:ln w="19050" cap="rnd">
                <a:solidFill>
                  <a:schemeClr val="accent5"/>
                </a:solidFill>
                <a:prstDash val="sysDot"/>
              </a:ln>
              <a:effectLst/>
            </c:spPr>
            <c:trendlineType val="linear"/>
            <c:dispRSqr val="1"/>
            <c:dispEq val="1"/>
            <c:trendlineLbl>
              <c:layout>
                <c:manualLayout>
                  <c:x val="-5.4827209098862644E-3"/>
                  <c:y val="8.9970412741002148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5"/>
                      </a:solidFill>
                      <a:latin typeface="+mn-lt"/>
                      <a:ea typeface="+mn-ea"/>
                      <a:cs typeface="+mn-cs"/>
                    </a:defRPr>
                  </a:pPr>
                  <a:endParaRPr lang="en-US"/>
                </a:p>
              </c:txPr>
            </c:trendlineLbl>
          </c:trendline>
          <c:cat>
            <c:numRef>
              <c:f>KSA!$A$31:$A$44</c:f>
              <c:numCache>
                <c:formatCode>m/d/yyyy</c:formatCode>
                <c:ptCount val="14"/>
                <c:pt idx="0">
                  <c:v>43920</c:v>
                </c:pt>
                <c:pt idx="1">
                  <c:v>43921</c:v>
                </c:pt>
                <c:pt idx="2">
                  <c:v>43922</c:v>
                </c:pt>
                <c:pt idx="3">
                  <c:v>43923</c:v>
                </c:pt>
                <c:pt idx="4">
                  <c:v>43924</c:v>
                </c:pt>
                <c:pt idx="5">
                  <c:v>43925</c:v>
                </c:pt>
                <c:pt idx="6">
                  <c:v>43926</c:v>
                </c:pt>
                <c:pt idx="7">
                  <c:v>43927</c:v>
                </c:pt>
                <c:pt idx="8">
                  <c:v>43928</c:v>
                </c:pt>
                <c:pt idx="9">
                  <c:v>43929</c:v>
                </c:pt>
                <c:pt idx="10">
                  <c:v>43930</c:v>
                </c:pt>
                <c:pt idx="11">
                  <c:v>43931</c:v>
                </c:pt>
                <c:pt idx="12">
                  <c:v>43932</c:v>
                </c:pt>
                <c:pt idx="13">
                  <c:v>43933</c:v>
                </c:pt>
              </c:numCache>
            </c:numRef>
          </c:cat>
          <c:val>
            <c:numRef>
              <c:f>KSA!$I$31:$I$44</c:f>
              <c:numCache>
                <c:formatCode>General</c:formatCode>
                <c:ptCount val="14"/>
                <c:pt idx="0">
                  <c:v>4.8121843553724171</c:v>
                </c:pt>
                <c:pt idx="1">
                  <c:v>5.1647859739235145</c:v>
                </c:pt>
                <c:pt idx="2">
                  <c:v>5.6347896031692493</c:v>
                </c:pt>
                <c:pt idx="3">
                  <c:v>5.855071922202427</c:v>
                </c:pt>
                <c:pt idx="4">
                  <c:v>5.9295891433898946</c:v>
                </c:pt>
                <c:pt idx="5">
                  <c:v>6.1070228877422545</c:v>
                </c:pt>
                <c:pt idx="6">
                  <c:v>6.2576675878826391</c:v>
                </c:pt>
                <c:pt idx="7">
                  <c:v>6.3784261836515865</c:v>
                </c:pt>
                <c:pt idx="8">
                  <c:v>6.4861607889440887</c:v>
                </c:pt>
                <c:pt idx="9">
                  <c:v>6.5102583405231496</c:v>
                </c:pt>
                <c:pt idx="10">
                  <c:v>6.5652649700353614</c:v>
                </c:pt>
                <c:pt idx="11">
                  <c:v>6.5957805139613113</c:v>
                </c:pt>
                <c:pt idx="12">
                  <c:v>6.6489845500247764</c:v>
                </c:pt>
                <c:pt idx="13">
                  <c:v>6.7093043402582984</c:v>
                </c:pt>
              </c:numCache>
            </c:numRef>
          </c:val>
          <c:smooth val="0"/>
          <c:extLst>
            <c:ext xmlns:c16="http://schemas.microsoft.com/office/drawing/2014/chart" uri="{C3380CC4-5D6E-409C-BE32-E72D297353CC}">
              <c16:uniqueId val="{00000000-F33C-4C4B-A783-6EFEBD68C4BC}"/>
            </c:ext>
          </c:extLst>
        </c:ser>
        <c:ser>
          <c:idx val="0"/>
          <c:order val="1"/>
          <c:tx>
            <c:strRef>
              <c:f>KSA!$H$2</c:f>
              <c:strCache>
                <c:ptCount val="1"/>
                <c:pt idx="0">
                  <c:v>LnTotal</c:v>
                </c:pt>
              </c:strCache>
            </c:strRef>
          </c:tx>
          <c:spPr>
            <a:ln w="28575" cap="rnd">
              <a:solidFill>
                <a:schemeClr val="accent6"/>
              </a:solidFill>
              <a:round/>
            </a:ln>
            <a:effectLst/>
          </c:spPr>
          <c:marker>
            <c:symbol val="none"/>
          </c:marker>
          <c:trendline>
            <c:spPr>
              <a:ln w="19050" cap="rnd">
                <a:solidFill>
                  <a:schemeClr val="accent6"/>
                </a:solidFill>
                <a:prstDash val="sysDot"/>
              </a:ln>
              <a:effectLst/>
            </c:spPr>
            <c:trendlineType val="linear"/>
            <c:dispRSqr val="1"/>
            <c:dispEq val="1"/>
            <c:trendlineLbl>
              <c:layout>
                <c:manualLayout>
                  <c:x val="-0.4835333737928329"/>
                  <c:y val="-7.2824625063221626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6"/>
                      </a:solidFill>
                      <a:latin typeface="+mn-lt"/>
                      <a:ea typeface="+mn-ea"/>
                      <a:cs typeface="+mn-cs"/>
                    </a:defRPr>
                  </a:pPr>
                  <a:endParaRPr lang="en-US"/>
                </a:p>
              </c:txPr>
            </c:trendlineLbl>
          </c:trendline>
          <c:cat>
            <c:numRef>
              <c:f>KSA!$A$31:$A$44</c:f>
              <c:numCache>
                <c:formatCode>m/d/yyyy</c:formatCode>
                <c:ptCount val="14"/>
                <c:pt idx="0">
                  <c:v>43920</c:v>
                </c:pt>
                <c:pt idx="1">
                  <c:v>43921</c:v>
                </c:pt>
                <c:pt idx="2">
                  <c:v>43922</c:v>
                </c:pt>
                <c:pt idx="3">
                  <c:v>43923</c:v>
                </c:pt>
                <c:pt idx="4">
                  <c:v>43924</c:v>
                </c:pt>
                <c:pt idx="5">
                  <c:v>43925</c:v>
                </c:pt>
                <c:pt idx="6">
                  <c:v>43926</c:v>
                </c:pt>
                <c:pt idx="7">
                  <c:v>43927</c:v>
                </c:pt>
                <c:pt idx="8">
                  <c:v>43928</c:v>
                </c:pt>
                <c:pt idx="9">
                  <c:v>43929</c:v>
                </c:pt>
                <c:pt idx="10">
                  <c:v>43930</c:v>
                </c:pt>
                <c:pt idx="11">
                  <c:v>43931</c:v>
                </c:pt>
                <c:pt idx="12">
                  <c:v>43932</c:v>
                </c:pt>
                <c:pt idx="13">
                  <c:v>43933</c:v>
                </c:pt>
              </c:numCache>
            </c:numRef>
          </c:cat>
          <c:val>
            <c:numRef>
              <c:f>KSA!$H$31:$H$44</c:f>
              <c:numCache>
                <c:formatCode>General</c:formatCode>
                <c:ptCount val="14"/>
                <c:pt idx="0">
                  <c:v>7.2813856635702825</c:v>
                </c:pt>
                <c:pt idx="1">
                  <c:v>7.3543623304214769</c:v>
                </c:pt>
                <c:pt idx="2">
                  <c:v>7.4500795698074986</c:v>
                </c:pt>
                <c:pt idx="3">
                  <c:v>7.5416830998821114</c:v>
                </c:pt>
                <c:pt idx="4">
                  <c:v>7.6202147705744547</c:v>
                </c:pt>
                <c:pt idx="5">
                  <c:v>7.6866213349446202</c:v>
                </c:pt>
                <c:pt idx="6">
                  <c:v>7.7840570026399289</c:v>
                </c:pt>
                <c:pt idx="7">
                  <c:v>7.8651879541874674</c:v>
                </c:pt>
                <c:pt idx="8">
                  <c:v>7.9355873855891996</c:v>
                </c:pt>
                <c:pt idx="9">
                  <c:v>7.9834400630065421</c:v>
                </c:pt>
                <c:pt idx="10">
                  <c:v>8.0977305736642187</c:v>
                </c:pt>
                <c:pt idx="11">
                  <c:v>8.2027563816556377</c:v>
                </c:pt>
                <c:pt idx="12">
                  <c:v>8.3022657948733674</c:v>
                </c:pt>
                <c:pt idx="13">
                  <c:v>8.4033523749924779</c:v>
                </c:pt>
              </c:numCache>
            </c:numRef>
          </c:val>
          <c:smooth val="0"/>
          <c:extLst>
            <c:ext xmlns:c16="http://schemas.microsoft.com/office/drawing/2014/chart" uri="{C3380CC4-5D6E-409C-BE32-E72D297353CC}">
              <c16:uniqueId val="{00000001-F33C-4C4B-A783-6EFEBD68C4BC}"/>
            </c:ext>
          </c:extLst>
        </c:ser>
        <c:dLbls>
          <c:showLegendKey val="0"/>
          <c:showVal val="0"/>
          <c:showCatName val="0"/>
          <c:showSerName val="0"/>
          <c:showPercent val="0"/>
          <c:showBubbleSize val="0"/>
        </c:dLbls>
        <c:smooth val="0"/>
        <c:axId val="780393032"/>
        <c:axId val="780394016"/>
      </c:lineChart>
      <c:dateAx>
        <c:axId val="78039303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4016"/>
        <c:crosses val="autoZero"/>
        <c:auto val="1"/>
        <c:lblOffset val="100"/>
        <c:baseTimeUnit val="days"/>
      </c:dateAx>
      <c:valAx>
        <c:axId val="7803940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3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14 day GRs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KSA!$I$2</c:f>
              <c:strCache>
                <c:ptCount val="1"/>
                <c:pt idx="0">
                  <c:v>LnConcluded</c:v>
                </c:pt>
              </c:strCache>
            </c:strRef>
          </c:tx>
          <c:spPr>
            <a:ln w="28575" cap="rnd">
              <a:solidFill>
                <a:schemeClr val="accent5"/>
              </a:solidFill>
              <a:round/>
            </a:ln>
            <a:effectLst/>
          </c:spPr>
          <c:marker>
            <c:symbol val="none"/>
          </c:marker>
          <c:trendline>
            <c:spPr>
              <a:ln w="19050" cap="rnd">
                <a:solidFill>
                  <a:schemeClr val="accent5"/>
                </a:solidFill>
                <a:prstDash val="sysDot"/>
              </a:ln>
              <a:effectLst/>
            </c:spPr>
            <c:trendlineType val="linear"/>
            <c:dispRSqr val="1"/>
            <c:dispEq val="1"/>
            <c:trendlineLbl>
              <c:layout>
                <c:manualLayout>
                  <c:x val="-9.0617105990525436E-4"/>
                  <c:y val="0.11558988809582049"/>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5"/>
                      </a:solidFill>
                      <a:latin typeface="+mn-lt"/>
                      <a:ea typeface="+mn-ea"/>
                      <a:cs typeface="+mn-cs"/>
                    </a:defRPr>
                  </a:pPr>
                  <a:endParaRPr lang="en-US"/>
                </a:p>
              </c:txPr>
            </c:trendlineLbl>
          </c:trendline>
          <c:cat>
            <c:numRef>
              <c:f>KSA!$A$24:$A$37</c:f>
              <c:numCache>
                <c:formatCode>m/d/yyyy</c:formatCode>
                <c:ptCount val="14"/>
                <c:pt idx="0">
                  <c:v>43913</c:v>
                </c:pt>
                <c:pt idx="1">
                  <c:v>43914</c:v>
                </c:pt>
                <c:pt idx="2">
                  <c:v>43915</c:v>
                </c:pt>
                <c:pt idx="3">
                  <c:v>43916</c:v>
                </c:pt>
                <c:pt idx="4">
                  <c:v>43917</c:v>
                </c:pt>
                <c:pt idx="5">
                  <c:v>43918</c:v>
                </c:pt>
                <c:pt idx="6">
                  <c:v>43919</c:v>
                </c:pt>
                <c:pt idx="7">
                  <c:v>43920</c:v>
                </c:pt>
                <c:pt idx="8">
                  <c:v>43921</c:v>
                </c:pt>
                <c:pt idx="9">
                  <c:v>43922</c:v>
                </c:pt>
                <c:pt idx="10">
                  <c:v>43923</c:v>
                </c:pt>
                <c:pt idx="11">
                  <c:v>43924</c:v>
                </c:pt>
                <c:pt idx="12">
                  <c:v>43925</c:v>
                </c:pt>
                <c:pt idx="13">
                  <c:v>43926</c:v>
                </c:pt>
              </c:numCache>
            </c:numRef>
          </c:cat>
          <c:val>
            <c:numRef>
              <c:f>KSA!$I$24:$I$37</c:f>
              <c:numCache>
                <c:formatCode>General</c:formatCode>
                <c:ptCount val="14"/>
                <c:pt idx="0">
                  <c:v>2.7725887222397811</c:v>
                </c:pt>
                <c:pt idx="1">
                  <c:v>3.3672958299864741</c:v>
                </c:pt>
                <c:pt idx="2">
                  <c:v>3.4339872044851463</c:v>
                </c:pt>
                <c:pt idx="3">
                  <c:v>3.5835189384561099</c:v>
                </c:pt>
                <c:pt idx="4">
                  <c:v>3.6375861597263857</c:v>
                </c:pt>
                <c:pt idx="5">
                  <c:v>3.713572066704308</c:v>
                </c:pt>
                <c:pt idx="6">
                  <c:v>4.3040650932041702</c:v>
                </c:pt>
                <c:pt idx="7">
                  <c:v>4.8121843553724171</c:v>
                </c:pt>
                <c:pt idx="8">
                  <c:v>5.1647859739235145</c:v>
                </c:pt>
                <c:pt idx="9">
                  <c:v>5.6347896031692493</c:v>
                </c:pt>
                <c:pt idx="10">
                  <c:v>5.855071922202427</c:v>
                </c:pt>
                <c:pt idx="11">
                  <c:v>5.9295891433898946</c:v>
                </c:pt>
                <c:pt idx="12">
                  <c:v>6.1070228877422545</c:v>
                </c:pt>
                <c:pt idx="13">
                  <c:v>6.2576675878826391</c:v>
                </c:pt>
              </c:numCache>
            </c:numRef>
          </c:val>
          <c:smooth val="0"/>
          <c:extLst>
            <c:ext xmlns:c16="http://schemas.microsoft.com/office/drawing/2014/chart" uri="{C3380CC4-5D6E-409C-BE32-E72D297353CC}">
              <c16:uniqueId val="{00000000-2979-429F-BA8F-7F2744E236B8}"/>
            </c:ext>
          </c:extLst>
        </c:ser>
        <c:ser>
          <c:idx val="0"/>
          <c:order val="1"/>
          <c:tx>
            <c:strRef>
              <c:f>KSA!$H$2</c:f>
              <c:strCache>
                <c:ptCount val="1"/>
                <c:pt idx="0">
                  <c:v>LnTotal</c:v>
                </c:pt>
              </c:strCache>
            </c:strRef>
          </c:tx>
          <c:spPr>
            <a:ln w="28575" cap="rnd">
              <a:solidFill>
                <a:schemeClr val="accent6"/>
              </a:solidFill>
              <a:round/>
            </a:ln>
            <a:effectLst/>
          </c:spPr>
          <c:marker>
            <c:symbol val="none"/>
          </c:marker>
          <c:trendline>
            <c:spPr>
              <a:ln w="19050" cap="rnd">
                <a:solidFill>
                  <a:schemeClr val="accent6"/>
                </a:solidFill>
                <a:prstDash val="sysDot"/>
              </a:ln>
              <a:effectLst/>
            </c:spPr>
            <c:trendlineType val="linear"/>
            <c:dispRSqr val="1"/>
            <c:dispEq val="1"/>
            <c:trendlineLbl>
              <c:layout>
                <c:manualLayout>
                  <c:x val="-0.45560352217145178"/>
                  <c:y val="7.7366017053472139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6"/>
                      </a:solidFill>
                      <a:latin typeface="+mn-lt"/>
                      <a:ea typeface="+mn-ea"/>
                      <a:cs typeface="+mn-cs"/>
                    </a:defRPr>
                  </a:pPr>
                  <a:endParaRPr lang="en-US"/>
                </a:p>
              </c:txPr>
            </c:trendlineLbl>
          </c:trendline>
          <c:cat>
            <c:numRef>
              <c:f>KSA!$A$24:$A$37</c:f>
              <c:numCache>
                <c:formatCode>m/d/yyyy</c:formatCode>
                <c:ptCount val="14"/>
                <c:pt idx="0">
                  <c:v>43913</c:v>
                </c:pt>
                <c:pt idx="1">
                  <c:v>43914</c:v>
                </c:pt>
                <c:pt idx="2">
                  <c:v>43915</c:v>
                </c:pt>
                <c:pt idx="3">
                  <c:v>43916</c:v>
                </c:pt>
                <c:pt idx="4">
                  <c:v>43917</c:v>
                </c:pt>
                <c:pt idx="5">
                  <c:v>43918</c:v>
                </c:pt>
                <c:pt idx="6">
                  <c:v>43919</c:v>
                </c:pt>
                <c:pt idx="7">
                  <c:v>43920</c:v>
                </c:pt>
                <c:pt idx="8">
                  <c:v>43921</c:v>
                </c:pt>
                <c:pt idx="9">
                  <c:v>43922</c:v>
                </c:pt>
                <c:pt idx="10">
                  <c:v>43923</c:v>
                </c:pt>
                <c:pt idx="11">
                  <c:v>43924</c:v>
                </c:pt>
                <c:pt idx="12">
                  <c:v>43925</c:v>
                </c:pt>
                <c:pt idx="13">
                  <c:v>43926</c:v>
                </c:pt>
              </c:numCache>
            </c:numRef>
          </c:cat>
          <c:val>
            <c:numRef>
              <c:f>KSA!$H$24:$H$37</c:f>
              <c:numCache>
                <c:formatCode>General</c:formatCode>
                <c:ptCount val="14"/>
                <c:pt idx="0">
                  <c:v>6.3315018498936908</c:v>
                </c:pt>
                <c:pt idx="1">
                  <c:v>6.642486801367256</c:v>
                </c:pt>
                <c:pt idx="2">
                  <c:v>6.8023947633243109</c:v>
                </c:pt>
                <c:pt idx="3">
                  <c:v>6.9196838498474111</c:v>
                </c:pt>
                <c:pt idx="4">
                  <c:v>7.0066952268370404</c:v>
                </c:pt>
                <c:pt idx="5">
                  <c:v>7.0925737159746784</c:v>
                </c:pt>
                <c:pt idx="6">
                  <c:v>7.1693500166705997</c:v>
                </c:pt>
                <c:pt idx="7">
                  <c:v>7.2813856635702825</c:v>
                </c:pt>
                <c:pt idx="8">
                  <c:v>7.3543623304214769</c:v>
                </c:pt>
                <c:pt idx="9">
                  <c:v>7.4500795698074986</c:v>
                </c:pt>
                <c:pt idx="10">
                  <c:v>7.5416830998821114</c:v>
                </c:pt>
                <c:pt idx="11">
                  <c:v>7.6202147705744547</c:v>
                </c:pt>
                <c:pt idx="12">
                  <c:v>7.6866213349446202</c:v>
                </c:pt>
                <c:pt idx="13">
                  <c:v>7.7840570026399289</c:v>
                </c:pt>
              </c:numCache>
            </c:numRef>
          </c:val>
          <c:smooth val="0"/>
          <c:extLst>
            <c:ext xmlns:c16="http://schemas.microsoft.com/office/drawing/2014/chart" uri="{C3380CC4-5D6E-409C-BE32-E72D297353CC}">
              <c16:uniqueId val="{00000001-2979-429F-BA8F-7F2744E236B8}"/>
            </c:ext>
          </c:extLst>
        </c:ser>
        <c:dLbls>
          <c:showLegendKey val="0"/>
          <c:showVal val="0"/>
          <c:showCatName val="0"/>
          <c:showSerName val="0"/>
          <c:showPercent val="0"/>
          <c:showBubbleSize val="0"/>
        </c:dLbls>
        <c:smooth val="0"/>
        <c:axId val="780393032"/>
        <c:axId val="780394016"/>
      </c:lineChart>
      <c:dateAx>
        <c:axId val="78039303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4016"/>
        <c:crosses val="autoZero"/>
        <c:auto val="1"/>
        <c:lblOffset val="100"/>
        <c:baseTimeUnit val="days"/>
      </c:dateAx>
      <c:valAx>
        <c:axId val="7803940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3032"/>
        <c:crosses val="autoZero"/>
        <c:crossBetween val="between"/>
      </c:valAx>
      <c:spPr>
        <a:noFill/>
        <a:ln>
          <a:noFill/>
        </a:ln>
        <a:effectLst/>
      </c:spPr>
    </c:plotArea>
    <c:legend>
      <c:legendPos val="b"/>
      <c:layout>
        <c:manualLayout>
          <c:xMode val="edge"/>
          <c:yMode val="edge"/>
          <c:x val="6.1620591325897839E-2"/>
          <c:y val="0.82313279914265824"/>
          <c:w val="0.9"/>
          <c:h val="0.1594654708064773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Daily new cases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4770963488718839E-2"/>
          <c:y val="0.1126881993028773"/>
          <c:w val="0.9052102571685583"/>
          <c:h val="0.75653053606941134"/>
        </c:manualLayout>
      </c:layout>
      <c:areaChart>
        <c:grouping val="standard"/>
        <c:varyColors val="0"/>
        <c:ser>
          <c:idx val="4"/>
          <c:order val="0"/>
          <c:tx>
            <c:strRef>
              <c:f>'New cases'!$S$2</c:f>
              <c:strCache>
                <c:ptCount val="1"/>
                <c:pt idx="0">
                  <c:v>Saudi Arabia</c:v>
                </c:pt>
              </c:strCache>
            </c:strRef>
          </c:tx>
          <c:spPr>
            <a:solidFill>
              <a:schemeClr val="accent6"/>
            </a:solidFill>
            <a:ln>
              <a:noFill/>
            </a:ln>
            <a:effectLst/>
          </c:spPr>
          <c:cat>
            <c:numRef>
              <c:f>'New cases'!$N$18:$N$90</c:f>
              <c:numCache>
                <c:formatCode>General</c:formatCode>
                <c:ptCount val="73"/>
                <c:pt idx="0">
                  <c:v>16</c:v>
                </c:pt>
                <c:pt idx="1">
                  <c:v>17</c:v>
                </c:pt>
                <c:pt idx="2">
                  <c:v>18</c:v>
                </c:pt>
                <c:pt idx="3">
                  <c:v>19</c:v>
                </c:pt>
                <c:pt idx="4">
                  <c:v>20</c:v>
                </c:pt>
                <c:pt idx="5">
                  <c:v>21</c:v>
                </c:pt>
                <c:pt idx="6">
                  <c:v>22</c:v>
                </c:pt>
                <c:pt idx="7">
                  <c:v>23</c:v>
                </c:pt>
                <c:pt idx="8">
                  <c:v>24</c:v>
                </c:pt>
                <c:pt idx="9">
                  <c:v>25</c:v>
                </c:pt>
                <c:pt idx="10">
                  <c:v>26</c:v>
                </c:pt>
                <c:pt idx="11">
                  <c:v>27</c:v>
                </c:pt>
                <c:pt idx="12">
                  <c:v>28</c:v>
                </c:pt>
                <c:pt idx="13">
                  <c:v>29</c:v>
                </c:pt>
                <c:pt idx="14">
                  <c:v>30</c:v>
                </c:pt>
                <c:pt idx="15">
                  <c:v>31</c:v>
                </c:pt>
                <c:pt idx="16">
                  <c:v>32</c:v>
                </c:pt>
                <c:pt idx="17">
                  <c:v>33</c:v>
                </c:pt>
                <c:pt idx="18">
                  <c:v>34</c:v>
                </c:pt>
                <c:pt idx="19">
                  <c:v>35</c:v>
                </c:pt>
                <c:pt idx="20">
                  <c:v>36</c:v>
                </c:pt>
                <c:pt idx="21">
                  <c:v>37</c:v>
                </c:pt>
                <c:pt idx="22">
                  <c:v>38</c:v>
                </c:pt>
                <c:pt idx="23">
                  <c:v>39</c:v>
                </c:pt>
                <c:pt idx="24">
                  <c:v>40</c:v>
                </c:pt>
                <c:pt idx="25">
                  <c:v>41</c:v>
                </c:pt>
                <c:pt idx="26">
                  <c:v>42</c:v>
                </c:pt>
                <c:pt idx="27">
                  <c:v>43</c:v>
                </c:pt>
                <c:pt idx="28">
                  <c:v>44</c:v>
                </c:pt>
                <c:pt idx="29">
                  <c:v>45</c:v>
                </c:pt>
                <c:pt idx="30">
                  <c:v>46</c:v>
                </c:pt>
                <c:pt idx="31">
                  <c:v>47</c:v>
                </c:pt>
                <c:pt idx="32">
                  <c:v>48</c:v>
                </c:pt>
                <c:pt idx="33">
                  <c:v>49</c:v>
                </c:pt>
                <c:pt idx="34">
                  <c:v>50</c:v>
                </c:pt>
                <c:pt idx="35">
                  <c:v>51</c:v>
                </c:pt>
                <c:pt idx="36">
                  <c:v>52</c:v>
                </c:pt>
                <c:pt idx="37">
                  <c:v>53</c:v>
                </c:pt>
                <c:pt idx="38">
                  <c:v>54</c:v>
                </c:pt>
                <c:pt idx="39">
                  <c:v>55</c:v>
                </c:pt>
                <c:pt idx="40">
                  <c:v>56</c:v>
                </c:pt>
                <c:pt idx="41">
                  <c:v>57</c:v>
                </c:pt>
                <c:pt idx="42">
                  <c:v>58</c:v>
                </c:pt>
                <c:pt idx="43">
                  <c:v>59</c:v>
                </c:pt>
                <c:pt idx="44">
                  <c:v>60</c:v>
                </c:pt>
                <c:pt idx="45">
                  <c:v>61</c:v>
                </c:pt>
                <c:pt idx="46">
                  <c:v>62</c:v>
                </c:pt>
                <c:pt idx="47">
                  <c:v>63</c:v>
                </c:pt>
                <c:pt idx="48">
                  <c:v>64</c:v>
                </c:pt>
                <c:pt idx="49">
                  <c:v>65</c:v>
                </c:pt>
                <c:pt idx="50">
                  <c:v>66</c:v>
                </c:pt>
                <c:pt idx="51">
                  <c:v>67</c:v>
                </c:pt>
                <c:pt idx="52">
                  <c:v>68</c:v>
                </c:pt>
                <c:pt idx="53">
                  <c:v>69</c:v>
                </c:pt>
                <c:pt idx="54">
                  <c:v>70</c:v>
                </c:pt>
                <c:pt idx="55">
                  <c:v>71</c:v>
                </c:pt>
                <c:pt idx="56">
                  <c:v>72</c:v>
                </c:pt>
                <c:pt idx="57">
                  <c:v>73</c:v>
                </c:pt>
                <c:pt idx="58">
                  <c:v>74</c:v>
                </c:pt>
                <c:pt idx="59">
                  <c:v>75</c:v>
                </c:pt>
                <c:pt idx="60">
                  <c:v>76</c:v>
                </c:pt>
                <c:pt idx="61">
                  <c:v>77</c:v>
                </c:pt>
                <c:pt idx="62">
                  <c:v>78</c:v>
                </c:pt>
                <c:pt idx="63">
                  <c:v>79</c:v>
                </c:pt>
                <c:pt idx="64">
                  <c:v>80</c:v>
                </c:pt>
                <c:pt idx="65">
                  <c:v>81</c:v>
                </c:pt>
                <c:pt idx="66">
                  <c:v>82</c:v>
                </c:pt>
                <c:pt idx="67">
                  <c:v>83</c:v>
                </c:pt>
                <c:pt idx="68">
                  <c:v>84</c:v>
                </c:pt>
                <c:pt idx="69">
                  <c:v>85</c:v>
                </c:pt>
                <c:pt idx="70">
                  <c:v>86</c:v>
                </c:pt>
                <c:pt idx="71">
                  <c:v>87</c:v>
                </c:pt>
                <c:pt idx="72">
                  <c:v>88</c:v>
                </c:pt>
              </c:numCache>
            </c:numRef>
          </c:cat>
          <c:val>
            <c:numRef>
              <c:f>'New cases'!$S$16:$S$80</c:f>
              <c:numCache>
                <c:formatCode>General</c:formatCode>
                <c:ptCount val="65"/>
                <c:pt idx="0">
                  <c:v>0</c:v>
                </c:pt>
                <c:pt idx="1">
                  <c:v>15</c:v>
                </c:pt>
                <c:pt idx="2">
                  <c:v>53</c:v>
                </c:pt>
                <c:pt idx="3">
                  <c:v>0</c:v>
                </c:pt>
                <c:pt idx="4">
                  <c:v>103</c:v>
                </c:pt>
                <c:pt idx="5">
                  <c:v>70</c:v>
                </c:pt>
                <c:pt idx="6">
                  <c:v>48</c:v>
                </c:pt>
                <c:pt idx="7">
                  <c:v>119</c:v>
                </c:pt>
                <c:pt idx="8">
                  <c:v>51</c:v>
                </c:pt>
                <c:pt idx="9">
                  <c:v>205</c:v>
                </c:pt>
                <c:pt idx="10">
                  <c:v>133</c:v>
                </c:pt>
                <c:pt idx="11">
                  <c:v>112</c:v>
                </c:pt>
                <c:pt idx="12">
                  <c:v>92</c:v>
                </c:pt>
                <c:pt idx="13">
                  <c:v>99</c:v>
                </c:pt>
                <c:pt idx="14">
                  <c:v>96</c:v>
                </c:pt>
                <c:pt idx="15">
                  <c:v>154</c:v>
                </c:pt>
                <c:pt idx="16">
                  <c:v>110</c:v>
                </c:pt>
                <c:pt idx="17">
                  <c:v>157</c:v>
                </c:pt>
                <c:pt idx="18">
                  <c:v>165</c:v>
                </c:pt>
                <c:pt idx="19">
                  <c:v>154</c:v>
                </c:pt>
                <c:pt idx="20">
                  <c:v>140</c:v>
                </c:pt>
                <c:pt idx="21">
                  <c:v>223</c:v>
                </c:pt>
                <c:pt idx="22">
                  <c:v>203</c:v>
                </c:pt>
                <c:pt idx="23">
                  <c:v>190</c:v>
                </c:pt>
                <c:pt idx="24">
                  <c:v>137</c:v>
                </c:pt>
                <c:pt idx="25">
                  <c:v>355</c:v>
                </c:pt>
                <c:pt idx="26">
                  <c:v>364</c:v>
                </c:pt>
                <c:pt idx="27">
                  <c:v>382</c:v>
                </c:pt>
                <c:pt idx="28">
                  <c:v>429</c:v>
                </c:pt>
                <c:pt idx="29">
                  <c:v>472</c:v>
                </c:pt>
                <c:pt idx="30">
                  <c:v>435</c:v>
                </c:pt>
                <c:pt idx="31">
                  <c:v>493</c:v>
                </c:pt>
                <c:pt idx="32">
                  <c:v>518</c:v>
                </c:pt>
                <c:pt idx="33">
                  <c:v>762</c:v>
                </c:pt>
                <c:pt idx="34">
                  <c:v>1132</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numCache>
            </c:numRef>
          </c:val>
          <c:extLst>
            <c:ext xmlns:c16="http://schemas.microsoft.com/office/drawing/2014/chart" uri="{C3380CC4-5D6E-409C-BE32-E72D297353CC}">
              <c16:uniqueId val="{00000000-7146-4485-B2C3-4AB14617A1A8}"/>
            </c:ext>
          </c:extLst>
        </c:ser>
        <c:ser>
          <c:idx val="5"/>
          <c:order val="1"/>
          <c:tx>
            <c:strRef>
              <c:f>'New cases'!$T$2</c:f>
              <c:strCache>
                <c:ptCount val="1"/>
                <c:pt idx="0">
                  <c:v>Spain</c:v>
                </c:pt>
              </c:strCache>
            </c:strRef>
          </c:tx>
          <c:spPr>
            <a:solidFill>
              <a:schemeClr val="accent4">
                <a:alpha val="50000"/>
              </a:schemeClr>
            </a:solidFill>
            <a:ln>
              <a:solidFill>
                <a:schemeClr val="accent1">
                  <a:alpha val="30000"/>
                </a:schemeClr>
              </a:solidFill>
            </a:ln>
            <a:effectLst/>
          </c:spPr>
          <c:cat>
            <c:numRef>
              <c:f>'New cases'!$N$18:$N$90</c:f>
              <c:numCache>
                <c:formatCode>General</c:formatCode>
                <c:ptCount val="73"/>
                <c:pt idx="0">
                  <c:v>16</c:v>
                </c:pt>
                <c:pt idx="1">
                  <c:v>17</c:v>
                </c:pt>
                <c:pt idx="2">
                  <c:v>18</c:v>
                </c:pt>
                <c:pt idx="3">
                  <c:v>19</c:v>
                </c:pt>
                <c:pt idx="4">
                  <c:v>20</c:v>
                </c:pt>
                <c:pt idx="5">
                  <c:v>21</c:v>
                </c:pt>
                <c:pt idx="6">
                  <c:v>22</c:v>
                </c:pt>
                <c:pt idx="7">
                  <c:v>23</c:v>
                </c:pt>
                <c:pt idx="8">
                  <c:v>24</c:v>
                </c:pt>
                <c:pt idx="9">
                  <c:v>25</c:v>
                </c:pt>
                <c:pt idx="10">
                  <c:v>26</c:v>
                </c:pt>
                <c:pt idx="11">
                  <c:v>27</c:v>
                </c:pt>
                <c:pt idx="12">
                  <c:v>28</c:v>
                </c:pt>
                <c:pt idx="13">
                  <c:v>29</c:v>
                </c:pt>
                <c:pt idx="14">
                  <c:v>30</c:v>
                </c:pt>
                <c:pt idx="15">
                  <c:v>31</c:v>
                </c:pt>
                <c:pt idx="16">
                  <c:v>32</c:v>
                </c:pt>
                <c:pt idx="17">
                  <c:v>33</c:v>
                </c:pt>
                <c:pt idx="18">
                  <c:v>34</c:v>
                </c:pt>
                <c:pt idx="19">
                  <c:v>35</c:v>
                </c:pt>
                <c:pt idx="20">
                  <c:v>36</c:v>
                </c:pt>
                <c:pt idx="21">
                  <c:v>37</c:v>
                </c:pt>
                <c:pt idx="22">
                  <c:v>38</c:v>
                </c:pt>
                <c:pt idx="23">
                  <c:v>39</c:v>
                </c:pt>
                <c:pt idx="24">
                  <c:v>40</c:v>
                </c:pt>
                <c:pt idx="25">
                  <c:v>41</c:v>
                </c:pt>
                <c:pt idx="26">
                  <c:v>42</c:v>
                </c:pt>
                <c:pt idx="27">
                  <c:v>43</c:v>
                </c:pt>
                <c:pt idx="28">
                  <c:v>44</c:v>
                </c:pt>
                <c:pt idx="29">
                  <c:v>45</c:v>
                </c:pt>
                <c:pt idx="30">
                  <c:v>46</c:v>
                </c:pt>
                <c:pt idx="31">
                  <c:v>47</c:v>
                </c:pt>
                <c:pt idx="32">
                  <c:v>48</c:v>
                </c:pt>
                <c:pt idx="33">
                  <c:v>49</c:v>
                </c:pt>
                <c:pt idx="34">
                  <c:v>50</c:v>
                </c:pt>
                <c:pt idx="35">
                  <c:v>51</c:v>
                </c:pt>
                <c:pt idx="36">
                  <c:v>52</c:v>
                </c:pt>
                <c:pt idx="37">
                  <c:v>53</c:v>
                </c:pt>
                <c:pt idx="38">
                  <c:v>54</c:v>
                </c:pt>
                <c:pt idx="39">
                  <c:v>55</c:v>
                </c:pt>
                <c:pt idx="40">
                  <c:v>56</c:v>
                </c:pt>
                <c:pt idx="41">
                  <c:v>57</c:v>
                </c:pt>
                <c:pt idx="42">
                  <c:v>58</c:v>
                </c:pt>
                <c:pt idx="43">
                  <c:v>59</c:v>
                </c:pt>
                <c:pt idx="44">
                  <c:v>60</c:v>
                </c:pt>
                <c:pt idx="45">
                  <c:v>61</c:v>
                </c:pt>
                <c:pt idx="46">
                  <c:v>62</c:v>
                </c:pt>
                <c:pt idx="47">
                  <c:v>63</c:v>
                </c:pt>
                <c:pt idx="48">
                  <c:v>64</c:v>
                </c:pt>
                <c:pt idx="49">
                  <c:v>65</c:v>
                </c:pt>
                <c:pt idx="50">
                  <c:v>66</c:v>
                </c:pt>
                <c:pt idx="51">
                  <c:v>67</c:v>
                </c:pt>
                <c:pt idx="52">
                  <c:v>68</c:v>
                </c:pt>
                <c:pt idx="53">
                  <c:v>69</c:v>
                </c:pt>
                <c:pt idx="54">
                  <c:v>70</c:v>
                </c:pt>
                <c:pt idx="55">
                  <c:v>71</c:v>
                </c:pt>
                <c:pt idx="56">
                  <c:v>72</c:v>
                </c:pt>
                <c:pt idx="57">
                  <c:v>73</c:v>
                </c:pt>
                <c:pt idx="58">
                  <c:v>74</c:v>
                </c:pt>
                <c:pt idx="59">
                  <c:v>75</c:v>
                </c:pt>
                <c:pt idx="60">
                  <c:v>76</c:v>
                </c:pt>
                <c:pt idx="61">
                  <c:v>77</c:v>
                </c:pt>
                <c:pt idx="62">
                  <c:v>78</c:v>
                </c:pt>
                <c:pt idx="63">
                  <c:v>79</c:v>
                </c:pt>
                <c:pt idx="64">
                  <c:v>80</c:v>
                </c:pt>
                <c:pt idx="65">
                  <c:v>81</c:v>
                </c:pt>
                <c:pt idx="66">
                  <c:v>82</c:v>
                </c:pt>
                <c:pt idx="67">
                  <c:v>83</c:v>
                </c:pt>
                <c:pt idx="68">
                  <c:v>84</c:v>
                </c:pt>
                <c:pt idx="69">
                  <c:v>85</c:v>
                </c:pt>
                <c:pt idx="70">
                  <c:v>86</c:v>
                </c:pt>
                <c:pt idx="71">
                  <c:v>87</c:v>
                </c:pt>
                <c:pt idx="72">
                  <c:v>88</c:v>
                </c:pt>
              </c:numCache>
            </c:numRef>
          </c:cat>
          <c:val>
            <c:numRef>
              <c:f>'New cases'!$T$16:$T$80</c:f>
              <c:numCache>
                <c:formatCode>General</c:formatCode>
                <c:ptCount val="65"/>
                <c:pt idx="0">
                  <c:v>0</c:v>
                </c:pt>
                <c:pt idx="1">
                  <c:v>0</c:v>
                </c:pt>
                <c:pt idx="2">
                  <c:v>0</c:v>
                </c:pt>
                <c:pt idx="3">
                  <c:v>0</c:v>
                </c:pt>
                <c:pt idx="4">
                  <c:v>0</c:v>
                </c:pt>
                <c:pt idx="5">
                  <c:v>0</c:v>
                </c:pt>
                <c:pt idx="6">
                  <c:v>0</c:v>
                </c:pt>
                <c:pt idx="7">
                  <c:v>0</c:v>
                </c:pt>
                <c:pt idx="8">
                  <c:v>0</c:v>
                </c:pt>
                <c:pt idx="9">
                  <c:v>0</c:v>
                </c:pt>
                <c:pt idx="10">
                  <c:v>0</c:v>
                </c:pt>
                <c:pt idx="11">
                  <c:v>4</c:v>
                </c:pt>
                <c:pt idx="12">
                  <c:v>7</c:v>
                </c:pt>
                <c:pt idx="13">
                  <c:v>2</c:v>
                </c:pt>
                <c:pt idx="14">
                  <c:v>17</c:v>
                </c:pt>
                <c:pt idx="15">
                  <c:v>13</c:v>
                </c:pt>
                <c:pt idx="16">
                  <c:v>39</c:v>
                </c:pt>
                <c:pt idx="17">
                  <c:v>36</c:v>
                </c:pt>
                <c:pt idx="18">
                  <c:v>45</c:v>
                </c:pt>
                <c:pt idx="19">
                  <c:v>57</c:v>
                </c:pt>
                <c:pt idx="20">
                  <c:v>37</c:v>
                </c:pt>
                <c:pt idx="21">
                  <c:v>141</c:v>
                </c:pt>
                <c:pt idx="22">
                  <c:v>100</c:v>
                </c:pt>
                <c:pt idx="23">
                  <c:v>173</c:v>
                </c:pt>
                <c:pt idx="24">
                  <c:v>400</c:v>
                </c:pt>
                <c:pt idx="25">
                  <c:v>622</c:v>
                </c:pt>
                <c:pt idx="26">
                  <c:v>582</c:v>
                </c:pt>
                <c:pt idx="27">
                  <c:v>0</c:v>
                </c:pt>
                <c:pt idx="28">
                  <c:v>2955</c:v>
                </c:pt>
                <c:pt idx="29">
                  <c:v>1159</c:v>
                </c:pt>
                <c:pt idx="30">
                  <c:v>1407</c:v>
                </c:pt>
                <c:pt idx="31">
                  <c:v>2144</c:v>
                </c:pt>
                <c:pt idx="32">
                  <c:v>1806</c:v>
                </c:pt>
                <c:pt idx="33">
                  <c:v>2162</c:v>
                </c:pt>
                <c:pt idx="34">
                  <c:v>4053</c:v>
                </c:pt>
                <c:pt idx="35">
                  <c:v>2447</c:v>
                </c:pt>
                <c:pt idx="36">
                  <c:v>4964</c:v>
                </c:pt>
                <c:pt idx="37">
                  <c:v>3394</c:v>
                </c:pt>
                <c:pt idx="38">
                  <c:v>6368</c:v>
                </c:pt>
                <c:pt idx="39">
                  <c:v>4749</c:v>
                </c:pt>
                <c:pt idx="40">
                  <c:v>9630</c:v>
                </c:pt>
                <c:pt idx="41">
                  <c:v>8271</c:v>
                </c:pt>
                <c:pt idx="42">
                  <c:v>7933</c:v>
                </c:pt>
                <c:pt idx="43">
                  <c:v>7516</c:v>
                </c:pt>
                <c:pt idx="44">
                  <c:v>6875</c:v>
                </c:pt>
                <c:pt idx="45">
                  <c:v>7846</c:v>
                </c:pt>
                <c:pt idx="46">
                  <c:v>7967</c:v>
                </c:pt>
                <c:pt idx="47">
                  <c:v>8195</c:v>
                </c:pt>
                <c:pt idx="48">
                  <c:v>7947</c:v>
                </c:pt>
                <c:pt idx="49">
                  <c:v>7134</c:v>
                </c:pt>
                <c:pt idx="50">
                  <c:v>6969</c:v>
                </c:pt>
                <c:pt idx="51">
                  <c:v>5478</c:v>
                </c:pt>
                <c:pt idx="52">
                  <c:v>5029</c:v>
                </c:pt>
                <c:pt idx="53">
                  <c:v>5267</c:v>
                </c:pt>
                <c:pt idx="54">
                  <c:v>6278</c:v>
                </c:pt>
                <c:pt idx="55">
                  <c:v>5002</c:v>
                </c:pt>
                <c:pt idx="56">
                  <c:v>5051</c:v>
                </c:pt>
                <c:pt idx="57">
                  <c:v>4754</c:v>
                </c:pt>
                <c:pt idx="58">
                  <c:v>3804</c:v>
                </c:pt>
                <c:pt idx="59">
                  <c:v>3268</c:v>
                </c:pt>
                <c:pt idx="60">
                  <c:v>2442</c:v>
                </c:pt>
                <c:pt idx="61">
                  <c:v>5103</c:v>
                </c:pt>
                <c:pt idx="62">
                  <c:v>7304</c:v>
                </c:pt>
                <c:pt idx="63">
                  <c:v>5891</c:v>
                </c:pt>
                <c:pt idx="64">
                  <c:v>887</c:v>
                </c:pt>
              </c:numCache>
            </c:numRef>
          </c:val>
          <c:extLst>
            <c:ext xmlns:c16="http://schemas.microsoft.com/office/drawing/2014/chart" uri="{C3380CC4-5D6E-409C-BE32-E72D297353CC}">
              <c16:uniqueId val="{00000001-7146-4485-B2C3-4AB14617A1A8}"/>
            </c:ext>
          </c:extLst>
        </c:ser>
        <c:ser>
          <c:idx val="3"/>
          <c:order val="2"/>
          <c:tx>
            <c:strRef>
              <c:f>'New cases'!$R$2</c:f>
              <c:strCache>
                <c:ptCount val="1"/>
                <c:pt idx="0">
                  <c:v>Romania</c:v>
                </c:pt>
              </c:strCache>
            </c:strRef>
          </c:tx>
          <c:spPr>
            <a:solidFill>
              <a:schemeClr val="accent1">
                <a:alpha val="70000"/>
              </a:schemeClr>
            </a:solidFill>
            <a:ln>
              <a:noFill/>
            </a:ln>
            <a:effectLst/>
          </c:spPr>
          <c:cat>
            <c:numRef>
              <c:f>'New cases'!$N$18:$N$90</c:f>
              <c:numCache>
                <c:formatCode>General</c:formatCode>
                <c:ptCount val="73"/>
                <c:pt idx="0">
                  <c:v>16</c:v>
                </c:pt>
                <c:pt idx="1">
                  <c:v>17</c:v>
                </c:pt>
                <c:pt idx="2">
                  <c:v>18</c:v>
                </c:pt>
                <c:pt idx="3">
                  <c:v>19</c:v>
                </c:pt>
                <c:pt idx="4">
                  <c:v>20</c:v>
                </c:pt>
                <c:pt idx="5">
                  <c:v>21</c:v>
                </c:pt>
                <c:pt idx="6">
                  <c:v>22</c:v>
                </c:pt>
                <c:pt idx="7">
                  <c:v>23</c:v>
                </c:pt>
                <c:pt idx="8">
                  <c:v>24</c:v>
                </c:pt>
                <c:pt idx="9">
                  <c:v>25</c:v>
                </c:pt>
                <c:pt idx="10">
                  <c:v>26</c:v>
                </c:pt>
                <c:pt idx="11">
                  <c:v>27</c:v>
                </c:pt>
                <c:pt idx="12">
                  <c:v>28</c:v>
                </c:pt>
                <c:pt idx="13">
                  <c:v>29</c:v>
                </c:pt>
                <c:pt idx="14">
                  <c:v>30</c:v>
                </c:pt>
                <c:pt idx="15">
                  <c:v>31</c:v>
                </c:pt>
                <c:pt idx="16">
                  <c:v>32</c:v>
                </c:pt>
                <c:pt idx="17">
                  <c:v>33</c:v>
                </c:pt>
                <c:pt idx="18">
                  <c:v>34</c:v>
                </c:pt>
                <c:pt idx="19">
                  <c:v>35</c:v>
                </c:pt>
                <c:pt idx="20">
                  <c:v>36</c:v>
                </c:pt>
                <c:pt idx="21">
                  <c:v>37</c:v>
                </c:pt>
                <c:pt idx="22">
                  <c:v>38</c:v>
                </c:pt>
                <c:pt idx="23">
                  <c:v>39</c:v>
                </c:pt>
                <c:pt idx="24">
                  <c:v>40</c:v>
                </c:pt>
                <c:pt idx="25">
                  <c:v>41</c:v>
                </c:pt>
                <c:pt idx="26">
                  <c:v>42</c:v>
                </c:pt>
                <c:pt idx="27">
                  <c:v>43</c:v>
                </c:pt>
                <c:pt idx="28">
                  <c:v>44</c:v>
                </c:pt>
                <c:pt idx="29">
                  <c:v>45</c:v>
                </c:pt>
                <c:pt idx="30">
                  <c:v>46</c:v>
                </c:pt>
                <c:pt idx="31">
                  <c:v>47</c:v>
                </c:pt>
                <c:pt idx="32">
                  <c:v>48</c:v>
                </c:pt>
                <c:pt idx="33">
                  <c:v>49</c:v>
                </c:pt>
                <c:pt idx="34">
                  <c:v>50</c:v>
                </c:pt>
                <c:pt idx="35">
                  <c:v>51</c:v>
                </c:pt>
                <c:pt idx="36">
                  <c:v>52</c:v>
                </c:pt>
                <c:pt idx="37">
                  <c:v>53</c:v>
                </c:pt>
                <c:pt idx="38">
                  <c:v>54</c:v>
                </c:pt>
                <c:pt idx="39">
                  <c:v>55</c:v>
                </c:pt>
                <c:pt idx="40">
                  <c:v>56</c:v>
                </c:pt>
                <c:pt idx="41">
                  <c:v>57</c:v>
                </c:pt>
                <c:pt idx="42">
                  <c:v>58</c:v>
                </c:pt>
                <c:pt idx="43">
                  <c:v>59</c:v>
                </c:pt>
                <c:pt idx="44">
                  <c:v>60</c:v>
                </c:pt>
                <c:pt idx="45">
                  <c:v>61</c:v>
                </c:pt>
                <c:pt idx="46">
                  <c:v>62</c:v>
                </c:pt>
                <c:pt idx="47">
                  <c:v>63</c:v>
                </c:pt>
                <c:pt idx="48">
                  <c:v>64</c:v>
                </c:pt>
                <c:pt idx="49">
                  <c:v>65</c:v>
                </c:pt>
                <c:pt idx="50">
                  <c:v>66</c:v>
                </c:pt>
                <c:pt idx="51">
                  <c:v>67</c:v>
                </c:pt>
                <c:pt idx="52">
                  <c:v>68</c:v>
                </c:pt>
                <c:pt idx="53">
                  <c:v>69</c:v>
                </c:pt>
                <c:pt idx="54">
                  <c:v>70</c:v>
                </c:pt>
                <c:pt idx="55">
                  <c:v>71</c:v>
                </c:pt>
                <c:pt idx="56">
                  <c:v>72</c:v>
                </c:pt>
                <c:pt idx="57">
                  <c:v>73</c:v>
                </c:pt>
                <c:pt idx="58">
                  <c:v>74</c:v>
                </c:pt>
                <c:pt idx="59">
                  <c:v>75</c:v>
                </c:pt>
                <c:pt idx="60">
                  <c:v>76</c:v>
                </c:pt>
                <c:pt idx="61">
                  <c:v>77</c:v>
                </c:pt>
                <c:pt idx="62">
                  <c:v>78</c:v>
                </c:pt>
                <c:pt idx="63">
                  <c:v>79</c:v>
                </c:pt>
                <c:pt idx="64">
                  <c:v>80</c:v>
                </c:pt>
                <c:pt idx="65">
                  <c:v>81</c:v>
                </c:pt>
                <c:pt idx="66">
                  <c:v>82</c:v>
                </c:pt>
                <c:pt idx="67">
                  <c:v>83</c:v>
                </c:pt>
                <c:pt idx="68">
                  <c:v>84</c:v>
                </c:pt>
                <c:pt idx="69">
                  <c:v>85</c:v>
                </c:pt>
                <c:pt idx="70">
                  <c:v>86</c:v>
                </c:pt>
                <c:pt idx="71">
                  <c:v>87</c:v>
                </c:pt>
                <c:pt idx="72">
                  <c:v>88</c:v>
                </c:pt>
              </c:numCache>
            </c:numRef>
          </c:cat>
          <c:val>
            <c:numRef>
              <c:f>'New cases'!$R$16:$R$80</c:f>
              <c:numCache>
                <c:formatCode>General</c:formatCode>
                <c:ptCount val="65"/>
                <c:pt idx="0">
                  <c:v>10</c:v>
                </c:pt>
                <c:pt idx="1">
                  <c:v>20</c:v>
                </c:pt>
                <c:pt idx="2">
                  <c:v>4</c:v>
                </c:pt>
                <c:pt idx="3">
                  <c:v>40</c:v>
                </c:pt>
                <c:pt idx="4">
                  <c:v>34</c:v>
                </c:pt>
                <c:pt idx="5">
                  <c:v>8</c:v>
                </c:pt>
                <c:pt idx="6">
                  <c:v>27</c:v>
                </c:pt>
                <c:pt idx="7">
                  <c:v>26</c:v>
                </c:pt>
                <c:pt idx="8">
                  <c:v>76</c:v>
                </c:pt>
                <c:pt idx="9">
                  <c:v>17</c:v>
                </c:pt>
                <c:pt idx="10">
                  <c:v>31</c:v>
                </c:pt>
                <c:pt idx="11">
                  <c:v>59</c:v>
                </c:pt>
                <c:pt idx="12">
                  <c:v>66</c:v>
                </c:pt>
                <c:pt idx="13">
                  <c:v>143</c:v>
                </c:pt>
                <c:pt idx="14">
                  <c:v>218</c:v>
                </c:pt>
                <c:pt idx="15">
                  <c:v>112</c:v>
                </c:pt>
                <c:pt idx="16">
                  <c:v>123</c:v>
                </c:pt>
                <c:pt idx="17">
                  <c:v>263</c:v>
                </c:pt>
                <c:pt idx="18">
                  <c:v>160</c:v>
                </c:pt>
                <c:pt idx="19">
                  <c:v>363</c:v>
                </c:pt>
                <c:pt idx="20">
                  <c:v>294</c:v>
                </c:pt>
                <c:pt idx="21">
                  <c:v>136</c:v>
                </c:pt>
                <c:pt idx="22">
                  <c:v>215</c:v>
                </c:pt>
                <c:pt idx="23">
                  <c:v>278</c:v>
                </c:pt>
                <c:pt idx="24">
                  <c:v>445</c:v>
                </c:pt>
                <c:pt idx="25">
                  <c:v>430</c:v>
                </c:pt>
                <c:pt idx="26">
                  <c:v>251</c:v>
                </c:pt>
                <c:pt idx="27">
                  <c:v>193</c:v>
                </c:pt>
                <c:pt idx="28">
                  <c:v>360</c:v>
                </c:pt>
                <c:pt idx="29">
                  <c:v>344</c:v>
                </c:pt>
                <c:pt idx="30">
                  <c:v>441</c:v>
                </c:pt>
                <c:pt idx="31">
                  <c:v>265</c:v>
                </c:pt>
                <c:pt idx="32">
                  <c:v>523</c:v>
                </c:pt>
                <c:pt idx="33">
                  <c:v>310</c:v>
                </c:pt>
                <c:pt idx="34">
                  <c:v>333</c:v>
                </c:pt>
                <c:pt idx="35">
                  <c:v>246</c:v>
                </c:pt>
                <c:pt idx="36">
                  <c:v>337</c:v>
                </c:pt>
                <c:pt idx="37">
                  <c:v>491</c:v>
                </c:pt>
                <c:pt idx="38">
                  <c:v>360</c:v>
                </c:pt>
                <c:pt idx="39">
                  <c:v>351</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numCache>
            </c:numRef>
          </c:val>
          <c:extLst>
            <c:ext xmlns:c16="http://schemas.microsoft.com/office/drawing/2014/chart" uri="{C3380CC4-5D6E-409C-BE32-E72D297353CC}">
              <c16:uniqueId val="{00000002-7146-4485-B2C3-4AB14617A1A8}"/>
            </c:ext>
          </c:extLst>
        </c:ser>
        <c:dLbls>
          <c:showLegendKey val="0"/>
          <c:showVal val="0"/>
          <c:showCatName val="0"/>
          <c:showSerName val="0"/>
          <c:showPercent val="0"/>
          <c:showBubbleSize val="0"/>
        </c:dLbls>
        <c:axId val="520892216"/>
        <c:axId val="520893176"/>
      </c:areaChart>
      <c:catAx>
        <c:axId val="5208922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Days since the first case recorded</a:t>
                </a:r>
              </a:p>
            </c:rich>
          </c:tx>
          <c:layout>
            <c:manualLayout>
              <c:xMode val="edge"/>
              <c:yMode val="edge"/>
              <c:x val="0.42723397129494423"/>
              <c:y val="0.9338780879514466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893176"/>
        <c:crosses val="autoZero"/>
        <c:auto val="1"/>
        <c:lblAlgn val="ctr"/>
        <c:lblOffset val="100"/>
        <c:tickLblSkip val="5"/>
        <c:tickMarkSkip val="4"/>
        <c:noMultiLvlLbl val="0"/>
      </c:catAx>
      <c:valAx>
        <c:axId val="52089317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dirty="0"/>
                  <a:t>Daily new cases </a:t>
                </a:r>
              </a:p>
              <a:p>
                <a:pPr>
                  <a:defRPr/>
                </a:pPr>
                <a:r>
                  <a:rPr lang="en-ZA" dirty="0"/>
                  <a:t>(Integer format</a:t>
                </a:r>
                <a:r>
                  <a:rPr lang="en-ZA" baseline="0" dirty="0"/>
                  <a:t> plotted on </a:t>
                </a:r>
                <a:r>
                  <a:rPr lang="en-ZA" dirty="0"/>
                  <a:t>Log scale)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892216"/>
        <c:crosses val="autoZero"/>
        <c:crossBetween val="midCat"/>
      </c:valAx>
      <c:spPr>
        <a:noFill/>
        <a:ln>
          <a:noFill/>
        </a:ln>
        <a:effectLst/>
      </c:spPr>
    </c:plotArea>
    <c:legend>
      <c:legendPos val="b"/>
      <c:layout>
        <c:manualLayout>
          <c:xMode val="edge"/>
          <c:yMode val="edge"/>
          <c:x val="5.6780648897761021E-2"/>
          <c:y val="3.3730791811698982E-2"/>
          <c:w val="0.27898340576280423"/>
          <c:h val="6.107534603777134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14 day GRs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9977528591103996E-2"/>
          <c:y val="0.15767689192159651"/>
          <c:w val="0.89107388799982157"/>
          <c:h val="0.46440213560461246"/>
        </c:manualLayout>
      </c:layout>
      <c:lineChart>
        <c:grouping val="standard"/>
        <c:varyColors val="0"/>
        <c:ser>
          <c:idx val="1"/>
          <c:order val="0"/>
          <c:tx>
            <c:strRef>
              <c:f>KSA!$I$2</c:f>
              <c:strCache>
                <c:ptCount val="1"/>
                <c:pt idx="0">
                  <c:v>LnConcluded</c:v>
                </c:pt>
              </c:strCache>
            </c:strRef>
          </c:tx>
          <c:spPr>
            <a:ln w="28575" cap="rnd">
              <a:solidFill>
                <a:schemeClr val="accent5"/>
              </a:solidFill>
              <a:round/>
            </a:ln>
            <a:effectLst/>
          </c:spPr>
          <c:marker>
            <c:symbol val="none"/>
          </c:marker>
          <c:trendline>
            <c:spPr>
              <a:ln w="19050" cap="rnd">
                <a:solidFill>
                  <a:schemeClr val="accent5"/>
                </a:solidFill>
                <a:prstDash val="sysDot"/>
              </a:ln>
              <a:effectLst/>
            </c:spPr>
            <c:trendlineType val="linear"/>
            <c:dispRSqr val="1"/>
            <c:dispEq val="1"/>
            <c:trendlineLbl>
              <c:layout>
                <c:manualLayout>
                  <c:x val="-1.4224875587049674E-4"/>
                  <c:y val="0.1402085914368067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5"/>
                      </a:solidFill>
                      <a:latin typeface="+mn-lt"/>
                      <a:ea typeface="+mn-ea"/>
                      <a:cs typeface="+mn-cs"/>
                    </a:defRPr>
                  </a:pPr>
                  <a:endParaRPr lang="en-US"/>
                </a:p>
              </c:txPr>
            </c:trendlineLbl>
          </c:trendline>
          <c:cat>
            <c:numRef>
              <c:f>KSA!$A$17:$A$30</c:f>
              <c:numCache>
                <c:formatCode>m/d/yyyy</c:formatCode>
                <c:ptCount val="14"/>
                <c:pt idx="0">
                  <c:v>43906</c:v>
                </c:pt>
                <c:pt idx="1">
                  <c:v>43907</c:v>
                </c:pt>
                <c:pt idx="2">
                  <c:v>43908</c:v>
                </c:pt>
                <c:pt idx="3">
                  <c:v>43909</c:v>
                </c:pt>
                <c:pt idx="4">
                  <c:v>43910</c:v>
                </c:pt>
                <c:pt idx="5">
                  <c:v>43911</c:v>
                </c:pt>
                <c:pt idx="6">
                  <c:v>43912</c:v>
                </c:pt>
                <c:pt idx="7">
                  <c:v>43913</c:v>
                </c:pt>
                <c:pt idx="8">
                  <c:v>43914</c:v>
                </c:pt>
                <c:pt idx="9">
                  <c:v>43915</c:v>
                </c:pt>
                <c:pt idx="10">
                  <c:v>43916</c:v>
                </c:pt>
                <c:pt idx="11">
                  <c:v>43917</c:v>
                </c:pt>
                <c:pt idx="12">
                  <c:v>43918</c:v>
                </c:pt>
                <c:pt idx="13">
                  <c:v>43919</c:v>
                </c:pt>
              </c:numCache>
            </c:numRef>
          </c:cat>
          <c:val>
            <c:numRef>
              <c:f>KSA!$I$17:$I$30</c:f>
              <c:numCache>
                <c:formatCode>General</c:formatCode>
                <c:ptCount val="14"/>
                <c:pt idx="0">
                  <c:v>0.69314718055994529</c:v>
                </c:pt>
                <c:pt idx="1">
                  <c:v>1.791759469228055</c:v>
                </c:pt>
                <c:pt idx="2">
                  <c:v>1.791759469228055</c:v>
                </c:pt>
                <c:pt idx="3">
                  <c:v>1.791759469228055</c:v>
                </c:pt>
                <c:pt idx="4">
                  <c:v>2.0794415416798357</c:v>
                </c:pt>
                <c:pt idx="5">
                  <c:v>2.7725887222397811</c:v>
                </c:pt>
                <c:pt idx="6">
                  <c:v>2.7725887222397811</c:v>
                </c:pt>
                <c:pt idx="7">
                  <c:v>2.7725887222397811</c:v>
                </c:pt>
                <c:pt idx="8">
                  <c:v>3.3672958299864741</c:v>
                </c:pt>
                <c:pt idx="9">
                  <c:v>3.4339872044851463</c:v>
                </c:pt>
                <c:pt idx="10">
                  <c:v>3.5835189384561099</c:v>
                </c:pt>
                <c:pt idx="11">
                  <c:v>3.6375861597263857</c:v>
                </c:pt>
                <c:pt idx="12">
                  <c:v>3.713572066704308</c:v>
                </c:pt>
                <c:pt idx="13">
                  <c:v>4.3040650932041702</c:v>
                </c:pt>
              </c:numCache>
            </c:numRef>
          </c:val>
          <c:smooth val="0"/>
          <c:extLst>
            <c:ext xmlns:c16="http://schemas.microsoft.com/office/drawing/2014/chart" uri="{C3380CC4-5D6E-409C-BE32-E72D297353CC}">
              <c16:uniqueId val="{00000000-14C2-4D64-8D06-51DAC8092916}"/>
            </c:ext>
          </c:extLst>
        </c:ser>
        <c:ser>
          <c:idx val="0"/>
          <c:order val="1"/>
          <c:tx>
            <c:strRef>
              <c:f>KSA!$H$2</c:f>
              <c:strCache>
                <c:ptCount val="1"/>
                <c:pt idx="0">
                  <c:v>LnTotal</c:v>
                </c:pt>
              </c:strCache>
            </c:strRef>
          </c:tx>
          <c:spPr>
            <a:ln w="28575" cap="rnd">
              <a:solidFill>
                <a:schemeClr val="accent6"/>
              </a:solidFill>
              <a:round/>
            </a:ln>
            <a:effectLst/>
          </c:spPr>
          <c:marker>
            <c:symbol val="none"/>
          </c:marker>
          <c:trendline>
            <c:spPr>
              <a:ln w="19050" cap="rnd">
                <a:solidFill>
                  <a:schemeClr val="accent6"/>
                </a:solidFill>
                <a:prstDash val="sysDot"/>
              </a:ln>
              <a:effectLst/>
            </c:spPr>
            <c:trendlineType val="linear"/>
            <c:dispRSqr val="1"/>
            <c:dispEq val="1"/>
            <c:trendlineLbl>
              <c:layout>
                <c:manualLayout>
                  <c:x val="-0.30789655670473098"/>
                  <c:y val="0.10939216249252033"/>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6"/>
                      </a:solidFill>
                      <a:latin typeface="+mn-lt"/>
                      <a:ea typeface="+mn-ea"/>
                      <a:cs typeface="+mn-cs"/>
                    </a:defRPr>
                  </a:pPr>
                  <a:endParaRPr lang="en-US"/>
                </a:p>
              </c:txPr>
            </c:trendlineLbl>
          </c:trendline>
          <c:cat>
            <c:numRef>
              <c:f>KSA!$A$17:$A$30</c:f>
              <c:numCache>
                <c:formatCode>m/d/yyyy</c:formatCode>
                <c:ptCount val="14"/>
                <c:pt idx="0">
                  <c:v>43906</c:v>
                </c:pt>
                <c:pt idx="1">
                  <c:v>43907</c:v>
                </c:pt>
                <c:pt idx="2">
                  <c:v>43908</c:v>
                </c:pt>
                <c:pt idx="3">
                  <c:v>43909</c:v>
                </c:pt>
                <c:pt idx="4">
                  <c:v>43910</c:v>
                </c:pt>
                <c:pt idx="5">
                  <c:v>43911</c:v>
                </c:pt>
                <c:pt idx="6">
                  <c:v>43912</c:v>
                </c:pt>
                <c:pt idx="7">
                  <c:v>43913</c:v>
                </c:pt>
                <c:pt idx="8">
                  <c:v>43914</c:v>
                </c:pt>
                <c:pt idx="9">
                  <c:v>43915</c:v>
                </c:pt>
                <c:pt idx="10">
                  <c:v>43916</c:v>
                </c:pt>
                <c:pt idx="11">
                  <c:v>43917</c:v>
                </c:pt>
                <c:pt idx="12">
                  <c:v>43918</c:v>
                </c:pt>
                <c:pt idx="13">
                  <c:v>43919</c:v>
                </c:pt>
              </c:numCache>
            </c:numRef>
          </c:cat>
          <c:val>
            <c:numRef>
              <c:f>KSA!$H$17:$H$30</c:f>
              <c:numCache>
                <c:formatCode>General</c:formatCode>
                <c:ptCount val="14"/>
                <c:pt idx="0">
                  <c:v>4.7706846244656651</c:v>
                </c:pt>
                <c:pt idx="1">
                  <c:v>5.1416635565026603</c:v>
                </c:pt>
                <c:pt idx="2">
                  <c:v>5.1416635565026603</c:v>
                </c:pt>
                <c:pt idx="3">
                  <c:v>5.6131281063880705</c:v>
                </c:pt>
                <c:pt idx="4">
                  <c:v>5.8406416573733981</c:v>
                </c:pt>
                <c:pt idx="5">
                  <c:v>5.9712618397904622</c:v>
                </c:pt>
                <c:pt idx="6">
                  <c:v>6.2363695902037044</c:v>
                </c:pt>
                <c:pt idx="7">
                  <c:v>6.3315018498936908</c:v>
                </c:pt>
                <c:pt idx="8">
                  <c:v>6.642486801367256</c:v>
                </c:pt>
                <c:pt idx="9">
                  <c:v>6.8023947633243109</c:v>
                </c:pt>
                <c:pt idx="10">
                  <c:v>6.9196838498474111</c:v>
                </c:pt>
                <c:pt idx="11">
                  <c:v>7.0066952268370404</c:v>
                </c:pt>
                <c:pt idx="12">
                  <c:v>7.0925737159746784</c:v>
                </c:pt>
                <c:pt idx="13">
                  <c:v>7.1693500166705997</c:v>
                </c:pt>
              </c:numCache>
            </c:numRef>
          </c:val>
          <c:smooth val="0"/>
          <c:extLst>
            <c:ext xmlns:c16="http://schemas.microsoft.com/office/drawing/2014/chart" uri="{C3380CC4-5D6E-409C-BE32-E72D297353CC}">
              <c16:uniqueId val="{00000001-14C2-4D64-8D06-51DAC8092916}"/>
            </c:ext>
          </c:extLst>
        </c:ser>
        <c:dLbls>
          <c:showLegendKey val="0"/>
          <c:showVal val="0"/>
          <c:showCatName val="0"/>
          <c:showSerName val="0"/>
          <c:showPercent val="0"/>
          <c:showBubbleSize val="0"/>
        </c:dLbls>
        <c:smooth val="0"/>
        <c:axId val="780393032"/>
        <c:axId val="780394016"/>
      </c:lineChart>
      <c:dateAx>
        <c:axId val="78039303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4016"/>
        <c:crosses val="autoZero"/>
        <c:auto val="1"/>
        <c:lblOffset val="100"/>
        <c:baseTimeUnit val="days"/>
      </c:dateAx>
      <c:valAx>
        <c:axId val="7803940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3032"/>
        <c:crosses val="autoZero"/>
        <c:crossBetween val="between"/>
      </c:valAx>
      <c:spPr>
        <a:noFill/>
        <a:ln>
          <a:noFill/>
        </a:ln>
        <a:effectLst/>
      </c:spPr>
    </c:plotArea>
    <c:legend>
      <c:legendPos val="b"/>
      <c:layout>
        <c:manualLayout>
          <c:xMode val="edge"/>
          <c:yMode val="edge"/>
          <c:x val="2.3149377805136921E-2"/>
          <c:y val="0.82446304216088662"/>
          <c:w val="0.97435638650823297"/>
          <c:h val="0.1581353074023626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14 day GRs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China!$I$2</c:f>
              <c:strCache>
                <c:ptCount val="1"/>
                <c:pt idx="0">
                  <c:v>LnConcluded</c:v>
                </c:pt>
              </c:strCache>
            </c:strRef>
          </c:tx>
          <c:spPr>
            <a:ln w="28575" cap="rnd">
              <a:solidFill>
                <a:schemeClr val="accent2"/>
              </a:solidFill>
              <a:round/>
            </a:ln>
            <a:effectLst/>
          </c:spPr>
          <c:marker>
            <c:symbol val="none"/>
          </c:marker>
          <c:trendline>
            <c:spPr>
              <a:ln w="19050" cap="rnd">
                <a:solidFill>
                  <a:schemeClr val="accent2"/>
                </a:solidFill>
                <a:prstDash val="sysDot"/>
              </a:ln>
              <a:effectLst/>
            </c:spPr>
            <c:trendlineType val="linear"/>
            <c:dispRSqr val="1"/>
            <c:dispEq val="1"/>
            <c:trendlineLbl>
              <c:layout>
                <c:manualLayout>
                  <c:x val="-1.89413823272091E-4"/>
                  <c:y val="0.19865740740740739"/>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2"/>
                      </a:solidFill>
                      <a:latin typeface="+mn-lt"/>
                      <a:ea typeface="+mn-ea"/>
                      <a:cs typeface="+mn-cs"/>
                    </a:defRPr>
                  </a:pPr>
                  <a:endParaRPr lang="en-US"/>
                </a:p>
              </c:txPr>
            </c:trendlineLbl>
          </c:trendline>
          <c:cat>
            <c:numRef>
              <c:f>China!$A$71:$A$84</c:f>
              <c:numCache>
                <c:formatCode>m/d/yyyy</c:formatCode>
                <c:ptCount val="14"/>
                <c:pt idx="0">
                  <c:v>43920</c:v>
                </c:pt>
                <c:pt idx="1">
                  <c:v>43921</c:v>
                </c:pt>
                <c:pt idx="2">
                  <c:v>43922</c:v>
                </c:pt>
                <c:pt idx="3">
                  <c:v>43923</c:v>
                </c:pt>
                <c:pt idx="4">
                  <c:v>43924</c:v>
                </c:pt>
                <c:pt idx="5">
                  <c:v>43925</c:v>
                </c:pt>
                <c:pt idx="6">
                  <c:v>43926</c:v>
                </c:pt>
                <c:pt idx="7">
                  <c:v>43927</c:v>
                </c:pt>
                <c:pt idx="8">
                  <c:v>43928</c:v>
                </c:pt>
                <c:pt idx="9">
                  <c:v>43929</c:v>
                </c:pt>
                <c:pt idx="10">
                  <c:v>43930</c:v>
                </c:pt>
                <c:pt idx="11">
                  <c:v>43931</c:v>
                </c:pt>
                <c:pt idx="12">
                  <c:v>43932</c:v>
                </c:pt>
                <c:pt idx="13">
                  <c:v>43933</c:v>
                </c:pt>
              </c:numCache>
            </c:numRef>
          </c:cat>
          <c:val>
            <c:numRef>
              <c:f>China!$I$71:$I$84</c:f>
              <c:numCache>
                <c:formatCode>General</c:formatCode>
                <c:ptCount val="14"/>
                <c:pt idx="0">
                  <c:v>11.2801229153614</c:v>
                </c:pt>
                <c:pt idx="1">
                  <c:v>11.283700962090016</c:v>
                </c:pt>
                <c:pt idx="2">
                  <c:v>11.286288318151719</c:v>
                </c:pt>
                <c:pt idx="3">
                  <c:v>11.288368415137512</c:v>
                </c:pt>
                <c:pt idx="4">
                  <c:v>11.290856336257285</c:v>
                </c:pt>
                <c:pt idx="5">
                  <c:v>11.293225976058574</c:v>
                </c:pt>
                <c:pt idx="6">
                  <c:v>11.296509234405445</c:v>
                </c:pt>
                <c:pt idx="7">
                  <c:v>11.297812085351284</c:v>
                </c:pt>
                <c:pt idx="8">
                  <c:v>11.299051319663167</c:v>
                </c:pt>
                <c:pt idx="9">
                  <c:v>11.301018545582007</c:v>
                </c:pt>
                <c:pt idx="10">
                  <c:v>11.302426631189098</c:v>
                </c:pt>
                <c:pt idx="11">
                  <c:v>11.303820411209857</c:v>
                </c:pt>
                <c:pt idx="12">
                  <c:v>11.304916801240289</c:v>
                </c:pt>
                <c:pt idx="13">
                  <c:v>11.305888995337254</c:v>
                </c:pt>
              </c:numCache>
            </c:numRef>
          </c:val>
          <c:smooth val="0"/>
          <c:extLst>
            <c:ext xmlns:c16="http://schemas.microsoft.com/office/drawing/2014/chart" uri="{C3380CC4-5D6E-409C-BE32-E72D297353CC}">
              <c16:uniqueId val="{00000000-8701-40D5-9641-9BD224C79B1D}"/>
            </c:ext>
          </c:extLst>
        </c:ser>
        <c:ser>
          <c:idx val="0"/>
          <c:order val="1"/>
          <c:tx>
            <c:strRef>
              <c:f>China!$H$2</c:f>
              <c:strCache>
                <c:ptCount val="1"/>
                <c:pt idx="0">
                  <c:v>LnTotal</c:v>
                </c:pt>
              </c:strCache>
            </c:strRef>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1"/>
            <c:dispEq val="1"/>
            <c:trendlineLbl>
              <c:layout>
                <c:manualLayout>
                  <c:x val="-0.24530139982502186"/>
                  <c:y val="5.4490198882723426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1"/>
                      </a:solidFill>
                      <a:latin typeface="+mn-lt"/>
                      <a:ea typeface="+mn-ea"/>
                      <a:cs typeface="+mn-cs"/>
                    </a:defRPr>
                  </a:pPr>
                  <a:endParaRPr lang="en-US"/>
                </a:p>
              </c:txPr>
            </c:trendlineLbl>
          </c:trendline>
          <c:cat>
            <c:numRef>
              <c:f>China!$A$71:$A$84</c:f>
              <c:numCache>
                <c:formatCode>m/d/yyyy</c:formatCode>
                <c:ptCount val="14"/>
                <c:pt idx="0">
                  <c:v>43920</c:v>
                </c:pt>
                <c:pt idx="1">
                  <c:v>43921</c:v>
                </c:pt>
                <c:pt idx="2">
                  <c:v>43922</c:v>
                </c:pt>
                <c:pt idx="3">
                  <c:v>43923</c:v>
                </c:pt>
                <c:pt idx="4">
                  <c:v>43924</c:v>
                </c:pt>
                <c:pt idx="5">
                  <c:v>43925</c:v>
                </c:pt>
                <c:pt idx="6">
                  <c:v>43926</c:v>
                </c:pt>
                <c:pt idx="7">
                  <c:v>43927</c:v>
                </c:pt>
                <c:pt idx="8">
                  <c:v>43928</c:v>
                </c:pt>
                <c:pt idx="9">
                  <c:v>43929</c:v>
                </c:pt>
                <c:pt idx="10">
                  <c:v>43930</c:v>
                </c:pt>
                <c:pt idx="11">
                  <c:v>43931</c:v>
                </c:pt>
                <c:pt idx="12">
                  <c:v>43932</c:v>
                </c:pt>
                <c:pt idx="13">
                  <c:v>43933</c:v>
                </c:pt>
              </c:numCache>
            </c:numRef>
          </c:cat>
          <c:val>
            <c:numRef>
              <c:f>China!$H$71:$H$84</c:f>
              <c:numCache>
                <c:formatCode>General</c:formatCode>
                <c:ptCount val="14"/>
                <c:pt idx="0">
                  <c:v>11.316886249848027</c:v>
                </c:pt>
                <c:pt idx="1">
                  <c:v>11.317871190071259</c:v>
                </c:pt>
                <c:pt idx="2">
                  <c:v>11.31886730288443</c:v>
                </c:pt>
                <c:pt idx="3">
                  <c:v>11.31972899002397</c:v>
                </c:pt>
                <c:pt idx="4">
                  <c:v>11.320686896768008</c:v>
                </c:pt>
                <c:pt idx="5">
                  <c:v>11.321074648660126</c:v>
                </c:pt>
                <c:pt idx="6">
                  <c:v>11.321789172290998</c:v>
                </c:pt>
                <c:pt idx="7">
                  <c:v>11.322551574985445</c:v>
                </c:pt>
                <c:pt idx="8">
                  <c:v>11.323192511500254</c:v>
                </c:pt>
                <c:pt idx="9">
                  <c:v>11.324292030118581</c:v>
                </c:pt>
                <c:pt idx="10">
                  <c:v>11.325185253749414</c:v>
                </c:pt>
                <c:pt idx="11">
                  <c:v>11.325884790636296</c:v>
                </c:pt>
                <c:pt idx="12">
                  <c:v>11.326764547253553</c:v>
                </c:pt>
                <c:pt idx="13">
                  <c:v>11.328209042774001</c:v>
                </c:pt>
              </c:numCache>
            </c:numRef>
          </c:val>
          <c:smooth val="0"/>
          <c:extLst>
            <c:ext xmlns:c16="http://schemas.microsoft.com/office/drawing/2014/chart" uri="{C3380CC4-5D6E-409C-BE32-E72D297353CC}">
              <c16:uniqueId val="{00000001-8701-40D5-9641-9BD224C79B1D}"/>
            </c:ext>
          </c:extLst>
        </c:ser>
        <c:dLbls>
          <c:showLegendKey val="0"/>
          <c:showVal val="0"/>
          <c:showCatName val="0"/>
          <c:showSerName val="0"/>
          <c:showPercent val="0"/>
          <c:showBubbleSize val="0"/>
        </c:dLbls>
        <c:smooth val="0"/>
        <c:axId val="780393032"/>
        <c:axId val="780394016"/>
      </c:lineChart>
      <c:dateAx>
        <c:axId val="78039303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4016"/>
        <c:crosses val="autoZero"/>
        <c:auto val="1"/>
        <c:lblOffset val="100"/>
        <c:baseTimeUnit val="days"/>
      </c:dateAx>
      <c:valAx>
        <c:axId val="7803940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3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14 day GRs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China!$I$2</c:f>
              <c:strCache>
                <c:ptCount val="1"/>
                <c:pt idx="0">
                  <c:v>LnConcluded</c:v>
                </c:pt>
              </c:strCache>
            </c:strRef>
          </c:tx>
          <c:spPr>
            <a:ln w="28575" cap="rnd">
              <a:solidFill>
                <a:schemeClr val="accent2"/>
              </a:solidFill>
              <a:round/>
            </a:ln>
            <a:effectLst/>
          </c:spPr>
          <c:marker>
            <c:symbol val="none"/>
          </c:marker>
          <c:trendline>
            <c:spPr>
              <a:ln w="19050" cap="rnd">
                <a:solidFill>
                  <a:schemeClr val="accent2"/>
                </a:solidFill>
                <a:prstDash val="sysDot"/>
              </a:ln>
              <a:effectLst/>
            </c:spPr>
            <c:trendlineType val="linear"/>
            <c:dispRSqr val="1"/>
            <c:dispEq val="1"/>
            <c:trendlineLbl>
              <c:layout>
                <c:manualLayout>
                  <c:x val="-1.89413823272091E-4"/>
                  <c:y val="0.19865740740740739"/>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2"/>
                      </a:solidFill>
                      <a:latin typeface="+mn-lt"/>
                      <a:ea typeface="+mn-ea"/>
                      <a:cs typeface="+mn-cs"/>
                    </a:defRPr>
                  </a:pPr>
                  <a:endParaRPr lang="en-US"/>
                </a:p>
              </c:txPr>
            </c:trendlineLbl>
          </c:trendline>
          <c:cat>
            <c:numRef>
              <c:f>China!$A$64:$A$77</c:f>
              <c:numCache>
                <c:formatCode>m/d/yyyy</c:formatCode>
                <c:ptCount val="14"/>
                <c:pt idx="0">
                  <c:v>43913</c:v>
                </c:pt>
                <c:pt idx="1">
                  <c:v>43914</c:v>
                </c:pt>
                <c:pt idx="2">
                  <c:v>43915</c:v>
                </c:pt>
                <c:pt idx="3">
                  <c:v>43916</c:v>
                </c:pt>
                <c:pt idx="4">
                  <c:v>43917</c:v>
                </c:pt>
                <c:pt idx="5">
                  <c:v>43918</c:v>
                </c:pt>
                <c:pt idx="6">
                  <c:v>43919</c:v>
                </c:pt>
                <c:pt idx="7">
                  <c:v>43920</c:v>
                </c:pt>
                <c:pt idx="8">
                  <c:v>43921</c:v>
                </c:pt>
                <c:pt idx="9">
                  <c:v>43922</c:v>
                </c:pt>
                <c:pt idx="10">
                  <c:v>43923</c:v>
                </c:pt>
                <c:pt idx="11">
                  <c:v>43924</c:v>
                </c:pt>
                <c:pt idx="12">
                  <c:v>43925</c:v>
                </c:pt>
                <c:pt idx="13">
                  <c:v>43926</c:v>
                </c:pt>
              </c:numCache>
            </c:numRef>
          </c:cat>
          <c:val>
            <c:numRef>
              <c:f>China!$I$64:$I$77</c:f>
              <c:numCache>
                <c:formatCode>General</c:formatCode>
                <c:ptCount val="14"/>
                <c:pt idx="0">
                  <c:v>11.239645844162222</c:v>
                </c:pt>
                <c:pt idx="1">
                  <c:v>11.245843087692526</c:v>
                </c:pt>
                <c:pt idx="2">
                  <c:v>11.252313664041111</c:v>
                </c:pt>
                <c:pt idx="3">
                  <c:v>11.257671859737785</c:v>
                </c:pt>
                <c:pt idx="4">
                  <c:v>11.264669212840943</c:v>
                </c:pt>
                <c:pt idx="5">
                  <c:v>11.269566451155111</c:v>
                </c:pt>
                <c:pt idx="6">
                  <c:v>11.27575905129245</c:v>
                </c:pt>
                <c:pt idx="7">
                  <c:v>11.2801229153614</c:v>
                </c:pt>
                <c:pt idx="8">
                  <c:v>11.283700962090016</c:v>
                </c:pt>
                <c:pt idx="9">
                  <c:v>11.286288318151719</c:v>
                </c:pt>
                <c:pt idx="10">
                  <c:v>11.288368415137512</c:v>
                </c:pt>
                <c:pt idx="11">
                  <c:v>11.290856336257285</c:v>
                </c:pt>
                <c:pt idx="12">
                  <c:v>11.293225976058574</c:v>
                </c:pt>
                <c:pt idx="13">
                  <c:v>11.296509234405445</c:v>
                </c:pt>
              </c:numCache>
            </c:numRef>
          </c:val>
          <c:smooth val="0"/>
          <c:extLst>
            <c:ext xmlns:c16="http://schemas.microsoft.com/office/drawing/2014/chart" uri="{C3380CC4-5D6E-409C-BE32-E72D297353CC}">
              <c16:uniqueId val="{00000000-6AC1-4E05-AD55-B9EE91A2F3D4}"/>
            </c:ext>
          </c:extLst>
        </c:ser>
        <c:ser>
          <c:idx val="0"/>
          <c:order val="1"/>
          <c:tx>
            <c:strRef>
              <c:f>China!$H$2</c:f>
              <c:strCache>
                <c:ptCount val="1"/>
                <c:pt idx="0">
                  <c:v>LnTotal</c:v>
                </c:pt>
              </c:strCache>
            </c:strRef>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1"/>
            <c:dispEq val="1"/>
            <c:trendlineLbl>
              <c:layout>
                <c:manualLayout>
                  <c:x val="-0.25730052493438321"/>
                  <c:y val="0.21254629629629629"/>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1"/>
                      </a:solidFill>
                      <a:latin typeface="+mn-lt"/>
                      <a:ea typeface="+mn-ea"/>
                      <a:cs typeface="+mn-cs"/>
                    </a:defRPr>
                  </a:pPr>
                  <a:endParaRPr lang="en-US"/>
                </a:p>
              </c:txPr>
            </c:trendlineLbl>
          </c:trendline>
          <c:cat>
            <c:numRef>
              <c:f>China!$A$64:$A$77</c:f>
              <c:numCache>
                <c:formatCode>m/d/yyyy</c:formatCode>
                <c:ptCount val="14"/>
                <c:pt idx="0">
                  <c:v>43913</c:v>
                </c:pt>
                <c:pt idx="1">
                  <c:v>43914</c:v>
                </c:pt>
                <c:pt idx="2">
                  <c:v>43915</c:v>
                </c:pt>
                <c:pt idx="3">
                  <c:v>43916</c:v>
                </c:pt>
                <c:pt idx="4">
                  <c:v>43917</c:v>
                </c:pt>
                <c:pt idx="5">
                  <c:v>43918</c:v>
                </c:pt>
                <c:pt idx="6">
                  <c:v>43919</c:v>
                </c:pt>
                <c:pt idx="7">
                  <c:v>43920</c:v>
                </c:pt>
                <c:pt idx="8">
                  <c:v>43921</c:v>
                </c:pt>
                <c:pt idx="9">
                  <c:v>43922</c:v>
                </c:pt>
                <c:pt idx="10">
                  <c:v>43923</c:v>
                </c:pt>
                <c:pt idx="11">
                  <c:v>43924</c:v>
                </c:pt>
                <c:pt idx="12">
                  <c:v>43925</c:v>
                </c:pt>
                <c:pt idx="13">
                  <c:v>43926</c:v>
                </c:pt>
              </c:numCache>
            </c:numRef>
          </c:cat>
          <c:val>
            <c:numRef>
              <c:f>China!$H$64:$H$77</c:f>
              <c:numCache>
                <c:formatCode>General</c:formatCode>
                <c:ptCount val="14"/>
                <c:pt idx="0">
                  <c:v>11.308333759050546</c:v>
                </c:pt>
                <c:pt idx="1">
                  <c:v>11.309474240751708</c:v>
                </c:pt>
                <c:pt idx="2">
                  <c:v>11.31033181069621</c:v>
                </c:pt>
                <c:pt idx="3">
                  <c:v>11.311812449476772</c:v>
                </c:pt>
                <c:pt idx="4">
                  <c:v>11.313217639133635</c:v>
                </c:pt>
                <c:pt idx="5">
                  <c:v>11.314462331050079</c:v>
                </c:pt>
                <c:pt idx="6">
                  <c:v>11.315961225439322</c:v>
                </c:pt>
                <c:pt idx="7">
                  <c:v>11.316886249848027</c:v>
                </c:pt>
                <c:pt idx="8">
                  <c:v>11.317871190071259</c:v>
                </c:pt>
                <c:pt idx="9">
                  <c:v>11.31886730288443</c:v>
                </c:pt>
                <c:pt idx="10">
                  <c:v>11.31972899002397</c:v>
                </c:pt>
                <c:pt idx="11">
                  <c:v>11.320686896768008</c:v>
                </c:pt>
                <c:pt idx="12">
                  <c:v>11.321074648660126</c:v>
                </c:pt>
                <c:pt idx="13">
                  <c:v>11.321789172290998</c:v>
                </c:pt>
              </c:numCache>
            </c:numRef>
          </c:val>
          <c:smooth val="0"/>
          <c:extLst>
            <c:ext xmlns:c16="http://schemas.microsoft.com/office/drawing/2014/chart" uri="{C3380CC4-5D6E-409C-BE32-E72D297353CC}">
              <c16:uniqueId val="{00000001-6AC1-4E05-AD55-B9EE91A2F3D4}"/>
            </c:ext>
          </c:extLst>
        </c:ser>
        <c:dLbls>
          <c:showLegendKey val="0"/>
          <c:showVal val="0"/>
          <c:showCatName val="0"/>
          <c:showSerName val="0"/>
          <c:showPercent val="0"/>
          <c:showBubbleSize val="0"/>
        </c:dLbls>
        <c:smooth val="0"/>
        <c:axId val="780393032"/>
        <c:axId val="780394016"/>
      </c:lineChart>
      <c:dateAx>
        <c:axId val="78039303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4016"/>
        <c:crosses val="autoZero"/>
        <c:auto val="1"/>
        <c:lblOffset val="100"/>
        <c:baseTimeUnit val="days"/>
      </c:dateAx>
      <c:valAx>
        <c:axId val="7803940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3032"/>
        <c:crosses val="autoZero"/>
        <c:crossBetween val="between"/>
      </c:valAx>
      <c:spPr>
        <a:noFill/>
        <a:ln>
          <a:noFill/>
        </a:ln>
        <a:effectLst/>
      </c:spPr>
    </c:plotArea>
    <c:legend>
      <c:legendPos val="b"/>
      <c:layout>
        <c:manualLayout>
          <c:xMode val="edge"/>
          <c:yMode val="edge"/>
          <c:x val="7.2234574763757636E-2"/>
          <c:y val="0.85216552194968243"/>
          <c:w val="0.9"/>
          <c:h val="0.1049769868748288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14 day GRs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China!$I$2</c:f>
              <c:strCache>
                <c:ptCount val="1"/>
                <c:pt idx="0">
                  <c:v>LnConcluded</c:v>
                </c:pt>
              </c:strCache>
            </c:strRef>
          </c:tx>
          <c:spPr>
            <a:ln w="28575" cap="rnd">
              <a:solidFill>
                <a:schemeClr val="accent2"/>
              </a:solidFill>
              <a:round/>
            </a:ln>
            <a:effectLst/>
          </c:spPr>
          <c:marker>
            <c:symbol val="none"/>
          </c:marker>
          <c:trendline>
            <c:spPr>
              <a:ln w="19050" cap="rnd">
                <a:solidFill>
                  <a:schemeClr val="accent2"/>
                </a:solidFill>
                <a:prstDash val="sysDot"/>
              </a:ln>
              <a:effectLst/>
            </c:spPr>
            <c:trendlineType val="linear"/>
            <c:dispRSqr val="1"/>
            <c:dispEq val="1"/>
            <c:trendlineLbl>
              <c:layout>
                <c:manualLayout>
                  <c:x val="-1.89413823272091E-4"/>
                  <c:y val="0.19865740740740739"/>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2"/>
                      </a:solidFill>
                      <a:latin typeface="+mn-lt"/>
                      <a:ea typeface="+mn-ea"/>
                      <a:cs typeface="+mn-cs"/>
                    </a:defRPr>
                  </a:pPr>
                  <a:endParaRPr lang="en-US"/>
                </a:p>
              </c:txPr>
            </c:trendlineLbl>
          </c:trendline>
          <c:cat>
            <c:numRef>
              <c:f>China!$A$57:$A$70</c:f>
              <c:numCache>
                <c:formatCode>m/d/yyyy</c:formatCode>
                <c:ptCount val="14"/>
                <c:pt idx="0">
                  <c:v>43906</c:v>
                </c:pt>
                <c:pt idx="1">
                  <c:v>43907</c:v>
                </c:pt>
                <c:pt idx="2">
                  <c:v>43908</c:v>
                </c:pt>
                <c:pt idx="3">
                  <c:v>43909</c:v>
                </c:pt>
                <c:pt idx="4">
                  <c:v>43910</c:v>
                </c:pt>
                <c:pt idx="5">
                  <c:v>43911</c:v>
                </c:pt>
                <c:pt idx="6">
                  <c:v>43912</c:v>
                </c:pt>
                <c:pt idx="7">
                  <c:v>43913</c:v>
                </c:pt>
                <c:pt idx="8">
                  <c:v>43914</c:v>
                </c:pt>
                <c:pt idx="9">
                  <c:v>43915</c:v>
                </c:pt>
                <c:pt idx="10">
                  <c:v>43916</c:v>
                </c:pt>
                <c:pt idx="11">
                  <c:v>43917</c:v>
                </c:pt>
                <c:pt idx="12">
                  <c:v>43918</c:v>
                </c:pt>
                <c:pt idx="13">
                  <c:v>43919</c:v>
                </c:pt>
              </c:numCache>
            </c:numRef>
          </c:cat>
          <c:val>
            <c:numRef>
              <c:f>China!$I$57:$I$70</c:f>
              <c:numCache>
                <c:formatCode>General</c:formatCode>
                <c:ptCount val="14"/>
                <c:pt idx="0">
                  <c:v>11.172222290541194</c:v>
                </c:pt>
                <c:pt idx="1">
                  <c:v>11.184810211289395</c:v>
                </c:pt>
                <c:pt idx="2">
                  <c:v>11.198159924108706</c:v>
                </c:pt>
                <c:pt idx="3">
                  <c:v>11.208897184915555</c:v>
                </c:pt>
                <c:pt idx="4">
                  <c:v>11.218809405409168</c:v>
                </c:pt>
                <c:pt idx="5">
                  <c:v>11.226788864328096</c:v>
                </c:pt>
                <c:pt idx="6">
                  <c:v>11.23368763930111</c:v>
                </c:pt>
                <c:pt idx="7">
                  <c:v>11.239645844162222</c:v>
                </c:pt>
                <c:pt idx="8">
                  <c:v>11.245843087692526</c:v>
                </c:pt>
                <c:pt idx="9">
                  <c:v>11.252313664041111</c:v>
                </c:pt>
                <c:pt idx="10">
                  <c:v>11.257671859737785</c:v>
                </c:pt>
                <c:pt idx="11">
                  <c:v>11.264669212840943</c:v>
                </c:pt>
                <c:pt idx="12">
                  <c:v>11.269566451155111</c:v>
                </c:pt>
                <c:pt idx="13">
                  <c:v>11.27575905129245</c:v>
                </c:pt>
              </c:numCache>
            </c:numRef>
          </c:val>
          <c:smooth val="0"/>
          <c:extLst>
            <c:ext xmlns:c16="http://schemas.microsoft.com/office/drawing/2014/chart" uri="{C3380CC4-5D6E-409C-BE32-E72D297353CC}">
              <c16:uniqueId val="{00000000-DE29-483C-9DAC-380E9BC37C7B}"/>
            </c:ext>
          </c:extLst>
        </c:ser>
        <c:ser>
          <c:idx val="0"/>
          <c:order val="1"/>
          <c:tx>
            <c:strRef>
              <c:f>China!$H$2</c:f>
              <c:strCache>
                <c:ptCount val="1"/>
                <c:pt idx="0">
                  <c:v>LnTotal</c:v>
                </c:pt>
              </c:strCache>
            </c:strRef>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1"/>
            <c:dispEq val="1"/>
            <c:trendlineLbl>
              <c:layout>
                <c:manualLayout>
                  <c:x val="-0.25730052493438321"/>
                  <c:y val="0.21254629629629629"/>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1"/>
                      </a:solidFill>
                      <a:latin typeface="+mn-lt"/>
                      <a:ea typeface="+mn-ea"/>
                      <a:cs typeface="+mn-cs"/>
                    </a:defRPr>
                  </a:pPr>
                  <a:endParaRPr lang="en-US"/>
                </a:p>
              </c:txPr>
            </c:trendlineLbl>
          </c:trendline>
          <c:cat>
            <c:numRef>
              <c:f>China!$A$57:$A$70</c:f>
              <c:numCache>
                <c:formatCode>m/d/yyyy</c:formatCode>
                <c:ptCount val="14"/>
                <c:pt idx="0">
                  <c:v>43906</c:v>
                </c:pt>
                <c:pt idx="1">
                  <c:v>43907</c:v>
                </c:pt>
                <c:pt idx="2">
                  <c:v>43908</c:v>
                </c:pt>
                <c:pt idx="3">
                  <c:v>43909</c:v>
                </c:pt>
                <c:pt idx="4">
                  <c:v>43910</c:v>
                </c:pt>
                <c:pt idx="5">
                  <c:v>43911</c:v>
                </c:pt>
                <c:pt idx="6">
                  <c:v>43912</c:v>
                </c:pt>
                <c:pt idx="7">
                  <c:v>43913</c:v>
                </c:pt>
                <c:pt idx="8">
                  <c:v>43914</c:v>
                </c:pt>
                <c:pt idx="9">
                  <c:v>43915</c:v>
                </c:pt>
                <c:pt idx="10">
                  <c:v>43916</c:v>
                </c:pt>
                <c:pt idx="11">
                  <c:v>43917</c:v>
                </c:pt>
                <c:pt idx="12">
                  <c:v>43918</c:v>
                </c:pt>
                <c:pt idx="13">
                  <c:v>43919</c:v>
                </c:pt>
              </c:numCache>
            </c:numRef>
          </c:cat>
          <c:val>
            <c:numRef>
              <c:f>China!$H$57:$H$70</c:f>
              <c:numCache>
                <c:formatCode>General</c:formatCode>
                <c:ptCount val="14"/>
                <c:pt idx="0">
                  <c:v>11.30261175809412</c:v>
                </c:pt>
                <c:pt idx="1">
                  <c:v>11.302920226796246</c:v>
                </c:pt>
                <c:pt idx="2">
                  <c:v>11.303462900711883</c:v>
                </c:pt>
                <c:pt idx="3">
                  <c:v>11.30412850736294</c:v>
                </c:pt>
                <c:pt idx="4">
                  <c:v>11.305286100191983</c:v>
                </c:pt>
                <c:pt idx="5">
                  <c:v>11.305962794259823</c:v>
                </c:pt>
                <c:pt idx="6">
                  <c:v>11.307560435007661</c:v>
                </c:pt>
                <c:pt idx="7">
                  <c:v>11.308333759050546</c:v>
                </c:pt>
                <c:pt idx="8">
                  <c:v>11.309474240751708</c:v>
                </c:pt>
                <c:pt idx="9">
                  <c:v>11.31033181069621</c:v>
                </c:pt>
                <c:pt idx="10">
                  <c:v>11.311812449476772</c:v>
                </c:pt>
                <c:pt idx="11">
                  <c:v>11.313217639133635</c:v>
                </c:pt>
                <c:pt idx="12">
                  <c:v>11.314462331050079</c:v>
                </c:pt>
                <c:pt idx="13">
                  <c:v>11.315961225439322</c:v>
                </c:pt>
              </c:numCache>
            </c:numRef>
          </c:val>
          <c:smooth val="0"/>
          <c:extLst>
            <c:ext xmlns:c16="http://schemas.microsoft.com/office/drawing/2014/chart" uri="{C3380CC4-5D6E-409C-BE32-E72D297353CC}">
              <c16:uniqueId val="{00000001-DE29-483C-9DAC-380E9BC37C7B}"/>
            </c:ext>
          </c:extLst>
        </c:ser>
        <c:dLbls>
          <c:showLegendKey val="0"/>
          <c:showVal val="0"/>
          <c:showCatName val="0"/>
          <c:showSerName val="0"/>
          <c:showPercent val="0"/>
          <c:showBubbleSize val="0"/>
        </c:dLbls>
        <c:smooth val="0"/>
        <c:axId val="780393032"/>
        <c:axId val="780394016"/>
      </c:lineChart>
      <c:dateAx>
        <c:axId val="78039303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4016"/>
        <c:crosses val="autoZero"/>
        <c:auto val="1"/>
        <c:lblOffset val="100"/>
        <c:baseTimeUnit val="days"/>
      </c:dateAx>
      <c:valAx>
        <c:axId val="7803940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393032"/>
        <c:crosses val="autoZero"/>
        <c:crossBetween val="between"/>
      </c:valAx>
      <c:spPr>
        <a:noFill/>
        <a:ln>
          <a:noFill/>
        </a:ln>
        <a:effectLst/>
      </c:spPr>
    </c:plotArea>
    <c:legend>
      <c:legendPos val="b"/>
      <c:layout>
        <c:manualLayout>
          <c:xMode val="edge"/>
          <c:yMode val="edge"/>
          <c:x val="7.2234574763757636E-2"/>
          <c:y val="0.84664668569735213"/>
          <c:w val="0.9"/>
          <c:h val="0.1104961357205465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Active!$B$3</c:f>
              <c:strCache>
                <c:ptCount val="1"/>
                <c:pt idx="0">
                  <c:v>Active per Million</c:v>
                </c:pt>
              </c:strCache>
            </c:strRef>
          </c:tx>
          <c:spPr>
            <a:solidFill>
              <a:schemeClr val="accent2"/>
            </a:solidFill>
            <a:ln>
              <a:noFill/>
            </a:ln>
            <a:effectLst/>
          </c:spPr>
          <c:invertIfNegative val="0"/>
          <c:val>
            <c:numRef>
              <c:f>Active!$B$4:$B$51</c:f>
              <c:numCache>
                <c:formatCode>General</c:formatCode>
                <c:ptCount val="48"/>
                <c:pt idx="0">
                  <c:v>2.8735632183908049E-2</c:v>
                </c:pt>
                <c:pt idx="1">
                  <c:v>2.8735632183908049E-2</c:v>
                </c:pt>
                <c:pt idx="2">
                  <c:v>2.8735632183908049E-2</c:v>
                </c:pt>
                <c:pt idx="3">
                  <c:v>0.14367816091954025</c:v>
                </c:pt>
                <c:pt idx="4">
                  <c:v>0.14367816091954025</c:v>
                </c:pt>
                <c:pt idx="5">
                  <c:v>0.14367816091954025</c:v>
                </c:pt>
                <c:pt idx="6">
                  <c:v>0.31609195402298851</c:v>
                </c:pt>
                <c:pt idx="7">
                  <c:v>0.43103448275862072</c:v>
                </c:pt>
                <c:pt idx="8">
                  <c:v>0.54597701149425293</c:v>
                </c:pt>
                <c:pt idx="9">
                  <c:v>0.57471264367816099</c:v>
                </c:pt>
                <c:pt idx="10">
                  <c:v>1.264367816091954</c:v>
                </c:pt>
                <c:pt idx="11">
                  <c:v>2.4425287356321843</c:v>
                </c:pt>
                <c:pt idx="12">
                  <c:v>2.931034482758621</c:v>
                </c:pt>
                <c:pt idx="13">
                  <c:v>2.931034482758621</c:v>
                </c:pt>
                <c:pt idx="14">
                  <c:v>3.3333333333333335</c:v>
                </c:pt>
                <c:pt idx="15">
                  <c:v>4.7413793103448283</c:v>
                </c:pt>
                <c:pt idx="16">
                  <c:v>4.7413793103448283</c:v>
                </c:pt>
                <c:pt idx="17">
                  <c:v>7.7011494252873574</c:v>
                </c:pt>
                <c:pt idx="18">
                  <c:v>9.655172413793105</c:v>
                </c:pt>
                <c:pt idx="19">
                  <c:v>10.804597701149426</c:v>
                </c:pt>
                <c:pt idx="20">
                  <c:v>14.224137931034484</c:v>
                </c:pt>
                <c:pt idx="21">
                  <c:v>15.689655172413794</c:v>
                </c:pt>
                <c:pt idx="22">
                  <c:v>21.206896551724139</c:v>
                </c:pt>
                <c:pt idx="23">
                  <c:v>24.971264367816094</c:v>
                </c:pt>
                <c:pt idx="24">
                  <c:v>28.045977011494255</c:v>
                </c:pt>
                <c:pt idx="25">
                  <c:v>30.632183908045981</c:v>
                </c:pt>
                <c:pt idx="26">
                  <c:v>33.390804597701155</c:v>
                </c:pt>
                <c:pt idx="27">
                  <c:v>35.201149425287362</c:v>
                </c:pt>
                <c:pt idx="28">
                  <c:v>38.218390804597703</c:v>
                </c:pt>
                <c:pt idx="29">
                  <c:v>39.885057471264368</c:v>
                </c:pt>
                <c:pt idx="30">
                  <c:v>41.379310344827587</c:v>
                </c:pt>
                <c:pt idx="31">
                  <c:v>44.137931034482762</c:v>
                </c:pt>
                <c:pt idx="32">
                  <c:v>47.787356321839084</c:v>
                </c:pt>
                <c:pt idx="33">
                  <c:v>49.712643678160923</c:v>
                </c:pt>
                <c:pt idx="34">
                  <c:v>54.022988505747129</c:v>
                </c:pt>
                <c:pt idx="35">
                  <c:v>57.931034482758626</c:v>
                </c:pt>
                <c:pt idx="36">
                  <c:v>61.465517241379317</c:v>
                </c:pt>
                <c:pt idx="37">
                  <c:v>64.942528735632195</c:v>
                </c:pt>
                <c:pt idx="38">
                  <c:v>74.051724137931046</c:v>
                </c:pt>
                <c:pt idx="39">
                  <c:v>83.879310344827587</c:v>
                </c:pt>
                <c:pt idx="40">
                  <c:v>93.706896551724142</c:v>
                </c:pt>
                <c:pt idx="41">
                  <c:v>104.65517241379311</c:v>
                </c:pt>
                <c:pt idx="42">
                  <c:v>116.78160919540231</c:v>
                </c:pt>
                <c:pt idx="43">
                  <c:v>126.63793103448278</c:v>
                </c:pt>
                <c:pt idx="44">
                  <c:v>139.42528735632186</c:v>
                </c:pt>
                <c:pt idx="45">
                  <c:v>152.5</c:v>
                </c:pt>
                <c:pt idx="46">
                  <c:v>172.58620689655174</c:v>
                </c:pt>
                <c:pt idx="47">
                  <c:v>196.92528735632186</c:v>
                </c:pt>
              </c:numCache>
            </c:numRef>
          </c:val>
          <c:extLst>
            <c:ext xmlns:c16="http://schemas.microsoft.com/office/drawing/2014/chart" uri="{C3380CC4-5D6E-409C-BE32-E72D297353CC}">
              <c16:uniqueId val="{00000000-D0FD-45AC-83AB-2BA26101C74D}"/>
            </c:ext>
          </c:extLst>
        </c:ser>
        <c:dLbls>
          <c:showLegendKey val="0"/>
          <c:showVal val="0"/>
          <c:showCatName val="0"/>
          <c:showSerName val="0"/>
          <c:showPercent val="0"/>
          <c:showBubbleSize val="0"/>
        </c:dLbls>
        <c:gapWidth val="219"/>
        <c:overlap val="-27"/>
        <c:axId val="714209552"/>
        <c:axId val="714211792"/>
      </c:barChart>
      <c:catAx>
        <c:axId val="7142095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dirty="0"/>
                  <a:t>Days since onset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211792"/>
        <c:crosses val="autoZero"/>
        <c:auto val="1"/>
        <c:lblAlgn val="ctr"/>
        <c:lblOffset val="100"/>
        <c:noMultiLvlLbl val="0"/>
      </c:catAx>
      <c:valAx>
        <c:axId val="714211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209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Saudi Population by Status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208161561024429"/>
          <c:y val="0.20508856682769727"/>
          <c:w val="0.8204491262745347"/>
          <c:h val="0.63425807413527036"/>
        </c:manualLayout>
      </c:layout>
      <c:areaChart>
        <c:grouping val="stacked"/>
        <c:varyColors val="0"/>
        <c:ser>
          <c:idx val="3"/>
          <c:order val="0"/>
          <c:tx>
            <c:strRef>
              <c:f>Active!$F$3</c:f>
              <c:strCache>
                <c:ptCount val="1"/>
                <c:pt idx="0">
                  <c:v>Fatalities</c:v>
                </c:pt>
              </c:strCache>
            </c:strRef>
          </c:tx>
          <c:spPr>
            <a:solidFill>
              <a:schemeClr val="accent4"/>
            </a:solidFill>
            <a:ln>
              <a:noFill/>
            </a:ln>
            <a:effectLst/>
          </c:spPr>
          <c:dLbls>
            <c:delete val="1"/>
          </c:dLbls>
          <c:val>
            <c:numRef>
              <c:f>Active!$F$4:$F$51</c:f>
              <c:numCache>
                <c:formatCode>General</c:formatCode>
                <c:ptCount val="4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1</c:v>
                </c:pt>
                <c:pt idx="23">
                  <c:v>2</c:v>
                </c:pt>
                <c:pt idx="24">
                  <c:v>3</c:v>
                </c:pt>
                <c:pt idx="25">
                  <c:v>3</c:v>
                </c:pt>
                <c:pt idx="26">
                  <c:v>4</c:v>
                </c:pt>
                <c:pt idx="27">
                  <c:v>8</c:v>
                </c:pt>
                <c:pt idx="28">
                  <c:v>8</c:v>
                </c:pt>
                <c:pt idx="29">
                  <c:v>10</c:v>
                </c:pt>
                <c:pt idx="30">
                  <c:v>16</c:v>
                </c:pt>
                <c:pt idx="31">
                  <c:v>21</c:v>
                </c:pt>
                <c:pt idx="32">
                  <c:v>25</c:v>
                </c:pt>
                <c:pt idx="33">
                  <c:v>29</c:v>
                </c:pt>
                <c:pt idx="34">
                  <c:v>34</c:v>
                </c:pt>
                <c:pt idx="35">
                  <c:v>38</c:v>
                </c:pt>
                <c:pt idx="36">
                  <c:v>41</c:v>
                </c:pt>
                <c:pt idx="37">
                  <c:v>41</c:v>
                </c:pt>
                <c:pt idx="38">
                  <c:v>44</c:v>
                </c:pt>
                <c:pt idx="39">
                  <c:v>47</c:v>
                </c:pt>
                <c:pt idx="40">
                  <c:v>52</c:v>
                </c:pt>
                <c:pt idx="41">
                  <c:v>59</c:v>
                </c:pt>
                <c:pt idx="42">
                  <c:v>65</c:v>
                </c:pt>
                <c:pt idx="43">
                  <c:v>73</c:v>
                </c:pt>
                <c:pt idx="44">
                  <c:v>79</c:v>
                </c:pt>
                <c:pt idx="45">
                  <c:v>83</c:v>
                </c:pt>
                <c:pt idx="46">
                  <c:v>87</c:v>
                </c:pt>
                <c:pt idx="47">
                  <c:v>92</c:v>
                </c:pt>
              </c:numCache>
            </c:numRef>
          </c:val>
          <c:extLst>
            <c:ext xmlns:c16="http://schemas.microsoft.com/office/drawing/2014/chart" uri="{C3380CC4-5D6E-409C-BE32-E72D297353CC}">
              <c16:uniqueId val="{00000000-2AE9-44D7-9748-CA68C94BC8F4}"/>
            </c:ext>
          </c:extLst>
        </c:ser>
        <c:ser>
          <c:idx val="2"/>
          <c:order val="1"/>
          <c:tx>
            <c:strRef>
              <c:f>Active!$E$3</c:f>
              <c:strCache>
                <c:ptCount val="1"/>
                <c:pt idx="0">
                  <c:v>Recovered</c:v>
                </c:pt>
              </c:strCache>
            </c:strRef>
          </c:tx>
          <c:spPr>
            <a:solidFill>
              <a:schemeClr val="accent3"/>
            </a:solidFill>
            <a:ln>
              <a:noFill/>
            </a:ln>
            <a:effectLst/>
          </c:spPr>
          <c:dLbls>
            <c:delete val="1"/>
          </c:dLbls>
          <c:val>
            <c:numRef>
              <c:f>Active!$E$4:$E$51</c:f>
              <c:numCache>
                <c:formatCode>General</c:formatCode>
                <c:ptCount val="48"/>
                <c:pt idx="0">
                  <c:v>0</c:v>
                </c:pt>
                <c:pt idx="1">
                  <c:v>0</c:v>
                </c:pt>
                <c:pt idx="2">
                  <c:v>0</c:v>
                </c:pt>
                <c:pt idx="3">
                  <c:v>0</c:v>
                </c:pt>
                <c:pt idx="4">
                  <c:v>0</c:v>
                </c:pt>
                <c:pt idx="5">
                  <c:v>0</c:v>
                </c:pt>
                <c:pt idx="6">
                  <c:v>0</c:v>
                </c:pt>
                <c:pt idx="7">
                  <c:v>0</c:v>
                </c:pt>
                <c:pt idx="8">
                  <c:v>1</c:v>
                </c:pt>
                <c:pt idx="9">
                  <c:v>1</c:v>
                </c:pt>
                <c:pt idx="10">
                  <c:v>1</c:v>
                </c:pt>
                <c:pt idx="11">
                  <c:v>1</c:v>
                </c:pt>
                <c:pt idx="12">
                  <c:v>1</c:v>
                </c:pt>
                <c:pt idx="13">
                  <c:v>1</c:v>
                </c:pt>
                <c:pt idx="14">
                  <c:v>2</c:v>
                </c:pt>
                <c:pt idx="15">
                  <c:v>6</c:v>
                </c:pt>
                <c:pt idx="16">
                  <c:v>6</c:v>
                </c:pt>
                <c:pt idx="17">
                  <c:v>6</c:v>
                </c:pt>
                <c:pt idx="18">
                  <c:v>8</c:v>
                </c:pt>
                <c:pt idx="19">
                  <c:v>16</c:v>
                </c:pt>
                <c:pt idx="20">
                  <c:v>16</c:v>
                </c:pt>
                <c:pt idx="21">
                  <c:v>16</c:v>
                </c:pt>
                <c:pt idx="22">
                  <c:v>28</c:v>
                </c:pt>
                <c:pt idx="23">
                  <c:v>29</c:v>
                </c:pt>
                <c:pt idx="24">
                  <c:v>33</c:v>
                </c:pt>
                <c:pt idx="25">
                  <c:v>35</c:v>
                </c:pt>
                <c:pt idx="26">
                  <c:v>37</c:v>
                </c:pt>
                <c:pt idx="27">
                  <c:v>66</c:v>
                </c:pt>
                <c:pt idx="28">
                  <c:v>115</c:v>
                </c:pt>
                <c:pt idx="29">
                  <c:v>165</c:v>
                </c:pt>
                <c:pt idx="30">
                  <c:v>264</c:v>
                </c:pt>
                <c:pt idx="31">
                  <c:v>328</c:v>
                </c:pt>
                <c:pt idx="32">
                  <c:v>351</c:v>
                </c:pt>
                <c:pt idx="33">
                  <c:v>420</c:v>
                </c:pt>
                <c:pt idx="34">
                  <c:v>488</c:v>
                </c:pt>
                <c:pt idx="35">
                  <c:v>551</c:v>
                </c:pt>
                <c:pt idx="36">
                  <c:v>615</c:v>
                </c:pt>
                <c:pt idx="37">
                  <c:v>631</c:v>
                </c:pt>
                <c:pt idx="38">
                  <c:v>666</c:v>
                </c:pt>
                <c:pt idx="39">
                  <c:v>685</c:v>
                </c:pt>
                <c:pt idx="40">
                  <c:v>720</c:v>
                </c:pt>
                <c:pt idx="41">
                  <c:v>761</c:v>
                </c:pt>
                <c:pt idx="42">
                  <c:v>805</c:v>
                </c:pt>
                <c:pt idx="43">
                  <c:v>889</c:v>
                </c:pt>
                <c:pt idx="44">
                  <c:v>931</c:v>
                </c:pt>
                <c:pt idx="45">
                  <c:v>990</c:v>
                </c:pt>
                <c:pt idx="46">
                  <c:v>1049</c:v>
                </c:pt>
                <c:pt idx="47">
                  <c:v>1329</c:v>
                </c:pt>
              </c:numCache>
            </c:numRef>
          </c:val>
          <c:extLst>
            <c:ext xmlns:c16="http://schemas.microsoft.com/office/drawing/2014/chart" uri="{C3380CC4-5D6E-409C-BE32-E72D297353CC}">
              <c16:uniqueId val="{00000001-2AE9-44D7-9748-CA68C94BC8F4}"/>
            </c:ext>
          </c:extLst>
        </c:ser>
        <c:ser>
          <c:idx val="1"/>
          <c:order val="2"/>
          <c:tx>
            <c:strRef>
              <c:f>Active!$D$3</c:f>
              <c:strCache>
                <c:ptCount val="1"/>
                <c:pt idx="0">
                  <c:v>Active Cases</c:v>
                </c:pt>
              </c:strCache>
            </c:strRef>
          </c:tx>
          <c:spPr>
            <a:solidFill>
              <a:schemeClr val="accent2"/>
            </a:solidFill>
            <a:ln>
              <a:noFill/>
            </a:ln>
            <a:effectLst/>
          </c:spPr>
          <c:dLbls>
            <c:delete val="1"/>
          </c:dLbls>
          <c:val>
            <c:numRef>
              <c:f>Active!$D$4:$D$51</c:f>
              <c:numCache>
                <c:formatCode>General</c:formatCode>
                <c:ptCount val="48"/>
                <c:pt idx="0">
                  <c:v>1</c:v>
                </c:pt>
                <c:pt idx="1">
                  <c:v>1</c:v>
                </c:pt>
                <c:pt idx="2">
                  <c:v>1</c:v>
                </c:pt>
                <c:pt idx="3">
                  <c:v>5</c:v>
                </c:pt>
                <c:pt idx="4">
                  <c:v>5</c:v>
                </c:pt>
                <c:pt idx="5">
                  <c:v>5</c:v>
                </c:pt>
                <c:pt idx="6">
                  <c:v>11</c:v>
                </c:pt>
                <c:pt idx="7">
                  <c:v>15</c:v>
                </c:pt>
                <c:pt idx="8">
                  <c:v>19</c:v>
                </c:pt>
                <c:pt idx="9">
                  <c:v>20</c:v>
                </c:pt>
                <c:pt idx="10">
                  <c:v>44</c:v>
                </c:pt>
                <c:pt idx="11">
                  <c:v>85</c:v>
                </c:pt>
                <c:pt idx="12">
                  <c:v>102</c:v>
                </c:pt>
                <c:pt idx="13">
                  <c:v>102</c:v>
                </c:pt>
                <c:pt idx="14">
                  <c:v>116</c:v>
                </c:pt>
                <c:pt idx="15">
                  <c:v>165</c:v>
                </c:pt>
                <c:pt idx="16">
                  <c:v>165</c:v>
                </c:pt>
                <c:pt idx="17">
                  <c:v>268</c:v>
                </c:pt>
                <c:pt idx="18">
                  <c:v>336</c:v>
                </c:pt>
                <c:pt idx="19">
                  <c:v>376</c:v>
                </c:pt>
                <c:pt idx="20">
                  <c:v>495</c:v>
                </c:pt>
                <c:pt idx="21">
                  <c:v>546</c:v>
                </c:pt>
                <c:pt idx="22">
                  <c:v>738</c:v>
                </c:pt>
                <c:pt idx="23">
                  <c:v>869</c:v>
                </c:pt>
                <c:pt idx="24">
                  <c:v>976</c:v>
                </c:pt>
                <c:pt idx="25">
                  <c:v>1066</c:v>
                </c:pt>
                <c:pt idx="26">
                  <c:v>1162</c:v>
                </c:pt>
                <c:pt idx="27">
                  <c:v>1225</c:v>
                </c:pt>
                <c:pt idx="28">
                  <c:v>1330</c:v>
                </c:pt>
                <c:pt idx="29">
                  <c:v>1388</c:v>
                </c:pt>
                <c:pt idx="30">
                  <c:v>1440</c:v>
                </c:pt>
                <c:pt idx="31">
                  <c:v>1536</c:v>
                </c:pt>
                <c:pt idx="32">
                  <c:v>1663</c:v>
                </c:pt>
                <c:pt idx="33">
                  <c:v>1730</c:v>
                </c:pt>
                <c:pt idx="34">
                  <c:v>1880</c:v>
                </c:pt>
                <c:pt idx="35">
                  <c:v>2016</c:v>
                </c:pt>
                <c:pt idx="36">
                  <c:v>2139</c:v>
                </c:pt>
                <c:pt idx="37">
                  <c:v>2260</c:v>
                </c:pt>
                <c:pt idx="38">
                  <c:v>2577</c:v>
                </c:pt>
                <c:pt idx="39">
                  <c:v>2919</c:v>
                </c:pt>
                <c:pt idx="40">
                  <c:v>3261</c:v>
                </c:pt>
                <c:pt idx="41">
                  <c:v>3642</c:v>
                </c:pt>
                <c:pt idx="42">
                  <c:v>4064</c:v>
                </c:pt>
                <c:pt idx="43">
                  <c:v>4407</c:v>
                </c:pt>
                <c:pt idx="44">
                  <c:v>4852</c:v>
                </c:pt>
                <c:pt idx="45">
                  <c:v>5307</c:v>
                </c:pt>
                <c:pt idx="46">
                  <c:v>6006</c:v>
                </c:pt>
                <c:pt idx="47">
                  <c:v>6853</c:v>
                </c:pt>
              </c:numCache>
            </c:numRef>
          </c:val>
          <c:extLst>
            <c:ext xmlns:c16="http://schemas.microsoft.com/office/drawing/2014/chart" uri="{C3380CC4-5D6E-409C-BE32-E72D297353CC}">
              <c16:uniqueId val="{00000002-2AE9-44D7-9748-CA68C94BC8F4}"/>
            </c:ext>
          </c:extLst>
        </c:ser>
        <c:ser>
          <c:idx val="0"/>
          <c:order val="3"/>
          <c:tx>
            <c:strRef>
              <c:f>Active!$C$3</c:f>
              <c:strCache>
                <c:ptCount val="1"/>
                <c:pt idx="0">
                  <c:v>Total susceptible population</c:v>
                </c:pt>
              </c:strCache>
            </c:strRef>
          </c:tx>
          <c:spPr>
            <a:solidFill>
              <a:schemeClr val="accent1"/>
            </a:solidFill>
            <a:ln>
              <a:noFill/>
            </a:ln>
            <a:effectLst/>
          </c:spPr>
          <c:dLbls>
            <c:delete val="1"/>
          </c:dLbls>
          <c:val>
            <c:numRef>
              <c:f>Active!$C$4:$C$51</c:f>
              <c:numCache>
                <c:formatCode>General</c:formatCode>
                <c:ptCount val="48"/>
                <c:pt idx="0">
                  <c:v>34799999</c:v>
                </c:pt>
                <c:pt idx="1">
                  <c:v>34799999</c:v>
                </c:pt>
                <c:pt idx="2">
                  <c:v>34799999</c:v>
                </c:pt>
                <c:pt idx="3">
                  <c:v>34799995</c:v>
                </c:pt>
                <c:pt idx="4">
                  <c:v>34799995</c:v>
                </c:pt>
                <c:pt idx="5">
                  <c:v>34799995</c:v>
                </c:pt>
                <c:pt idx="6">
                  <c:v>34799989</c:v>
                </c:pt>
                <c:pt idx="7">
                  <c:v>34799985</c:v>
                </c:pt>
                <c:pt idx="8">
                  <c:v>34799980</c:v>
                </c:pt>
                <c:pt idx="9">
                  <c:v>34799979</c:v>
                </c:pt>
                <c:pt idx="10">
                  <c:v>34799955</c:v>
                </c:pt>
                <c:pt idx="11">
                  <c:v>34799914</c:v>
                </c:pt>
                <c:pt idx="12">
                  <c:v>34799897</c:v>
                </c:pt>
                <c:pt idx="13">
                  <c:v>34799897</c:v>
                </c:pt>
                <c:pt idx="14">
                  <c:v>34799882</c:v>
                </c:pt>
                <c:pt idx="15">
                  <c:v>34799829</c:v>
                </c:pt>
                <c:pt idx="16">
                  <c:v>34799829</c:v>
                </c:pt>
                <c:pt idx="17">
                  <c:v>34799726</c:v>
                </c:pt>
                <c:pt idx="18">
                  <c:v>34799656</c:v>
                </c:pt>
                <c:pt idx="19">
                  <c:v>34799608</c:v>
                </c:pt>
                <c:pt idx="20">
                  <c:v>34799489</c:v>
                </c:pt>
                <c:pt idx="21">
                  <c:v>34799438</c:v>
                </c:pt>
                <c:pt idx="22">
                  <c:v>34799233</c:v>
                </c:pt>
                <c:pt idx="23">
                  <c:v>34799100</c:v>
                </c:pt>
                <c:pt idx="24">
                  <c:v>34798988</c:v>
                </c:pt>
                <c:pt idx="25">
                  <c:v>34798896</c:v>
                </c:pt>
                <c:pt idx="26">
                  <c:v>34798797</c:v>
                </c:pt>
                <c:pt idx="27">
                  <c:v>34798701</c:v>
                </c:pt>
                <c:pt idx="28">
                  <c:v>34798547</c:v>
                </c:pt>
                <c:pt idx="29">
                  <c:v>34798437</c:v>
                </c:pt>
                <c:pt idx="30">
                  <c:v>34798280</c:v>
                </c:pt>
                <c:pt idx="31">
                  <c:v>34798115</c:v>
                </c:pt>
                <c:pt idx="32">
                  <c:v>34797961</c:v>
                </c:pt>
                <c:pt idx="33">
                  <c:v>34797821</c:v>
                </c:pt>
                <c:pt idx="34">
                  <c:v>34797598</c:v>
                </c:pt>
                <c:pt idx="35">
                  <c:v>34797395</c:v>
                </c:pt>
                <c:pt idx="36">
                  <c:v>34797205</c:v>
                </c:pt>
                <c:pt idx="37">
                  <c:v>34797068</c:v>
                </c:pt>
                <c:pt idx="38">
                  <c:v>34796713</c:v>
                </c:pt>
                <c:pt idx="39">
                  <c:v>34796349</c:v>
                </c:pt>
                <c:pt idx="40">
                  <c:v>34795967</c:v>
                </c:pt>
                <c:pt idx="41">
                  <c:v>34795538</c:v>
                </c:pt>
                <c:pt idx="42">
                  <c:v>34795066</c:v>
                </c:pt>
                <c:pt idx="43">
                  <c:v>34794631</c:v>
                </c:pt>
                <c:pt idx="44">
                  <c:v>34794138</c:v>
                </c:pt>
                <c:pt idx="45">
                  <c:v>34793620</c:v>
                </c:pt>
                <c:pt idx="46">
                  <c:v>34792858</c:v>
                </c:pt>
                <c:pt idx="47">
                  <c:v>34791726</c:v>
                </c:pt>
              </c:numCache>
            </c:numRef>
          </c:val>
          <c:extLst>
            <c:ext xmlns:c16="http://schemas.microsoft.com/office/drawing/2014/chart" uri="{C3380CC4-5D6E-409C-BE32-E72D297353CC}">
              <c16:uniqueId val="{00000003-2AE9-44D7-9748-CA68C94BC8F4}"/>
            </c:ext>
          </c:extLst>
        </c:ser>
        <c:dLbls>
          <c:showLegendKey val="0"/>
          <c:showVal val="1"/>
          <c:showCatName val="0"/>
          <c:showSerName val="0"/>
          <c:showPercent val="0"/>
          <c:showBubbleSize val="0"/>
        </c:dLbls>
        <c:axId val="739399120"/>
        <c:axId val="739396240"/>
      </c:areaChart>
      <c:catAx>
        <c:axId val="7393991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dirty="0"/>
                  <a:t>Days since onset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9396240"/>
        <c:crosses val="autoZero"/>
        <c:auto val="1"/>
        <c:lblAlgn val="ctr"/>
        <c:lblOffset val="100"/>
        <c:noMultiLvlLbl val="0"/>
      </c:catAx>
      <c:valAx>
        <c:axId val="739396240"/>
        <c:scaling>
          <c:orientation val="minMax"/>
          <c:max val="150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dirty="0"/>
                  <a:t>Number of People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9399120"/>
        <c:crosses val="autoZero"/>
        <c:crossBetween val="midCat"/>
      </c:valAx>
      <c:spPr>
        <a:noFill/>
        <a:ln>
          <a:noFill/>
        </a:ln>
        <a:effectLst/>
      </c:spPr>
    </c:plotArea>
    <c:legend>
      <c:legendPos val="b"/>
      <c:layout>
        <c:manualLayout>
          <c:xMode val="edge"/>
          <c:yMode val="edge"/>
          <c:x val="0.25051557062971669"/>
          <c:y val="9.7282968787344409E-2"/>
          <c:w val="0.6208201046437245"/>
          <c:h val="0.1002671503027012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997594050743654E-2"/>
          <c:y val="2.7777777777777776E-2"/>
          <c:w val="0.89655796150481193"/>
          <c:h val="0.70278579760863213"/>
        </c:manualLayout>
      </c:layout>
      <c:scatterChart>
        <c:scatterStyle val="lineMarker"/>
        <c:varyColors val="0"/>
        <c:ser>
          <c:idx val="1"/>
          <c:order val="0"/>
          <c:tx>
            <c:v>Updated case numbers</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forward val="6"/>
            <c:dispRSqr val="0"/>
            <c:dispEq val="0"/>
          </c:trendline>
          <c:xVal>
            <c:numRef>
              <c:f>'master data'!$A$76:$A$90</c:f>
              <c:numCache>
                <c:formatCode>m/d/yyyy</c:formatCode>
                <c:ptCount val="15"/>
                <c:pt idx="0">
                  <c:v>43925</c:v>
                </c:pt>
                <c:pt idx="1">
                  <c:v>43926</c:v>
                </c:pt>
                <c:pt idx="2">
                  <c:v>43927</c:v>
                </c:pt>
                <c:pt idx="3">
                  <c:v>43928</c:v>
                </c:pt>
                <c:pt idx="4">
                  <c:v>43929</c:v>
                </c:pt>
                <c:pt idx="5">
                  <c:v>43930</c:v>
                </c:pt>
                <c:pt idx="6">
                  <c:v>43931</c:v>
                </c:pt>
                <c:pt idx="7">
                  <c:v>43932</c:v>
                </c:pt>
                <c:pt idx="8">
                  <c:v>43933</c:v>
                </c:pt>
                <c:pt idx="9">
                  <c:v>43934</c:v>
                </c:pt>
                <c:pt idx="10">
                  <c:v>43935</c:v>
                </c:pt>
                <c:pt idx="11">
                  <c:v>43936</c:v>
                </c:pt>
                <c:pt idx="12">
                  <c:v>43937</c:v>
                </c:pt>
                <c:pt idx="13">
                  <c:v>43938</c:v>
                </c:pt>
                <c:pt idx="14">
                  <c:v>43939</c:v>
                </c:pt>
              </c:numCache>
            </c:numRef>
          </c:xVal>
          <c:yVal>
            <c:numRef>
              <c:f>'master data'!$BD$76:$BD$90</c:f>
              <c:numCache>
                <c:formatCode>General</c:formatCode>
                <c:ptCount val="15"/>
                <c:pt idx="0">
                  <c:v>7.6866213349446202</c:v>
                </c:pt>
                <c:pt idx="1">
                  <c:v>7.7840570026399289</c:v>
                </c:pt>
                <c:pt idx="2">
                  <c:v>7.8651879541874674</c:v>
                </c:pt>
                <c:pt idx="3">
                  <c:v>7.9355873855891996</c:v>
                </c:pt>
                <c:pt idx="4">
                  <c:v>7.9834400630065421</c:v>
                </c:pt>
                <c:pt idx="5">
                  <c:v>8.0977305736642187</c:v>
                </c:pt>
                <c:pt idx="6">
                  <c:v>8.2027563816556377</c:v>
                </c:pt>
                <c:pt idx="7">
                  <c:v>8.3022657948733674</c:v>
                </c:pt>
                <c:pt idx="8">
                  <c:v>8.4033523749924779</c:v>
                </c:pt>
                <c:pt idx="9">
                  <c:v>8.5039052970893021</c:v>
                </c:pt>
                <c:pt idx="10">
                  <c:v>8.5883969504225703</c:v>
                </c:pt>
                <c:pt idx="11">
                  <c:v>8.6762461212708377</c:v>
                </c:pt>
                <c:pt idx="12">
                  <c:v>8.7609233763388357</c:v>
                </c:pt>
                <c:pt idx="13">
                  <c:v>8.8737481281543946</c:v>
                </c:pt>
                <c:pt idx="14">
                  <c:v>9.0208733470213573</c:v>
                </c:pt>
              </c:numCache>
            </c:numRef>
          </c:yVal>
          <c:smooth val="0"/>
          <c:extLst>
            <c:ext xmlns:c16="http://schemas.microsoft.com/office/drawing/2014/chart" uri="{C3380CC4-5D6E-409C-BE32-E72D297353CC}">
              <c16:uniqueId val="{00000001-B5C8-4472-A8BF-1C9D957C7052}"/>
            </c:ext>
          </c:extLst>
        </c:ser>
        <c:ser>
          <c:idx val="0"/>
          <c:order val="1"/>
          <c:tx>
            <c:v>Saudi Arabia</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14"/>
            <c:dispRSqr val="0"/>
            <c:dispEq val="0"/>
          </c:trendline>
          <c:xVal>
            <c:numRef>
              <c:f>'master data'!$A$68:$A$82</c:f>
              <c:numCache>
                <c:formatCode>m/d/yyyy</c:formatCode>
                <c:ptCount val="15"/>
                <c:pt idx="0">
                  <c:v>43917</c:v>
                </c:pt>
                <c:pt idx="1">
                  <c:v>43918</c:v>
                </c:pt>
                <c:pt idx="2">
                  <c:v>43919</c:v>
                </c:pt>
                <c:pt idx="3">
                  <c:v>43920</c:v>
                </c:pt>
                <c:pt idx="4">
                  <c:v>43921</c:v>
                </c:pt>
                <c:pt idx="5">
                  <c:v>43922</c:v>
                </c:pt>
                <c:pt idx="6">
                  <c:v>43923</c:v>
                </c:pt>
                <c:pt idx="7">
                  <c:v>43924</c:v>
                </c:pt>
                <c:pt idx="8">
                  <c:v>43925</c:v>
                </c:pt>
                <c:pt idx="9">
                  <c:v>43926</c:v>
                </c:pt>
                <c:pt idx="10">
                  <c:v>43927</c:v>
                </c:pt>
                <c:pt idx="11">
                  <c:v>43928</c:v>
                </c:pt>
                <c:pt idx="12">
                  <c:v>43929</c:v>
                </c:pt>
                <c:pt idx="13">
                  <c:v>43930</c:v>
                </c:pt>
                <c:pt idx="14">
                  <c:v>43931</c:v>
                </c:pt>
              </c:numCache>
            </c:numRef>
          </c:xVal>
          <c:yVal>
            <c:numRef>
              <c:f>'master data'!$BD$68:$BD$82</c:f>
              <c:numCache>
                <c:formatCode>General</c:formatCode>
                <c:ptCount val="15"/>
                <c:pt idx="0">
                  <c:v>7.0066952268370404</c:v>
                </c:pt>
                <c:pt idx="1">
                  <c:v>7.0925737159746784</c:v>
                </c:pt>
                <c:pt idx="2">
                  <c:v>7.1693500166705997</c:v>
                </c:pt>
                <c:pt idx="3">
                  <c:v>7.2813856635702825</c:v>
                </c:pt>
                <c:pt idx="4">
                  <c:v>7.3543623304214769</c:v>
                </c:pt>
                <c:pt idx="5">
                  <c:v>7.4500795698074986</c:v>
                </c:pt>
                <c:pt idx="6">
                  <c:v>7.5416830998821114</c:v>
                </c:pt>
                <c:pt idx="7">
                  <c:v>7.6202147705744547</c:v>
                </c:pt>
                <c:pt idx="8">
                  <c:v>7.6866213349446202</c:v>
                </c:pt>
                <c:pt idx="9">
                  <c:v>7.7840570026399289</c:v>
                </c:pt>
                <c:pt idx="10">
                  <c:v>7.8651879541874674</c:v>
                </c:pt>
                <c:pt idx="11">
                  <c:v>7.9355873855891996</c:v>
                </c:pt>
                <c:pt idx="12">
                  <c:v>7.9834400630065421</c:v>
                </c:pt>
                <c:pt idx="13">
                  <c:v>8.0977305736642187</c:v>
                </c:pt>
                <c:pt idx="14">
                  <c:v>8.2027563816556377</c:v>
                </c:pt>
              </c:numCache>
            </c:numRef>
          </c:yVal>
          <c:smooth val="0"/>
          <c:extLst>
            <c:ext xmlns:c16="http://schemas.microsoft.com/office/drawing/2014/chart" uri="{C3380CC4-5D6E-409C-BE32-E72D297353CC}">
              <c16:uniqueId val="{00000003-B5C8-4472-A8BF-1C9D957C7052}"/>
            </c:ext>
          </c:extLst>
        </c:ser>
        <c:dLbls>
          <c:showLegendKey val="0"/>
          <c:showVal val="0"/>
          <c:showCatName val="0"/>
          <c:showSerName val="0"/>
          <c:showPercent val="0"/>
          <c:showBubbleSize val="0"/>
        </c:dLbls>
        <c:axId val="503243640"/>
        <c:axId val="503244920"/>
      </c:scatterChart>
      <c:valAx>
        <c:axId val="503243640"/>
        <c:scaling>
          <c:orientation val="minMax"/>
        </c:scaling>
        <c:delete val="0"/>
        <c:axPos val="b"/>
        <c:numFmt formatCode="m/d/yyyy" sourceLinked="1"/>
        <c:majorTickMark val="none"/>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3244920"/>
        <c:crosses val="autoZero"/>
        <c:crossBetween val="midCat"/>
      </c:valAx>
      <c:valAx>
        <c:axId val="503244920"/>
        <c:scaling>
          <c:orientation val="minMax"/>
          <c:min val="6"/>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ln(Total Confirmed Cases)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32436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dirty="0"/>
              <a:t>Doubling time trajectory</a:t>
            </a:r>
          </a:p>
        </c:rich>
      </c:tx>
      <c:layout>
        <c:manualLayout>
          <c:xMode val="edge"/>
          <c:yMode val="edge"/>
          <c:x val="0.3149960047747164"/>
          <c:y val="6.8248510560816877E-2"/>
        </c:manualLayout>
      </c:layout>
      <c:overlay val="0"/>
      <c:spPr>
        <a:noFill/>
        <a:ln>
          <a:noFill/>
        </a:ln>
        <a:effectLst/>
      </c:spPr>
    </c:title>
    <c:autoTitleDeleted val="0"/>
    <c:plotArea>
      <c:layout>
        <c:manualLayout>
          <c:layoutTarget val="inner"/>
          <c:xMode val="edge"/>
          <c:yMode val="edge"/>
          <c:x val="0.14008114610673666"/>
          <c:y val="0.17171296296296296"/>
          <c:w val="0.81669663167104112"/>
          <c:h val="0.72088764946048411"/>
        </c:manualLayout>
      </c:layout>
      <c:scatterChart>
        <c:scatterStyle val="lineMarker"/>
        <c:varyColors val="1"/>
        <c:ser>
          <c:idx val="0"/>
          <c:order val="0"/>
          <c:spPr>
            <a:ln w="25400">
              <a:noFill/>
            </a:ln>
          </c:spPr>
          <c:marker>
            <c:symbol val="circle"/>
            <c:size val="5"/>
          </c:marker>
          <c:dPt>
            <c:idx val="0"/>
            <c:marker>
              <c:spPr>
                <a:solidFill>
                  <a:schemeClr val="accent1"/>
                </a:solidFill>
                <a:ln w="9525">
                  <a:solidFill>
                    <a:schemeClr val="accent1"/>
                  </a:solidFill>
                </a:ln>
                <a:effectLst/>
              </c:spPr>
            </c:marker>
            <c:bubble3D val="0"/>
            <c:spPr>
              <a:ln w="25400" cap="rnd">
                <a:noFill/>
                <a:round/>
              </a:ln>
              <a:effectLst/>
            </c:spPr>
            <c:extLst>
              <c:ext xmlns:c16="http://schemas.microsoft.com/office/drawing/2014/chart" uri="{C3380CC4-5D6E-409C-BE32-E72D297353CC}">
                <c16:uniqueId val="{00000001-AFB2-4BCE-95C6-5FE1AC0AB60F}"/>
              </c:ext>
            </c:extLst>
          </c:dPt>
          <c:dPt>
            <c:idx val="1"/>
            <c:marker>
              <c:spPr>
                <a:solidFill>
                  <a:schemeClr val="accent2"/>
                </a:solidFill>
                <a:ln w="9525">
                  <a:solidFill>
                    <a:schemeClr val="accent2"/>
                  </a:solidFill>
                </a:ln>
                <a:effectLst/>
              </c:spPr>
            </c:marker>
            <c:bubble3D val="0"/>
            <c:spPr>
              <a:ln w="25400" cap="rnd">
                <a:noFill/>
                <a:round/>
              </a:ln>
              <a:effectLst/>
            </c:spPr>
            <c:extLst>
              <c:ext xmlns:c16="http://schemas.microsoft.com/office/drawing/2014/chart" uri="{C3380CC4-5D6E-409C-BE32-E72D297353CC}">
                <c16:uniqueId val="{00000003-AFB2-4BCE-95C6-5FE1AC0AB60F}"/>
              </c:ext>
            </c:extLst>
          </c:dPt>
          <c:dPt>
            <c:idx val="2"/>
            <c:marker>
              <c:spPr>
                <a:solidFill>
                  <a:schemeClr val="accent3"/>
                </a:solidFill>
                <a:ln w="9525">
                  <a:solidFill>
                    <a:schemeClr val="accent3"/>
                  </a:solidFill>
                </a:ln>
                <a:effectLst/>
              </c:spPr>
            </c:marker>
            <c:bubble3D val="0"/>
            <c:spPr>
              <a:ln w="25400" cap="rnd">
                <a:noFill/>
                <a:round/>
              </a:ln>
              <a:effectLst/>
            </c:spPr>
            <c:extLst>
              <c:ext xmlns:c16="http://schemas.microsoft.com/office/drawing/2014/chart" uri="{C3380CC4-5D6E-409C-BE32-E72D297353CC}">
                <c16:uniqueId val="{00000005-AFB2-4BCE-95C6-5FE1AC0AB60F}"/>
              </c:ext>
            </c:extLst>
          </c:dPt>
          <c:dPt>
            <c:idx val="3"/>
            <c:marker>
              <c:spPr>
                <a:solidFill>
                  <a:schemeClr val="accent4"/>
                </a:solidFill>
                <a:ln w="9525">
                  <a:solidFill>
                    <a:schemeClr val="accent4"/>
                  </a:solidFill>
                </a:ln>
                <a:effectLst/>
              </c:spPr>
            </c:marker>
            <c:bubble3D val="0"/>
            <c:spPr>
              <a:ln w="25400" cap="rnd">
                <a:noFill/>
                <a:round/>
              </a:ln>
              <a:effectLst/>
            </c:spPr>
            <c:extLst>
              <c:ext xmlns:c16="http://schemas.microsoft.com/office/drawing/2014/chart" uri="{C3380CC4-5D6E-409C-BE32-E72D297353CC}">
                <c16:uniqueId val="{00000007-AFB2-4BCE-95C6-5FE1AC0AB60F}"/>
              </c:ext>
            </c:extLst>
          </c:dPt>
          <c:dPt>
            <c:idx val="4"/>
            <c:marker>
              <c:spPr>
                <a:solidFill>
                  <a:schemeClr val="accent5"/>
                </a:solidFill>
                <a:ln w="9525">
                  <a:solidFill>
                    <a:schemeClr val="accent5"/>
                  </a:solidFill>
                </a:ln>
                <a:effectLst/>
              </c:spPr>
            </c:marker>
            <c:bubble3D val="0"/>
            <c:spPr>
              <a:ln w="25400" cap="rnd">
                <a:noFill/>
                <a:round/>
              </a:ln>
              <a:effectLst/>
            </c:spPr>
            <c:extLst>
              <c:ext xmlns:c16="http://schemas.microsoft.com/office/drawing/2014/chart" uri="{C3380CC4-5D6E-409C-BE32-E72D297353CC}">
                <c16:uniqueId val="{00000009-AFB2-4BCE-95C6-5FE1AC0AB60F}"/>
              </c:ext>
            </c:extLst>
          </c:dPt>
          <c:dPt>
            <c:idx val="5"/>
            <c:marker>
              <c:spPr>
                <a:solidFill>
                  <a:schemeClr val="accent6"/>
                </a:solidFill>
                <a:ln w="9525">
                  <a:solidFill>
                    <a:schemeClr val="accent6"/>
                  </a:solidFill>
                </a:ln>
                <a:effectLst/>
              </c:spPr>
            </c:marker>
            <c:bubble3D val="0"/>
            <c:spPr>
              <a:ln w="25400" cap="rnd">
                <a:noFill/>
                <a:round/>
              </a:ln>
              <a:effectLst/>
            </c:spPr>
            <c:extLst>
              <c:ext xmlns:c16="http://schemas.microsoft.com/office/drawing/2014/chart" uri="{C3380CC4-5D6E-409C-BE32-E72D297353CC}">
                <c16:uniqueId val="{0000000B-AFB2-4BCE-95C6-5FE1AC0AB60F}"/>
              </c:ext>
            </c:extLst>
          </c:dPt>
          <c:trendline>
            <c:spPr>
              <a:ln w="19050" cap="rnd">
                <a:solidFill>
                  <a:schemeClr val="accent1"/>
                </a:solidFill>
                <a:prstDash val="sysDot"/>
              </a:ln>
              <a:effectLst/>
            </c:spPr>
            <c:trendlineType val="linear"/>
            <c:forward val="4"/>
            <c:dispRSqr val="0"/>
            <c:dispEq val="0"/>
          </c:trendline>
          <c:trendline>
            <c:spPr>
              <a:ln w="19050" cap="rnd">
                <a:solidFill>
                  <a:schemeClr val="accent1"/>
                </a:solidFill>
                <a:prstDash val="sysDot"/>
              </a:ln>
              <a:effectLst/>
            </c:spPr>
            <c:trendlineType val="power"/>
            <c:forward val="5"/>
            <c:dispRSqr val="0"/>
            <c:dispEq val="0"/>
          </c:trendline>
          <c:yVal>
            <c:numRef>
              <c:f>'doubling times'!$D$54:$I$54</c:f>
              <c:numCache>
                <c:formatCode>_(* #,##0.00_);_(* \(#,##0.00\);_(* "-"??_);_(@_)</c:formatCode>
                <c:ptCount val="6"/>
                <c:pt idx="0">
                  <c:v>1.7682326034692482</c:v>
                </c:pt>
                <c:pt idx="1">
                  <c:v>2.5960568560297577</c:v>
                </c:pt>
                <c:pt idx="2">
                  <c:v>3.6889152770619758</c:v>
                </c:pt>
                <c:pt idx="3">
                  <c:v>6.9803341446117351</c:v>
                </c:pt>
                <c:pt idx="4">
                  <c:v>8.2321517881228665</c:v>
                </c:pt>
                <c:pt idx="5">
                  <c:v>7.2353567908136256</c:v>
                </c:pt>
              </c:numCache>
            </c:numRef>
          </c:yVal>
          <c:smooth val="0"/>
          <c:extLst>
            <c:ext xmlns:c16="http://schemas.microsoft.com/office/drawing/2014/chart" uri="{C3380CC4-5D6E-409C-BE32-E72D297353CC}">
              <c16:uniqueId val="{00000002-07D6-4AAF-8D51-AEEC56975B91}"/>
            </c:ext>
          </c:extLst>
        </c:ser>
        <c:dLbls>
          <c:showLegendKey val="0"/>
          <c:showVal val="0"/>
          <c:showCatName val="0"/>
          <c:showSerName val="0"/>
          <c:showPercent val="0"/>
          <c:showBubbleSize val="0"/>
        </c:dLbls>
        <c:axId val="501447864"/>
        <c:axId val="501446584"/>
      </c:scatterChart>
      <c:valAx>
        <c:axId val="5014478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446584"/>
        <c:crosses val="autoZero"/>
        <c:crossBetween val="midCat"/>
      </c:valAx>
      <c:valAx>
        <c:axId val="501446584"/>
        <c:scaling>
          <c:orientation val="minMax"/>
          <c:max val="16"/>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Doubling time</a:t>
                </a:r>
              </a:p>
            </c:rich>
          </c:tx>
          <c:layout>
            <c:manualLayout>
              <c:xMode val="edge"/>
              <c:yMode val="edge"/>
              <c:x val="1.340031446289329E-2"/>
              <c:y val="0.37606825989058112"/>
            </c:manualLayout>
          </c:layout>
          <c:overlay val="0"/>
          <c:spPr>
            <a:noFill/>
            <a:ln>
              <a:noFill/>
            </a:ln>
            <a:effectLst/>
          </c:spPr>
        </c:title>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447864"/>
        <c:crosses val="autoZero"/>
        <c:crossBetween val="midCat"/>
        <c:majorUnit val="14"/>
      </c:valAx>
      <c:spPr>
        <a:noFill/>
        <a:ln>
          <a:solidFill>
            <a:schemeClr val="tx1"/>
          </a:solid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Piecewise Linear estimation</a:t>
            </a:r>
            <a:r>
              <a:rPr lang="en-ZA" baseline="0"/>
              <a:t> for k per two week epoch</a:t>
            </a:r>
            <a:endParaRPr lang="en-Z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102537182852143"/>
          <c:y val="0.19535350634362195"/>
          <c:w val="0.85587970253718271"/>
          <c:h val="0.47974851122520051"/>
        </c:manualLayout>
      </c:layout>
      <c:lineChart>
        <c:grouping val="standard"/>
        <c:varyColors val="0"/>
        <c:ser>
          <c:idx val="0"/>
          <c:order val="0"/>
          <c:tx>
            <c:strRef>
              <c:f>'doubling times KSA'!$D$2</c:f>
              <c:strCache>
                <c:ptCount val="1"/>
                <c:pt idx="0">
                  <c:v>First Window</c:v>
                </c:pt>
              </c:strCache>
            </c:strRef>
          </c:tx>
          <c:spPr>
            <a:ln w="28575" cap="rnd">
              <a:noFill/>
              <a:round/>
            </a:ln>
            <a:effectLst/>
          </c:spPr>
          <c:marker>
            <c:symbol val="squar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1"/>
            <c:trendlineLbl>
              <c:layout>
                <c:manualLayout>
                  <c:x val="-2.6844786816508617E-2"/>
                  <c:y val="-0.21411977758099388"/>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1"/>
                      </a:solidFill>
                      <a:latin typeface="+mn-lt"/>
                      <a:ea typeface="+mn-ea"/>
                      <a:cs typeface="+mn-cs"/>
                    </a:defRPr>
                  </a:pPr>
                  <a:endParaRPr lang="en-US"/>
                </a:p>
              </c:txPr>
            </c:trendlineLbl>
          </c:trendline>
          <c:val>
            <c:numRef>
              <c:f>'doubling times KSA'!$D$3:$D$16</c:f>
              <c:numCache>
                <c:formatCode>General</c:formatCode>
                <c:ptCount val="14"/>
                <c:pt idx="0">
                  <c:v>0</c:v>
                </c:pt>
                <c:pt idx="1">
                  <c:v>0</c:v>
                </c:pt>
                <c:pt idx="2">
                  <c:v>0</c:v>
                </c:pt>
                <c:pt idx="3">
                  <c:v>1.6094379124341003</c:v>
                </c:pt>
                <c:pt idx="4">
                  <c:v>1.6094379124341003</c:v>
                </c:pt>
                <c:pt idx="5">
                  <c:v>1.6094379124341003</c:v>
                </c:pt>
                <c:pt idx="6">
                  <c:v>2.3978952727983707</c:v>
                </c:pt>
                <c:pt idx="7">
                  <c:v>2.7080502011022101</c:v>
                </c:pt>
                <c:pt idx="8">
                  <c:v>2.9957322735539909</c:v>
                </c:pt>
                <c:pt idx="9">
                  <c:v>3.044522437723423</c:v>
                </c:pt>
                <c:pt idx="10">
                  <c:v>3.8066624897703196</c:v>
                </c:pt>
                <c:pt idx="11">
                  <c:v>4.4543472962535073</c:v>
                </c:pt>
                <c:pt idx="12">
                  <c:v>4.6347289882296359</c:v>
                </c:pt>
                <c:pt idx="13">
                  <c:v>4.6347289882296359</c:v>
                </c:pt>
              </c:numCache>
            </c:numRef>
          </c:val>
          <c:smooth val="0"/>
          <c:extLst>
            <c:ext xmlns:c16="http://schemas.microsoft.com/office/drawing/2014/chart" uri="{C3380CC4-5D6E-409C-BE32-E72D297353CC}">
              <c16:uniqueId val="{00000001-1F03-4E83-8334-DDCEC9E3E8D9}"/>
            </c:ext>
          </c:extLst>
        </c:ser>
        <c:ser>
          <c:idx val="1"/>
          <c:order val="1"/>
          <c:tx>
            <c:strRef>
              <c:f>'doubling times KSA'!$E$2</c:f>
              <c:strCache>
                <c:ptCount val="1"/>
                <c:pt idx="0">
                  <c:v>Second Window</c:v>
                </c:pt>
              </c:strCache>
            </c:strRef>
          </c:tx>
          <c:spPr>
            <a:ln w="28575" cap="rnd">
              <a:noFill/>
              <a:round/>
            </a:ln>
            <a:effectLst/>
          </c:spPr>
          <c:marker>
            <c:symbol val="squar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1"/>
            <c:trendlineLbl>
              <c:layout>
                <c:manualLayout>
                  <c:x val="-7.8910801784451874E-3"/>
                  <c:y val="-0.10195374514355918"/>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2"/>
                      </a:solidFill>
                      <a:latin typeface="+mn-lt"/>
                      <a:ea typeface="+mn-ea"/>
                      <a:cs typeface="+mn-cs"/>
                    </a:defRPr>
                  </a:pPr>
                  <a:endParaRPr lang="en-US"/>
                </a:p>
              </c:txPr>
            </c:trendlineLbl>
          </c:trendline>
          <c:val>
            <c:numRef>
              <c:f>'doubling times KSA'!$E$3:$E$23</c:f>
              <c:numCache>
                <c:formatCode>General</c:formatCode>
                <c:ptCount val="21"/>
                <c:pt idx="7">
                  <c:v>2.7080502011022101</c:v>
                </c:pt>
                <c:pt idx="8">
                  <c:v>2.9957322735539909</c:v>
                </c:pt>
                <c:pt idx="9">
                  <c:v>3.044522437723423</c:v>
                </c:pt>
                <c:pt idx="10">
                  <c:v>3.8066624897703196</c:v>
                </c:pt>
                <c:pt idx="11">
                  <c:v>4.4543472962535073</c:v>
                </c:pt>
                <c:pt idx="12">
                  <c:v>4.6347289882296359</c:v>
                </c:pt>
                <c:pt idx="13">
                  <c:v>4.6347289882296359</c:v>
                </c:pt>
                <c:pt idx="14">
                  <c:v>4.7706846244656651</c:v>
                </c:pt>
                <c:pt idx="15">
                  <c:v>5.1416635565026603</c:v>
                </c:pt>
                <c:pt idx="16">
                  <c:v>5.1416635565026603</c:v>
                </c:pt>
                <c:pt idx="17">
                  <c:v>5.6131281063880705</c:v>
                </c:pt>
                <c:pt idx="18">
                  <c:v>5.8406416573733981</c:v>
                </c:pt>
                <c:pt idx="19">
                  <c:v>5.9712618397904622</c:v>
                </c:pt>
                <c:pt idx="20">
                  <c:v>6.2363695902037044</c:v>
                </c:pt>
              </c:numCache>
            </c:numRef>
          </c:val>
          <c:smooth val="0"/>
          <c:extLst>
            <c:ext xmlns:c16="http://schemas.microsoft.com/office/drawing/2014/chart" uri="{C3380CC4-5D6E-409C-BE32-E72D297353CC}">
              <c16:uniqueId val="{00000003-1F03-4E83-8334-DDCEC9E3E8D9}"/>
            </c:ext>
          </c:extLst>
        </c:ser>
        <c:ser>
          <c:idx val="2"/>
          <c:order val="2"/>
          <c:tx>
            <c:strRef>
              <c:f>'doubling times KSA'!$F$2</c:f>
              <c:strCache>
                <c:ptCount val="1"/>
                <c:pt idx="0">
                  <c:v>Third Window</c:v>
                </c:pt>
              </c:strCache>
            </c:strRef>
          </c:tx>
          <c:spPr>
            <a:ln w="28575" cap="rnd">
              <a:noFill/>
              <a:round/>
            </a:ln>
            <a:effectLst/>
          </c:spPr>
          <c:marker>
            <c:symbol val="squar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1"/>
            <c:trendlineLbl>
              <c:layout>
                <c:manualLayout>
                  <c:x val="-4.3542941420248164E-2"/>
                  <c:y val="-8.0309110297386134E-4"/>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3"/>
                      </a:solidFill>
                      <a:latin typeface="+mn-lt"/>
                      <a:ea typeface="+mn-ea"/>
                      <a:cs typeface="+mn-cs"/>
                    </a:defRPr>
                  </a:pPr>
                  <a:endParaRPr lang="en-US"/>
                </a:p>
              </c:txPr>
            </c:trendlineLbl>
          </c:trendline>
          <c:val>
            <c:numRef>
              <c:f>'doubling times KSA'!$F$3:$F$30</c:f>
              <c:numCache>
                <c:formatCode>General</c:formatCode>
                <c:ptCount val="28"/>
                <c:pt idx="14">
                  <c:v>4.7706846244656651</c:v>
                </c:pt>
                <c:pt idx="15">
                  <c:v>5.1416635565026603</c:v>
                </c:pt>
                <c:pt idx="16">
                  <c:v>5.1416635565026603</c:v>
                </c:pt>
                <c:pt idx="17">
                  <c:v>5.6131281063880705</c:v>
                </c:pt>
                <c:pt idx="18">
                  <c:v>5.8406416573733981</c:v>
                </c:pt>
                <c:pt idx="19">
                  <c:v>5.9712618397904622</c:v>
                </c:pt>
                <c:pt idx="20">
                  <c:v>6.2363695902037044</c:v>
                </c:pt>
                <c:pt idx="21">
                  <c:v>6.3315018498936908</c:v>
                </c:pt>
                <c:pt idx="22">
                  <c:v>6.642486801367256</c:v>
                </c:pt>
                <c:pt idx="23">
                  <c:v>6.8023947633243109</c:v>
                </c:pt>
                <c:pt idx="24">
                  <c:v>6.9196838498474111</c:v>
                </c:pt>
                <c:pt idx="25">
                  <c:v>7.0066952268370404</c:v>
                </c:pt>
                <c:pt idx="26">
                  <c:v>7.0925737159746784</c:v>
                </c:pt>
                <c:pt idx="27">
                  <c:v>7.1693500166705997</c:v>
                </c:pt>
              </c:numCache>
            </c:numRef>
          </c:val>
          <c:smooth val="0"/>
          <c:extLst>
            <c:ext xmlns:c16="http://schemas.microsoft.com/office/drawing/2014/chart" uri="{C3380CC4-5D6E-409C-BE32-E72D297353CC}">
              <c16:uniqueId val="{00000005-1F03-4E83-8334-DDCEC9E3E8D9}"/>
            </c:ext>
          </c:extLst>
        </c:ser>
        <c:ser>
          <c:idx val="3"/>
          <c:order val="3"/>
          <c:tx>
            <c:strRef>
              <c:f>'doubling times KSA'!$G$2</c:f>
              <c:strCache>
                <c:ptCount val="1"/>
                <c:pt idx="0">
                  <c:v>Fourth Window</c:v>
                </c:pt>
              </c:strCache>
            </c:strRef>
          </c:tx>
          <c:spPr>
            <a:ln w="28575" cap="rnd">
              <a:noFill/>
              <a:round/>
            </a:ln>
            <a:effectLst/>
          </c:spPr>
          <c:marker>
            <c:symbol val="squar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1"/>
            <c:trendlineLbl>
              <c:layout>
                <c:manualLayout>
                  <c:x val="-1.1702755905511812E-2"/>
                  <c:y val="0.11558872849227179"/>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4"/>
                      </a:solidFill>
                      <a:latin typeface="+mn-lt"/>
                      <a:ea typeface="+mn-ea"/>
                      <a:cs typeface="+mn-cs"/>
                    </a:defRPr>
                  </a:pPr>
                  <a:endParaRPr lang="en-US"/>
                </a:p>
              </c:txPr>
            </c:trendlineLbl>
          </c:trendline>
          <c:val>
            <c:numRef>
              <c:f>'doubling times KSA'!$G$3:$G$37</c:f>
              <c:numCache>
                <c:formatCode>General</c:formatCode>
                <c:ptCount val="35"/>
                <c:pt idx="21">
                  <c:v>6.3315018498936908</c:v>
                </c:pt>
                <c:pt idx="22">
                  <c:v>6.642486801367256</c:v>
                </c:pt>
                <c:pt idx="23">
                  <c:v>6.8023947633243109</c:v>
                </c:pt>
                <c:pt idx="24">
                  <c:v>6.9196838498474111</c:v>
                </c:pt>
                <c:pt idx="25">
                  <c:v>7.0066952268370404</c:v>
                </c:pt>
                <c:pt idx="26">
                  <c:v>7.0925737159746784</c:v>
                </c:pt>
                <c:pt idx="27">
                  <c:v>7.1693500166705997</c:v>
                </c:pt>
                <c:pt idx="28">
                  <c:v>7.2813856635702825</c:v>
                </c:pt>
                <c:pt idx="29">
                  <c:v>7.3543623304214769</c:v>
                </c:pt>
                <c:pt idx="30">
                  <c:v>7.4500795698074986</c:v>
                </c:pt>
                <c:pt idx="31">
                  <c:v>7.5416830998821114</c:v>
                </c:pt>
                <c:pt idx="32">
                  <c:v>7.6202147705744547</c:v>
                </c:pt>
                <c:pt idx="33">
                  <c:v>7.6866213349446202</c:v>
                </c:pt>
                <c:pt idx="34">
                  <c:v>7.7840570026399289</c:v>
                </c:pt>
              </c:numCache>
            </c:numRef>
          </c:val>
          <c:smooth val="0"/>
          <c:extLst>
            <c:ext xmlns:c16="http://schemas.microsoft.com/office/drawing/2014/chart" uri="{C3380CC4-5D6E-409C-BE32-E72D297353CC}">
              <c16:uniqueId val="{00000007-1F03-4E83-8334-DDCEC9E3E8D9}"/>
            </c:ext>
          </c:extLst>
        </c:ser>
        <c:ser>
          <c:idx val="4"/>
          <c:order val="4"/>
          <c:tx>
            <c:strRef>
              <c:f>'doubling times KSA'!$H$2</c:f>
              <c:strCache>
                <c:ptCount val="1"/>
                <c:pt idx="0">
                  <c:v>Fifth Window</c:v>
                </c:pt>
              </c:strCache>
            </c:strRef>
          </c:tx>
          <c:spPr>
            <a:ln w="28575" cap="rnd">
              <a:noFill/>
              <a:round/>
            </a:ln>
            <a:effectLst/>
          </c:spPr>
          <c:marker>
            <c:symbol val="squar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0"/>
            <c:dispEq val="1"/>
            <c:trendlineLbl>
              <c:layout>
                <c:manualLayout>
                  <c:x val="1.239832443545176E-2"/>
                  <c:y val="6.3795217087225797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1"/>
                      </a:solidFill>
                      <a:latin typeface="+mn-lt"/>
                      <a:ea typeface="+mn-ea"/>
                      <a:cs typeface="+mn-cs"/>
                    </a:defRPr>
                  </a:pPr>
                  <a:endParaRPr lang="en-US"/>
                </a:p>
              </c:txPr>
            </c:trendlineLbl>
          </c:trendline>
          <c:val>
            <c:numRef>
              <c:f>'doubling times KSA'!$H$3:$H$44</c:f>
              <c:numCache>
                <c:formatCode>General</c:formatCode>
                <c:ptCount val="42"/>
                <c:pt idx="28">
                  <c:v>7.2813856635702825</c:v>
                </c:pt>
                <c:pt idx="29">
                  <c:v>7.3543623304214769</c:v>
                </c:pt>
                <c:pt idx="30">
                  <c:v>7.4500795698074986</c:v>
                </c:pt>
                <c:pt idx="31">
                  <c:v>7.5416830998821114</c:v>
                </c:pt>
                <c:pt idx="32">
                  <c:v>7.6202147705744547</c:v>
                </c:pt>
                <c:pt idx="33">
                  <c:v>7.6866213349446202</c:v>
                </c:pt>
                <c:pt idx="34">
                  <c:v>7.7840570026399289</c:v>
                </c:pt>
                <c:pt idx="35">
                  <c:v>7.8651879541874674</c:v>
                </c:pt>
                <c:pt idx="36">
                  <c:v>7.9355873855891996</c:v>
                </c:pt>
                <c:pt idx="37">
                  <c:v>7.9834400630065421</c:v>
                </c:pt>
                <c:pt idx="38">
                  <c:v>8.0977305736642187</c:v>
                </c:pt>
                <c:pt idx="39">
                  <c:v>8.2027563816556377</c:v>
                </c:pt>
                <c:pt idx="40">
                  <c:v>8.3022657948733674</c:v>
                </c:pt>
                <c:pt idx="41">
                  <c:v>8.4033523749924779</c:v>
                </c:pt>
              </c:numCache>
            </c:numRef>
          </c:val>
          <c:smooth val="0"/>
          <c:extLst>
            <c:ext xmlns:c16="http://schemas.microsoft.com/office/drawing/2014/chart" uri="{C3380CC4-5D6E-409C-BE32-E72D297353CC}">
              <c16:uniqueId val="{00000009-1F03-4E83-8334-DDCEC9E3E8D9}"/>
            </c:ext>
          </c:extLst>
        </c:ser>
        <c:ser>
          <c:idx val="5"/>
          <c:order val="5"/>
          <c:tx>
            <c:strRef>
              <c:f>'doubling times KSA'!$I$2</c:f>
              <c:strCache>
                <c:ptCount val="1"/>
                <c:pt idx="0">
                  <c:v>Sixth Window</c:v>
                </c:pt>
              </c:strCache>
            </c:strRef>
          </c:tx>
          <c:spPr>
            <a:ln w="28575" cap="rnd">
              <a:noFill/>
              <a:round/>
            </a:ln>
            <a:effectLst/>
          </c:spPr>
          <c:marker>
            <c:symbol val="square"/>
            <c:size val="5"/>
            <c:spPr>
              <a:solidFill>
                <a:schemeClr val="accent6"/>
              </a:solidFill>
              <a:ln w="9525">
                <a:solidFill>
                  <a:schemeClr val="accent6"/>
                </a:solidFill>
              </a:ln>
              <a:effectLst/>
            </c:spPr>
          </c:marker>
          <c:trendline>
            <c:spPr>
              <a:ln w="19050" cap="rnd">
                <a:solidFill>
                  <a:schemeClr val="accent6"/>
                </a:solidFill>
                <a:prstDash val="sysDot"/>
              </a:ln>
              <a:effectLst/>
            </c:spPr>
            <c:trendlineType val="linear"/>
            <c:dispRSqr val="0"/>
            <c:dispEq val="1"/>
            <c:trendlineLbl>
              <c:layout>
                <c:manualLayout>
                  <c:x val="2.3575186312514227E-4"/>
                  <c:y val="-6.6472314862223963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accent6"/>
                      </a:solidFill>
                      <a:latin typeface="+mn-lt"/>
                      <a:ea typeface="+mn-ea"/>
                      <a:cs typeface="+mn-cs"/>
                    </a:defRPr>
                  </a:pPr>
                  <a:endParaRPr lang="en-US"/>
                </a:p>
              </c:txPr>
            </c:trendlineLbl>
          </c:trendline>
          <c:val>
            <c:numRef>
              <c:f>'doubling times KSA'!$I$3:$I$51</c:f>
              <c:numCache>
                <c:formatCode>General</c:formatCode>
                <c:ptCount val="49"/>
                <c:pt idx="35">
                  <c:v>7.8651879541874674</c:v>
                </c:pt>
                <c:pt idx="36">
                  <c:v>7.9355873855891996</c:v>
                </c:pt>
                <c:pt idx="37">
                  <c:v>7.9834400630065421</c:v>
                </c:pt>
                <c:pt idx="38">
                  <c:v>8.0977305736642187</c:v>
                </c:pt>
                <c:pt idx="39">
                  <c:v>8.2027563816556377</c:v>
                </c:pt>
                <c:pt idx="40">
                  <c:v>8.3022657948733674</c:v>
                </c:pt>
                <c:pt idx="41">
                  <c:v>8.4033523749924779</c:v>
                </c:pt>
                <c:pt idx="42">
                  <c:v>8.5039052970893021</c:v>
                </c:pt>
                <c:pt idx="43">
                  <c:v>8.5883969504225703</c:v>
                </c:pt>
                <c:pt idx="44">
                  <c:v>8.6762461212708377</c:v>
                </c:pt>
                <c:pt idx="45">
                  <c:v>8.7609233763388357</c:v>
                </c:pt>
                <c:pt idx="46">
                  <c:v>8.8737481281543946</c:v>
                </c:pt>
                <c:pt idx="47">
                  <c:v>9.0208733470213573</c:v>
                </c:pt>
                <c:pt idx="48">
                  <c:v>9.144414221860016</c:v>
                </c:pt>
              </c:numCache>
            </c:numRef>
          </c:val>
          <c:smooth val="0"/>
          <c:extLst>
            <c:ext xmlns:c16="http://schemas.microsoft.com/office/drawing/2014/chart" uri="{C3380CC4-5D6E-409C-BE32-E72D297353CC}">
              <c16:uniqueId val="{0000000B-1F03-4E83-8334-DDCEC9E3E8D9}"/>
            </c:ext>
          </c:extLst>
        </c:ser>
        <c:dLbls>
          <c:showLegendKey val="0"/>
          <c:showVal val="0"/>
          <c:showCatName val="0"/>
          <c:showSerName val="0"/>
          <c:showPercent val="0"/>
          <c:showBubbleSize val="0"/>
        </c:dLbls>
        <c:marker val="1"/>
        <c:smooth val="0"/>
        <c:axId val="739401360"/>
        <c:axId val="739401680"/>
      </c:lineChart>
      <c:catAx>
        <c:axId val="7394013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Days since first confirmed case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9401680"/>
        <c:crosses val="autoZero"/>
        <c:auto val="1"/>
        <c:lblAlgn val="ctr"/>
        <c:lblOffset val="100"/>
        <c:noMultiLvlLbl val="0"/>
      </c:catAx>
      <c:valAx>
        <c:axId val="739401680"/>
        <c:scaling>
          <c:orientation val="minMax"/>
          <c:min val="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confirmed cases (Ln format plotted on Integer scale)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9401360"/>
        <c:crosses val="autoZero"/>
        <c:crossBetween val="between"/>
      </c:valAx>
      <c:spPr>
        <a:noFill/>
        <a:ln>
          <a:noFill/>
        </a:ln>
        <a:effectLst/>
      </c:spPr>
    </c:plotArea>
    <c:legend>
      <c:legendPos val="b"/>
      <c:layout>
        <c:manualLayout>
          <c:xMode val="edge"/>
          <c:yMode val="edge"/>
          <c:x val="0.10489546004891802"/>
          <c:y val="0.82101244374330173"/>
          <c:w val="0.78246934496964982"/>
          <c:h val="0.1410781912366402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dirty="0"/>
              <a:t>Proportion of Corona</a:t>
            </a:r>
            <a:r>
              <a:rPr lang="en-ZA" baseline="0" dirty="0"/>
              <a:t> cases by status</a:t>
            </a:r>
            <a:endParaRPr lang="en-Z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172500068520774"/>
          <c:y val="0.19678703344819592"/>
          <c:w val="0.82526654580907377"/>
          <c:h val="0.58298476345210726"/>
        </c:manualLayout>
      </c:layout>
      <c:areaChart>
        <c:grouping val="percentStacked"/>
        <c:varyColors val="0"/>
        <c:ser>
          <c:idx val="0"/>
          <c:order val="0"/>
          <c:tx>
            <c:strRef>
              <c:f>'Concluded cases'!$C$2</c:f>
              <c:strCache>
                <c:ptCount val="1"/>
                <c:pt idx="0">
                  <c:v>Deaths</c:v>
                </c:pt>
              </c:strCache>
            </c:strRef>
          </c:tx>
          <c:spPr>
            <a:solidFill>
              <a:schemeClr val="accent6"/>
            </a:solidFill>
            <a:ln>
              <a:noFill/>
            </a:ln>
            <a:effectLst/>
          </c:spPr>
          <c:val>
            <c:numRef>
              <c:f>'Concluded cases'!$C$3:$C$50</c:f>
              <c:numCache>
                <c:formatCode>General</c:formatCode>
                <c:ptCount val="4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1</c:v>
                </c:pt>
                <c:pt idx="23">
                  <c:v>2</c:v>
                </c:pt>
                <c:pt idx="24">
                  <c:v>3</c:v>
                </c:pt>
                <c:pt idx="25">
                  <c:v>3</c:v>
                </c:pt>
                <c:pt idx="26">
                  <c:v>4</c:v>
                </c:pt>
                <c:pt idx="27">
                  <c:v>8</c:v>
                </c:pt>
                <c:pt idx="28">
                  <c:v>8</c:v>
                </c:pt>
                <c:pt idx="29">
                  <c:v>10</c:v>
                </c:pt>
                <c:pt idx="30">
                  <c:v>16</c:v>
                </c:pt>
                <c:pt idx="31">
                  <c:v>21</c:v>
                </c:pt>
                <c:pt idx="32">
                  <c:v>25</c:v>
                </c:pt>
                <c:pt idx="33">
                  <c:v>29</c:v>
                </c:pt>
                <c:pt idx="34">
                  <c:v>34</c:v>
                </c:pt>
                <c:pt idx="35">
                  <c:v>38</c:v>
                </c:pt>
                <c:pt idx="36">
                  <c:v>41</c:v>
                </c:pt>
                <c:pt idx="37">
                  <c:v>41</c:v>
                </c:pt>
                <c:pt idx="38">
                  <c:v>44</c:v>
                </c:pt>
                <c:pt idx="39">
                  <c:v>47</c:v>
                </c:pt>
                <c:pt idx="40">
                  <c:v>52</c:v>
                </c:pt>
                <c:pt idx="41">
                  <c:v>59</c:v>
                </c:pt>
                <c:pt idx="42">
                  <c:v>65</c:v>
                </c:pt>
                <c:pt idx="43">
                  <c:v>73</c:v>
                </c:pt>
                <c:pt idx="44">
                  <c:v>79</c:v>
                </c:pt>
                <c:pt idx="45">
                  <c:v>83</c:v>
                </c:pt>
                <c:pt idx="46">
                  <c:v>87</c:v>
                </c:pt>
                <c:pt idx="47">
                  <c:v>92</c:v>
                </c:pt>
              </c:numCache>
            </c:numRef>
          </c:val>
          <c:extLst>
            <c:ext xmlns:c16="http://schemas.microsoft.com/office/drawing/2014/chart" uri="{C3380CC4-5D6E-409C-BE32-E72D297353CC}">
              <c16:uniqueId val="{00000000-DBA9-410C-99FC-040BD98B8558}"/>
            </c:ext>
          </c:extLst>
        </c:ser>
        <c:ser>
          <c:idx val="1"/>
          <c:order val="1"/>
          <c:tx>
            <c:strRef>
              <c:f>'Concluded cases'!$D$2</c:f>
              <c:strCache>
                <c:ptCount val="1"/>
                <c:pt idx="0">
                  <c:v>Recovered</c:v>
                </c:pt>
              </c:strCache>
            </c:strRef>
          </c:tx>
          <c:spPr>
            <a:solidFill>
              <a:schemeClr val="accent5"/>
            </a:solidFill>
            <a:ln>
              <a:noFill/>
            </a:ln>
            <a:effectLst/>
          </c:spPr>
          <c:val>
            <c:numRef>
              <c:f>'Concluded cases'!$D$3:$D$50</c:f>
              <c:numCache>
                <c:formatCode>General</c:formatCode>
                <c:ptCount val="48"/>
                <c:pt idx="0">
                  <c:v>0</c:v>
                </c:pt>
                <c:pt idx="1">
                  <c:v>0</c:v>
                </c:pt>
                <c:pt idx="2">
                  <c:v>0</c:v>
                </c:pt>
                <c:pt idx="3">
                  <c:v>0</c:v>
                </c:pt>
                <c:pt idx="4">
                  <c:v>0</c:v>
                </c:pt>
                <c:pt idx="5">
                  <c:v>0</c:v>
                </c:pt>
                <c:pt idx="6">
                  <c:v>0</c:v>
                </c:pt>
                <c:pt idx="7">
                  <c:v>0</c:v>
                </c:pt>
                <c:pt idx="8">
                  <c:v>1</c:v>
                </c:pt>
                <c:pt idx="9">
                  <c:v>1</c:v>
                </c:pt>
                <c:pt idx="10">
                  <c:v>1</c:v>
                </c:pt>
                <c:pt idx="11">
                  <c:v>1</c:v>
                </c:pt>
                <c:pt idx="12">
                  <c:v>1</c:v>
                </c:pt>
                <c:pt idx="13">
                  <c:v>1</c:v>
                </c:pt>
                <c:pt idx="14">
                  <c:v>2</c:v>
                </c:pt>
                <c:pt idx="15">
                  <c:v>6</c:v>
                </c:pt>
                <c:pt idx="16">
                  <c:v>6</c:v>
                </c:pt>
                <c:pt idx="17">
                  <c:v>6</c:v>
                </c:pt>
                <c:pt idx="18">
                  <c:v>8</c:v>
                </c:pt>
                <c:pt idx="19">
                  <c:v>16</c:v>
                </c:pt>
                <c:pt idx="20">
                  <c:v>16</c:v>
                </c:pt>
                <c:pt idx="21">
                  <c:v>16</c:v>
                </c:pt>
                <c:pt idx="22">
                  <c:v>28</c:v>
                </c:pt>
                <c:pt idx="23">
                  <c:v>29</c:v>
                </c:pt>
                <c:pt idx="24">
                  <c:v>33</c:v>
                </c:pt>
                <c:pt idx="25">
                  <c:v>35</c:v>
                </c:pt>
                <c:pt idx="26">
                  <c:v>37</c:v>
                </c:pt>
                <c:pt idx="27">
                  <c:v>66</c:v>
                </c:pt>
                <c:pt idx="28">
                  <c:v>115</c:v>
                </c:pt>
                <c:pt idx="29">
                  <c:v>165</c:v>
                </c:pt>
                <c:pt idx="30">
                  <c:v>264</c:v>
                </c:pt>
                <c:pt idx="31">
                  <c:v>328</c:v>
                </c:pt>
                <c:pt idx="32">
                  <c:v>351</c:v>
                </c:pt>
                <c:pt idx="33">
                  <c:v>420</c:v>
                </c:pt>
                <c:pt idx="34">
                  <c:v>488</c:v>
                </c:pt>
                <c:pt idx="35">
                  <c:v>551</c:v>
                </c:pt>
                <c:pt idx="36">
                  <c:v>615</c:v>
                </c:pt>
                <c:pt idx="37">
                  <c:v>631</c:v>
                </c:pt>
                <c:pt idx="38">
                  <c:v>666</c:v>
                </c:pt>
                <c:pt idx="39">
                  <c:v>685</c:v>
                </c:pt>
                <c:pt idx="40">
                  <c:v>720</c:v>
                </c:pt>
                <c:pt idx="41">
                  <c:v>761</c:v>
                </c:pt>
                <c:pt idx="42">
                  <c:v>805</c:v>
                </c:pt>
                <c:pt idx="43">
                  <c:v>889</c:v>
                </c:pt>
                <c:pt idx="44">
                  <c:v>931</c:v>
                </c:pt>
                <c:pt idx="45">
                  <c:v>990</c:v>
                </c:pt>
                <c:pt idx="46">
                  <c:v>1049</c:v>
                </c:pt>
                <c:pt idx="47">
                  <c:v>1329</c:v>
                </c:pt>
              </c:numCache>
            </c:numRef>
          </c:val>
          <c:extLst>
            <c:ext xmlns:c16="http://schemas.microsoft.com/office/drawing/2014/chart" uri="{C3380CC4-5D6E-409C-BE32-E72D297353CC}">
              <c16:uniqueId val="{00000001-DBA9-410C-99FC-040BD98B8558}"/>
            </c:ext>
          </c:extLst>
        </c:ser>
        <c:ser>
          <c:idx val="2"/>
          <c:order val="2"/>
          <c:tx>
            <c:strRef>
              <c:f>'Concluded cases'!$E$2</c:f>
              <c:strCache>
                <c:ptCount val="1"/>
                <c:pt idx="0">
                  <c:v>Active</c:v>
                </c:pt>
              </c:strCache>
            </c:strRef>
          </c:tx>
          <c:spPr>
            <a:solidFill>
              <a:schemeClr val="accent4"/>
            </a:solidFill>
            <a:ln>
              <a:noFill/>
            </a:ln>
            <a:effectLst/>
          </c:spPr>
          <c:val>
            <c:numRef>
              <c:f>'Concluded cases'!$E$3:$E$50</c:f>
              <c:numCache>
                <c:formatCode>General</c:formatCode>
                <c:ptCount val="48"/>
                <c:pt idx="0">
                  <c:v>1</c:v>
                </c:pt>
                <c:pt idx="1">
                  <c:v>1</c:v>
                </c:pt>
                <c:pt idx="2">
                  <c:v>1</c:v>
                </c:pt>
                <c:pt idx="3">
                  <c:v>5</c:v>
                </c:pt>
                <c:pt idx="4">
                  <c:v>5</c:v>
                </c:pt>
                <c:pt idx="5">
                  <c:v>5</c:v>
                </c:pt>
                <c:pt idx="6">
                  <c:v>11</c:v>
                </c:pt>
                <c:pt idx="7">
                  <c:v>15</c:v>
                </c:pt>
                <c:pt idx="8">
                  <c:v>19</c:v>
                </c:pt>
                <c:pt idx="9">
                  <c:v>20</c:v>
                </c:pt>
                <c:pt idx="10">
                  <c:v>44</c:v>
                </c:pt>
                <c:pt idx="11">
                  <c:v>85</c:v>
                </c:pt>
                <c:pt idx="12">
                  <c:v>102</c:v>
                </c:pt>
                <c:pt idx="13">
                  <c:v>102</c:v>
                </c:pt>
                <c:pt idx="14">
                  <c:v>116</c:v>
                </c:pt>
                <c:pt idx="15">
                  <c:v>165</c:v>
                </c:pt>
                <c:pt idx="16">
                  <c:v>165</c:v>
                </c:pt>
                <c:pt idx="17">
                  <c:v>268</c:v>
                </c:pt>
                <c:pt idx="18">
                  <c:v>336</c:v>
                </c:pt>
                <c:pt idx="19">
                  <c:v>376</c:v>
                </c:pt>
                <c:pt idx="20">
                  <c:v>495</c:v>
                </c:pt>
                <c:pt idx="21">
                  <c:v>546</c:v>
                </c:pt>
                <c:pt idx="22">
                  <c:v>738</c:v>
                </c:pt>
                <c:pt idx="23">
                  <c:v>869</c:v>
                </c:pt>
                <c:pt idx="24">
                  <c:v>976</c:v>
                </c:pt>
                <c:pt idx="25">
                  <c:v>1066</c:v>
                </c:pt>
                <c:pt idx="26">
                  <c:v>1162</c:v>
                </c:pt>
                <c:pt idx="27">
                  <c:v>1225</c:v>
                </c:pt>
                <c:pt idx="28">
                  <c:v>1330</c:v>
                </c:pt>
                <c:pt idx="29">
                  <c:v>1388</c:v>
                </c:pt>
                <c:pt idx="30">
                  <c:v>1440</c:v>
                </c:pt>
                <c:pt idx="31">
                  <c:v>1536</c:v>
                </c:pt>
                <c:pt idx="32">
                  <c:v>1663</c:v>
                </c:pt>
                <c:pt idx="33">
                  <c:v>1730</c:v>
                </c:pt>
                <c:pt idx="34">
                  <c:v>1880</c:v>
                </c:pt>
                <c:pt idx="35">
                  <c:v>2016</c:v>
                </c:pt>
                <c:pt idx="36">
                  <c:v>2139</c:v>
                </c:pt>
                <c:pt idx="37">
                  <c:v>2260</c:v>
                </c:pt>
                <c:pt idx="38">
                  <c:v>2577</c:v>
                </c:pt>
                <c:pt idx="39">
                  <c:v>2919</c:v>
                </c:pt>
                <c:pt idx="40">
                  <c:v>3261</c:v>
                </c:pt>
                <c:pt idx="41">
                  <c:v>3642</c:v>
                </c:pt>
                <c:pt idx="42">
                  <c:v>4064</c:v>
                </c:pt>
                <c:pt idx="43">
                  <c:v>4407</c:v>
                </c:pt>
                <c:pt idx="44">
                  <c:v>4852</c:v>
                </c:pt>
                <c:pt idx="45">
                  <c:v>5307</c:v>
                </c:pt>
                <c:pt idx="46">
                  <c:v>6006</c:v>
                </c:pt>
                <c:pt idx="47">
                  <c:v>6853</c:v>
                </c:pt>
              </c:numCache>
            </c:numRef>
          </c:val>
          <c:extLst>
            <c:ext xmlns:c16="http://schemas.microsoft.com/office/drawing/2014/chart" uri="{C3380CC4-5D6E-409C-BE32-E72D297353CC}">
              <c16:uniqueId val="{00000002-DBA9-410C-99FC-040BD98B8558}"/>
            </c:ext>
          </c:extLst>
        </c:ser>
        <c:dLbls>
          <c:showLegendKey val="0"/>
          <c:showVal val="0"/>
          <c:showCatName val="0"/>
          <c:showSerName val="0"/>
          <c:showPercent val="0"/>
          <c:showBubbleSize val="0"/>
        </c:dLbls>
        <c:axId val="503238520"/>
        <c:axId val="543239096"/>
      </c:areaChart>
      <c:catAx>
        <c:axId val="5032385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Days since onset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239096"/>
        <c:crosses val="autoZero"/>
        <c:auto val="1"/>
        <c:lblAlgn val="ctr"/>
        <c:lblOffset val="100"/>
        <c:noMultiLvlLbl val="0"/>
      </c:catAx>
      <c:valAx>
        <c:axId val="54323909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3238520"/>
        <c:crosses val="autoZero"/>
        <c:crossBetween val="midCat"/>
      </c:valAx>
      <c:spPr>
        <a:noFill/>
        <a:ln>
          <a:noFill/>
        </a:ln>
        <a:effectLst/>
      </c:spPr>
    </c:plotArea>
    <c:legend>
      <c:legendPos val="b"/>
      <c:layout>
        <c:manualLayout>
          <c:xMode val="edge"/>
          <c:yMode val="edge"/>
          <c:x val="0.218668974185288"/>
          <c:y val="0.92308945756780403"/>
          <c:w val="0.54277118890720455"/>
          <c:h val="7.691054243219597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Speed</a:t>
            </a:r>
            <a:r>
              <a:rPr lang="en-ZA" baseline="0"/>
              <a:t> of recovery</a:t>
            </a:r>
            <a:endParaRPr lang="en-Z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189559783396046"/>
          <c:y val="0.16981481481481481"/>
          <c:w val="0.85163829906642075"/>
          <c:h val="0.61879957713619127"/>
        </c:manualLayout>
      </c:layout>
      <c:barChart>
        <c:barDir val="col"/>
        <c:grouping val="clustered"/>
        <c:varyColors val="0"/>
        <c:ser>
          <c:idx val="0"/>
          <c:order val="0"/>
          <c:tx>
            <c:strRef>
              <c:f>'Concluded cases'!$S$14</c:f>
              <c:strCache>
                <c:ptCount val="1"/>
                <c:pt idx="0">
                  <c:v>Concluded Cases</c:v>
                </c:pt>
              </c:strCache>
            </c:strRef>
          </c:tx>
          <c:spPr>
            <a:solidFill>
              <a:schemeClr val="accent6"/>
            </a:solidFill>
            <a:ln>
              <a:noFill/>
            </a:ln>
            <a:effectLst/>
          </c:spPr>
          <c:invertIfNegative val="0"/>
          <c:cat>
            <c:strRef>
              <c:f>'Concluded cases'!$T$13:$U$13</c:f>
              <c:strCache>
                <c:ptCount val="2"/>
                <c:pt idx="0">
                  <c:v>Since Onset</c:v>
                </c:pt>
                <c:pt idx="1">
                  <c:v>Last 14 days</c:v>
                </c:pt>
              </c:strCache>
            </c:strRef>
          </c:cat>
          <c:val>
            <c:numRef>
              <c:f>'Concluded cases'!$T$14:$U$14</c:f>
              <c:numCache>
                <c:formatCode>General</c:formatCode>
                <c:ptCount val="2"/>
                <c:pt idx="0">
                  <c:v>3.6176783954068128</c:v>
                </c:pt>
                <c:pt idx="1">
                  <c:v>10.647422128416977</c:v>
                </c:pt>
              </c:numCache>
            </c:numRef>
          </c:val>
          <c:extLst>
            <c:ext xmlns:c16="http://schemas.microsoft.com/office/drawing/2014/chart" uri="{C3380CC4-5D6E-409C-BE32-E72D297353CC}">
              <c16:uniqueId val="{00000000-748C-48C0-8EF1-3960DF1F9EBC}"/>
            </c:ext>
          </c:extLst>
        </c:ser>
        <c:ser>
          <c:idx val="1"/>
          <c:order val="1"/>
          <c:tx>
            <c:strRef>
              <c:f>'Concluded cases'!$S$15</c:f>
              <c:strCache>
                <c:ptCount val="1"/>
                <c:pt idx="0">
                  <c:v>Overall cases</c:v>
                </c:pt>
              </c:strCache>
            </c:strRef>
          </c:tx>
          <c:spPr>
            <a:solidFill>
              <a:schemeClr val="accent5"/>
            </a:solidFill>
            <a:ln>
              <a:noFill/>
            </a:ln>
            <a:effectLst/>
          </c:spPr>
          <c:invertIfNegative val="0"/>
          <c:cat>
            <c:strRef>
              <c:f>'Concluded cases'!$T$13:$U$13</c:f>
              <c:strCache>
                <c:ptCount val="2"/>
                <c:pt idx="0">
                  <c:v>Since Onset</c:v>
                </c:pt>
                <c:pt idx="1">
                  <c:v>Last 14 days</c:v>
                </c:pt>
              </c:strCache>
            </c:strRef>
          </c:cat>
          <c:val>
            <c:numRef>
              <c:f>'Concluded cases'!$T$15:$U$15</c:f>
              <c:numCache>
                <c:formatCode>General</c:formatCode>
                <c:ptCount val="2"/>
                <c:pt idx="0">
                  <c:v>3.9790308872557136</c:v>
                </c:pt>
                <c:pt idx="1">
                  <c:v>7.23</c:v>
                </c:pt>
              </c:numCache>
            </c:numRef>
          </c:val>
          <c:extLst>
            <c:ext xmlns:c16="http://schemas.microsoft.com/office/drawing/2014/chart" uri="{C3380CC4-5D6E-409C-BE32-E72D297353CC}">
              <c16:uniqueId val="{00000001-748C-48C0-8EF1-3960DF1F9EBC}"/>
            </c:ext>
          </c:extLst>
        </c:ser>
        <c:dLbls>
          <c:showLegendKey val="0"/>
          <c:showVal val="0"/>
          <c:showCatName val="0"/>
          <c:showSerName val="0"/>
          <c:showPercent val="0"/>
          <c:showBubbleSize val="0"/>
        </c:dLbls>
        <c:gapWidth val="219"/>
        <c:overlap val="-27"/>
        <c:axId val="543278776"/>
        <c:axId val="543277176"/>
      </c:barChart>
      <c:catAx>
        <c:axId val="543278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277176"/>
        <c:crosses val="autoZero"/>
        <c:auto val="1"/>
        <c:lblAlgn val="ctr"/>
        <c:lblOffset val="100"/>
        <c:noMultiLvlLbl val="0"/>
      </c:catAx>
      <c:valAx>
        <c:axId val="54327717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dirty="0"/>
                  <a:t>Doubling</a:t>
                </a:r>
                <a:r>
                  <a:rPr lang="en-ZA" baseline="0" dirty="0"/>
                  <a:t> time</a:t>
                </a:r>
                <a:endParaRPr lang="en-Z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2787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0.17926</cdr:x>
      <cdr:y>0.0954</cdr:y>
    </cdr:from>
    <cdr:to>
      <cdr:x>0.23902</cdr:x>
      <cdr:y>0.16062</cdr:y>
    </cdr:to>
    <cdr:sp macro="" textlink="">
      <cdr:nvSpPr>
        <cdr:cNvPr id="2" name="Arrow: Down 1">
          <a:extLst xmlns:a="http://schemas.openxmlformats.org/drawingml/2006/main">
            <a:ext uri="{FF2B5EF4-FFF2-40B4-BE49-F238E27FC236}">
              <a16:creationId xmlns:a16="http://schemas.microsoft.com/office/drawing/2014/main" id="{4C81902D-A789-4EA6-8991-CAAB9D90CA61}"/>
            </a:ext>
          </a:extLst>
        </cdr:cNvPr>
        <cdr:cNvSpPr/>
      </cdr:nvSpPr>
      <cdr:spPr>
        <a:xfrm xmlns:a="http://schemas.openxmlformats.org/drawingml/2006/main" rot="10800000">
          <a:off x="971549" y="381980"/>
          <a:ext cx="323882" cy="261149"/>
        </a:xfrm>
        <a:prstGeom xmlns:a="http://schemas.openxmlformats.org/drawingml/2006/main" prst="downArrow">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dirty="0"/>
        </a:p>
      </cdr:txBody>
    </cdr:sp>
  </cdr:relSizeAnchor>
  <cdr:relSizeAnchor xmlns:cdr="http://schemas.openxmlformats.org/drawingml/2006/chartDrawing">
    <cdr:from>
      <cdr:x>0.89104</cdr:x>
      <cdr:y>0.0954</cdr:y>
    </cdr:from>
    <cdr:to>
      <cdr:x>0.95079</cdr:x>
      <cdr:y>0.16062</cdr:y>
    </cdr:to>
    <cdr:sp macro="" textlink="">
      <cdr:nvSpPr>
        <cdr:cNvPr id="3" name="Arrow: Down 2">
          <a:extLst xmlns:a="http://schemas.openxmlformats.org/drawingml/2006/main">
            <a:ext uri="{FF2B5EF4-FFF2-40B4-BE49-F238E27FC236}">
              <a16:creationId xmlns:a16="http://schemas.microsoft.com/office/drawing/2014/main" id="{1A072A1E-7E2B-4F90-ABF0-E213588CE441}"/>
            </a:ext>
          </a:extLst>
        </cdr:cNvPr>
        <cdr:cNvSpPr/>
      </cdr:nvSpPr>
      <cdr:spPr>
        <a:xfrm xmlns:a="http://schemas.openxmlformats.org/drawingml/2006/main" rot="10800000">
          <a:off x="4829184" y="381980"/>
          <a:ext cx="323829" cy="261149"/>
        </a:xfrm>
        <a:prstGeom xmlns:a="http://schemas.openxmlformats.org/drawingml/2006/main" prst="downArrow">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0.07557</cdr:x>
      <cdr:y>0.07971</cdr:y>
    </cdr:from>
    <cdr:to>
      <cdr:x>0.95141</cdr:x>
      <cdr:y>0.07971</cdr:y>
    </cdr:to>
    <cdr:cxnSp macro="">
      <cdr:nvCxnSpPr>
        <cdr:cNvPr id="5" name="Straight Connector 4">
          <a:extLst xmlns:a="http://schemas.openxmlformats.org/drawingml/2006/main">
            <a:ext uri="{FF2B5EF4-FFF2-40B4-BE49-F238E27FC236}">
              <a16:creationId xmlns:a16="http://schemas.microsoft.com/office/drawing/2014/main" id="{197C04BF-04BC-4762-A77C-C3B20B0129C8}"/>
            </a:ext>
          </a:extLst>
        </cdr:cNvPr>
        <cdr:cNvCxnSpPr/>
      </cdr:nvCxnSpPr>
      <cdr:spPr>
        <a:xfrm xmlns:a="http://schemas.openxmlformats.org/drawingml/2006/main">
          <a:off x="409574" y="314325"/>
          <a:ext cx="4746829" cy="0"/>
        </a:xfrm>
        <a:prstGeom xmlns:a="http://schemas.openxmlformats.org/drawingml/2006/main" prst="line">
          <a:avLst/>
        </a:prstGeom>
        <a:ln xmlns:a="http://schemas.openxmlformats.org/drawingml/2006/main">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0.41564</cdr:x>
      <cdr:y>0.38406</cdr:y>
    </cdr:from>
    <cdr:to>
      <cdr:x>0.58436</cdr:x>
      <cdr:y>0.61594</cdr:y>
    </cdr:to>
    <cdr:sp macro="" textlink="">
      <cdr:nvSpPr>
        <cdr:cNvPr id="7" name="TextBox 6">
          <a:extLst xmlns:a="http://schemas.openxmlformats.org/drawingml/2006/main">
            <a:ext uri="{FF2B5EF4-FFF2-40B4-BE49-F238E27FC236}">
              <a16:creationId xmlns:a16="http://schemas.microsoft.com/office/drawing/2014/main" id="{E0C3D263-A250-4026-AB60-93847B464FB0}"/>
            </a:ext>
          </a:extLst>
        </cdr:cNvPr>
        <cdr:cNvSpPr txBox="1"/>
      </cdr:nvSpPr>
      <cdr:spPr>
        <a:xfrm xmlns:a="http://schemas.openxmlformats.org/drawingml/2006/main">
          <a:off x="2252661" y="1514475"/>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ZA" sz="1100" dirty="0"/>
        </a:p>
      </cdr:txBody>
    </cdr:sp>
  </cdr:relSizeAnchor>
  <cdr:relSizeAnchor xmlns:cdr="http://schemas.openxmlformats.org/drawingml/2006/chartDrawing">
    <cdr:from>
      <cdr:x>0.04394</cdr:x>
      <cdr:y>0.01599</cdr:y>
    </cdr:from>
    <cdr:to>
      <cdr:x>0.20373</cdr:x>
      <cdr:y>0.06807</cdr:y>
    </cdr:to>
    <cdr:sp macro="" textlink="">
      <cdr:nvSpPr>
        <cdr:cNvPr id="8" name="TextBox 7">
          <a:extLst xmlns:a="http://schemas.openxmlformats.org/drawingml/2006/main">
            <a:ext uri="{FF2B5EF4-FFF2-40B4-BE49-F238E27FC236}">
              <a16:creationId xmlns:a16="http://schemas.microsoft.com/office/drawing/2014/main" id="{2160C5E0-9B8C-4D92-904F-FAC6C5EB4A46}"/>
            </a:ext>
          </a:extLst>
        </cdr:cNvPr>
        <cdr:cNvSpPr txBox="1"/>
      </cdr:nvSpPr>
      <cdr:spPr>
        <a:xfrm xmlns:a="http://schemas.openxmlformats.org/drawingml/2006/main">
          <a:off x="238123" y="63062"/>
          <a:ext cx="866013" cy="20536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ZA" sz="1000" dirty="0">
              <a:solidFill>
                <a:schemeClr val="accent1"/>
              </a:solidFill>
            </a:rPr>
            <a:t>34.8million</a:t>
          </a:r>
        </a:p>
      </cdr:txBody>
    </cdr:sp>
  </cdr:relSizeAnchor>
</c:userShapes>
</file>

<file path=ppt/drawings/drawing2.xml><?xml version="1.0" encoding="utf-8"?>
<c:userShapes xmlns:c="http://schemas.openxmlformats.org/drawingml/2006/chart">
  <cdr:relSizeAnchor xmlns:cdr="http://schemas.openxmlformats.org/drawingml/2006/chartDrawing">
    <cdr:from>
      <cdr:x>0.85672</cdr:x>
      <cdr:y>0.09338</cdr:y>
    </cdr:from>
    <cdr:to>
      <cdr:x>0.87367</cdr:x>
      <cdr:y>0.1556</cdr:y>
    </cdr:to>
    <cdr:sp macro="" textlink="">
      <cdr:nvSpPr>
        <cdr:cNvPr id="2" name="Right Brace 1">
          <a:extLst xmlns:a="http://schemas.openxmlformats.org/drawingml/2006/main">
            <a:ext uri="{FF2B5EF4-FFF2-40B4-BE49-F238E27FC236}">
              <a16:creationId xmlns:a16="http://schemas.microsoft.com/office/drawing/2014/main" id="{8E26106A-D546-4752-833E-28ECECD6BF1F}"/>
            </a:ext>
          </a:extLst>
        </cdr:cNvPr>
        <cdr:cNvSpPr/>
      </cdr:nvSpPr>
      <cdr:spPr>
        <a:xfrm xmlns:a="http://schemas.openxmlformats.org/drawingml/2006/main">
          <a:off x="9347151" y="426289"/>
          <a:ext cx="184951" cy="284085"/>
        </a:xfrm>
        <a:prstGeom xmlns:a="http://schemas.openxmlformats.org/drawingml/2006/main" prst="rightBrac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3.xml><?xml version="1.0" encoding="utf-8"?>
<c:userShapes xmlns:c="http://schemas.openxmlformats.org/drawingml/2006/chart">
  <cdr:relSizeAnchor xmlns:cdr="http://schemas.openxmlformats.org/drawingml/2006/chartDrawing">
    <cdr:from>
      <cdr:x>0.78496</cdr:x>
      <cdr:y>0.2864</cdr:y>
    </cdr:from>
    <cdr:to>
      <cdr:x>0.86285</cdr:x>
      <cdr:y>0.34494</cdr:y>
    </cdr:to>
    <cdr:sp macro="" textlink="">
      <cdr:nvSpPr>
        <cdr:cNvPr id="2" name="Left Brace 1">
          <a:extLst xmlns:a="http://schemas.openxmlformats.org/drawingml/2006/main">
            <a:ext uri="{FF2B5EF4-FFF2-40B4-BE49-F238E27FC236}">
              <a16:creationId xmlns:a16="http://schemas.microsoft.com/office/drawing/2014/main" id="{D3090640-1351-46A9-89EF-BD9AA66E7FD7}"/>
            </a:ext>
          </a:extLst>
        </cdr:cNvPr>
        <cdr:cNvSpPr/>
      </cdr:nvSpPr>
      <cdr:spPr>
        <a:xfrm xmlns:a="http://schemas.openxmlformats.org/drawingml/2006/main" rot="16200000">
          <a:off x="4542282" y="779526"/>
          <a:ext cx="185166" cy="438150"/>
        </a:xfrm>
        <a:prstGeom xmlns:a="http://schemas.openxmlformats.org/drawingml/2006/main" prst="leftBrace">
          <a:avLst/>
        </a:prstGeom>
        <a:noFill xmlns:a="http://schemas.openxmlformats.org/drawingml/2006/main"/>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3/27/2024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3/27/2024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3/27/2024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3/27/2024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3/27/2024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3/27/2024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3/27/2024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5" Type="http://schemas.openxmlformats.org/officeDocument/2006/relationships/hyperlink" Target="https://www.google.com/amp/s/www.wsj.com/amp/articles/new-data-suggest-the-coronavirus-isnt-as-deadly-as-we-thought-11587155298" TargetMode="External"/><Relationship Id="rId4" Type="http://schemas.openxmlformats.org/officeDocument/2006/relationships/chart" Target="../charts/chart10.xml"/></Relationships>
</file>

<file path=ppt/slides/_rels/slide1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heguardian.com/world/2020/apr/19/israel-and-south-korea-to-ease-coronavirus-lockdowns" TargetMode="External"/><Relationship Id="rId2" Type="http://schemas.openxmlformats.org/officeDocument/2006/relationships/chart" Target="../charts/chart12.xml"/><Relationship Id="rId1" Type="http://schemas.openxmlformats.org/officeDocument/2006/relationships/slideLayout" Target="../slideLayouts/slideLayout2.xml"/><Relationship Id="rId4" Type="http://schemas.openxmlformats.org/officeDocument/2006/relationships/hyperlink" Target="https://time.com/5822470/countries-lifting-coronavirus-restrictions-europ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hyperlink" Target="https://data.humdata.org/dataset/novel-coronavirus-2019-ncov-cas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2.xml"/><Relationship Id="rId4" Type="http://schemas.openxmlformats.org/officeDocument/2006/relationships/chart" Target="../charts/chart20.xml"/></Relationships>
</file>

<file path=ppt/slides/_rels/slide21.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2.xml"/><Relationship Id="rId4" Type="http://schemas.openxmlformats.org/officeDocument/2006/relationships/chart" Target="../charts/chart23.xml"/></Relationships>
</file>

<file path=ppt/slides/_rels/slide3.xml.rels><?xml version="1.0" encoding="UTF-8" standalone="yes"?>
<Relationships xmlns="http://schemas.openxmlformats.org/package/2006/relationships"><Relationship Id="rId3" Type="http://schemas.openxmlformats.org/officeDocument/2006/relationships/hyperlink" Target="https://time.com/5822470/countries-lifting-coronavirus-restrictions-europe" TargetMode="External"/><Relationship Id="rId2" Type="http://schemas.openxmlformats.org/officeDocument/2006/relationships/hyperlink" Target="https://www.worldometers.info/coronavirus/country/china/" TargetMode="External"/><Relationship Id="rId1" Type="http://schemas.openxmlformats.org/officeDocument/2006/relationships/slideLayout" Target="../slideLayouts/slideLayout2.xml"/><Relationship Id="rId4" Type="http://schemas.openxmlformats.org/officeDocument/2006/relationships/hyperlink" Target="https://www.arabnews.com/node/1661646/saudi-arabi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time.com/5822470/countries-lifting-coronavirus-restrictions-europe/" TargetMode="Externa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hyperlink" Target="https://www.garda.com/crisis24/news-alerts/329636/romania-government-to-extend-covid-19-state-of-emergency-by-30-days-from-week-of-april-13-update-5" TargetMode="External"/><Relationship Id="rId4" Type="http://schemas.openxmlformats.org/officeDocument/2006/relationships/hyperlink" Target="https://time.com/5822470/countries-lifting-coronavirus-restrictions-europe" TargetMode="Externa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hyperlink" Target="https://data.humdata.org/dataset/novel-coronavirus-2019-ncov-cases" TargetMode="Externa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theconversation.com/coronavirus-when-should-we-lift-the-lockdown-13647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first 50 days of Covid-19 </a:t>
            </a:r>
          </a:p>
        </p:txBody>
      </p:sp>
      <p:sp>
        <p:nvSpPr>
          <p:cNvPr id="3" name="Subtitle 2"/>
          <p:cNvSpPr>
            <a:spLocks noGrp="1"/>
          </p:cNvSpPr>
          <p:nvPr>
            <p:ph type="subTitle" idx="1"/>
          </p:nvPr>
        </p:nvSpPr>
        <p:spPr/>
        <p:txBody>
          <a:bodyPr>
            <a:normAutofit fontScale="92500" lnSpcReduction="10000"/>
          </a:bodyPr>
          <a:lstStyle/>
          <a:p>
            <a:r>
              <a:rPr lang="en-US" dirty="0"/>
              <a:t>The Kingdom of Saudi Arabia at a glance</a:t>
            </a:r>
          </a:p>
          <a:p>
            <a:r>
              <a:rPr lang="en-US" dirty="0"/>
              <a:t>Credit - Helene Van Staden –freelance Data Scientist </a:t>
            </a:r>
          </a:p>
        </p:txBody>
      </p:sp>
      <p:sp>
        <p:nvSpPr>
          <p:cNvPr id="4" name="Rectangle 3">
            <a:extLst>
              <a:ext uri="{FF2B5EF4-FFF2-40B4-BE49-F238E27FC236}">
                <a16:creationId xmlns:a16="http://schemas.microsoft.com/office/drawing/2014/main" id="{238C014B-4A7E-4A53-9AD1-70248563B471}"/>
              </a:ext>
            </a:extLst>
          </p:cNvPr>
          <p:cNvSpPr/>
          <p:nvPr/>
        </p:nvSpPr>
        <p:spPr>
          <a:xfrm>
            <a:off x="17750" y="6596110"/>
            <a:ext cx="1944210" cy="257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As at 19 April 2020</a:t>
            </a:r>
          </a:p>
        </p:txBody>
      </p:sp>
    </p:spTree>
    <p:extLst>
      <p:ext uri="{BB962C8B-B14F-4D97-AF65-F5344CB8AC3E}">
        <p14:creationId xmlns:p14="http://schemas.microsoft.com/office/powerpoint/2010/main" val="4094105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C2080726-7E5B-47D0-87C3-85E1917DD00F}"/>
              </a:ext>
            </a:extLst>
          </p:cNvPr>
          <p:cNvGraphicFramePr>
            <a:graphicFrameLocks/>
          </p:cNvGraphicFramePr>
          <p:nvPr>
            <p:extLst>
              <p:ext uri="{D42A27DB-BD31-4B8C-83A1-F6EECF244321}">
                <p14:modId xmlns:p14="http://schemas.microsoft.com/office/powerpoint/2010/main" val="3627703905"/>
              </p:ext>
            </p:extLst>
          </p:nvPr>
        </p:nvGraphicFramePr>
        <p:xfrm>
          <a:off x="6409677" y="3201728"/>
          <a:ext cx="5625465" cy="3394709"/>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44069161-D3EE-43EE-80B7-E2B50049039C}"/>
              </a:ext>
            </a:extLst>
          </p:cNvPr>
          <p:cNvSpPr>
            <a:spLocks noGrp="1"/>
          </p:cNvSpPr>
          <p:nvPr>
            <p:ph type="title"/>
          </p:nvPr>
        </p:nvSpPr>
        <p:spPr/>
        <p:txBody>
          <a:bodyPr/>
          <a:lstStyle/>
          <a:p>
            <a:r>
              <a:rPr lang="en-ZA" dirty="0"/>
              <a:t>Aiming for 14 day doubling time…</a:t>
            </a:r>
          </a:p>
        </p:txBody>
      </p:sp>
      <p:sp>
        <p:nvSpPr>
          <p:cNvPr id="3" name="Content Placeholder 2">
            <a:extLst>
              <a:ext uri="{FF2B5EF4-FFF2-40B4-BE49-F238E27FC236}">
                <a16:creationId xmlns:a16="http://schemas.microsoft.com/office/drawing/2014/main" id="{D0702555-3E66-4AFF-BCD1-61A86299149A}"/>
              </a:ext>
            </a:extLst>
          </p:cNvPr>
          <p:cNvSpPr>
            <a:spLocks noGrp="1"/>
          </p:cNvSpPr>
          <p:nvPr>
            <p:ph idx="1"/>
          </p:nvPr>
        </p:nvSpPr>
        <p:spPr>
          <a:xfrm>
            <a:off x="685800" y="1908700"/>
            <a:ext cx="10820400" cy="4309986"/>
          </a:xfrm>
        </p:spPr>
        <p:txBody>
          <a:bodyPr>
            <a:normAutofit/>
          </a:bodyPr>
          <a:lstStyle/>
          <a:p>
            <a:r>
              <a:rPr lang="en-ZA" sz="1800" dirty="0"/>
              <a:t>The Kingdom has had ~50 days of Corona</a:t>
            </a:r>
          </a:p>
          <a:p>
            <a:r>
              <a:rPr lang="en-ZA" sz="1800" dirty="0"/>
              <a:t>Taking doubling rates since the onset over 14 day windows, one week apart shows great strides in increasing the doubling rate, however due to increased testing (yielding the last week’s high numbers) the situation may very well indicate another three to four weeks of lockdown as imminent  </a:t>
            </a:r>
          </a:p>
        </p:txBody>
      </p:sp>
      <p:graphicFrame>
        <p:nvGraphicFramePr>
          <p:cNvPr id="6" name="Chart 5">
            <a:extLst>
              <a:ext uri="{FF2B5EF4-FFF2-40B4-BE49-F238E27FC236}">
                <a16:creationId xmlns:a16="http://schemas.microsoft.com/office/drawing/2014/main" id="{5FA6554A-3CCC-4535-9DEF-4F2732E7D86F}"/>
              </a:ext>
            </a:extLst>
          </p:cNvPr>
          <p:cNvGraphicFramePr>
            <a:graphicFrameLocks/>
          </p:cNvGraphicFramePr>
          <p:nvPr>
            <p:extLst>
              <p:ext uri="{D42A27DB-BD31-4B8C-83A1-F6EECF244321}">
                <p14:modId xmlns:p14="http://schemas.microsoft.com/office/powerpoint/2010/main" val="4109089266"/>
              </p:ext>
            </p:extLst>
          </p:nvPr>
        </p:nvGraphicFramePr>
        <p:xfrm>
          <a:off x="500922" y="3428999"/>
          <a:ext cx="5908755" cy="325183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C71C8CC-BF63-4648-AE3F-FE0EA68E6FB5}"/>
              </a:ext>
            </a:extLst>
          </p:cNvPr>
          <p:cNvSpPr txBox="1"/>
          <p:nvPr/>
        </p:nvSpPr>
        <p:spPr>
          <a:xfrm>
            <a:off x="10220325" y="4653477"/>
            <a:ext cx="1470753" cy="1323439"/>
          </a:xfrm>
          <a:prstGeom prst="rect">
            <a:avLst/>
          </a:prstGeom>
          <a:noFill/>
        </p:spPr>
        <p:txBody>
          <a:bodyPr wrap="square" rtlCol="0">
            <a:spAutoFit/>
          </a:bodyPr>
          <a:lstStyle/>
          <a:p>
            <a:r>
              <a:rPr lang="en-ZA" sz="1000" dirty="0"/>
              <a:t>Using a non linear regression (</a:t>
            </a:r>
            <a:r>
              <a:rPr lang="en-ZA" sz="1000" dirty="0" err="1"/>
              <a:t>x</a:t>
            </a:r>
            <a:r>
              <a:rPr lang="en-ZA" sz="1000" baseline="30000" dirty="0" err="1"/>
              <a:t>eB</a:t>
            </a:r>
            <a:r>
              <a:rPr lang="en-ZA" sz="1000" dirty="0"/>
              <a:t>)  and a linear trajectory, estimates that stability may be seen in as soon as 4 to 3 weeks respectively</a:t>
            </a:r>
          </a:p>
        </p:txBody>
      </p:sp>
    </p:spTree>
    <p:extLst>
      <p:ext uri="{BB962C8B-B14F-4D97-AF65-F5344CB8AC3E}">
        <p14:creationId xmlns:p14="http://schemas.microsoft.com/office/powerpoint/2010/main" val="310115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a:t>
            </a:r>
          </a:p>
        </p:txBody>
      </p:sp>
      <p:sp>
        <p:nvSpPr>
          <p:cNvPr id="6" name="TextBox 5"/>
          <p:cNvSpPr txBox="1"/>
          <p:nvPr/>
        </p:nvSpPr>
        <p:spPr>
          <a:xfrm>
            <a:off x="601179" y="4667113"/>
            <a:ext cx="11234094"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Recent recoveries are growing steadily while deaths (~1% of total confirmed cases) are well below the current global average of 7% (although new research out for peer review suggests the mortality rate may be much lower due to infected people going undetected due to having antibodies)</a:t>
            </a:r>
          </a:p>
          <a:p>
            <a:pPr marL="285750" indent="-285750">
              <a:buFont typeface="Arial" panose="020B0604020202020204" pitchFamily="34" charset="0"/>
              <a:buChar char="•"/>
            </a:pPr>
            <a:r>
              <a:rPr lang="en-US" sz="1400" dirty="0"/>
              <a:t>Unfortunately people are entering the medical system faster than they are exiting it</a:t>
            </a:r>
          </a:p>
          <a:p>
            <a:pPr marL="742950" lvl="1" indent="-285750">
              <a:buFont typeface="Arial" panose="020B0604020202020204" pitchFamily="34" charset="0"/>
              <a:buChar char="•"/>
            </a:pPr>
            <a:r>
              <a:rPr lang="en-US" sz="1400" dirty="0"/>
              <a:t>The exponential shape of the cases is not seen in the area graph (which shows the % of the current Corona system per status)</a:t>
            </a:r>
          </a:p>
          <a:p>
            <a:pPr marL="742950" lvl="1" indent="-285750">
              <a:buFont typeface="Arial" panose="020B0604020202020204" pitchFamily="34" charset="0"/>
              <a:buChar char="•"/>
            </a:pPr>
            <a:r>
              <a:rPr lang="en-US" sz="1400" dirty="0"/>
              <a:t>Even though over the period since the first case was registered, cases are concluding faster (lower number) than total cases are doubling, the last 14 days has seen a big jump in doubling time for concluded cases. </a:t>
            </a:r>
          </a:p>
        </p:txBody>
      </p:sp>
      <p:graphicFrame>
        <p:nvGraphicFramePr>
          <p:cNvPr id="9" name="Chart 8">
            <a:extLst>
              <a:ext uri="{FF2B5EF4-FFF2-40B4-BE49-F238E27FC236}">
                <a16:creationId xmlns:a16="http://schemas.microsoft.com/office/drawing/2014/main" id="{BD28C8AC-DB34-4B39-99F0-5CA9616CD8C7}"/>
              </a:ext>
            </a:extLst>
          </p:cNvPr>
          <p:cNvGraphicFramePr>
            <a:graphicFrameLocks/>
          </p:cNvGraphicFramePr>
          <p:nvPr>
            <p:extLst>
              <p:ext uri="{D42A27DB-BD31-4B8C-83A1-F6EECF244321}">
                <p14:modId xmlns:p14="http://schemas.microsoft.com/office/powerpoint/2010/main" val="2490388546"/>
              </p:ext>
            </p:extLst>
          </p:nvPr>
        </p:nvGraphicFramePr>
        <p:xfrm>
          <a:off x="3832138" y="1685925"/>
          <a:ext cx="3830955" cy="28251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DD8ACABA-1FD4-4392-9BBD-71A7E5E19A99}"/>
              </a:ext>
            </a:extLst>
          </p:cNvPr>
          <p:cNvGraphicFramePr>
            <a:graphicFrameLocks/>
          </p:cNvGraphicFramePr>
          <p:nvPr>
            <p:extLst>
              <p:ext uri="{D42A27DB-BD31-4B8C-83A1-F6EECF244321}">
                <p14:modId xmlns:p14="http://schemas.microsoft.com/office/powerpoint/2010/main" val="2084796066"/>
              </p:ext>
            </p:extLst>
          </p:nvPr>
        </p:nvGraphicFramePr>
        <p:xfrm>
          <a:off x="7663093" y="1767840"/>
          <a:ext cx="3830955"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91BB65D-CB2B-404C-9214-E8AB601D2724}"/>
              </a:ext>
            </a:extLst>
          </p:cNvPr>
          <p:cNvGraphicFramePr>
            <a:graphicFrameLocks/>
          </p:cNvGraphicFramePr>
          <p:nvPr>
            <p:extLst>
              <p:ext uri="{D42A27DB-BD31-4B8C-83A1-F6EECF244321}">
                <p14:modId xmlns:p14="http://schemas.microsoft.com/office/powerpoint/2010/main" val="828588175"/>
              </p:ext>
            </p:extLst>
          </p:nvPr>
        </p:nvGraphicFramePr>
        <p:xfrm>
          <a:off x="289791" y="1763962"/>
          <a:ext cx="3638550" cy="2825114"/>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a:extLst>
              <a:ext uri="{FF2B5EF4-FFF2-40B4-BE49-F238E27FC236}">
                <a16:creationId xmlns:a16="http://schemas.microsoft.com/office/drawing/2014/main" id="{34FADDE2-D14C-4E8E-87CA-A9336A3055FC}"/>
              </a:ext>
            </a:extLst>
          </p:cNvPr>
          <p:cNvSpPr/>
          <p:nvPr/>
        </p:nvSpPr>
        <p:spPr>
          <a:xfrm>
            <a:off x="601178" y="6431319"/>
            <a:ext cx="8949221" cy="707886"/>
          </a:xfrm>
          <a:prstGeom prst="rect">
            <a:avLst/>
          </a:prstGeom>
        </p:spPr>
        <p:txBody>
          <a:bodyPr wrap="square">
            <a:spAutoFit/>
          </a:bodyPr>
          <a:lstStyle/>
          <a:p>
            <a:r>
              <a:rPr lang="en-US" sz="1000" dirty="0"/>
              <a:t>Source:</a:t>
            </a:r>
          </a:p>
          <a:p>
            <a:r>
              <a:rPr lang="en-US" altLang="en-US" sz="1000" dirty="0">
                <a:latin typeface="Arial" panose="020B0604020202020204" pitchFamily="34" charset="0"/>
                <a:hlinkClick r:id="rId5"/>
              </a:rPr>
              <a:t>https://www.google.com/amp/s/www.wsj.com/amp/articles/new-data-suggest-the-coronavirus-isnt-as-deadly-as-we-thought-11587155298</a:t>
            </a:r>
            <a:endParaRPr lang="en-US" altLang="en-US" sz="1000" dirty="0">
              <a:latin typeface="Arial" panose="020B0604020202020204" pitchFamily="34" charset="0"/>
            </a:endParaRPr>
          </a:p>
          <a:p>
            <a:endParaRPr lang="en-US" sz="1000" dirty="0"/>
          </a:p>
          <a:p>
            <a:r>
              <a:rPr lang="en-US" sz="1000" dirty="0"/>
              <a:t> </a:t>
            </a:r>
          </a:p>
        </p:txBody>
      </p:sp>
    </p:spTree>
    <p:extLst>
      <p:ext uri="{BB962C8B-B14F-4D97-AF65-F5344CB8AC3E}">
        <p14:creationId xmlns:p14="http://schemas.microsoft.com/office/powerpoint/2010/main" val="164160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Transmission rates as a crude proxy for basic reproduction number</a:t>
            </a:r>
          </a:p>
        </p:txBody>
      </p:sp>
      <p:sp>
        <p:nvSpPr>
          <p:cNvPr id="4" name="TextBox 3"/>
          <p:cNvSpPr txBox="1"/>
          <p:nvPr/>
        </p:nvSpPr>
        <p:spPr>
          <a:xfrm>
            <a:off x="5800724" y="2543473"/>
            <a:ext cx="5915026"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t>Transmission rate is dependent on incubation time</a:t>
            </a:r>
          </a:p>
          <a:p>
            <a:pPr marL="285750" indent="-285750">
              <a:buFont typeface="Arial" panose="020B0604020202020204" pitchFamily="34" charset="0"/>
              <a:buChar char="•"/>
            </a:pPr>
            <a:r>
              <a:rPr lang="en-US" sz="1600" dirty="0"/>
              <a:t>The latter is tricky as scientists have still not definitively cracked it. The current data suggests that the median time from exposure to symptomatic is 5.1 days and no longer than 14 days. This measure is in turn used to understand how fast the disease transfers between symptomatic patients</a:t>
            </a:r>
          </a:p>
          <a:p>
            <a:pPr marL="285750" indent="-285750">
              <a:buFont typeface="Arial" panose="020B0604020202020204" pitchFamily="34" charset="0"/>
              <a:buChar char="•"/>
            </a:pPr>
            <a:r>
              <a:rPr lang="en-US" sz="1600" dirty="0"/>
              <a:t>At the start, the numbers are alarming as all cases indirectly infected is allocated back to patient 0</a:t>
            </a:r>
          </a:p>
          <a:p>
            <a:pPr marL="285750" indent="-285750">
              <a:buFont typeface="Arial" panose="020B0604020202020204" pitchFamily="34" charset="0"/>
              <a:buChar char="•"/>
            </a:pPr>
            <a:r>
              <a:rPr lang="en-US" sz="1600" dirty="0"/>
              <a:t>Currently, this number is 2.6 – showing a slight spike most likely from increased testing </a:t>
            </a:r>
          </a:p>
          <a:p>
            <a:pPr marL="285750" indent="-285750">
              <a:buFont typeface="Arial" panose="020B0604020202020204" pitchFamily="34" charset="0"/>
              <a:buChar char="•"/>
            </a:pPr>
            <a:endParaRPr lang="en-US" sz="1600" dirty="0"/>
          </a:p>
        </p:txBody>
      </p:sp>
      <p:sp>
        <p:nvSpPr>
          <p:cNvPr id="7" name="Rectangle 6">
            <a:extLst>
              <a:ext uri="{FF2B5EF4-FFF2-40B4-BE49-F238E27FC236}">
                <a16:creationId xmlns:a16="http://schemas.microsoft.com/office/drawing/2014/main" id="{3608D780-F984-4A62-AD89-BBE1D0411053}"/>
              </a:ext>
            </a:extLst>
          </p:cNvPr>
          <p:cNvSpPr/>
          <p:nvPr/>
        </p:nvSpPr>
        <p:spPr>
          <a:xfrm>
            <a:off x="9601200" y="6093627"/>
            <a:ext cx="2524125" cy="6953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ZA" sz="1100" dirty="0"/>
              <a:t>Analysis redone:</a:t>
            </a:r>
          </a:p>
          <a:p>
            <a:pPr algn="ctr"/>
            <a:r>
              <a:rPr lang="en-ZA" sz="1100" dirty="0"/>
              <a:t>due to China’s first case date being changed. Only the Hubei region has been included</a:t>
            </a:r>
          </a:p>
        </p:txBody>
      </p:sp>
      <p:sp>
        <p:nvSpPr>
          <p:cNvPr id="10" name="Rectangle 9">
            <a:extLst>
              <a:ext uri="{FF2B5EF4-FFF2-40B4-BE49-F238E27FC236}">
                <a16:creationId xmlns:a16="http://schemas.microsoft.com/office/drawing/2014/main" id="{63A5300A-2CCF-44A1-95F0-1D675662304E}"/>
              </a:ext>
            </a:extLst>
          </p:cNvPr>
          <p:cNvSpPr/>
          <p:nvPr/>
        </p:nvSpPr>
        <p:spPr>
          <a:xfrm>
            <a:off x="564287" y="6287869"/>
            <a:ext cx="8855938" cy="553998"/>
          </a:xfrm>
          <a:prstGeom prst="rect">
            <a:avLst/>
          </a:prstGeom>
        </p:spPr>
        <p:txBody>
          <a:bodyPr wrap="square">
            <a:spAutoFit/>
          </a:bodyPr>
          <a:lstStyle/>
          <a:p>
            <a:r>
              <a:rPr lang="en-ZA" sz="1000" dirty="0"/>
              <a:t>*Proxy for Basic Reproduction Number (R</a:t>
            </a:r>
            <a:r>
              <a:rPr lang="en-ZA" sz="1000" baseline="-25000" dirty="0"/>
              <a:t>0</a:t>
            </a:r>
            <a:r>
              <a:rPr lang="en-ZA" sz="1000" dirty="0"/>
              <a:t>). The number is a crude proxy because there are cases out there that may be misdiagnosed or a-symptomatic which are slipping under the radar </a:t>
            </a:r>
          </a:p>
          <a:p>
            <a:r>
              <a:rPr lang="en-ZA" sz="1000" dirty="0"/>
              <a:t>**First 7 days of values are omitted as the initial numbers are very sporadic (14+7=21 days)</a:t>
            </a:r>
          </a:p>
        </p:txBody>
      </p:sp>
      <p:graphicFrame>
        <p:nvGraphicFramePr>
          <p:cNvPr id="11" name="Chart 10">
            <a:extLst>
              <a:ext uri="{FF2B5EF4-FFF2-40B4-BE49-F238E27FC236}">
                <a16:creationId xmlns:a16="http://schemas.microsoft.com/office/drawing/2014/main" id="{DA2B0475-5D6A-45F9-A735-9D11A4190531}"/>
              </a:ext>
            </a:extLst>
          </p:cNvPr>
          <p:cNvGraphicFramePr>
            <a:graphicFrameLocks/>
          </p:cNvGraphicFramePr>
          <p:nvPr>
            <p:extLst>
              <p:ext uri="{D42A27DB-BD31-4B8C-83A1-F6EECF244321}">
                <p14:modId xmlns:p14="http://schemas.microsoft.com/office/powerpoint/2010/main" val="1236320332"/>
              </p:ext>
            </p:extLst>
          </p:nvPr>
        </p:nvGraphicFramePr>
        <p:xfrm>
          <a:off x="564286" y="2257427"/>
          <a:ext cx="5036413" cy="34670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41128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Transmission Rates Compared</a:t>
            </a:r>
          </a:p>
        </p:txBody>
      </p:sp>
      <p:sp>
        <p:nvSpPr>
          <p:cNvPr id="4" name="TextBox 3"/>
          <p:cNvSpPr txBox="1"/>
          <p:nvPr/>
        </p:nvSpPr>
        <p:spPr>
          <a:xfrm>
            <a:off x="272106" y="2175388"/>
            <a:ext cx="11234094"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Even though the Kingdom of Saudi Arabia may not measure as optimistically as some other countries, we are </a:t>
            </a:r>
            <a:r>
              <a:rPr lang="en-US" sz="1600"/>
              <a:t>well positioned </a:t>
            </a:r>
            <a:r>
              <a:rPr lang="en-US" sz="1600" dirty="0"/>
              <a:t>to bridge the gap to a rate below 1</a:t>
            </a:r>
          </a:p>
        </p:txBody>
      </p:sp>
      <p:graphicFrame>
        <p:nvGraphicFramePr>
          <p:cNvPr id="8" name="Chart 7">
            <a:extLst>
              <a:ext uri="{FF2B5EF4-FFF2-40B4-BE49-F238E27FC236}">
                <a16:creationId xmlns:a16="http://schemas.microsoft.com/office/drawing/2014/main" id="{BD74A6A1-75BB-4A99-B4D8-22DCCB07B9A5}"/>
              </a:ext>
            </a:extLst>
          </p:cNvPr>
          <p:cNvGraphicFramePr>
            <a:graphicFrameLocks/>
          </p:cNvGraphicFramePr>
          <p:nvPr>
            <p:extLst>
              <p:ext uri="{D42A27DB-BD31-4B8C-83A1-F6EECF244321}">
                <p14:modId xmlns:p14="http://schemas.microsoft.com/office/powerpoint/2010/main" val="4205099665"/>
              </p:ext>
            </p:extLst>
          </p:nvPr>
        </p:nvGraphicFramePr>
        <p:xfrm>
          <a:off x="685800" y="2674438"/>
          <a:ext cx="10260331" cy="3167244"/>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76E8151D-3011-49A3-BDA7-F00342E5D20A}"/>
              </a:ext>
            </a:extLst>
          </p:cNvPr>
          <p:cNvSpPr/>
          <p:nvPr/>
        </p:nvSpPr>
        <p:spPr>
          <a:xfrm>
            <a:off x="1430657" y="5743514"/>
            <a:ext cx="1609724" cy="58477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ZA" sz="900" dirty="0"/>
              <a:t>No quarantine relaxation on the cards as yet lockdown to continue until 14 May</a:t>
            </a:r>
          </a:p>
        </p:txBody>
      </p:sp>
      <p:sp>
        <p:nvSpPr>
          <p:cNvPr id="9" name="Rectangle 8">
            <a:extLst>
              <a:ext uri="{FF2B5EF4-FFF2-40B4-BE49-F238E27FC236}">
                <a16:creationId xmlns:a16="http://schemas.microsoft.com/office/drawing/2014/main" id="{6253CFCA-01DF-4DE4-BCC4-6C32E7CE1D92}"/>
              </a:ext>
            </a:extLst>
          </p:cNvPr>
          <p:cNvSpPr/>
          <p:nvPr/>
        </p:nvSpPr>
        <p:spPr>
          <a:xfrm>
            <a:off x="3097532" y="5746432"/>
            <a:ext cx="1350644" cy="584775"/>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ZA" sz="900" dirty="0"/>
              <a:t>Quarantine was relaxed on 8 April</a:t>
            </a:r>
          </a:p>
        </p:txBody>
      </p:sp>
      <p:sp>
        <p:nvSpPr>
          <p:cNvPr id="10" name="Rectangle 9">
            <a:extLst>
              <a:ext uri="{FF2B5EF4-FFF2-40B4-BE49-F238E27FC236}">
                <a16:creationId xmlns:a16="http://schemas.microsoft.com/office/drawing/2014/main" id="{83B0E5C0-6D25-45B5-8331-885276F844A5}"/>
              </a:ext>
            </a:extLst>
          </p:cNvPr>
          <p:cNvSpPr/>
          <p:nvPr/>
        </p:nvSpPr>
        <p:spPr>
          <a:xfrm>
            <a:off x="7665719" y="5665810"/>
            <a:ext cx="1485900" cy="70728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ZA" sz="900" dirty="0"/>
              <a:t>Factory workers allowed back to work but general public still in lockdown until 3 May</a:t>
            </a:r>
          </a:p>
        </p:txBody>
      </p:sp>
      <p:sp>
        <p:nvSpPr>
          <p:cNvPr id="11" name="Rectangle 10">
            <a:extLst>
              <a:ext uri="{FF2B5EF4-FFF2-40B4-BE49-F238E27FC236}">
                <a16:creationId xmlns:a16="http://schemas.microsoft.com/office/drawing/2014/main" id="{9444B6DB-57FE-4913-A7C1-0B3B838ECF52}"/>
              </a:ext>
            </a:extLst>
          </p:cNvPr>
          <p:cNvSpPr/>
          <p:nvPr/>
        </p:nvSpPr>
        <p:spPr>
          <a:xfrm>
            <a:off x="6122669" y="5728697"/>
            <a:ext cx="1350644" cy="612035"/>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ZA" sz="900" dirty="0"/>
              <a:t>Schools  slowly reopening 20 April</a:t>
            </a:r>
          </a:p>
        </p:txBody>
      </p:sp>
      <p:sp>
        <p:nvSpPr>
          <p:cNvPr id="12" name="Rectangle 11">
            <a:extLst>
              <a:ext uri="{FF2B5EF4-FFF2-40B4-BE49-F238E27FC236}">
                <a16:creationId xmlns:a16="http://schemas.microsoft.com/office/drawing/2014/main" id="{C8395135-1C3C-42EB-9C99-1ABAA4A3ECF4}"/>
              </a:ext>
            </a:extLst>
          </p:cNvPr>
          <p:cNvSpPr/>
          <p:nvPr/>
        </p:nvSpPr>
        <p:spPr>
          <a:xfrm>
            <a:off x="9344026" y="5741140"/>
            <a:ext cx="1485900" cy="58477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ZA" sz="900" dirty="0"/>
              <a:t>No quarantine relaxation on the cards as yet and lockdown to remain until 11 May</a:t>
            </a:r>
          </a:p>
        </p:txBody>
      </p:sp>
      <p:sp>
        <p:nvSpPr>
          <p:cNvPr id="13" name="Rectangle 12">
            <a:extLst>
              <a:ext uri="{FF2B5EF4-FFF2-40B4-BE49-F238E27FC236}">
                <a16:creationId xmlns:a16="http://schemas.microsoft.com/office/drawing/2014/main" id="{1B91A00D-9A7A-4E3C-9E98-7B22F2694680}"/>
              </a:ext>
            </a:extLst>
          </p:cNvPr>
          <p:cNvSpPr/>
          <p:nvPr/>
        </p:nvSpPr>
        <p:spPr>
          <a:xfrm>
            <a:off x="463540" y="6398427"/>
            <a:ext cx="10661659" cy="604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Sources: </a:t>
            </a:r>
          </a:p>
          <a:p>
            <a:r>
              <a:rPr lang="en-ZA" sz="1000" dirty="0">
                <a:hlinkClick r:id="rId3"/>
              </a:rPr>
              <a:t>https://www.theguardian.com/world/2020/apr/19/israel-and-south-korea-to-ease-coronavirus-lockdowns</a:t>
            </a:r>
            <a:endParaRPr lang="en-ZA" sz="1000" dirty="0"/>
          </a:p>
          <a:p>
            <a:r>
              <a:rPr lang="en-ZA" sz="1000" dirty="0">
                <a:hlinkClick r:id="rId4"/>
              </a:rPr>
              <a:t>https://time.com/5822470/countries-lifting-coronavirus-restrictions-europe</a:t>
            </a:r>
            <a:endParaRPr lang="en-ZA" sz="1000" dirty="0"/>
          </a:p>
          <a:p>
            <a:endParaRPr lang="en-US" sz="1000" dirty="0"/>
          </a:p>
        </p:txBody>
      </p:sp>
    </p:spTree>
    <p:extLst>
      <p:ext uri="{BB962C8B-B14F-4D97-AF65-F5344CB8AC3E}">
        <p14:creationId xmlns:p14="http://schemas.microsoft.com/office/powerpoint/2010/main" val="1560739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89E7-30D4-4817-A5E7-FF362CC16823}"/>
              </a:ext>
            </a:extLst>
          </p:cNvPr>
          <p:cNvSpPr>
            <a:spLocks noGrp="1"/>
          </p:cNvSpPr>
          <p:nvPr>
            <p:ph type="title"/>
          </p:nvPr>
        </p:nvSpPr>
        <p:spPr/>
        <p:txBody>
          <a:bodyPr/>
          <a:lstStyle/>
          <a:p>
            <a:r>
              <a:rPr lang="en-ZA" dirty="0"/>
              <a:t>Appendix</a:t>
            </a:r>
          </a:p>
        </p:txBody>
      </p:sp>
      <p:sp>
        <p:nvSpPr>
          <p:cNvPr id="3" name="Content Placeholder 2">
            <a:extLst>
              <a:ext uri="{FF2B5EF4-FFF2-40B4-BE49-F238E27FC236}">
                <a16:creationId xmlns:a16="http://schemas.microsoft.com/office/drawing/2014/main" id="{C85CBE13-B5D9-4EED-AF02-0264BEB67035}"/>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1400566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87C2-6F16-4853-9251-F706CF2E9B54}"/>
              </a:ext>
            </a:extLst>
          </p:cNvPr>
          <p:cNvSpPr>
            <a:spLocks noGrp="1"/>
          </p:cNvSpPr>
          <p:nvPr>
            <p:ph type="title"/>
          </p:nvPr>
        </p:nvSpPr>
        <p:spPr/>
        <p:txBody>
          <a:bodyPr/>
          <a:lstStyle/>
          <a:p>
            <a:endParaRPr lang="en-ZA"/>
          </a:p>
        </p:txBody>
      </p:sp>
      <p:sp>
        <p:nvSpPr>
          <p:cNvPr id="3" name="Text Placeholder 2">
            <a:extLst>
              <a:ext uri="{FF2B5EF4-FFF2-40B4-BE49-F238E27FC236}">
                <a16:creationId xmlns:a16="http://schemas.microsoft.com/office/drawing/2014/main" id="{65211949-63C4-4676-A8DD-ECEF9F362BAD}"/>
              </a:ext>
            </a:extLst>
          </p:cNvPr>
          <p:cNvSpPr>
            <a:spLocks noGrp="1"/>
          </p:cNvSpPr>
          <p:nvPr>
            <p:ph type="body" idx="1"/>
          </p:nvPr>
        </p:nvSpPr>
        <p:spPr/>
        <p:txBody>
          <a:bodyPr/>
          <a:lstStyle/>
          <a:p>
            <a:endParaRPr lang="en-ZA"/>
          </a:p>
        </p:txBody>
      </p:sp>
      <p:sp>
        <p:nvSpPr>
          <p:cNvPr id="4" name="Content Placeholder 3">
            <a:extLst>
              <a:ext uri="{FF2B5EF4-FFF2-40B4-BE49-F238E27FC236}">
                <a16:creationId xmlns:a16="http://schemas.microsoft.com/office/drawing/2014/main" id="{93F003F9-ACD0-4090-894A-63FD6AB1FB18}"/>
              </a:ext>
            </a:extLst>
          </p:cNvPr>
          <p:cNvSpPr>
            <a:spLocks noGrp="1"/>
          </p:cNvSpPr>
          <p:nvPr>
            <p:ph sz="half" idx="2"/>
          </p:nvPr>
        </p:nvSpPr>
        <p:spPr/>
        <p:txBody>
          <a:bodyPr/>
          <a:lstStyle/>
          <a:p>
            <a:endParaRPr lang="en-ZA"/>
          </a:p>
        </p:txBody>
      </p:sp>
      <p:sp>
        <p:nvSpPr>
          <p:cNvPr id="5" name="Text Placeholder 4">
            <a:extLst>
              <a:ext uri="{FF2B5EF4-FFF2-40B4-BE49-F238E27FC236}">
                <a16:creationId xmlns:a16="http://schemas.microsoft.com/office/drawing/2014/main" id="{B4D67D14-85A7-47CD-BF17-676CD1372269}"/>
              </a:ext>
            </a:extLst>
          </p:cNvPr>
          <p:cNvSpPr>
            <a:spLocks noGrp="1"/>
          </p:cNvSpPr>
          <p:nvPr>
            <p:ph type="body" sz="quarter" idx="3"/>
          </p:nvPr>
        </p:nvSpPr>
        <p:spPr/>
        <p:txBody>
          <a:bodyPr/>
          <a:lstStyle/>
          <a:p>
            <a:endParaRPr lang="en-ZA"/>
          </a:p>
        </p:txBody>
      </p:sp>
      <p:sp>
        <p:nvSpPr>
          <p:cNvPr id="6" name="Content Placeholder 5">
            <a:extLst>
              <a:ext uri="{FF2B5EF4-FFF2-40B4-BE49-F238E27FC236}">
                <a16:creationId xmlns:a16="http://schemas.microsoft.com/office/drawing/2014/main" id="{B384C5BC-3C92-42D5-9BE1-A11ECE0CB8DA}"/>
              </a:ext>
            </a:extLst>
          </p:cNvPr>
          <p:cNvSpPr>
            <a:spLocks noGrp="1"/>
          </p:cNvSpPr>
          <p:nvPr>
            <p:ph sz="quarter" idx="4"/>
          </p:nvPr>
        </p:nvSpPr>
        <p:spPr/>
        <p:txBody>
          <a:bodyPr/>
          <a:lstStyle/>
          <a:p>
            <a:endParaRPr lang="en-ZA"/>
          </a:p>
        </p:txBody>
      </p:sp>
      <p:pic>
        <p:nvPicPr>
          <p:cNvPr id="7" name="Picture 6">
            <a:extLst>
              <a:ext uri="{FF2B5EF4-FFF2-40B4-BE49-F238E27FC236}">
                <a16:creationId xmlns:a16="http://schemas.microsoft.com/office/drawing/2014/main" id="{40329C65-59FB-4AE6-8386-56798B42A4D0}"/>
              </a:ext>
            </a:extLst>
          </p:cNvPr>
          <p:cNvPicPr>
            <a:picLocks noChangeAspect="1"/>
          </p:cNvPicPr>
          <p:nvPr/>
        </p:nvPicPr>
        <p:blipFill>
          <a:blip r:embed="rId2"/>
          <a:stretch>
            <a:fillRect/>
          </a:stretch>
        </p:blipFill>
        <p:spPr>
          <a:xfrm>
            <a:off x="1890712" y="2081212"/>
            <a:ext cx="8410575" cy="2695575"/>
          </a:xfrm>
          <a:prstGeom prst="rect">
            <a:avLst/>
          </a:prstGeom>
        </p:spPr>
      </p:pic>
    </p:spTree>
    <p:extLst>
      <p:ext uri="{BB962C8B-B14F-4D97-AF65-F5344CB8AC3E}">
        <p14:creationId xmlns:p14="http://schemas.microsoft.com/office/powerpoint/2010/main" val="612099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89E7-30D4-4817-A5E7-FF362CC16823}"/>
              </a:ext>
            </a:extLst>
          </p:cNvPr>
          <p:cNvSpPr>
            <a:spLocks noGrp="1"/>
          </p:cNvSpPr>
          <p:nvPr>
            <p:ph type="title"/>
          </p:nvPr>
        </p:nvSpPr>
        <p:spPr/>
        <p:txBody>
          <a:bodyPr/>
          <a:lstStyle/>
          <a:p>
            <a:r>
              <a:rPr lang="en-ZA" dirty="0"/>
              <a:t>OLD</a:t>
            </a:r>
          </a:p>
        </p:txBody>
      </p:sp>
      <p:sp>
        <p:nvSpPr>
          <p:cNvPr id="3" name="Content Placeholder 2">
            <a:extLst>
              <a:ext uri="{FF2B5EF4-FFF2-40B4-BE49-F238E27FC236}">
                <a16:creationId xmlns:a16="http://schemas.microsoft.com/office/drawing/2014/main" id="{C85CBE13-B5D9-4EED-AF02-0264BEB67035}"/>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3195629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Active cases as published by WHO</a:t>
            </a:r>
          </a:p>
        </p:txBody>
      </p:sp>
      <p:sp>
        <p:nvSpPr>
          <p:cNvPr id="5" name="Rectangle 4"/>
          <p:cNvSpPr/>
          <p:nvPr/>
        </p:nvSpPr>
        <p:spPr>
          <a:xfrm>
            <a:off x="1356852" y="6501384"/>
            <a:ext cx="5976636" cy="3566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*China’s data starts on 22 January 2020 and Saudi recorded its first case on 2 March 2020</a:t>
            </a:r>
          </a:p>
          <a:p>
            <a:r>
              <a:rPr lang="en-US" sz="1000" dirty="0"/>
              <a:t>Source: </a:t>
            </a:r>
            <a:r>
              <a:rPr lang="en-US" sz="1000" dirty="0">
                <a:hlinkClick r:id="rId2"/>
              </a:rPr>
              <a:t>https://data.humdata.org/dataset/novel-coronavirus-2019-ncov-cases</a:t>
            </a:r>
            <a:endParaRPr lang="en-US" sz="1000" dirty="0"/>
          </a:p>
        </p:txBody>
      </p:sp>
      <p:sp>
        <p:nvSpPr>
          <p:cNvPr id="8" name="TextBox 7"/>
          <p:cNvSpPr txBox="1"/>
          <p:nvPr/>
        </p:nvSpPr>
        <p:spPr>
          <a:xfrm>
            <a:off x="904567" y="1959907"/>
            <a:ext cx="10481187" cy="369332"/>
          </a:xfrm>
          <a:prstGeom prst="rect">
            <a:avLst/>
          </a:prstGeom>
          <a:noFill/>
        </p:spPr>
        <p:txBody>
          <a:bodyPr wrap="square" rtlCol="0">
            <a:spAutoFit/>
          </a:bodyPr>
          <a:lstStyle/>
          <a:p>
            <a:r>
              <a:rPr lang="en-US" dirty="0"/>
              <a:t>Based on the non-scaled active cases the KSA is in a great position to flatten the curve…</a:t>
            </a:r>
          </a:p>
        </p:txBody>
      </p:sp>
      <p:graphicFrame>
        <p:nvGraphicFramePr>
          <p:cNvPr id="10" name="Chart 9"/>
          <p:cNvGraphicFramePr>
            <a:graphicFrameLocks/>
          </p:cNvGraphicFramePr>
          <p:nvPr>
            <p:extLst>
              <p:ext uri="{D42A27DB-BD31-4B8C-83A1-F6EECF244321}">
                <p14:modId xmlns:p14="http://schemas.microsoft.com/office/powerpoint/2010/main" val="2014788825"/>
              </p:ext>
            </p:extLst>
          </p:nvPr>
        </p:nvGraphicFramePr>
        <p:xfrm>
          <a:off x="528827" y="2331698"/>
          <a:ext cx="11102733" cy="38978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58292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China at a glance</a:t>
            </a:r>
          </a:p>
        </p:txBody>
      </p:sp>
      <p:graphicFrame>
        <p:nvGraphicFramePr>
          <p:cNvPr id="5" name="Chart 4"/>
          <p:cNvGraphicFramePr>
            <a:graphicFrameLocks/>
          </p:cNvGraphicFramePr>
          <p:nvPr>
            <p:extLst>
              <p:ext uri="{D42A27DB-BD31-4B8C-83A1-F6EECF244321}">
                <p14:modId xmlns:p14="http://schemas.microsoft.com/office/powerpoint/2010/main" val="3776030774"/>
              </p:ext>
            </p:extLst>
          </p:nvPr>
        </p:nvGraphicFramePr>
        <p:xfrm>
          <a:off x="272106" y="1966452"/>
          <a:ext cx="5587920" cy="46014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2704688844"/>
              </p:ext>
            </p:extLst>
          </p:nvPr>
        </p:nvGraphicFramePr>
        <p:xfrm>
          <a:off x="6351639" y="2016582"/>
          <a:ext cx="5256025" cy="45513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33944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KSA at a glance</a:t>
            </a:r>
          </a:p>
        </p:txBody>
      </p:sp>
      <p:graphicFrame>
        <p:nvGraphicFramePr>
          <p:cNvPr id="7" name="Chart 6"/>
          <p:cNvGraphicFramePr>
            <a:graphicFrameLocks/>
          </p:cNvGraphicFramePr>
          <p:nvPr>
            <p:extLst>
              <p:ext uri="{D42A27DB-BD31-4B8C-83A1-F6EECF244321}">
                <p14:modId xmlns:p14="http://schemas.microsoft.com/office/powerpoint/2010/main" val="2315781882"/>
              </p:ext>
            </p:extLst>
          </p:nvPr>
        </p:nvGraphicFramePr>
        <p:xfrm>
          <a:off x="162846" y="2057401"/>
          <a:ext cx="5795501" cy="43630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4080245425"/>
              </p:ext>
            </p:extLst>
          </p:nvPr>
        </p:nvGraphicFramePr>
        <p:xfrm>
          <a:off x="6396499" y="2057401"/>
          <a:ext cx="5795501" cy="43630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2542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39875-8317-4642-9A04-0481B86FAB88}"/>
              </a:ext>
            </a:extLst>
          </p:cNvPr>
          <p:cNvSpPr>
            <a:spLocks noGrp="1"/>
          </p:cNvSpPr>
          <p:nvPr>
            <p:ph type="title"/>
          </p:nvPr>
        </p:nvSpPr>
        <p:spPr/>
        <p:txBody>
          <a:bodyPr/>
          <a:lstStyle/>
          <a:p>
            <a:r>
              <a:rPr lang="en-ZA" dirty="0"/>
              <a:t>Changes and Errata</a:t>
            </a:r>
          </a:p>
        </p:txBody>
      </p:sp>
      <p:sp>
        <p:nvSpPr>
          <p:cNvPr id="3" name="Content Placeholder 2">
            <a:extLst>
              <a:ext uri="{FF2B5EF4-FFF2-40B4-BE49-F238E27FC236}">
                <a16:creationId xmlns:a16="http://schemas.microsoft.com/office/drawing/2014/main" id="{639C184D-021D-444B-9B59-3DBA600FDAF0}"/>
              </a:ext>
            </a:extLst>
          </p:cNvPr>
          <p:cNvSpPr>
            <a:spLocks noGrp="1"/>
          </p:cNvSpPr>
          <p:nvPr>
            <p:ph idx="1"/>
          </p:nvPr>
        </p:nvSpPr>
        <p:spPr/>
        <p:txBody>
          <a:bodyPr/>
          <a:lstStyle/>
          <a:p>
            <a:r>
              <a:rPr lang="en-ZA" dirty="0"/>
              <a:t>Previous analysis showed China’s first day as the 22 January, this is </a:t>
            </a:r>
            <a:r>
              <a:rPr lang="en-ZA" dirty="0" err="1"/>
              <a:t>infact</a:t>
            </a:r>
            <a:r>
              <a:rPr lang="en-ZA" dirty="0"/>
              <a:t> the first day that they started to collect and track data</a:t>
            </a:r>
          </a:p>
          <a:p>
            <a:r>
              <a:rPr lang="en-ZA" dirty="0"/>
              <a:t>The first case is thought to be somewhere towards the end of November, however a pandemic was declared on 31 Dec 2019. Therefore, this analysis will take China’s first day as the 31 December 2019</a:t>
            </a:r>
          </a:p>
        </p:txBody>
      </p:sp>
    </p:spTree>
    <p:extLst>
      <p:ext uri="{BB962C8B-B14F-4D97-AF65-F5344CB8AC3E}">
        <p14:creationId xmlns:p14="http://schemas.microsoft.com/office/powerpoint/2010/main" val="774335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SAUDI’s total doubling time</a:t>
            </a:r>
          </a:p>
        </p:txBody>
      </p:sp>
      <p:sp>
        <p:nvSpPr>
          <p:cNvPr id="3" name="Flowchart: Off-page Connector 2"/>
          <p:cNvSpPr/>
          <p:nvPr/>
        </p:nvSpPr>
        <p:spPr>
          <a:xfrm rot="10800000">
            <a:off x="729676" y="5093108"/>
            <a:ext cx="2861187" cy="940169"/>
          </a:xfrm>
          <a:prstGeom prst="flowChartOffpageConnector">
            <a:avLst/>
          </a:prstGeom>
          <a:solidFill>
            <a:schemeClr val="tx1">
              <a:lumMod val="85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Off-page Connector 9"/>
          <p:cNvSpPr/>
          <p:nvPr/>
        </p:nvSpPr>
        <p:spPr>
          <a:xfrm rot="10800000">
            <a:off x="4878888" y="5093108"/>
            <a:ext cx="2861187" cy="940169"/>
          </a:xfrm>
          <a:prstGeom prst="flowChartOffpageConnector">
            <a:avLst/>
          </a:prstGeom>
          <a:solidFill>
            <a:schemeClr val="tx1">
              <a:lumMod val="85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lowchart: Off-page Connector 10"/>
          <p:cNvSpPr/>
          <p:nvPr/>
        </p:nvSpPr>
        <p:spPr>
          <a:xfrm rot="10800000">
            <a:off x="8910114" y="5093108"/>
            <a:ext cx="2861187" cy="940169"/>
          </a:xfrm>
          <a:prstGeom prst="flowChartOffpageConnector">
            <a:avLst/>
          </a:prstGeom>
          <a:solidFill>
            <a:schemeClr val="tx1">
              <a:lumMod val="85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484670" y="5466736"/>
            <a:ext cx="1602658" cy="369332"/>
          </a:xfrm>
          <a:prstGeom prst="rect">
            <a:avLst/>
          </a:prstGeom>
          <a:noFill/>
        </p:spPr>
        <p:txBody>
          <a:bodyPr wrap="square" rtlCol="0">
            <a:spAutoFit/>
          </a:bodyPr>
          <a:lstStyle/>
          <a:p>
            <a:r>
              <a:rPr lang="en-US" b="1" dirty="0">
                <a:solidFill>
                  <a:schemeClr val="bg1">
                    <a:lumMod val="50000"/>
                    <a:lumOff val="50000"/>
                  </a:schemeClr>
                </a:solidFill>
              </a:rPr>
              <a:t>8.3 days</a:t>
            </a:r>
          </a:p>
        </p:txBody>
      </p:sp>
      <p:sp>
        <p:nvSpPr>
          <p:cNvPr id="12" name="TextBox 11"/>
          <p:cNvSpPr txBox="1"/>
          <p:nvPr/>
        </p:nvSpPr>
        <p:spPr>
          <a:xfrm>
            <a:off x="5737122" y="5466736"/>
            <a:ext cx="1602658" cy="369332"/>
          </a:xfrm>
          <a:prstGeom prst="rect">
            <a:avLst/>
          </a:prstGeom>
          <a:noFill/>
        </p:spPr>
        <p:txBody>
          <a:bodyPr wrap="square" rtlCol="0">
            <a:spAutoFit/>
          </a:bodyPr>
          <a:lstStyle/>
          <a:p>
            <a:r>
              <a:rPr lang="en-US" b="1" dirty="0">
                <a:solidFill>
                  <a:schemeClr val="bg1">
                    <a:lumMod val="50000"/>
                    <a:lumOff val="50000"/>
                  </a:schemeClr>
                </a:solidFill>
              </a:rPr>
              <a:t>7.0 days</a:t>
            </a:r>
          </a:p>
        </p:txBody>
      </p:sp>
      <p:sp>
        <p:nvSpPr>
          <p:cNvPr id="13" name="TextBox 12"/>
          <p:cNvSpPr txBox="1"/>
          <p:nvPr/>
        </p:nvSpPr>
        <p:spPr>
          <a:xfrm>
            <a:off x="9733935" y="5466736"/>
            <a:ext cx="1602658" cy="369332"/>
          </a:xfrm>
          <a:prstGeom prst="rect">
            <a:avLst/>
          </a:prstGeom>
          <a:noFill/>
        </p:spPr>
        <p:txBody>
          <a:bodyPr wrap="square" rtlCol="0">
            <a:spAutoFit/>
          </a:bodyPr>
          <a:lstStyle/>
          <a:p>
            <a:r>
              <a:rPr lang="en-US" b="1" dirty="0">
                <a:solidFill>
                  <a:schemeClr val="bg1">
                    <a:lumMod val="50000"/>
                    <a:lumOff val="50000"/>
                  </a:schemeClr>
                </a:solidFill>
              </a:rPr>
              <a:t>3.7 days</a:t>
            </a:r>
          </a:p>
        </p:txBody>
      </p:sp>
      <p:sp>
        <p:nvSpPr>
          <p:cNvPr id="14" name="Right Arrow 13"/>
          <p:cNvSpPr/>
          <p:nvPr/>
        </p:nvSpPr>
        <p:spPr>
          <a:xfrm>
            <a:off x="963561" y="6351639"/>
            <a:ext cx="10807740" cy="422787"/>
          </a:xfrm>
          <a:prstGeom prst="rightArrow">
            <a:avLst/>
          </a:prstGeom>
          <a:solidFill>
            <a:schemeClr val="tx1">
              <a:lumMod val="85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lumOff val="50000"/>
                  </a:schemeClr>
                </a:solidFill>
              </a:rPr>
              <a:t>Newest 																				oldest</a:t>
            </a:r>
          </a:p>
        </p:txBody>
      </p:sp>
      <p:graphicFrame>
        <p:nvGraphicFramePr>
          <p:cNvPr id="15" name="Chart 14"/>
          <p:cNvGraphicFramePr>
            <a:graphicFrameLocks/>
          </p:cNvGraphicFramePr>
          <p:nvPr>
            <p:extLst>
              <p:ext uri="{D42A27DB-BD31-4B8C-83A1-F6EECF244321}">
                <p14:modId xmlns:p14="http://schemas.microsoft.com/office/powerpoint/2010/main" val="22478231"/>
              </p:ext>
            </p:extLst>
          </p:nvPr>
        </p:nvGraphicFramePr>
        <p:xfrm>
          <a:off x="230337" y="1981685"/>
          <a:ext cx="3588774" cy="29934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p:cNvGraphicFramePr>
            <a:graphicFrameLocks/>
          </p:cNvGraphicFramePr>
          <p:nvPr>
            <p:extLst>
              <p:ext uri="{D42A27DB-BD31-4B8C-83A1-F6EECF244321}">
                <p14:modId xmlns:p14="http://schemas.microsoft.com/office/powerpoint/2010/main" val="4291390189"/>
              </p:ext>
            </p:extLst>
          </p:nvPr>
        </p:nvGraphicFramePr>
        <p:xfrm>
          <a:off x="4356290" y="1981685"/>
          <a:ext cx="3589628" cy="29934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p:cNvGraphicFramePr>
            <a:graphicFrameLocks/>
          </p:cNvGraphicFramePr>
          <p:nvPr>
            <p:extLst>
              <p:ext uri="{D42A27DB-BD31-4B8C-83A1-F6EECF244321}">
                <p14:modId xmlns:p14="http://schemas.microsoft.com/office/powerpoint/2010/main" val="1542795071"/>
              </p:ext>
            </p:extLst>
          </p:nvPr>
        </p:nvGraphicFramePr>
        <p:xfrm>
          <a:off x="8229600" y="1981685"/>
          <a:ext cx="3840276" cy="29934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08570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CHINA’s total doubling time</a:t>
            </a:r>
          </a:p>
        </p:txBody>
      </p:sp>
      <p:graphicFrame>
        <p:nvGraphicFramePr>
          <p:cNvPr id="7" name="Chart 6"/>
          <p:cNvGraphicFramePr>
            <a:graphicFrameLocks/>
          </p:cNvGraphicFramePr>
          <p:nvPr>
            <p:extLst>
              <p:ext uri="{D42A27DB-BD31-4B8C-83A1-F6EECF244321}">
                <p14:modId xmlns:p14="http://schemas.microsoft.com/office/powerpoint/2010/main" val="2488215949"/>
              </p:ext>
            </p:extLst>
          </p:nvPr>
        </p:nvGraphicFramePr>
        <p:xfrm>
          <a:off x="168063" y="1799304"/>
          <a:ext cx="3984416" cy="31990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2116871826"/>
              </p:ext>
            </p:extLst>
          </p:nvPr>
        </p:nvGraphicFramePr>
        <p:xfrm>
          <a:off x="4152479" y="1799304"/>
          <a:ext cx="3985364" cy="31990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1289994731"/>
              </p:ext>
            </p:extLst>
          </p:nvPr>
        </p:nvGraphicFramePr>
        <p:xfrm>
          <a:off x="8140056" y="1799304"/>
          <a:ext cx="3982203" cy="3199044"/>
        </p:xfrm>
        <a:graphic>
          <a:graphicData uri="http://schemas.openxmlformats.org/drawingml/2006/chart">
            <c:chart xmlns:c="http://schemas.openxmlformats.org/drawingml/2006/chart" xmlns:r="http://schemas.openxmlformats.org/officeDocument/2006/relationships" r:id="rId4"/>
          </a:graphicData>
        </a:graphic>
      </p:graphicFrame>
      <p:sp>
        <p:nvSpPr>
          <p:cNvPr id="3" name="Flowchart: Off-page Connector 2"/>
          <p:cNvSpPr/>
          <p:nvPr/>
        </p:nvSpPr>
        <p:spPr>
          <a:xfrm rot="10800000">
            <a:off x="729676" y="5093108"/>
            <a:ext cx="2861187" cy="940169"/>
          </a:xfrm>
          <a:prstGeom prst="flowChartOffpageConnector">
            <a:avLst/>
          </a:prstGeom>
          <a:solidFill>
            <a:schemeClr val="tx1">
              <a:lumMod val="85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Off-page Connector 9"/>
          <p:cNvSpPr/>
          <p:nvPr/>
        </p:nvSpPr>
        <p:spPr>
          <a:xfrm rot="10800000">
            <a:off x="4878888" y="5093108"/>
            <a:ext cx="2861187" cy="940169"/>
          </a:xfrm>
          <a:prstGeom prst="flowChartOffpageConnector">
            <a:avLst/>
          </a:prstGeom>
          <a:solidFill>
            <a:schemeClr val="tx1">
              <a:lumMod val="85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lowchart: Off-page Connector 10"/>
          <p:cNvSpPr/>
          <p:nvPr/>
        </p:nvSpPr>
        <p:spPr>
          <a:xfrm rot="10800000">
            <a:off x="8910114" y="5093108"/>
            <a:ext cx="2861187" cy="940169"/>
          </a:xfrm>
          <a:prstGeom prst="flowChartOffpageConnector">
            <a:avLst/>
          </a:prstGeom>
          <a:solidFill>
            <a:schemeClr val="tx1">
              <a:lumMod val="85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535622" y="5490327"/>
            <a:ext cx="1249294" cy="369332"/>
          </a:xfrm>
          <a:prstGeom prst="rect">
            <a:avLst/>
          </a:prstGeom>
          <a:noFill/>
        </p:spPr>
        <p:txBody>
          <a:bodyPr wrap="square" rtlCol="0">
            <a:spAutoFit/>
          </a:bodyPr>
          <a:lstStyle/>
          <a:p>
            <a:r>
              <a:rPr lang="en-US" b="1" dirty="0">
                <a:solidFill>
                  <a:schemeClr val="bg1">
                    <a:lumMod val="50000"/>
                    <a:lumOff val="50000"/>
                  </a:schemeClr>
                </a:solidFill>
              </a:rPr>
              <a:t>866 days</a:t>
            </a:r>
          </a:p>
        </p:txBody>
      </p:sp>
      <p:sp>
        <p:nvSpPr>
          <p:cNvPr id="12" name="TextBox 11"/>
          <p:cNvSpPr txBox="1"/>
          <p:nvPr/>
        </p:nvSpPr>
        <p:spPr>
          <a:xfrm>
            <a:off x="5737122" y="5466736"/>
            <a:ext cx="1602658" cy="369332"/>
          </a:xfrm>
          <a:prstGeom prst="rect">
            <a:avLst/>
          </a:prstGeom>
          <a:noFill/>
        </p:spPr>
        <p:txBody>
          <a:bodyPr wrap="square" rtlCol="0">
            <a:spAutoFit/>
          </a:bodyPr>
          <a:lstStyle/>
          <a:p>
            <a:r>
              <a:rPr lang="en-US" b="1" dirty="0">
                <a:solidFill>
                  <a:schemeClr val="bg1">
                    <a:lumMod val="50000"/>
                    <a:lumOff val="50000"/>
                  </a:schemeClr>
                </a:solidFill>
              </a:rPr>
              <a:t>360 days</a:t>
            </a:r>
          </a:p>
        </p:txBody>
      </p:sp>
      <p:sp>
        <p:nvSpPr>
          <p:cNvPr id="13" name="TextBox 12"/>
          <p:cNvSpPr txBox="1"/>
          <p:nvPr/>
        </p:nvSpPr>
        <p:spPr>
          <a:xfrm>
            <a:off x="9733935" y="5466736"/>
            <a:ext cx="1602658" cy="369332"/>
          </a:xfrm>
          <a:prstGeom prst="rect">
            <a:avLst/>
          </a:prstGeom>
          <a:noFill/>
        </p:spPr>
        <p:txBody>
          <a:bodyPr wrap="square" rtlCol="0">
            <a:spAutoFit/>
          </a:bodyPr>
          <a:lstStyle/>
          <a:p>
            <a:r>
              <a:rPr lang="en-US" b="1" dirty="0">
                <a:solidFill>
                  <a:schemeClr val="bg1">
                    <a:lumMod val="50000"/>
                    <a:lumOff val="50000"/>
                  </a:schemeClr>
                </a:solidFill>
              </a:rPr>
              <a:t>360 days</a:t>
            </a:r>
          </a:p>
        </p:txBody>
      </p:sp>
      <p:sp>
        <p:nvSpPr>
          <p:cNvPr id="14" name="Right Arrow 13"/>
          <p:cNvSpPr/>
          <p:nvPr/>
        </p:nvSpPr>
        <p:spPr>
          <a:xfrm>
            <a:off x="963561" y="6351639"/>
            <a:ext cx="10807740" cy="422787"/>
          </a:xfrm>
          <a:prstGeom prst="rightArrow">
            <a:avLst/>
          </a:prstGeom>
          <a:solidFill>
            <a:schemeClr val="tx1">
              <a:lumMod val="85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50000"/>
                    <a:lumOff val="50000"/>
                  </a:schemeClr>
                </a:solidFill>
              </a:rPr>
              <a:t>Newest 																				oldest</a:t>
            </a:r>
          </a:p>
        </p:txBody>
      </p:sp>
      <p:sp>
        <p:nvSpPr>
          <p:cNvPr id="15" name="Rectangle 14">
            <a:extLst>
              <a:ext uri="{FF2B5EF4-FFF2-40B4-BE49-F238E27FC236}">
                <a16:creationId xmlns:a16="http://schemas.microsoft.com/office/drawing/2014/main" id="{B2C38523-12D2-41B7-B39E-E370D1BF8C2B}"/>
              </a:ext>
            </a:extLst>
          </p:cNvPr>
          <p:cNvSpPr/>
          <p:nvPr/>
        </p:nvSpPr>
        <p:spPr>
          <a:xfrm>
            <a:off x="962025" y="904875"/>
            <a:ext cx="2200275"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Update in progress</a:t>
            </a:r>
          </a:p>
        </p:txBody>
      </p:sp>
    </p:spTree>
    <p:extLst>
      <p:ext uri="{BB962C8B-B14F-4D97-AF65-F5344CB8AC3E}">
        <p14:creationId xmlns:p14="http://schemas.microsoft.com/office/powerpoint/2010/main" val="1572378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EB7C1-CF02-46D3-A2E7-F8C7DFB25EE1}"/>
              </a:ext>
            </a:extLst>
          </p:cNvPr>
          <p:cNvSpPr>
            <a:spLocks noGrp="1"/>
          </p:cNvSpPr>
          <p:nvPr>
            <p:ph type="title"/>
          </p:nvPr>
        </p:nvSpPr>
        <p:spPr/>
        <p:txBody>
          <a:bodyPr/>
          <a:lstStyle/>
          <a:p>
            <a:r>
              <a:rPr lang="en-ZA" dirty="0"/>
              <a:t>What's been happening in the rest of the world?</a:t>
            </a:r>
          </a:p>
        </p:txBody>
      </p:sp>
      <p:sp>
        <p:nvSpPr>
          <p:cNvPr id="5" name="Rectangle 4">
            <a:extLst>
              <a:ext uri="{FF2B5EF4-FFF2-40B4-BE49-F238E27FC236}">
                <a16:creationId xmlns:a16="http://schemas.microsoft.com/office/drawing/2014/main" id="{398D6A62-599A-4D47-ADA1-6C4BE5671046}"/>
              </a:ext>
            </a:extLst>
          </p:cNvPr>
          <p:cNvSpPr/>
          <p:nvPr/>
        </p:nvSpPr>
        <p:spPr>
          <a:xfrm>
            <a:off x="675119" y="2593112"/>
            <a:ext cx="10841762" cy="10287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Arial" panose="020B0604020202020204" pitchFamily="34" charset="0"/>
              <a:buChar char="•"/>
            </a:pPr>
            <a:r>
              <a:rPr lang="en-ZA" sz="2000" dirty="0">
                <a:solidFill>
                  <a:schemeClr val="tx1"/>
                </a:solidFill>
              </a:rPr>
              <a:t>China makes a correction to death rates – increasing deaths in Hubei (Wuhan) by 50%</a:t>
            </a:r>
          </a:p>
          <a:p>
            <a:pPr marL="342900" indent="-342900">
              <a:buFont typeface="Arial" panose="020B0604020202020204" pitchFamily="34" charset="0"/>
              <a:buChar char="•"/>
            </a:pPr>
            <a:r>
              <a:rPr lang="en-ZA" sz="2000" dirty="0">
                <a:solidFill>
                  <a:schemeClr val="tx1"/>
                </a:solidFill>
              </a:rPr>
              <a:t>Saudi Arabia starts blanket testing high risk areas on 17 April, bringing the total tests to over 180,000</a:t>
            </a:r>
          </a:p>
          <a:p>
            <a:pPr marL="342900" indent="-342900">
              <a:buFont typeface="Arial" panose="020B0604020202020204" pitchFamily="34" charset="0"/>
              <a:buChar char="•"/>
            </a:pPr>
            <a:r>
              <a:rPr lang="en-ZA" sz="2000" dirty="0">
                <a:solidFill>
                  <a:schemeClr val="tx1"/>
                </a:solidFill>
              </a:rPr>
              <a:t>Number of European Countries announce intent to relax quarantine restrictions at various levels</a:t>
            </a:r>
          </a:p>
        </p:txBody>
      </p:sp>
      <p:sp>
        <p:nvSpPr>
          <p:cNvPr id="8" name="Rectangle 7">
            <a:extLst>
              <a:ext uri="{FF2B5EF4-FFF2-40B4-BE49-F238E27FC236}">
                <a16:creationId xmlns:a16="http://schemas.microsoft.com/office/drawing/2014/main" id="{7B98D145-D04D-46D7-A82D-1F24CE9EB228}"/>
              </a:ext>
            </a:extLst>
          </p:cNvPr>
          <p:cNvSpPr/>
          <p:nvPr/>
        </p:nvSpPr>
        <p:spPr>
          <a:xfrm>
            <a:off x="675119" y="6093627"/>
            <a:ext cx="5976636" cy="6045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Sources: </a:t>
            </a:r>
          </a:p>
          <a:p>
            <a:r>
              <a:rPr lang="en-ZA" sz="1000" dirty="0">
                <a:hlinkClick r:id="rId2"/>
              </a:rPr>
              <a:t>https://www.worldometers.info/coronavirus/country/china/</a:t>
            </a:r>
            <a:endParaRPr lang="en-ZA" sz="1000" dirty="0"/>
          </a:p>
          <a:p>
            <a:r>
              <a:rPr lang="en-ZA" sz="1000" dirty="0">
                <a:hlinkClick r:id="rId3"/>
              </a:rPr>
              <a:t>https://time.com/5822470/countries-lifting-coronavirus-restrictions-europe</a:t>
            </a:r>
            <a:endParaRPr lang="en-ZA" sz="1000" dirty="0"/>
          </a:p>
          <a:p>
            <a:r>
              <a:rPr lang="en-ZA" sz="1000" dirty="0">
                <a:hlinkClick r:id="rId4"/>
              </a:rPr>
              <a:t>https://www.arabnews.com/node/1661646/saudi-arabia</a:t>
            </a:r>
            <a:endParaRPr lang="en-ZA" sz="1000" dirty="0"/>
          </a:p>
          <a:p>
            <a:endParaRPr lang="en-US" sz="1000" dirty="0"/>
          </a:p>
        </p:txBody>
      </p:sp>
    </p:spTree>
    <p:extLst>
      <p:ext uri="{BB962C8B-B14F-4D97-AF65-F5344CB8AC3E}">
        <p14:creationId xmlns:p14="http://schemas.microsoft.com/office/powerpoint/2010/main" val="100425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EB7C1-CF02-46D3-A2E7-F8C7DFB25EE1}"/>
              </a:ext>
            </a:extLst>
          </p:cNvPr>
          <p:cNvSpPr>
            <a:spLocks noGrp="1"/>
          </p:cNvSpPr>
          <p:nvPr>
            <p:ph type="title"/>
          </p:nvPr>
        </p:nvSpPr>
        <p:spPr/>
        <p:txBody>
          <a:bodyPr/>
          <a:lstStyle/>
          <a:p>
            <a:r>
              <a:rPr lang="en-ZA" dirty="0"/>
              <a:t>What's been happening in the rest of the world?</a:t>
            </a:r>
          </a:p>
        </p:txBody>
      </p:sp>
      <p:sp>
        <p:nvSpPr>
          <p:cNvPr id="5" name="Rectangle 4">
            <a:extLst>
              <a:ext uri="{FF2B5EF4-FFF2-40B4-BE49-F238E27FC236}">
                <a16:creationId xmlns:a16="http://schemas.microsoft.com/office/drawing/2014/main" id="{398D6A62-599A-4D47-ADA1-6C4BE5671046}"/>
              </a:ext>
            </a:extLst>
          </p:cNvPr>
          <p:cNvSpPr/>
          <p:nvPr/>
        </p:nvSpPr>
        <p:spPr>
          <a:xfrm>
            <a:off x="533400" y="5095784"/>
            <a:ext cx="11439525" cy="156219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ZA" sz="1400" dirty="0">
                <a:solidFill>
                  <a:schemeClr val="tx1"/>
                </a:solidFill>
              </a:rPr>
              <a:t>China &amp; its originating Region (Hubei) are chosen as they are the </a:t>
            </a:r>
            <a:r>
              <a:rPr lang="en-ZA" sz="1400" dirty="0" err="1">
                <a:solidFill>
                  <a:schemeClr val="tx1"/>
                </a:solidFill>
              </a:rPr>
              <a:t>Covid</a:t>
            </a:r>
            <a:r>
              <a:rPr lang="en-ZA" sz="1400" dirty="0">
                <a:solidFill>
                  <a:schemeClr val="tx1"/>
                </a:solidFill>
              </a:rPr>
              <a:t> 19 pioneers and seem to have a good handle on the outbreak</a:t>
            </a:r>
          </a:p>
          <a:p>
            <a:r>
              <a:rPr lang="en-ZA" sz="1400" dirty="0">
                <a:solidFill>
                  <a:schemeClr val="tx1"/>
                </a:solidFill>
              </a:rPr>
              <a:t>France, Germany, Norway and Spain are included as these countries have held initial press releases stating dates of </a:t>
            </a:r>
            <a:r>
              <a:rPr lang="en-ZA" sz="1400" dirty="0" err="1">
                <a:solidFill>
                  <a:schemeClr val="tx1"/>
                </a:solidFill>
              </a:rPr>
              <a:t>ligftinh</a:t>
            </a:r>
            <a:r>
              <a:rPr lang="en-ZA" sz="1400" dirty="0">
                <a:solidFill>
                  <a:schemeClr val="tx1"/>
                </a:solidFill>
              </a:rPr>
              <a:t> their respective lockdowns, in part or in full</a:t>
            </a:r>
          </a:p>
          <a:p>
            <a:r>
              <a:rPr lang="en-ZA" sz="1400" dirty="0">
                <a:solidFill>
                  <a:schemeClr val="tx1"/>
                </a:solidFill>
              </a:rPr>
              <a:t>Romania and Saudi share a very similar trajectory and would be a good country to keep on the radar. Romania went into lockdown on 25 March and have explained that the lockdown will be in place until at least the 14</a:t>
            </a:r>
            <a:r>
              <a:rPr lang="en-ZA" sz="1400" baseline="30000" dirty="0">
                <a:solidFill>
                  <a:schemeClr val="tx1"/>
                </a:solidFill>
              </a:rPr>
              <a:t>th</a:t>
            </a:r>
            <a:r>
              <a:rPr lang="en-ZA" sz="1400" dirty="0">
                <a:solidFill>
                  <a:schemeClr val="tx1"/>
                </a:solidFill>
              </a:rPr>
              <a:t> May</a:t>
            </a:r>
          </a:p>
          <a:p>
            <a:r>
              <a:rPr lang="en-ZA" sz="1400" dirty="0">
                <a:solidFill>
                  <a:schemeClr val="tx1"/>
                </a:solidFill>
              </a:rPr>
              <a:t> </a:t>
            </a:r>
          </a:p>
        </p:txBody>
      </p:sp>
      <p:graphicFrame>
        <p:nvGraphicFramePr>
          <p:cNvPr id="7" name="Chart 6">
            <a:extLst>
              <a:ext uri="{FF2B5EF4-FFF2-40B4-BE49-F238E27FC236}">
                <a16:creationId xmlns:a16="http://schemas.microsoft.com/office/drawing/2014/main" id="{AEC0187D-B8A6-442A-AD74-95EF43B2D90A}"/>
              </a:ext>
            </a:extLst>
          </p:cNvPr>
          <p:cNvGraphicFramePr>
            <a:graphicFrameLocks noGrp="1"/>
          </p:cNvGraphicFramePr>
          <p:nvPr>
            <p:extLst>
              <p:ext uri="{D42A27DB-BD31-4B8C-83A1-F6EECF244321}">
                <p14:modId xmlns:p14="http://schemas.microsoft.com/office/powerpoint/2010/main" val="1315745375"/>
              </p:ext>
            </p:extLst>
          </p:nvPr>
        </p:nvGraphicFramePr>
        <p:xfrm>
          <a:off x="533400" y="1846556"/>
          <a:ext cx="10696852" cy="3249228"/>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EF465BCB-CF14-46AA-A679-F77EAE82731E}"/>
              </a:ext>
            </a:extLst>
          </p:cNvPr>
          <p:cNvSpPr/>
          <p:nvPr/>
        </p:nvSpPr>
        <p:spPr>
          <a:xfrm>
            <a:off x="0" y="982299"/>
            <a:ext cx="6096000" cy="246221"/>
          </a:xfrm>
          <a:prstGeom prst="rect">
            <a:avLst/>
          </a:prstGeom>
        </p:spPr>
        <p:txBody>
          <a:bodyPr>
            <a:spAutoFit/>
          </a:bodyPr>
          <a:lstStyle/>
          <a:p>
            <a:r>
              <a:rPr lang="en-ZA" sz="1000" dirty="0">
                <a:hlinkClick r:id="rId3"/>
              </a:rPr>
              <a:t>/</a:t>
            </a:r>
            <a:endParaRPr lang="en-ZA" sz="1000" dirty="0"/>
          </a:p>
        </p:txBody>
      </p:sp>
      <p:sp>
        <p:nvSpPr>
          <p:cNvPr id="6" name="Rectangle 5">
            <a:extLst>
              <a:ext uri="{FF2B5EF4-FFF2-40B4-BE49-F238E27FC236}">
                <a16:creationId xmlns:a16="http://schemas.microsoft.com/office/drawing/2014/main" id="{8EBF1AB1-0A40-4FF5-8AB8-7A92431752DC}"/>
              </a:ext>
            </a:extLst>
          </p:cNvPr>
          <p:cNvSpPr/>
          <p:nvPr/>
        </p:nvSpPr>
        <p:spPr>
          <a:xfrm>
            <a:off x="533399" y="6479667"/>
            <a:ext cx="10794507" cy="3566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Source: </a:t>
            </a:r>
            <a:r>
              <a:rPr lang="en-ZA" sz="1000" dirty="0">
                <a:hlinkClick r:id="rId4"/>
              </a:rPr>
              <a:t>https://time.com/5822470/countries-lifting-coronavirus-restrictions-europe</a:t>
            </a:r>
            <a:r>
              <a:rPr lang="en-US" sz="1000" dirty="0"/>
              <a:t> and</a:t>
            </a:r>
          </a:p>
          <a:p>
            <a:r>
              <a:rPr lang="en-ZA" sz="1000" dirty="0">
                <a:hlinkClick r:id="rId5"/>
              </a:rPr>
              <a:t>https://www.garda.com/crisis24/news-alerts/329636/romania-government-to-extend-covid-19-state-of-emergency-by-30-days-from-week-of-april-13-update-5</a:t>
            </a:r>
            <a:endParaRPr lang="en-US" sz="1000" dirty="0"/>
          </a:p>
        </p:txBody>
      </p:sp>
    </p:spTree>
    <p:extLst>
      <p:ext uri="{BB962C8B-B14F-4D97-AF65-F5344CB8AC3E}">
        <p14:creationId xmlns:p14="http://schemas.microsoft.com/office/powerpoint/2010/main" val="2596119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9BA0-622E-42C3-A8C5-3228D0BDCD36}"/>
              </a:ext>
            </a:extLst>
          </p:cNvPr>
          <p:cNvSpPr>
            <a:spLocks noGrp="1"/>
          </p:cNvSpPr>
          <p:nvPr>
            <p:ph type="title"/>
          </p:nvPr>
        </p:nvSpPr>
        <p:spPr/>
        <p:txBody>
          <a:bodyPr/>
          <a:lstStyle/>
          <a:p>
            <a:r>
              <a:rPr lang="en-ZA" dirty="0"/>
              <a:t>What's been happening in the rest of the world?</a:t>
            </a:r>
          </a:p>
        </p:txBody>
      </p:sp>
      <p:graphicFrame>
        <p:nvGraphicFramePr>
          <p:cNvPr id="8" name="Chart 7">
            <a:extLst>
              <a:ext uri="{FF2B5EF4-FFF2-40B4-BE49-F238E27FC236}">
                <a16:creationId xmlns:a16="http://schemas.microsoft.com/office/drawing/2014/main" id="{47CA6F21-12D7-4262-9727-B50CCCFABE7A}"/>
              </a:ext>
            </a:extLst>
          </p:cNvPr>
          <p:cNvGraphicFramePr>
            <a:graphicFrameLocks/>
          </p:cNvGraphicFramePr>
          <p:nvPr>
            <p:extLst>
              <p:ext uri="{D42A27DB-BD31-4B8C-83A1-F6EECF244321}">
                <p14:modId xmlns:p14="http://schemas.microsoft.com/office/powerpoint/2010/main" val="2771681934"/>
              </p:ext>
            </p:extLst>
          </p:nvPr>
        </p:nvGraphicFramePr>
        <p:xfrm>
          <a:off x="857250" y="2057401"/>
          <a:ext cx="10725149" cy="41338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2635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Active cases as published by WHO</a:t>
            </a:r>
          </a:p>
        </p:txBody>
      </p:sp>
      <p:sp>
        <p:nvSpPr>
          <p:cNvPr id="5" name="Rectangle 4"/>
          <p:cNvSpPr/>
          <p:nvPr/>
        </p:nvSpPr>
        <p:spPr>
          <a:xfrm>
            <a:off x="1356852" y="6501384"/>
            <a:ext cx="5976636" cy="3566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KSA population :34.8m</a:t>
            </a:r>
          </a:p>
          <a:p>
            <a:r>
              <a:rPr lang="en-US" sz="1000" dirty="0"/>
              <a:t>Source: </a:t>
            </a:r>
            <a:r>
              <a:rPr lang="en-US" sz="1000" dirty="0">
                <a:hlinkClick r:id="rId2"/>
              </a:rPr>
              <a:t>https://data.humdata.org/dataset/novel-coronavirus-2019-ncov-cases</a:t>
            </a:r>
            <a:endParaRPr lang="en-US" sz="1000" dirty="0"/>
          </a:p>
        </p:txBody>
      </p:sp>
      <p:sp>
        <p:nvSpPr>
          <p:cNvPr id="8" name="TextBox 7"/>
          <p:cNvSpPr txBox="1"/>
          <p:nvPr/>
        </p:nvSpPr>
        <p:spPr>
          <a:xfrm>
            <a:off x="971550" y="1870154"/>
            <a:ext cx="10481187" cy="923330"/>
          </a:xfrm>
          <a:prstGeom prst="rect">
            <a:avLst/>
          </a:prstGeom>
          <a:noFill/>
        </p:spPr>
        <p:txBody>
          <a:bodyPr wrap="square" rtlCol="0">
            <a:spAutoFit/>
          </a:bodyPr>
          <a:lstStyle/>
          <a:p>
            <a:r>
              <a:rPr lang="en-US" dirty="0"/>
              <a:t>Daily new cases are on the rise in the Kingdom, a consequence of increased blanket testing</a:t>
            </a:r>
          </a:p>
          <a:p>
            <a:r>
              <a:rPr lang="en-US" dirty="0"/>
              <a:t>Recoveries are also increasing, however we hope to see this number accelerate to match the higher number of cases recorded</a:t>
            </a:r>
          </a:p>
        </p:txBody>
      </p:sp>
      <p:graphicFrame>
        <p:nvGraphicFramePr>
          <p:cNvPr id="10" name="Chart 9">
            <a:extLst>
              <a:ext uri="{FF2B5EF4-FFF2-40B4-BE49-F238E27FC236}">
                <a16:creationId xmlns:a16="http://schemas.microsoft.com/office/drawing/2014/main" id="{02D1C8A6-3432-4DF7-BCBD-AA7FD9D414BF}"/>
              </a:ext>
            </a:extLst>
          </p:cNvPr>
          <p:cNvGraphicFramePr>
            <a:graphicFrameLocks/>
          </p:cNvGraphicFramePr>
          <p:nvPr>
            <p:extLst>
              <p:ext uri="{D42A27DB-BD31-4B8C-83A1-F6EECF244321}">
                <p14:modId xmlns:p14="http://schemas.microsoft.com/office/powerpoint/2010/main" val="2247270120"/>
              </p:ext>
            </p:extLst>
          </p:nvPr>
        </p:nvGraphicFramePr>
        <p:xfrm>
          <a:off x="971550" y="2772100"/>
          <a:ext cx="4991100" cy="38091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AEEDCE9E-472A-44BB-8490-EEC34CD88C9A}"/>
              </a:ext>
            </a:extLst>
          </p:cNvPr>
          <p:cNvGraphicFramePr>
            <a:graphicFrameLocks/>
          </p:cNvGraphicFramePr>
          <p:nvPr>
            <p:extLst>
              <p:ext uri="{D42A27DB-BD31-4B8C-83A1-F6EECF244321}">
                <p14:modId xmlns:p14="http://schemas.microsoft.com/office/powerpoint/2010/main" val="4003972188"/>
              </p:ext>
            </p:extLst>
          </p:nvPr>
        </p:nvGraphicFramePr>
        <p:xfrm>
          <a:off x="6229351" y="2730529"/>
          <a:ext cx="5419723" cy="400411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1624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7845A-F83F-4111-A72F-399392593216}"/>
              </a:ext>
            </a:extLst>
          </p:cNvPr>
          <p:cNvSpPr>
            <a:spLocks noGrp="1"/>
          </p:cNvSpPr>
          <p:nvPr>
            <p:ph type="title"/>
          </p:nvPr>
        </p:nvSpPr>
        <p:spPr/>
        <p:txBody>
          <a:bodyPr>
            <a:normAutofit fontScale="90000"/>
          </a:bodyPr>
          <a:lstStyle/>
          <a:p>
            <a:r>
              <a:rPr lang="en-ZA" dirty="0"/>
              <a:t>Recap: What did we think would happen and how did it play out?</a:t>
            </a:r>
          </a:p>
        </p:txBody>
      </p:sp>
      <p:graphicFrame>
        <p:nvGraphicFramePr>
          <p:cNvPr id="9" name="Chart 8">
            <a:extLst>
              <a:ext uri="{FF2B5EF4-FFF2-40B4-BE49-F238E27FC236}">
                <a16:creationId xmlns:a16="http://schemas.microsoft.com/office/drawing/2014/main" id="{B3B3C574-03F1-40CB-8BA6-8F4314175D14}"/>
              </a:ext>
            </a:extLst>
          </p:cNvPr>
          <p:cNvGraphicFramePr>
            <a:graphicFrameLocks/>
          </p:cNvGraphicFramePr>
          <p:nvPr>
            <p:extLst>
              <p:ext uri="{D42A27DB-BD31-4B8C-83A1-F6EECF244321}">
                <p14:modId xmlns:p14="http://schemas.microsoft.com/office/powerpoint/2010/main" val="391665418"/>
              </p:ext>
            </p:extLst>
          </p:nvPr>
        </p:nvGraphicFramePr>
        <p:xfrm>
          <a:off x="595840" y="2057400"/>
          <a:ext cx="10910360" cy="4565342"/>
        </p:xfrm>
        <a:graphic>
          <a:graphicData uri="http://schemas.openxmlformats.org/drawingml/2006/chart">
            <c:chart xmlns:c="http://schemas.openxmlformats.org/drawingml/2006/chart" xmlns:r="http://schemas.openxmlformats.org/officeDocument/2006/relationships" r:id="rId2"/>
          </a:graphicData>
        </a:graphic>
      </p:graphicFrame>
      <p:sp>
        <p:nvSpPr>
          <p:cNvPr id="14" name="Right Brace 13">
            <a:extLst>
              <a:ext uri="{FF2B5EF4-FFF2-40B4-BE49-F238E27FC236}">
                <a16:creationId xmlns:a16="http://schemas.microsoft.com/office/drawing/2014/main" id="{8E361C2E-47E4-4829-A43B-D10278BCCE00}"/>
              </a:ext>
            </a:extLst>
          </p:cNvPr>
          <p:cNvSpPr/>
          <p:nvPr/>
        </p:nvSpPr>
        <p:spPr>
          <a:xfrm rot="16200000">
            <a:off x="3773170" y="1289643"/>
            <a:ext cx="190550" cy="42124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p>
        </p:txBody>
      </p:sp>
      <p:sp>
        <p:nvSpPr>
          <p:cNvPr id="15" name="TextBox 14">
            <a:extLst>
              <a:ext uri="{FF2B5EF4-FFF2-40B4-BE49-F238E27FC236}">
                <a16:creationId xmlns:a16="http://schemas.microsoft.com/office/drawing/2014/main" id="{7A423F94-8592-49F7-B226-D8A492A729AC}"/>
              </a:ext>
            </a:extLst>
          </p:cNvPr>
          <p:cNvSpPr txBox="1"/>
          <p:nvPr/>
        </p:nvSpPr>
        <p:spPr>
          <a:xfrm>
            <a:off x="1762217" y="2592280"/>
            <a:ext cx="4212456" cy="577081"/>
          </a:xfrm>
          <a:prstGeom prst="rect">
            <a:avLst/>
          </a:prstGeom>
          <a:noFill/>
        </p:spPr>
        <p:txBody>
          <a:bodyPr wrap="square" rtlCol="0">
            <a:spAutoFit/>
          </a:bodyPr>
          <a:lstStyle/>
          <a:p>
            <a:r>
              <a:rPr lang="en-ZA" sz="1050" dirty="0">
                <a:solidFill>
                  <a:schemeClr val="accent1"/>
                </a:solidFill>
              </a:rPr>
              <a:t>Data from 27/3 to 10/4 suggested a doubling time of 8.3 days</a:t>
            </a:r>
          </a:p>
          <a:p>
            <a:r>
              <a:rPr lang="en-ZA" sz="1050" dirty="0">
                <a:solidFill>
                  <a:schemeClr val="accent1"/>
                </a:solidFill>
              </a:rPr>
              <a:t>9.36 cases in log format was expected by 24/4 </a:t>
            </a:r>
          </a:p>
          <a:p>
            <a:r>
              <a:rPr lang="en-ZA" sz="1050" dirty="0">
                <a:solidFill>
                  <a:schemeClr val="accent1"/>
                </a:solidFill>
              </a:rPr>
              <a:t>This is </a:t>
            </a:r>
            <a:r>
              <a:rPr lang="en-ZA" sz="1050" b="1" dirty="0">
                <a:solidFill>
                  <a:schemeClr val="accent1"/>
                </a:solidFill>
              </a:rPr>
              <a:t>11,643</a:t>
            </a:r>
            <a:r>
              <a:rPr lang="en-ZA" sz="1050" dirty="0">
                <a:solidFill>
                  <a:schemeClr val="accent1"/>
                </a:solidFill>
              </a:rPr>
              <a:t> total confirmed cases by 24/4</a:t>
            </a:r>
          </a:p>
        </p:txBody>
      </p:sp>
      <p:sp>
        <p:nvSpPr>
          <p:cNvPr id="16" name="Right Brace 15">
            <a:extLst>
              <a:ext uri="{FF2B5EF4-FFF2-40B4-BE49-F238E27FC236}">
                <a16:creationId xmlns:a16="http://schemas.microsoft.com/office/drawing/2014/main" id="{7C32FAEF-CF27-4CA9-BE87-2378908D242C}"/>
              </a:ext>
            </a:extLst>
          </p:cNvPr>
          <p:cNvSpPr/>
          <p:nvPr/>
        </p:nvSpPr>
        <p:spPr>
          <a:xfrm rot="5400000">
            <a:off x="6246340" y="2310046"/>
            <a:ext cx="190552" cy="4060053"/>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p>
        </p:txBody>
      </p:sp>
      <p:sp>
        <p:nvSpPr>
          <p:cNvPr id="17" name="TextBox 16">
            <a:extLst>
              <a:ext uri="{FF2B5EF4-FFF2-40B4-BE49-F238E27FC236}">
                <a16:creationId xmlns:a16="http://schemas.microsoft.com/office/drawing/2014/main" id="{BE7CDAFD-511E-476C-A76C-9EA0B1F25F9A}"/>
              </a:ext>
            </a:extLst>
          </p:cNvPr>
          <p:cNvSpPr txBox="1"/>
          <p:nvPr/>
        </p:nvSpPr>
        <p:spPr>
          <a:xfrm>
            <a:off x="4311589" y="4498005"/>
            <a:ext cx="4212456" cy="900246"/>
          </a:xfrm>
          <a:prstGeom prst="rect">
            <a:avLst/>
          </a:prstGeom>
          <a:noFill/>
        </p:spPr>
        <p:txBody>
          <a:bodyPr wrap="square" rtlCol="0">
            <a:spAutoFit/>
          </a:bodyPr>
          <a:lstStyle/>
          <a:p>
            <a:r>
              <a:rPr lang="en-ZA" sz="1050" dirty="0">
                <a:solidFill>
                  <a:schemeClr val="accent2"/>
                </a:solidFill>
              </a:rPr>
              <a:t>Updating the trajectory with data from 4/4 to 19/4 suggests a doubling time of 7.4 days</a:t>
            </a:r>
          </a:p>
          <a:p>
            <a:r>
              <a:rPr lang="en-ZA" sz="1050" dirty="0">
                <a:solidFill>
                  <a:schemeClr val="accent2"/>
                </a:solidFill>
              </a:rPr>
              <a:t>Confirmed cases of 9.56 in log format are forecast for 24/4 at this trajectory</a:t>
            </a:r>
          </a:p>
          <a:p>
            <a:r>
              <a:rPr lang="en-ZA" sz="1050" dirty="0">
                <a:solidFill>
                  <a:schemeClr val="accent2"/>
                </a:solidFill>
              </a:rPr>
              <a:t>This is </a:t>
            </a:r>
            <a:r>
              <a:rPr lang="en-ZA" sz="1050" b="1" dirty="0">
                <a:solidFill>
                  <a:schemeClr val="accent2"/>
                </a:solidFill>
              </a:rPr>
              <a:t>14,133</a:t>
            </a:r>
            <a:r>
              <a:rPr lang="en-ZA" sz="1050" dirty="0">
                <a:solidFill>
                  <a:schemeClr val="accent2"/>
                </a:solidFill>
              </a:rPr>
              <a:t> confirmed cases by 24/4</a:t>
            </a:r>
          </a:p>
        </p:txBody>
      </p:sp>
      <p:sp>
        <p:nvSpPr>
          <p:cNvPr id="18" name="TextBox 17">
            <a:extLst>
              <a:ext uri="{FF2B5EF4-FFF2-40B4-BE49-F238E27FC236}">
                <a16:creationId xmlns:a16="http://schemas.microsoft.com/office/drawing/2014/main" id="{02BBEB44-FB9B-4D80-9449-48E87577B292}"/>
              </a:ext>
            </a:extLst>
          </p:cNvPr>
          <p:cNvSpPr txBox="1"/>
          <p:nvPr/>
        </p:nvSpPr>
        <p:spPr>
          <a:xfrm>
            <a:off x="10191565" y="2254922"/>
            <a:ext cx="1441588" cy="1708160"/>
          </a:xfrm>
          <a:prstGeom prst="rect">
            <a:avLst/>
          </a:prstGeom>
          <a:noFill/>
        </p:spPr>
        <p:txBody>
          <a:bodyPr wrap="square" rtlCol="0">
            <a:spAutoFit/>
          </a:bodyPr>
          <a:lstStyle/>
          <a:p>
            <a:r>
              <a:rPr lang="en-ZA" sz="1050" b="1" dirty="0">
                <a:solidFill>
                  <a:schemeClr val="accent2"/>
                </a:solidFill>
              </a:rPr>
              <a:t>2490</a:t>
            </a:r>
            <a:r>
              <a:rPr lang="en-ZA" sz="1050" dirty="0">
                <a:solidFill>
                  <a:schemeClr val="accent2"/>
                </a:solidFill>
              </a:rPr>
              <a:t> cases more than expected</a:t>
            </a:r>
          </a:p>
          <a:p>
            <a:r>
              <a:rPr lang="en-ZA" sz="1050" dirty="0">
                <a:solidFill>
                  <a:schemeClr val="accent2"/>
                </a:solidFill>
              </a:rPr>
              <a:t>Most likely due to increased testing in which case the trajectory is expected to remain unchanged but at a step change  </a:t>
            </a:r>
          </a:p>
        </p:txBody>
      </p:sp>
      <p:sp>
        <p:nvSpPr>
          <p:cNvPr id="10" name="Right Brace 9">
            <a:extLst>
              <a:ext uri="{FF2B5EF4-FFF2-40B4-BE49-F238E27FC236}">
                <a16:creationId xmlns:a16="http://schemas.microsoft.com/office/drawing/2014/main" id="{7C068B62-112F-4DAD-916A-E8EF8A91B0D5}"/>
              </a:ext>
            </a:extLst>
          </p:cNvPr>
          <p:cNvSpPr/>
          <p:nvPr/>
        </p:nvSpPr>
        <p:spPr>
          <a:xfrm rot="5400000">
            <a:off x="6246340" y="2310047"/>
            <a:ext cx="190552" cy="4060053"/>
          </a:xfrm>
          <a:prstGeom prst="rightBrace">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solidFill>
                <a:schemeClr val="accent3"/>
              </a:solidFill>
            </a:endParaRPr>
          </a:p>
        </p:txBody>
      </p:sp>
      <p:sp>
        <p:nvSpPr>
          <p:cNvPr id="11" name="TextBox 10">
            <a:extLst>
              <a:ext uri="{FF2B5EF4-FFF2-40B4-BE49-F238E27FC236}">
                <a16:creationId xmlns:a16="http://schemas.microsoft.com/office/drawing/2014/main" id="{76BC5BDE-49AE-4180-9AD6-25F21E4D53D4}"/>
              </a:ext>
            </a:extLst>
          </p:cNvPr>
          <p:cNvSpPr txBox="1"/>
          <p:nvPr/>
        </p:nvSpPr>
        <p:spPr>
          <a:xfrm>
            <a:off x="4311589" y="4498006"/>
            <a:ext cx="4212456" cy="900246"/>
          </a:xfrm>
          <a:prstGeom prst="rect">
            <a:avLst/>
          </a:prstGeom>
          <a:noFill/>
        </p:spPr>
        <p:txBody>
          <a:bodyPr wrap="square" rtlCol="0">
            <a:spAutoFit/>
          </a:bodyPr>
          <a:lstStyle/>
          <a:p>
            <a:r>
              <a:rPr lang="en-ZA" sz="1050" dirty="0">
                <a:solidFill>
                  <a:schemeClr val="accent3"/>
                </a:solidFill>
              </a:rPr>
              <a:t>Updating the trajectory with data from 4/4 to 19/4 suggests a doubling time of 7.4 days</a:t>
            </a:r>
          </a:p>
          <a:p>
            <a:r>
              <a:rPr lang="en-ZA" sz="1050" dirty="0">
                <a:solidFill>
                  <a:schemeClr val="accent3"/>
                </a:solidFill>
              </a:rPr>
              <a:t>Confirmed cases of 9.56 in log format are forecast for 24/4 at this trajectory</a:t>
            </a:r>
          </a:p>
          <a:p>
            <a:r>
              <a:rPr lang="en-ZA" sz="1050" dirty="0">
                <a:solidFill>
                  <a:schemeClr val="accent3"/>
                </a:solidFill>
              </a:rPr>
              <a:t>This is </a:t>
            </a:r>
            <a:r>
              <a:rPr lang="en-ZA" sz="1050" b="1" dirty="0">
                <a:solidFill>
                  <a:schemeClr val="accent3"/>
                </a:solidFill>
              </a:rPr>
              <a:t>14,133</a:t>
            </a:r>
            <a:r>
              <a:rPr lang="en-ZA" sz="1050" dirty="0">
                <a:solidFill>
                  <a:schemeClr val="accent3"/>
                </a:solidFill>
              </a:rPr>
              <a:t> confirmed cases by 24/4</a:t>
            </a:r>
          </a:p>
        </p:txBody>
      </p:sp>
    </p:spTree>
    <p:extLst>
      <p:ext uri="{BB962C8B-B14F-4D97-AF65-F5344CB8AC3E}">
        <p14:creationId xmlns:p14="http://schemas.microsoft.com/office/powerpoint/2010/main" val="293166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95052D-3ABA-4643-8C5D-C297DB882C15}"/>
              </a:ext>
            </a:extLst>
          </p:cNvPr>
          <p:cNvSpPr>
            <a:spLocks noGrp="1"/>
          </p:cNvSpPr>
          <p:nvPr>
            <p:ph type="title"/>
          </p:nvPr>
        </p:nvSpPr>
        <p:spPr/>
        <p:txBody>
          <a:bodyPr/>
          <a:lstStyle/>
          <a:p>
            <a:r>
              <a:rPr lang="en-ZA" dirty="0"/>
              <a:t>When can the workforce return to the Office?</a:t>
            </a:r>
          </a:p>
        </p:txBody>
      </p:sp>
      <p:sp>
        <p:nvSpPr>
          <p:cNvPr id="8" name="Content Placeholder 7">
            <a:extLst>
              <a:ext uri="{FF2B5EF4-FFF2-40B4-BE49-F238E27FC236}">
                <a16:creationId xmlns:a16="http://schemas.microsoft.com/office/drawing/2014/main" id="{19FA0B6F-1F1D-4420-ACE4-D9EB2D20C96A}"/>
              </a:ext>
            </a:extLst>
          </p:cNvPr>
          <p:cNvSpPr>
            <a:spLocks noGrp="1"/>
          </p:cNvSpPr>
          <p:nvPr>
            <p:ph idx="1"/>
          </p:nvPr>
        </p:nvSpPr>
        <p:spPr/>
        <p:txBody>
          <a:bodyPr>
            <a:normAutofit/>
          </a:bodyPr>
          <a:lstStyle/>
          <a:p>
            <a:r>
              <a:rPr lang="en-US" sz="1800" dirty="0"/>
              <a:t>Previous analysis postulated that stability should occur when doubling rate is &gt; 14 days, and 5% of total active cases are at 90% of ventilator capacity</a:t>
            </a:r>
          </a:p>
          <a:p>
            <a:r>
              <a:rPr lang="en-US" sz="1800" dirty="0"/>
              <a:t>The WHO believes lockdowns can be relaxed when 6 conditions are met, the most important of these conditions is when R</a:t>
            </a:r>
            <a:r>
              <a:rPr lang="en-US" sz="1800" baseline="-25000" dirty="0"/>
              <a:t>0</a:t>
            </a:r>
            <a:r>
              <a:rPr lang="en-US" sz="1800" dirty="0"/>
              <a:t> &lt;1</a:t>
            </a:r>
          </a:p>
          <a:p>
            <a:r>
              <a:rPr lang="en-US" sz="1800" dirty="0"/>
              <a:t>R</a:t>
            </a:r>
            <a:r>
              <a:rPr lang="en-US" sz="1800" baseline="-25000" dirty="0"/>
              <a:t>0 </a:t>
            </a:r>
            <a:r>
              <a:rPr lang="en-US" sz="1800" dirty="0"/>
              <a:t>is the reproduction number– the number of people each infected individual infects. R</a:t>
            </a:r>
            <a:r>
              <a:rPr lang="en-US" sz="1800" baseline="-25000" dirty="0"/>
              <a:t>0 </a:t>
            </a:r>
            <a:r>
              <a:rPr lang="en-US" sz="1800" dirty="0"/>
              <a:t>depends on the total number of people each infected person comes into contact with, therefore an accurate measure is almost impossible to calculate</a:t>
            </a:r>
          </a:p>
          <a:p>
            <a:r>
              <a:rPr lang="en-US" sz="1800" dirty="0"/>
              <a:t>It also depends on the total incubation time and the number of days a person is infectious. These are all numbers that scientists are uncertain of in these early days of the pandemic</a:t>
            </a:r>
          </a:p>
          <a:p>
            <a:r>
              <a:rPr lang="en-US" sz="1800" dirty="0"/>
              <a:t>A proxy was used in the last analysis that only looked at the number of confirmed cases 5.1 days apart, and 14 days apart. These provide median and upper bound crude estimates at best</a:t>
            </a:r>
          </a:p>
          <a:p>
            <a:r>
              <a:rPr lang="en-US" sz="1800" dirty="0"/>
              <a:t>Propper simulation is underway which will give a better estimate of these values </a:t>
            </a:r>
          </a:p>
          <a:p>
            <a:endParaRPr lang="en-ZA" sz="1800" dirty="0"/>
          </a:p>
        </p:txBody>
      </p:sp>
      <p:sp>
        <p:nvSpPr>
          <p:cNvPr id="2" name="Rectangle 1">
            <a:extLst>
              <a:ext uri="{FF2B5EF4-FFF2-40B4-BE49-F238E27FC236}">
                <a16:creationId xmlns:a16="http://schemas.microsoft.com/office/drawing/2014/main" id="{E68248B5-B600-456A-80FF-98C22F65A19F}"/>
              </a:ext>
            </a:extLst>
          </p:cNvPr>
          <p:cNvSpPr/>
          <p:nvPr/>
        </p:nvSpPr>
        <p:spPr>
          <a:xfrm>
            <a:off x="926237" y="6211669"/>
            <a:ext cx="6096000" cy="415498"/>
          </a:xfrm>
          <a:prstGeom prst="rect">
            <a:avLst/>
          </a:prstGeom>
        </p:spPr>
        <p:txBody>
          <a:bodyPr>
            <a:spAutoFit/>
          </a:bodyPr>
          <a:lstStyle/>
          <a:p>
            <a:r>
              <a:rPr lang="en-US" sz="1000" dirty="0"/>
              <a:t>Source:</a:t>
            </a:r>
            <a:endParaRPr lang="en-ZA" sz="1000" dirty="0">
              <a:hlinkClick r:id="rId2">
                <a:extLst>
                  <a:ext uri="{A12FA001-AC4F-418D-AE19-62706E023703}">
                    <ahyp:hlinkClr xmlns:ahyp="http://schemas.microsoft.com/office/drawing/2018/hyperlinkcolor" val="tx"/>
                  </a:ext>
                </a:extLst>
              </a:hlinkClick>
            </a:endParaRPr>
          </a:p>
          <a:p>
            <a:r>
              <a:rPr lang="en-ZA" sz="1000" dirty="0">
                <a:solidFill>
                  <a:srgbClr val="F0532B"/>
                </a:solidFill>
                <a:hlinkClick r:id="rId2">
                  <a:extLst>
                    <a:ext uri="{A12FA001-AC4F-418D-AE19-62706E023703}">
                      <ahyp:hlinkClr xmlns:ahyp="http://schemas.microsoft.com/office/drawing/2018/hyperlinkcolor" val="tx"/>
                    </a:ext>
                  </a:extLst>
                </a:hlinkClick>
              </a:rPr>
              <a:t>https://theconversation.com/coronavirus-when-should-we-lift-the-lockdown-136473</a:t>
            </a:r>
            <a:endParaRPr lang="en-ZA" sz="1000" dirty="0"/>
          </a:p>
        </p:txBody>
      </p:sp>
    </p:spTree>
    <p:extLst>
      <p:ext uri="{BB962C8B-B14F-4D97-AF65-F5344CB8AC3E}">
        <p14:creationId xmlns:p14="http://schemas.microsoft.com/office/powerpoint/2010/main" val="1615901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Doubling Times </a:t>
            </a:r>
            <a:br>
              <a:rPr lang="en-US" dirty="0"/>
            </a:br>
            <a:endParaRPr lang="en-US" dirty="0"/>
          </a:p>
        </p:txBody>
      </p:sp>
      <p:sp>
        <p:nvSpPr>
          <p:cNvPr id="3" name="Content Placeholder 2"/>
          <p:cNvSpPr>
            <a:spLocks noGrp="1"/>
          </p:cNvSpPr>
          <p:nvPr>
            <p:ph idx="1"/>
          </p:nvPr>
        </p:nvSpPr>
        <p:spPr/>
        <p:txBody>
          <a:bodyPr/>
          <a:lstStyle/>
          <a:p>
            <a:r>
              <a:rPr lang="en-US" dirty="0"/>
              <a:t>To understand the doubling time one looks at the slope of the linear fit of logarithmic data</a:t>
            </a:r>
          </a:p>
          <a:p>
            <a:r>
              <a:rPr lang="en-US" dirty="0"/>
              <a:t>It is important to understand these curves have perfect memory and can never forget, therefore the best case is when these lines flatten, they can never drop back down to zero </a:t>
            </a:r>
          </a:p>
          <a:p>
            <a:endParaRPr lang="en-US" dirty="0"/>
          </a:p>
        </p:txBody>
      </p:sp>
    </p:spTree>
    <p:extLst>
      <p:ext uri="{BB962C8B-B14F-4D97-AF65-F5344CB8AC3E}">
        <p14:creationId xmlns:p14="http://schemas.microsoft.com/office/powerpoint/2010/main" val="12956217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423A9555EB95B4C8D600114B195F1D5" ma:contentTypeVersion="13" ma:contentTypeDescription="Create a new document." ma:contentTypeScope="" ma:versionID="3fc6df695adad85f0ad356726db39db2">
  <xsd:schema xmlns:xsd="http://www.w3.org/2001/XMLSchema" xmlns:xs="http://www.w3.org/2001/XMLSchema" xmlns:p="http://schemas.microsoft.com/office/2006/metadata/properties" xmlns:ns3="6e197a47-7baa-42d8-b476-8f565fcb1acc" xmlns:ns4="2dae4811-80b4-40ba-861c-1aa94aa23910" targetNamespace="http://schemas.microsoft.com/office/2006/metadata/properties" ma:root="true" ma:fieldsID="ecebbb48777b917c6816550414d2fdc4" ns3:_="" ns4:_="">
    <xsd:import namespace="6e197a47-7baa-42d8-b476-8f565fcb1acc"/>
    <xsd:import namespace="2dae4811-80b4-40ba-861c-1aa94aa2391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197a47-7baa-42d8-b476-8f565fcb1ac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ae4811-80b4-40ba-861c-1aa94aa2391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69085C-FB5D-4B40-AD9B-3541B9D81032}">
  <ds:schemaRefs>
    <ds:schemaRef ds:uri="http://schemas.microsoft.com/sharepoint/v3/contenttype/forms"/>
  </ds:schemaRefs>
</ds:datastoreItem>
</file>

<file path=customXml/itemProps2.xml><?xml version="1.0" encoding="utf-8"?>
<ds:datastoreItem xmlns:ds="http://schemas.openxmlformats.org/officeDocument/2006/customXml" ds:itemID="{C24E667C-3B03-4F2E-A206-D54F8E89E0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197a47-7baa-42d8-b476-8f565fcb1acc"/>
    <ds:schemaRef ds:uri="2dae4811-80b4-40ba-861c-1aa94aa239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142AFF-A8FE-4BA0-A05A-04CD89BBC0F3}">
  <ds:schemaRefs>
    <ds:schemaRef ds:uri="2dae4811-80b4-40ba-861c-1aa94aa23910"/>
    <ds:schemaRef ds:uri="http://schemas.openxmlformats.org/package/2006/metadata/core-properties"/>
    <ds:schemaRef ds:uri="http://schemas.microsoft.com/office/2006/documentManagement/types"/>
    <ds:schemaRef ds:uri="http://purl.org/dc/terms/"/>
    <ds:schemaRef ds:uri="http://purl.org/dc/elements/1.1/"/>
    <ds:schemaRef ds:uri="http://purl.org/dc/dcmitype/"/>
    <ds:schemaRef ds:uri="http://schemas.microsoft.com/office/infopath/2007/PartnerControls"/>
    <ds:schemaRef ds:uri="6e197a47-7baa-42d8-b476-8f565fcb1acc"/>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0</TotalTime>
  <Words>1690</Words>
  <Application>Microsoft Office PowerPoint</Application>
  <PresentationFormat>Widescreen</PresentationFormat>
  <Paragraphs>151</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Century Gothic</vt:lpstr>
      <vt:lpstr>Vapor Trail</vt:lpstr>
      <vt:lpstr>The first 50 days of Covid-19 </vt:lpstr>
      <vt:lpstr>Changes and Errata</vt:lpstr>
      <vt:lpstr>What's been happening in the rest of the world?</vt:lpstr>
      <vt:lpstr>What's been happening in the rest of the world?</vt:lpstr>
      <vt:lpstr>What's been happening in the rest of the world?</vt:lpstr>
      <vt:lpstr>Current Active cases as published by WHO</vt:lpstr>
      <vt:lpstr>Recap: What did we think would happen and how did it play out?</vt:lpstr>
      <vt:lpstr>When can the workforce return to the Office?</vt:lpstr>
      <vt:lpstr>Doubling Times  </vt:lpstr>
      <vt:lpstr>Aiming for 14 day doubling time…</vt:lpstr>
      <vt:lpstr>Recovery</vt:lpstr>
      <vt:lpstr>Transmission rates as a crude proxy for basic reproduction number</vt:lpstr>
      <vt:lpstr>Transmission Rates Compared</vt:lpstr>
      <vt:lpstr>Appendix</vt:lpstr>
      <vt:lpstr>PowerPoint Presentation</vt:lpstr>
      <vt:lpstr>OLD</vt:lpstr>
      <vt:lpstr>Current Active cases as published by WHO</vt:lpstr>
      <vt:lpstr>China at a glance</vt:lpstr>
      <vt:lpstr>KSA at a glance</vt:lpstr>
      <vt:lpstr>SAUDI’s total doubling time</vt:lpstr>
      <vt:lpstr>CHINA’s total doubling time</vt:lpstr>
    </vt:vector>
  </TitlesOfParts>
  <Company>Discovery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dc:title>
  <dc:creator>Helene Van Staden</dc:creator>
  <cp:lastModifiedBy>Helene Van Staden</cp:lastModifiedBy>
  <cp:revision>61</cp:revision>
  <dcterms:created xsi:type="dcterms:W3CDTF">2020-04-13T02:40:08Z</dcterms:created>
  <dcterms:modified xsi:type="dcterms:W3CDTF">2024-03-27T21:48:19Z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0x0101009423A9555EB95B4C8D600114B195F1D5</vt:lpwstr>
  </property>
</Properties>
</file>