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5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5c55b95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5c55b95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ed43484f67_1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ed43484f67_1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d43484f67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d43484f67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5c55b95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5c55b95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d43484f67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d43484f67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43484f67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d43484f67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d43484f6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d43484f6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5c55b9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5c55b9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5c55b95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5c55b95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6cb179da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6cb179da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4294967295" type="ctrTitle"/>
          </p:nvPr>
        </p:nvSpPr>
        <p:spPr>
          <a:xfrm>
            <a:off x="597875" y="1289375"/>
            <a:ext cx="78534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000">
                <a:latin typeface="Arial"/>
                <a:ea typeface="Arial"/>
                <a:cs typeface="Arial"/>
                <a:sym typeface="Arial"/>
              </a:rPr>
              <a:t>A Holistic Analysis of Eniac's Discounting 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>
            <p:ph idx="4294967295" type="subTitle"/>
          </p:nvPr>
        </p:nvSpPr>
        <p:spPr>
          <a:xfrm>
            <a:off x="4709575" y="2571750"/>
            <a:ext cx="2816400" cy="16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nalysts</a:t>
            </a: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Hanne Prüfer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Helene Rebelo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Irene da Cruz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Roberto Cavotti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sp>
        <p:nvSpPr>
          <p:cNvPr id="131" name="Google Shape;131;p13"/>
          <p:cNvSpPr txBox="1"/>
          <p:nvPr>
            <p:ph idx="4294967295" type="subTitle"/>
          </p:nvPr>
        </p:nvSpPr>
        <p:spPr>
          <a:xfrm>
            <a:off x="3857550" y="4473325"/>
            <a:ext cx="11241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14/12/2023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477600" y="244350"/>
            <a:ext cx="555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Impact of top products on revenue</a:t>
            </a:r>
            <a:endParaRPr b="1" sz="2400"/>
          </a:p>
        </p:txBody>
      </p:sp>
      <p:sp>
        <p:nvSpPr>
          <p:cNvPr id="212" name="Google Shape;212;p22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477600" y="1062863"/>
            <a:ext cx="43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100</a:t>
            </a:r>
            <a:r>
              <a:rPr lang="es" sz="1800">
                <a:solidFill>
                  <a:schemeClr val="lt1"/>
                </a:solidFill>
              </a:rPr>
              <a:t> most sold </a:t>
            </a:r>
            <a:r>
              <a:rPr b="1" lang="es" sz="1800">
                <a:solidFill>
                  <a:schemeClr val="lt1"/>
                </a:solidFill>
              </a:rPr>
              <a:t>products</a:t>
            </a:r>
            <a:r>
              <a:rPr lang="es" sz="1800">
                <a:solidFill>
                  <a:schemeClr val="lt1"/>
                </a:solidFill>
              </a:rPr>
              <a:t> (26556) </a:t>
            </a:r>
            <a:endParaRPr sz="1800"/>
          </a:p>
        </p:txBody>
      </p:sp>
      <p:sp>
        <p:nvSpPr>
          <p:cNvPr id="214" name="Google Shape;214;p22"/>
          <p:cNvSpPr txBox="1"/>
          <p:nvPr/>
        </p:nvSpPr>
        <p:spPr>
          <a:xfrm>
            <a:off x="3918300" y="3078925"/>
            <a:ext cx="2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30%</a:t>
            </a:r>
            <a:r>
              <a:rPr lang="es" sz="1800">
                <a:solidFill>
                  <a:schemeClr val="lt1"/>
                </a:solidFill>
              </a:rPr>
              <a:t> of </a:t>
            </a:r>
            <a:r>
              <a:rPr b="1" lang="es" sz="1800">
                <a:solidFill>
                  <a:schemeClr val="lt1"/>
                </a:solidFill>
              </a:rPr>
              <a:t>all orders</a:t>
            </a:r>
            <a:endParaRPr sz="1800"/>
          </a:p>
        </p:txBody>
      </p:sp>
      <p:sp>
        <p:nvSpPr>
          <p:cNvPr id="215" name="Google Shape;215;p22"/>
          <p:cNvSpPr txBox="1"/>
          <p:nvPr/>
        </p:nvSpPr>
        <p:spPr>
          <a:xfrm>
            <a:off x="5517525" y="3615063"/>
            <a:ext cx="31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22,8% </a:t>
            </a:r>
            <a:r>
              <a:rPr lang="es" sz="1800">
                <a:solidFill>
                  <a:schemeClr val="lt1"/>
                </a:solidFill>
              </a:rPr>
              <a:t>of the </a:t>
            </a:r>
            <a:r>
              <a:rPr b="1" lang="es" sz="1800">
                <a:solidFill>
                  <a:schemeClr val="lt1"/>
                </a:solidFill>
              </a:rPr>
              <a:t>total revenue</a:t>
            </a:r>
            <a:endParaRPr sz="1800"/>
          </a:p>
        </p:txBody>
      </p:sp>
      <p:cxnSp>
        <p:nvCxnSpPr>
          <p:cNvPr id="216" name="Google Shape;216;p22"/>
          <p:cNvCxnSpPr/>
          <p:nvPr/>
        </p:nvCxnSpPr>
        <p:spPr>
          <a:xfrm>
            <a:off x="1486425" y="1524563"/>
            <a:ext cx="6300" cy="493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2"/>
          <p:cNvCxnSpPr/>
          <p:nvPr/>
        </p:nvCxnSpPr>
        <p:spPr>
          <a:xfrm>
            <a:off x="4298200" y="1293563"/>
            <a:ext cx="707400" cy="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2"/>
          <p:cNvSpPr txBox="1"/>
          <p:nvPr/>
        </p:nvSpPr>
        <p:spPr>
          <a:xfrm>
            <a:off x="5283075" y="1047413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Low Price Items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545900" y="2018375"/>
            <a:ext cx="18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the best sellers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2247050" y="2571750"/>
            <a:ext cx="18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more discounts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21" name="Google Shape;221;p22"/>
          <p:cNvCxnSpPr/>
          <p:nvPr/>
        </p:nvCxnSpPr>
        <p:spPr>
          <a:xfrm>
            <a:off x="3001400" y="1541838"/>
            <a:ext cx="3600" cy="1106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2"/>
          <p:cNvCxnSpPr/>
          <p:nvPr/>
        </p:nvCxnSpPr>
        <p:spPr>
          <a:xfrm>
            <a:off x="4853500" y="1496413"/>
            <a:ext cx="23400" cy="1582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6650850" y="1465638"/>
            <a:ext cx="19800" cy="2114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929750" y="348425"/>
            <a:ext cx="7146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lt1"/>
                </a:solidFill>
              </a:rPr>
              <a:t>Impact of top products on revenue</a:t>
            </a:r>
            <a:endParaRPr b="1" sz="230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800" y="1568150"/>
            <a:ext cx="6012775" cy="23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3"/>
          <p:cNvSpPr txBox="1"/>
          <p:nvPr/>
        </p:nvSpPr>
        <p:spPr>
          <a:xfrm>
            <a:off x="4478975" y="1096275"/>
            <a:ext cx="13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2"/>
                </a:solidFill>
              </a:rPr>
              <a:t>Low Price </a:t>
            </a:r>
            <a:endParaRPr b="1" sz="1600">
              <a:solidFill>
                <a:schemeClr val="dk2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913200" y="1103925"/>
            <a:ext cx="165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H</a:t>
            </a:r>
            <a:r>
              <a:rPr b="1" lang="es" sz="1600"/>
              <a:t>igher Prices 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/>
        </p:nvSpPr>
        <p:spPr>
          <a:xfrm>
            <a:off x="671000" y="1455825"/>
            <a:ext cx="738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</a:rPr>
              <a:t>The discount strategy has a </a:t>
            </a:r>
            <a:r>
              <a:rPr b="1" lang="es" sz="3000">
                <a:solidFill>
                  <a:schemeClr val="lt1"/>
                </a:solidFill>
              </a:rPr>
              <a:t>positive impact on the revenue 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812200" y="3093300"/>
            <a:ext cx="757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2"/>
                </a:solidFill>
              </a:rPr>
              <a:t>but </a:t>
            </a:r>
            <a:r>
              <a:rPr lang="es" sz="2100">
                <a:solidFill>
                  <a:schemeClr val="dk2"/>
                </a:solidFill>
              </a:rPr>
              <a:t>distribution on categories and months should be reviewed 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185650" y="66050"/>
            <a:ext cx="864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How does </a:t>
            </a:r>
            <a:r>
              <a:rPr b="1" lang="es" sz="1800">
                <a:solidFill>
                  <a:schemeClr val="lt1"/>
                </a:solidFill>
              </a:rPr>
              <a:t>monthly revenue and the average discount rate impact on sales performance from 2017 to 2018 ?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grpSp>
        <p:nvGrpSpPr>
          <p:cNvPr id="146" name="Google Shape;146;p15"/>
          <p:cNvGrpSpPr/>
          <p:nvPr/>
        </p:nvGrpSpPr>
        <p:grpSpPr>
          <a:xfrm>
            <a:off x="998899" y="804961"/>
            <a:ext cx="6423380" cy="4156284"/>
            <a:chOff x="1077372" y="859200"/>
            <a:chExt cx="6491541" cy="4254565"/>
          </a:xfrm>
        </p:grpSpPr>
        <p:sp>
          <p:nvSpPr>
            <p:cNvPr id="147" name="Google Shape;147;p15"/>
            <p:cNvSpPr txBox="1"/>
            <p:nvPr/>
          </p:nvSpPr>
          <p:spPr>
            <a:xfrm rot="-5400000">
              <a:off x="6178563" y="2478065"/>
              <a:ext cx="24075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% </a:t>
              </a:r>
              <a:r>
                <a:rPr lang="es" sz="1200"/>
                <a:t>Average</a:t>
              </a:r>
              <a:r>
                <a:rPr lang="es" sz="1200"/>
                <a:t> discount</a:t>
              </a:r>
              <a:endParaRPr sz="1200"/>
            </a:p>
          </p:txBody>
        </p:sp>
        <p:sp>
          <p:nvSpPr>
            <p:cNvPr id="148" name="Google Shape;148;p15"/>
            <p:cNvSpPr txBox="1"/>
            <p:nvPr/>
          </p:nvSpPr>
          <p:spPr>
            <a:xfrm rot="-5399496">
              <a:off x="240972" y="2424665"/>
              <a:ext cx="2046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unit total price in K</a:t>
              </a:r>
              <a:endParaRPr sz="1200"/>
            </a:p>
          </p:txBody>
        </p:sp>
        <p:pic>
          <p:nvPicPr>
            <p:cNvPr id="149" name="Google Shape;149;p15"/>
            <p:cNvPicPr preferRelativeResize="0"/>
            <p:nvPr/>
          </p:nvPicPr>
          <p:blipFill rotWithShape="1">
            <a:blip r:embed="rId3">
              <a:alphaModFix/>
            </a:blip>
            <a:srcRect b="2761" l="4734" r="0" t="0"/>
            <a:stretch/>
          </p:blipFill>
          <p:spPr>
            <a:xfrm>
              <a:off x="1415750" y="859200"/>
              <a:ext cx="5874848" cy="39452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5"/>
            <p:cNvSpPr txBox="1"/>
            <p:nvPr/>
          </p:nvSpPr>
          <p:spPr>
            <a:xfrm>
              <a:off x="3302363" y="4735765"/>
              <a:ext cx="2407500" cy="37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/>
                <a:t>years-month</a:t>
              </a:r>
              <a:endParaRPr sz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2543"/>
          <a:stretch/>
        </p:blipFill>
        <p:spPr>
          <a:xfrm>
            <a:off x="886125" y="1003825"/>
            <a:ext cx="7077624" cy="350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72550" y="289575"/>
            <a:ext cx="886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How do discounts influence sales during seasonal shifts and special events?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853525" y="1062900"/>
            <a:ext cx="1952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</a:rPr>
              <a:t>A sample of 4,090 orders, equally divided between those with  and without </a:t>
            </a:r>
            <a:r>
              <a:rPr lang="es" sz="1300">
                <a:solidFill>
                  <a:schemeClr val="dk2"/>
                </a:solidFill>
              </a:rPr>
              <a:t>discounts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300175" y="960625"/>
            <a:ext cx="1297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Black Friday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5785275" y="1773300"/>
            <a:ext cx="8883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chemeClr val="dk2"/>
                </a:solidFill>
              </a:rPr>
              <a:t>Christmas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179325" y="473175"/>
            <a:ext cx="630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How do discounts vary with the pricing and </a:t>
            </a:r>
            <a:r>
              <a:rPr b="1" lang="es" sz="1800">
                <a:solidFill>
                  <a:schemeClr val="lt1"/>
                </a:solidFill>
              </a:rPr>
              <a:t>quantity </a:t>
            </a:r>
            <a:r>
              <a:rPr b="1" lang="es" sz="1800">
                <a:solidFill>
                  <a:schemeClr val="lt1"/>
                </a:solidFill>
              </a:rPr>
              <a:t>of different product categories?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909913" y="4206775"/>
            <a:ext cx="2963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</a:rPr>
              <a:t>Lower price higher discount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346500" y="4206775"/>
            <a:ext cx="4257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</a:rPr>
              <a:t>Higher the quantity of product, higher the discount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767050" y="45256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1449050"/>
            <a:ext cx="4199951" cy="27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575" y="0"/>
            <a:ext cx="2546800" cy="15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6500" y="1469950"/>
            <a:ext cx="4257599" cy="2797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/>
        </p:nvSpPr>
        <p:spPr>
          <a:xfrm>
            <a:off x="668013" y="780875"/>
            <a:ext cx="777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</a:rPr>
              <a:t>Sample:</a:t>
            </a:r>
            <a:r>
              <a:rPr b="1" lang="es" sz="1500">
                <a:solidFill>
                  <a:schemeClr val="dk2"/>
                </a:solidFill>
              </a:rPr>
              <a:t> 11.982 orders </a:t>
            </a:r>
            <a:r>
              <a:rPr lang="es" sz="1500">
                <a:solidFill>
                  <a:schemeClr val="dk2"/>
                </a:solidFill>
              </a:rPr>
              <a:t>from products</a:t>
            </a:r>
            <a:r>
              <a:rPr b="1" lang="es" sz="1500">
                <a:solidFill>
                  <a:schemeClr val="dk2"/>
                </a:solidFill>
              </a:rPr>
              <a:t> </a:t>
            </a:r>
            <a:r>
              <a:rPr lang="es" sz="1500">
                <a:solidFill>
                  <a:schemeClr val="dk2"/>
                </a:solidFill>
              </a:rPr>
              <a:t>that have been sold</a:t>
            </a:r>
            <a:r>
              <a:rPr b="1" lang="es" sz="1500">
                <a:solidFill>
                  <a:schemeClr val="dk2"/>
                </a:solidFill>
              </a:rPr>
              <a:t> with </a:t>
            </a:r>
            <a:r>
              <a:rPr lang="es" sz="1500">
                <a:solidFill>
                  <a:schemeClr val="dk2"/>
                </a:solidFill>
              </a:rPr>
              <a:t>and </a:t>
            </a:r>
            <a:r>
              <a:rPr b="1" lang="es" sz="1500">
                <a:solidFill>
                  <a:schemeClr val="dk2"/>
                </a:solidFill>
              </a:rPr>
              <a:t>without discount - </a:t>
            </a:r>
            <a:r>
              <a:rPr lang="es" sz="1500">
                <a:solidFill>
                  <a:schemeClr val="dk2"/>
                </a:solidFill>
              </a:rPr>
              <a:t>Jan - Oct 2017 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252576" y="218650"/>
            <a:ext cx="87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Discounts have an effect on the revenue per day, but depending on category</a:t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78" name="Google Shape;178;p18"/>
          <p:cNvPicPr preferRelativeResize="0"/>
          <p:nvPr/>
        </p:nvPicPr>
        <p:blipFill rotWithShape="1">
          <a:blip r:embed="rId3">
            <a:alphaModFix/>
          </a:blip>
          <a:srcRect b="1826" l="0" r="911" t="0"/>
          <a:stretch/>
        </p:blipFill>
        <p:spPr>
          <a:xfrm>
            <a:off x="252575" y="1527900"/>
            <a:ext cx="8603275" cy="32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7708200" y="45017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956100" y="2037950"/>
            <a:ext cx="226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categories with the highest</a:t>
            </a:r>
            <a:r>
              <a:rPr lang="es" sz="1200">
                <a:solidFill>
                  <a:schemeClr val="dk2"/>
                </a:solidFill>
              </a:rPr>
              <a:t> discounts and most sold products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134025" y="2936425"/>
            <a:ext cx="266700" cy="35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943125" y="2936425"/>
            <a:ext cx="266700" cy="355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/>
        </p:nvSpPr>
        <p:spPr>
          <a:xfrm>
            <a:off x="317650" y="1150750"/>
            <a:ext cx="84657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Corrupted Database: </a:t>
            </a:r>
            <a:r>
              <a:rPr lang="es" sz="1600">
                <a:solidFill>
                  <a:schemeClr val="lt1"/>
                </a:solidFill>
              </a:rPr>
              <a:t>which affected the overall integrity of the database.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Incongruent Data: </a:t>
            </a:r>
            <a:r>
              <a:rPr lang="es" sz="1600">
                <a:solidFill>
                  <a:schemeClr val="lt1"/>
                </a:solidFill>
              </a:rPr>
              <a:t>Identified inconsistencies, mismatched and/or duplicate data.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Double Dots Numbers: </a:t>
            </a:r>
            <a:r>
              <a:rPr lang="es" sz="1600">
                <a:solidFill>
                  <a:schemeClr val="lt1"/>
                </a:solidFill>
              </a:rPr>
              <a:t>Anomalies in numerical values, duplicated or irregular decimal points.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➔"/>
            </a:pPr>
            <a:r>
              <a:rPr lang="es" sz="1800">
                <a:solidFill>
                  <a:schemeClr val="lt1"/>
                </a:solidFill>
              </a:rPr>
              <a:t>Data Quality Concerns: </a:t>
            </a:r>
            <a:r>
              <a:rPr lang="es" sz="1600">
                <a:solidFill>
                  <a:schemeClr val="lt1"/>
                </a:solidFill>
              </a:rPr>
              <a:t>Addressing issues affecting the reliability and completeness of the dataset.</a:t>
            </a:r>
            <a:endParaRPr sz="2400">
              <a:solidFill>
                <a:srgbClr val="E69138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18950" y="2931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</a:rPr>
              <a:t>Cleaning the data</a:t>
            </a:r>
            <a:endParaRPr b="1" sz="2200"/>
          </a:p>
        </p:txBody>
      </p:sp>
      <p:sp>
        <p:nvSpPr>
          <p:cNvPr id="190" name="Google Shape;190;p19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/>
        </p:nvSpPr>
        <p:spPr>
          <a:xfrm>
            <a:off x="476475" y="268775"/>
            <a:ext cx="706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lt1"/>
                </a:solidFill>
                <a:highlight>
                  <a:schemeClr val="dk1"/>
                </a:highlight>
              </a:rPr>
              <a:t>How to improve data?</a:t>
            </a:r>
            <a:endParaRPr b="1" sz="2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49775" y="1163075"/>
            <a:ext cx="8343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Standardize how to write values in currency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Avoid missing data - blank columns and rows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Include customer data to assess 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➔"/>
            </a:pPr>
            <a:r>
              <a:rPr lang="es" sz="1600">
                <a:solidFill>
                  <a:schemeClr val="lt1"/>
                </a:solidFill>
              </a:rPr>
              <a:t>Include new columns with product costs, delivery values, and taxes to calculate profit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1155CC"/>
                </a:solidFill>
              </a:rPr>
              <a:t>ENIAC</a:t>
            </a:r>
            <a:endParaRPr b="1" sz="2000">
              <a:solidFill>
                <a:srgbClr val="1155CC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7708200" y="4349375"/>
            <a:ext cx="112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C9DAF8"/>
                </a:solidFill>
              </a:rPr>
              <a:t>ENIAC</a:t>
            </a:r>
            <a:endParaRPr b="1" sz="2000">
              <a:solidFill>
                <a:srgbClr val="C9DAF8"/>
              </a:solidFill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0"/>
            <a:ext cx="8295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