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E6C6-D20E-44BD-861E-ADBCED4E76B8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B2BD-B3FD-44B6-B44F-04E2BFCEB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89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E6C6-D20E-44BD-861E-ADBCED4E76B8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B2BD-B3FD-44B6-B44F-04E2BFCEB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15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E6C6-D20E-44BD-861E-ADBCED4E76B8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B2BD-B3FD-44B6-B44F-04E2BFCEB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94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E6C6-D20E-44BD-861E-ADBCED4E76B8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B2BD-B3FD-44B6-B44F-04E2BFCEB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49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E6C6-D20E-44BD-861E-ADBCED4E76B8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B2BD-B3FD-44B6-B44F-04E2BFCEB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58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E6C6-D20E-44BD-861E-ADBCED4E76B8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B2BD-B3FD-44B6-B44F-04E2BFCEB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68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E6C6-D20E-44BD-861E-ADBCED4E76B8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B2BD-B3FD-44B6-B44F-04E2BFCEB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97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E6C6-D20E-44BD-861E-ADBCED4E76B8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B2BD-B3FD-44B6-B44F-04E2BFCEB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64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E6C6-D20E-44BD-861E-ADBCED4E76B8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B2BD-B3FD-44B6-B44F-04E2BFCEB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10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E6C6-D20E-44BD-861E-ADBCED4E76B8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B2BD-B3FD-44B6-B44F-04E2BFCEB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18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E6C6-D20E-44BD-861E-ADBCED4E76B8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B2BD-B3FD-44B6-B44F-04E2BFCEB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81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1E6C6-D20E-44BD-861E-ADBCED4E76B8}" type="datetimeFigureOut">
              <a:rPr lang="fr-FR" smtClean="0"/>
              <a:t>06/03/2019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9B2BD-B3FD-44B6-B44F-04E2BFCEB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33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fif"/><Relationship Id="rId7" Type="http://schemas.openxmlformats.org/officeDocument/2006/relationships/image" Target="../media/image6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fif"/><Relationship Id="rId5" Type="http://schemas.openxmlformats.org/officeDocument/2006/relationships/image" Target="../media/image4.jfif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877" y="1484352"/>
            <a:ext cx="2419350" cy="17240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04" t="29277" r="26962" b="32323"/>
          <a:stretch/>
        </p:blipFill>
        <p:spPr>
          <a:xfrm>
            <a:off x="941913" y="2460254"/>
            <a:ext cx="731521" cy="82296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681" y="4353982"/>
            <a:ext cx="2054109" cy="140632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021" y="1317723"/>
            <a:ext cx="1632066" cy="1632066"/>
          </a:xfrm>
          <a:prstGeom prst="rect">
            <a:avLst/>
          </a:prstGeom>
        </p:spPr>
      </p:pic>
      <p:grpSp>
        <p:nvGrpSpPr>
          <p:cNvPr id="11" name="Groupe 10"/>
          <p:cNvGrpSpPr/>
          <p:nvPr/>
        </p:nvGrpSpPr>
        <p:grpSpPr>
          <a:xfrm>
            <a:off x="8418936" y="579188"/>
            <a:ext cx="2025365" cy="2060778"/>
            <a:chOff x="3439910" y="3078479"/>
            <a:chExt cx="2143125" cy="2143125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9910" y="3078479"/>
              <a:ext cx="2143125" cy="2143125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2851" y="3832168"/>
              <a:ext cx="764770" cy="764770"/>
            </a:xfrm>
            <a:prstGeom prst="rect">
              <a:avLst/>
            </a:prstGeom>
          </p:spPr>
        </p:pic>
      </p:grp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9" t="17396" r="31170" b="-131"/>
          <a:stretch/>
        </p:blipFill>
        <p:spPr>
          <a:xfrm>
            <a:off x="3060959" y="4621272"/>
            <a:ext cx="2183567" cy="2070472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457200" y="457200"/>
            <a:ext cx="19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Communication Bluetooth</a:t>
            </a:r>
            <a:endParaRPr lang="fr-FR" u="sng" dirty="0"/>
          </a:p>
        </p:txBody>
      </p:sp>
      <p:sp>
        <p:nvSpPr>
          <p:cNvPr id="14" name="ZoneTexte 13"/>
          <p:cNvSpPr txBox="1"/>
          <p:nvPr/>
        </p:nvSpPr>
        <p:spPr>
          <a:xfrm>
            <a:off x="371828" y="1484352"/>
            <a:ext cx="14259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/>
              <a:t>L’utilisateur appuie sur le bouton poussoir pour lancer la reconnaissance vocale</a:t>
            </a:r>
            <a:endParaRPr lang="fr-FR" sz="1300" dirty="0"/>
          </a:p>
        </p:txBody>
      </p:sp>
      <p:sp>
        <p:nvSpPr>
          <p:cNvPr id="15" name="AutoShape 2" descr="Résultat de recherche d'images pour &quot;arduin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AutoShape 4" descr="Résultat de recherche d'images pour &quot;arduino&quot;"/>
          <p:cNvSpPr>
            <a:spLocks noChangeAspect="1" noChangeArrowheads="1"/>
          </p:cNvSpPr>
          <p:nvPr/>
        </p:nvSpPr>
        <p:spPr bwMode="auto">
          <a:xfrm>
            <a:off x="307975" y="7937"/>
            <a:ext cx="248978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721789" y="988244"/>
            <a:ext cx="17050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/>
              <a:t>L’ Arduino envoie un signal au module Bluetooth (quand le bouton est enfoncé)</a:t>
            </a:r>
            <a:endParaRPr lang="fr-FR" sz="1300" dirty="0"/>
          </a:p>
        </p:txBody>
      </p:sp>
      <p:sp>
        <p:nvSpPr>
          <p:cNvPr id="18" name="ZoneTexte 17"/>
          <p:cNvSpPr txBox="1"/>
          <p:nvPr/>
        </p:nvSpPr>
        <p:spPr>
          <a:xfrm>
            <a:off x="6917594" y="901080"/>
            <a:ext cx="203171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/>
              <a:t>Le module Bluetooth transmet le signal au téléphone</a:t>
            </a:r>
            <a:endParaRPr lang="fr-FR" sz="1300" dirty="0"/>
          </a:p>
        </p:txBody>
      </p:sp>
      <p:sp>
        <p:nvSpPr>
          <p:cNvPr id="19" name="ZoneTexte 18"/>
          <p:cNvSpPr txBox="1"/>
          <p:nvPr/>
        </p:nvSpPr>
        <p:spPr>
          <a:xfrm>
            <a:off x="8582250" y="144243"/>
            <a:ext cx="18620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/>
              <a:t>Le téléphone lance alors l’enregistrement vocal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958590" y="3890012"/>
            <a:ext cx="154292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/>
              <a:t>Google envoi cette chaine de caractère au téléphone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8314940" y="2608540"/>
            <a:ext cx="18620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/>
              <a:t>Le téléphone analyse les mots qu’il reçoit et en déduis l’information qu’il doit envoyer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3807395" y="3674921"/>
            <a:ext cx="20541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/>
              <a:t>L’ Arduino contrôle le bras en fonction des ordres qu’il reçoit de la commande vocale et des signaux qu’il reçoit des capteurs</a:t>
            </a: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127" y="4887780"/>
            <a:ext cx="826815" cy="826815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307975" y="4375051"/>
            <a:ext cx="19825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/>
              <a:t>Les capteurs envoient des informations à l’ Arduino </a:t>
            </a:r>
          </a:p>
        </p:txBody>
      </p:sp>
      <p:cxnSp>
        <p:nvCxnSpPr>
          <p:cNvPr id="29" name="Connecteur droit avec flèche 28"/>
          <p:cNvCxnSpPr/>
          <p:nvPr/>
        </p:nvCxnSpPr>
        <p:spPr>
          <a:xfrm flipV="1">
            <a:off x="4857476" y="1987207"/>
            <a:ext cx="796772" cy="16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6933756" y="1705907"/>
            <a:ext cx="1770953" cy="44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10012592" y="1247328"/>
            <a:ext cx="1450659" cy="3432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3309839" y="3301021"/>
            <a:ext cx="680142" cy="1739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>
            <a:off x="4857478" y="2574763"/>
            <a:ext cx="716847" cy="202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flipH="1">
            <a:off x="6736819" y="2221785"/>
            <a:ext cx="2066293" cy="124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4829139" y="2825668"/>
            <a:ext cx="170507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/>
              <a:t>Le module Bluetooth communique l’ordre à l’</a:t>
            </a:r>
            <a:r>
              <a:rPr lang="fr-FR" sz="1300" dirty="0"/>
              <a:t>A</a:t>
            </a:r>
            <a:r>
              <a:rPr lang="fr-FR" sz="1300" dirty="0" smtClean="0"/>
              <a:t>rduino</a:t>
            </a:r>
            <a:endParaRPr lang="fr-FR" sz="1300" dirty="0"/>
          </a:p>
        </p:txBody>
      </p:sp>
      <p:cxnSp>
        <p:nvCxnSpPr>
          <p:cNvPr id="52" name="Connecteur droit avec flèche 51"/>
          <p:cNvCxnSpPr/>
          <p:nvPr/>
        </p:nvCxnSpPr>
        <p:spPr>
          <a:xfrm flipV="1">
            <a:off x="2018036" y="3366887"/>
            <a:ext cx="662295" cy="987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V="1">
            <a:off x="1568563" y="2377492"/>
            <a:ext cx="796772" cy="16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10708633" y="2306702"/>
            <a:ext cx="13618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/>
              <a:t>Le téléphone envoie l’enregistrement vocal à Google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9822562" y="5386279"/>
            <a:ext cx="231668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/>
              <a:t>Google analyse l’enregistrement vocal et le converti en chaine de caractère (mots écrits)</a:t>
            </a:r>
          </a:p>
        </p:txBody>
      </p:sp>
      <p:cxnSp>
        <p:nvCxnSpPr>
          <p:cNvPr id="61" name="Connecteur droit avec flèche 60"/>
          <p:cNvCxnSpPr/>
          <p:nvPr/>
        </p:nvCxnSpPr>
        <p:spPr>
          <a:xfrm flipH="1" flipV="1">
            <a:off x="9982439" y="2489223"/>
            <a:ext cx="838472" cy="2190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ZoneTexte 78"/>
          <p:cNvSpPr txBox="1"/>
          <p:nvPr/>
        </p:nvSpPr>
        <p:spPr>
          <a:xfrm>
            <a:off x="6953789" y="2377492"/>
            <a:ext cx="108853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/>
              <a:t>Le téléphone envoie l’ordre au module Bluetooth</a:t>
            </a:r>
          </a:p>
        </p:txBody>
      </p:sp>
    </p:spTree>
    <p:extLst>
      <p:ext uri="{BB962C8B-B14F-4D97-AF65-F5344CB8AC3E}">
        <p14:creationId xmlns:p14="http://schemas.microsoft.com/office/powerpoint/2010/main" val="192127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57200" y="457200"/>
            <a:ext cx="19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Commande vocale</a:t>
            </a:r>
            <a:endParaRPr lang="fr-FR" u="sng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308128"/>
              </p:ext>
            </p:extLst>
          </p:nvPr>
        </p:nvGraphicFramePr>
        <p:xfrm>
          <a:off x="785091" y="2565091"/>
          <a:ext cx="10611656" cy="3134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5573">
                  <a:extLst>
                    <a:ext uri="{9D8B030D-6E8A-4147-A177-3AD203B41FA5}">
                      <a16:colId xmlns:a16="http://schemas.microsoft.com/office/drawing/2014/main" val="2578917393"/>
                    </a:ext>
                  </a:extLst>
                </a:gridCol>
                <a:gridCol w="966709">
                  <a:extLst>
                    <a:ext uri="{9D8B030D-6E8A-4147-A177-3AD203B41FA5}">
                      <a16:colId xmlns:a16="http://schemas.microsoft.com/office/drawing/2014/main" val="3877633684"/>
                    </a:ext>
                  </a:extLst>
                </a:gridCol>
                <a:gridCol w="854038">
                  <a:extLst>
                    <a:ext uri="{9D8B030D-6E8A-4147-A177-3AD203B41FA5}">
                      <a16:colId xmlns:a16="http://schemas.microsoft.com/office/drawing/2014/main" val="1549155715"/>
                    </a:ext>
                  </a:extLst>
                </a:gridCol>
                <a:gridCol w="790302">
                  <a:extLst>
                    <a:ext uri="{9D8B030D-6E8A-4147-A177-3AD203B41FA5}">
                      <a16:colId xmlns:a16="http://schemas.microsoft.com/office/drawing/2014/main" val="2281176433"/>
                    </a:ext>
                  </a:extLst>
                </a:gridCol>
                <a:gridCol w="943265">
                  <a:extLst>
                    <a:ext uri="{9D8B030D-6E8A-4147-A177-3AD203B41FA5}">
                      <a16:colId xmlns:a16="http://schemas.microsoft.com/office/drawing/2014/main" val="2248254335"/>
                    </a:ext>
                  </a:extLst>
                </a:gridCol>
                <a:gridCol w="736677">
                  <a:extLst>
                    <a:ext uri="{9D8B030D-6E8A-4147-A177-3AD203B41FA5}">
                      <a16:colId xmlns:a16="http://schemas.microsoft.com/office/drawing/2014/main" val="3244848598"/>
                    </a:ext>
                  </a:extLst>
                </a:gridCol>
                <a:gridCol w="718082">
                  <a:extLst>
                    <a:ext uri="{9D8B030D-6E8A-4147-A177-3AD203B41FA5}">
                      <a16:colId xmlns:a16="http://schemas.microsoft.com/office/drawing/2014/main" val="2951626019"/>
                    </a:ext>
                  </a:extLst>
                </a:gridCol>
                <a:gridCol w="750441">
                  <a:extLst>
                    <a:ext uri="{9D8B030D-6E8A-4147-A177-3AD203B41FA5}">
                      <a16:colId xmlns:a16="http://schemas.microsoft.com/office/drawing/2014/main" val="4164171112"/>
                    </a:ext>
                  </a:extLst>
                </a:gridCol>
                <a:gridCol w="915780">
                  <a:extLst>
                    <a:ext uri="{9D8B030D-6E8A-4147-A177-3AD203B41FA5}">
                      <a16:colId xmlns:a16="http://schemas.microsoft.com/office/drawing/2014/main" val="2393853237"/>
                    </a:ext>
                  </a:extLst>
                </a:gridCol>
                <a:gridCol w="942557">
                  <a:extLst>
                    <a:ext uri="{9D8B030D-6E8A-4147-A177-3AD203B41FA5}">
                      <a16:colId xmlns:a16="http://schemas.microsoft.com/office/drawing/2014/main" val="345542047"/>
                    </a:ext>
                  </a:extLst>
                </a:gridCol>
                <a:gridCol w="764473">
                  <a:extLst>
                    <a:ext uri="{9D8B030D-6E8A-4147-A177-3AD203B41FA5}">
                      <a16:colId xmlns:a16="http://schemas.microsoft.com/office/drawing/2014/main" val="4082033423"/>
                    </a:ext>
                  </a:extLst>
                </a:gridCol>
                <a:gridCol w="983759">
                  <a:extLst>
                    <a:ext uri="{9D8B030D-6E8A-4147-A177-3AD203B41FA5}">
                      <a16:colId xmlns:a16="http://schemas.microsoft.com/office/drawing/2014/main" val="2548700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Ordre</a:t>
                      </a:r>
                      <a:r>
                        <a:rPr lang="fr-FR" sz="1200" baseline="0" dirty="0" smtClean="0"/>
                        <a:t> envoyé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Avance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Recule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Droite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Gauche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Haut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Bas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Positif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Négatif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Attrape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Lâche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Stop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449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Mots</a:t>
                      </a:r>
                      <a:endParaRPr lang="fr-FR" sz="1200" baseline="0" dirty="0" smtClean="0"/>
                    </a:p>
                    <a:p>
                      <a:r>
                        <a:rPr lang="fr-FR" sz="1200" baseline="0" dirty="0" smtClean="0"/>
                        <a:t>entendus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avance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recule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droite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gauche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haut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bas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positif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négatif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attrape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lâche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stop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9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avant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arrière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hauteur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aseline="0" dirty="0" smtClean="0"/>
                        <a:t>     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sert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dessert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arrête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72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avançant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reculant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prend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relâche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non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98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devant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derrière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79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60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Lettre envoyée par le téléphone au module Bluetooth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b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g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h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j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k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635031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005839" y="1695797"/>
            <a:ext cx="66086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/>
              <a:t>Lorsque le téléphone reçoit la chaine de caractère que Google il teste la présence des mots suivants. </a:t>
            </a:r>
            <a:r>
              <a:rPr lang="fr-FR" sz="1500" dirty="0"/>
              <a:t>S</a:t>
            </a:r>
            <a:r>
              <a:rPr lang="fr-FR" sz="1500" dirty="0" smtClean="0"/>
              <a:t>elon les mots qu’il trouve il envoie un ordre correspondant. </a:t>
            </a: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10841694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223</Words>
  <Application>Microsoft Office PowerPoint</Application>
  <PresentationFormat>Grand écran</PresentationFormat>
  <Paragraphs>66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Hélène SIBOULET</dc:creator>
  <cp:lastModifiedBy>Hélène SIBOULET</cp:lastModifiedBy>
  <cp:revision>9</cp:revision>
  <dcterms:created xsi:type="dcterms:W3CDTF">2019-03-06T09:29:19Z</dcterms:created>
  <dcterms:modified xsi:type="dcterms:W3CDTF">2019-03-06T10:51:33Z</dcterms:modified>
</cp:coreProperties>
</file>