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38" y="-1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e du titre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e du titre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4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lgorigrammes"/>
          <p:cNvSpPr txBox="1"/>
          <p:nvPr/>
        </p:nvSpPr>
        <p:spPr>
          <a:xfrm>
            <a:off x="3428460" y="3828322"/>
            <a:ext cx="6147880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/>
            </a:lvl1pPr>
          </a:lstStyle>
          <a:p>
            <a:r>
              <a:t>Algorigrammes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Capture d’écran 2018-04-01 à 11.55.16.png" descr="Capture d’écran 2018-04-01 à 11.55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309090"/>
            <a:ext cx="13004801" cy="513542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Modélisation Solidwork"/>
          <p:cNvSpPr txBox="1"/>
          <p:nvPr/>
        </p:nvSpPr>
        <p:spPr>
          <a:xfrm>
            <a:off x="-658877" y="112370"/>
            <a:ext cx="44927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/>
            <a:r>
              <a:t>      Modélisation Solidwork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Capture d’écran 2018-04-01 à 11.51.54.png" descr="Capture d’écran 2018-04-01 à 11.51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76878"/>
            <a:ext cx="13004801" cy="9399844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Graphe des liaisons"/>
          <p:cNvSpPr txBox="1"/>
          <p:nvPr/>
        </p:nvSpPr>
        <p:spPr>
          <a:xfrm>
            <a:off x="-131420" y="112370"/>
            <a:ext cx="34378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>
              <a:defRPr>
                <a:solidFill>
                  <a:srgbClr val="000000"/>
                </a:solidFill>
              </a:defRPr>
            </a:pPr>
            <a:r>
              <a:t>Graphe des liaisons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Capture d’écran 2018-04-01 à 11.50.07.png" descr="Capture d’écran 2018-04-01 à 11.50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71963"/>
            <a:ext cx="13004801" cy="9209674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Carré"/>
          <p:cNvSpPr/>
          <p:nvPr/>
        </p:nvSpPr>
        <p:spPr>
          <a:xfrm>
            <a:off x="116030" y="8075542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Capture d’écran 2018-04-01 à 11.57.37.png" descr="Capture d’écran 2018-04-01 à 11.57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7245" y="0"/>
            <a:ext cx="695031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lgorigramme de Casualis"/>
          <p:cNvSpPr txBox="1"/>
          <p:nvPr/>
        </p:nvSpPr>
        <p:spPr>
          <a:xfrm>
            <a:off x="317380" y="129900"/>
            <a:ext cx="39502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Algorigramme de Casualis</a:t>
            </a:r>
          </a:p>
        </p:txBody>
      </p:sp>
      <p:sp>
        <p:nvSpPr>
          <p:cNvPr id="122" name="Ligne"/>
          <p:cNvSpPr/>
          <p:nvPr/>
        </p:nvSpPr>
        <p:spPr>
          <a:xfrm flipV="1">
            <a:off x="3066418" y="3970888"/>
            <a:ext cx="1" cy="259346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Ligne"/>
          <p:cNvSpPr/>
          <p:nvPr/>
        </p:nvSpPr>
        <p:spPr>
          <a:xfrm>
            <a:off x="12766537" y="4529576"/>
            <a:ext cx="1" cy="301030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Ligne"/>
          <p:cNvSpPr/>
          <p:nvPr/>
        </p:nvSpPr>
        <p:spPr>
          <a:xfrm flipV="1">
            <a:off x="847282" y="1889105"/>
            <a:ext cx="1" cy="757447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Ligne"/>
          <p:cNvSpPr/>
          <p:nvPr/>
        </p:nvSpPr>
        <p:spPr>
          <a:xfrm flipH="1">
            <a:off x="835408" y="9471262"/>
            <a:ext cx="470140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Ligne"/>
          <p:cNvSpPr/>
          <p:nvPr/>
        </p:nvSpPr>
        <p:spPr>
          <a:xfrm>
            <a:off x="5721338" y="7554812"/>
            <a:ext cx="1" cy="183544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Ligne"/>
          <p:cNvSpPr/>
          <p:nvPr/>
        </p:nvSpPr>
        <p:spPr>
          <a:xfrm flipH="1">
            <a:off x="3033980" y="6571603"/>
            <a:ext cx="276273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Ligne"/>
          <p:cNvSpPr/>
          <p:nvPr/>
        </p:nvSpPr>
        <p:spPr>
          <a:xfrm flipH="1">
            <a:off x="5822937" y="435553"/>
            <a:ext cx="1" cy="610490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Début"/>
          <p:cNvSpPr/>
          <p:nvPr/>
        </p:nvSpPr>
        <p:spPr>
          <a:xfrm>
            <a:off x="5143524" y="25372"/>
            <a:ext cx="1448642" cy="461059"/>
          </a:xfrm>
          <a:prstGeom prst="roundRect">
            <a:avLst>
              <a:gd name="adj" fmla="val 41318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Début</a:t>
            </a:r>
          </a:p>
        </p:txBody>
      </p:sp>
      <p:sp>
        <p:nvSpPr>
          <p:cNvPr id="130" name="RandomSeed prend la valeur en milliseconde du temps écoulé entre le lancement de la plaque et maintenant"/>
          <p:cNvSpPr/>
          <p:nvPr/>
        </p:nvSpPr>
        <p:spPr>
          <a:xfrm>
            <a:off x="224870" y="983851"/>
            <a:ext cx="11980220" cy="40783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RandomSeed prend la valeur en milliseconde du temps écoulé entre le lancement de la plaque et maintenant</a:t>
            </a:r>
          </a:p>
        </p:txBody>
      </p:sp>
      <p:grpSp>
        <p:nvGrpSpPr>
          <p:cNvPr id="134" name="Groupe"/>
          <p:cNvGrpSpPr/>
          <p:nvPr/>
        </p:nvGrpSpPr>
        <p:grpSpPr>
          <a:xfrm>
            <a:off x="5007633" y="518524"/>
            <a:ext cx="1669624" cy="407834"/>
            <a:chOff x="0" y="0"/>
            <a:chExt cx="1669623" cy="407832"/>
          </a:xfrm>
        </p:grpSpPr>
        <p:sp>
          <p:nvSpPr>
            <p:cNvPr id="131" name="Attendre"/>
            <p:cNvSpPr/>
            <p:nvPr/>
          </p:nvSpPr>
          <p:spPr>
            <a:xfrm>
              <a:off x="0" y="11363"/>
              <a:ext cx="1669624" cy="3964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Attendre</a:t>
              </a:r>
            </a:p>
          </p:txBody>
        </p:sp>
        <p:sp>
          <p:nvSpPr>
            <p:cNvPr id="132" name="Ligne"/>
            <p:cNvSpPr/>
            <p:nvPr/>
          </p:nvSpPr>
          <p:spPr>
            <a:xfrm flipV="1">
              <a:off x="226211" y="11363"/>
              <a:ext cx="1" cy="396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3" name="Ligne"/>
            <p:cNvSpPr/>
            <p:nvPr/>
          </p:nvSpPr>
          <p:spPr>
            <a:xfrm flipV="1">
              <a:off x="1420011" y="-1"/>
              <a:ext cx="1" cy="3964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8" name="Groupe"/>
          <p:cNvGrpSpPr/>
          <p:nvPr/>
        </p:nvGrpSpPr>
        <p:grpSpPr>
          <a:xfrm>
            <a:off x="4569519" y="2050312"/>
            <a:ext cx="2545851" cy="407834"/>
            <a:chOff x="0" y="0"/>
            <a:chExt cx="2545850" cy="407832"/>
          </a:xfrm>
        </p:grpSpPr>
        <p:sp>
          <p:nvSpPr>
            <p:cNvPr id="135" name="ChangerCrayon"/>
            <p:cNvSpPr/>
            <p:nvPr/>
          </p:nvSpPr>
          <p:spPr>
            <a:xfrm>
              <a:off x="0" y="11363"/>
              <a:ext cx="2545851" cy="3964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ChangerCrayon</a:t>
              </a:r>
            </a:p>
          </p:txBody>
        </p:sp>
        <p:sp>
          <p:nvSpPr>
            <p:cNvPr id="136" name="Ligne"/>
            <p:cNvSpPr/>
            <p:nvPr/>
          </p:nvSpPr>
          <p:spPr>
            <a:xfrm flipV="1">
              <a:off x="344928" y="11363"/>
              <a:ext cx="1" cy="396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7" name="Ligne"/>
            <p:cNvSpPr/>
            <p:nvPr/>
          </p:nvSpPr>
          <p:spPr>
            <a:xfrm flipV="1">
              <a:off x="2165240" y="-1"/>
              <a:ext cx="1" cy="3964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42" name="Groupe"/>
          <p:cNvGrpSpPr/>
          <p:nvPr/>
        </p:nvGrpSpPr>
        <p:grpSpPr>
          <a:xfrm>
            <a:off x="4569519" y="2507174"/>
            <a:ext cx="2545851" cy="407833"/>
            <a:chOff x="0" y="0"/>
            <a:chExt cx="2545850" cy="407832"/>
          </a:xfrm>
        </p:grpSpPr>
        <p:sp>
          <p:nvSpPr>
            <p:cNvPr id="139" name="ActionnerBras"/>
            <p:cNvSpPr/>
            <p:nvPr/>
          </p:nvSpPr>
          <p:spPr>
            <a:xfrm>
              <a:off x="0" y="11363"/>
              <a:ext cx="2545851" cy="3964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ActionnerBras</a:t>
              </a:r>
            </a:p>
          </p:txBody>
        </p:sp>
        <p:sp>
          <p:nvSpPr>
            <p:cNvPr id="140" name="Ligne"/>
            <p:cNvSpPr/>
            <p:nvPr/>
          </p:nvSpPr>
          <p:spPr>
            <a:xfrm flipV="1">
              <a:off x="344928" y="11363"/>
              <a:ext cx="1" cy="396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Ligne"/>
            <p:cNvSpPr/>
            <p:nvPr/>
          </p:nvSpPr>
          <p:spPr>
            <a:xfrm flipV="1">
              <a:off x="2165240" y="0"/>
              <a:ext cx="1" cy="396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43" name="c prend la valeur 1"/>
          <p:cNvSpPr/>
          <p:nvPr/>
        </p:nvSpPr>
        <p:spPr>
          <a:xfrm>
            <a:off x="4511456" y="2976735"/>
            <a:ext cx="2666366" cy="40783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 prend la valeur 1</a:t>
            </a:r>
          </a:p>
        </p:txBody>
      </p:sp>
      <p:sp>
        <p:nvSpPr>
          <p:cNvPr id="144" name="baisser le petit servo"/>
          <p:cNvSpPr/>
          <p:nvPr/>
        </p:nvSpPr>
        <p:spPr>
          <a:xfrm>
            <a:off x="4509261" y="3454762"/>
            <a:ext cx="2666367" cy="46106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baisser le petit servo</a:t>
            </a:r>
          </a:p>
        </p:txBody>
      </p:sp>
      <p:grpSp>
        <p:nvGrpSpPr>
          <p:cNvPr id="147" name="Groupe"/>
          <p:cNvGrpSpPr/>
          <p:nvPr/>
        </p:nvGrpSpPr>
        <p:grpSpPr>
          <a:xfrm>
            <a:off x="4028163" y="4127523"/>
            <a:ext cx="3679363" cy="733676"/>
            <a:chOff x="0" y="0"/>
            <a:chExt cx="3679361" cy="733674"/>
          </a:xfrm>
        </p:grpSpPr>
        <p:sp>
          <p:nvSpPr>
            <p:cNvPr id="145" name="c ≤ 295 ?"/>
            <p:cNvSpPr/>
            <p:nvPr/>
          </p:nvSpPr>
          <p:spPr>
            <a:xfrm>
              <a:off x="0" y="0"/>
              <a:ext cx="3618501" cy="73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 ≤ 295 ?</a:t>
              </a:r>
            </a:p>
          </p:txBody>
        </p:sp>
        <p:sp>
          <p:nvSpPr>
            <p:cNvPr id="146" name="Ovale"/>
            <p:cNvSpPr/>
            <p:nvPr/>
          </p:nvSpPr>
          <p:spPr>
            <a:xfrm>
              <a:off x="3419901" y="240315"/>
              <a:ext cx="259461" cy="241539"/>
            </a:xfrm>
            <a:prstGeom prst="ellipse">
              <a:avLst/>
            </a:prstGeom>
            <a:solidFill>
              <a:schemeClr val="accent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48" name="c prend une valeur aléatoire entre 1 et 300"/>
          <p:cNvSpPr/>
          <p:nvPr/>
        </p:nvSpPr>
        <p:spPr>
          <a:xfrm>
            <a:off x="3430011" y="4950538"/>
            <a:ext cx="4824867" cy="40783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 prend une valeur aléatoire entre 1 et 300</a:t>
            </a:r>
          </a:p>
        </p:txBody>
      </p:sp>
      <p:grpSp>
        <p:nvGrpSpPr>
          <p:cNvPr id="151" name="Groupe"/>
          <p:cNvGrpSpPr/>
          <p:nvPr/>
        </p:nvGrpSpPr>
        <p:grpSpPr>
          <a:xfrm>
            <a:off x="4002763" y="5473110"/>
            <a:ext cx="3679363" cy="733675"/>
            <a:chOff x="0" y="0"/>
            <a:chExt cx="3679361" cy="733674"/>
          </a:xfrm>
        </p:grpSpPr>
        <p:sp>
          <p:nvSpPr>
            <p:cNvPr id="149" name="c ≤ 270 ?"/>
            <p:cNvSpPr/>
            <p:nvPr/>
          </p:nvSpPr>
          <p:spPr>
            <a:xfrm>
              <a:off x="0" y="0"/>
              <a:ext cx="3618501" cy="73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 ≤ 270 ?</a:t>
              </a:r>
            </a:p>
          </p:txBody>
        </p:sp>
        <p:sp>
          <p:nvSpPr>
            <p:cNvPr id="150" name="Ovale"/>
            <p:cNvSpPr/>
            <p:nvPr/>
          </p:nvSpPr>
          <p:spPr>
            <a:xfrm>
              <a:off x="3419901" y="240315"/>
              <a:ext cx="259461" cy="241539"/>
            </a:xfrm>
            <a:prstGeom prst="ellipse">
              <a:avLst/>
            </a:prstGeom>
            <a:solidFill>
              <a:schemeClr val="accent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55" name="Groupe"/>
          <p:cNvGrpSpPr/>
          <p:nvPr/>
        </p:nvGrpSpPr>
        <p:grpSpPr>
          <a:xfrm>
            <a:off x="4569519" y="6367687"/>
            <a:ext cx="2545851" cy="407834"/>
            <a:chOff x="0" y="0"/>
            <a:chExt cx="2545850" cy="407832"/>
          </a:xfrm>
        </p:grpSpPr>
        <p:sp>
          <p:nvSpPr>
            <p:cNvPr id="152" name="ActionnerBras"/>
            <p:cNvSpPr/>
            <p:nvPr/>
          </p:nvSpPr>
          <p:spPr>
            <a:xfrm>
              <a:off x="0" y="11363"/>
              <a:ext cx="2545851" cy="3964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ActionnerBras</a:t>
              </a:r>
            </a:p>
          </p:txBody>
        </p:sp>
        <p:sp>
          <p:nvSpPr>
            <p:cNvPr id="153" name="Ligne"/>
            <p:cNvSpPr/>
            <p:nvPr/>
          </p:nvSpPr>
          <p:spPr>
            <a:xfrm flipV="1">
              <a:off x="344928" y="11363"/>
              <a:ext cx="1" cy="396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Ligne"/>
            <p:cNvSpPr/>
            <p:nvPr/>
          </p:nvSpPr>
          <p:spPr>
            <a:xfrm flipV="1">
              <a:off x="2165240" y="0"/>
              <a:ext cx="1" cy="396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56" name="monter le petit servo"/>
          <p:cNvSpPr/>
          <p:nvPr/>
        </p:nvSpPr>
        <p:spPr>
          <a:xfrm>
            <a:off x="4509261" y="7634863"/>
            <a:ext cx="2347770" cy="46106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monter le petit servo</a:t>
            </a:r>
          </a:p>
        </p:txBody>
      </p:sp>
      <p:grpSp>
        <p:nvGrpSpPr>
          <p:cNvPr id="160" name="Groupe"/>
          <p:cNvGrpSpPr/>
          <p:nvPr/>
        </p:nvGrpSpPr>
        <p:grpSpPr>
          <a:xfrm>
            <a:off x="5039054" y="8205120"/>
            <a:ext cx="1288185" cy="407833"/>
            <a:chOff x="0" y="0"/>
            <a:chExt cx="1288184" cy="407832"/>
          </a:xfrm>
        </p:grpSpPr>
        <p:sp>
          <p:nvSpPr>
            <p:cNvPr id="157" name="Titre"/>
            <p:cNvSpPr/>
            <p:nvPr/>
          </p:nvSpPr>
          <p:spPr>
            <a:xfrm>
              <a:off x="0" y="11363"/>
              <a:ext cx="1288185" cy="3964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Titre</a:t>
              </a:r>
            </a:p>
          </p:txBody>
        </p:sp>
        <p:sp>
          <p:nvSpPr>
            <p:cNvPr id="158" name="Ligne"/>
            <p:cNvSpPr/>
            <p:nvPr/>
          </p:nvSpPr>
          <p:spPr>
            <a:xfrm flipV="1">
              <a:off x="174531" y="11363"/>
              <a:ext cx="1" cy="396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Ligne"/>
            <p:cNvSpPr/>
            <p:nvPr/>
          </p:nvSpPr>
          <p:spPr>
            <a:xfrm flipV="1">
              <a:off x="1095598" y="-1"/>
              <a:ext cx="1" cy="3964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61" name="Ligne"/>
          <p:cNvSpPr/>
          <p:nvPr/>
        </p:nvSpPr>
        <p:spPr>
          <a:xfrm>
            <a:off x="3052681" y="4027495"/>
            <a:ext cx="27627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Ligne"/>
          <p:cNvSpPr/>
          <p:nvPr/>
        </p:nvSpPr>
        <p:spPr>
          <a:xfrm flipH="1" flipV="1">
            <a:off x="5700304" y="7528872"/>
            <a:ext cx="70627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Ligne"/>
          <p:cNvSpPr/>
          <p:nvPr/>
        </p:nvSpPr>
        <p:spPr>
          <a:xfrm flipH="1" flipV="1">
            <a:off x="5787914" y="4029904"/>
            <a:ext cx="633839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7" name="Groupe"/>
          <p:cNvGrpSpPr/>
          <p:nvPr/>
        </p:nvGrpSpPr>
        <p:grpSpPr>
          <a:xfrm>
            <a:off x="4886526" y="8721246"/>
            <a:ext cx="1669624" cy="407834"/>
            <a:chOff x="0" y="0"/>
            <a:chExt cx="1669623" cy="407832"/>
          </a:xfrm>
        </p:grpSpPr>
        <p:sp>
          <p:nvSpPr>
            <p:cNvPr id="164" name="Attendre"/>
            <p:cNvSpPr/>
            <p:nvPr/>
          </p:nvSpPr>
          <p:spPr>
            <a:xfrm>
              <a:off x="0" y="11363"/>
              <a:ext cx="1669624" cy="3964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Attendre</a:t>
              </a:r>
            </a:p>
          </p:txBody>
        </p:sp>
        <p:sp>
          <p:nvSpPr>
            <p:cNvPr id="165" name="Ligne"/>
            <p:cNvSpPr/>
            <p:nvPr/>
          </p:nvSpPr>
          <p:spPr>
            <a:xfrm flipV="1">
              <a:off x="226211" y="11363"/>
              <a:ext cx="1" cy="396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6" name="Ligne"/>
            <p:cNvSpPr/>
            <p:nvPr/>
          </p:nvSpPr>
          <p:spPr>
            <a:xfrm flipV="1">
              <a:off x="1420011" y="-1"/>
              <a:ext cx="1" cy="3964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68" name="Ligne"/>
          <p:cNvSpPr/>
          <p:nvPr/>
        </p:nvSpPr>
        <p:spPr>
          <a:xfrm>
            <a:off x="856327" y="1941938"/>
            <a:ext cx="49451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9" name="vider le moniteur série"/>
          <p:cNvSpPr/>
          <p:nvPr/>
        </p:nvSpPr>
        <p:spPr>
          <a:xfrm>
            <a:off x="4388155" y="9237940"/>
            <a:ext cx="2666367" cy="40783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vider le moniteur série</a:t>
            </a:r>
          </a:p>
        </p:txBody>
      </p:sp>
      <p:grpSp>
        <p:nvGrpSpPr>
          <p:cNvPr id="173" name="Groupe"/>
          <p:cNvGrpSpPr/>
          <p:nvPr/>
        </p:nvGrpSpPr>
        <p:grpSpPr>
          <a:xfrm>
            <a:off x="5033033" y="1440882"/>
            <a:ext cx="1669624" cy="407833"/>
            <a:chOff x="0" y="0"/>
            <a:chExt cx="1669623" cy="407832"/>
          </a:xfrm>
        </p:grpSpPr>
        <p:sp>
          <p:nvSpPr>
            <p:cNvPr id="170" name="Prelude"/>
            <p:cNvSpPr/>
            <p:nvPr/>
          </p:nvSpPr>
          <p:spPr>
            <a:xfrm>
              <a:off x="0" y="11363"/>
              <a:ext cx="1669624" cy="3964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Prelude</a:t>
              </a:r>
            </a:p>
          </p:txBody>
        </p:sp>
        <p:sp>
          <p:nvSpPr>
            <p:cNvPr id="171" name="Ligne"/>
            <p:cNvSpPr/>
            <p:nvPr/>
          </p:nvSpPr>
          <p:spPr>
            <a:xfrm flipV="1">
              <a:off x="226211" y="11363"/>
              <a:ext cx="1" cy="396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Ligne"/>
            <p:cNvSpPr/>
            <p:nvPr/>
          </p:nvSpPr>
          <p:spPr>
            <a:xfrm flipV="1">
              <a:off x="1420011" y="-1"/>
              <a:ext cx="1" cy="3964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lgorigrammes des sous programmes"/>
          <p:cNvSpPr txBox="1"/>
          <p:nvPr/>
        </p:nvSpPr>
        <p:spPr>
          <a:xfrm>
            <a:off x="171968" y="128288"/>
            <a:ext cx="56717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Algorigrammes des sous programmes</a:t>
            </a:r>
          </a:p>
        </p:txBody>
      </p:sp>
      <p:pic>
        <p:nvPicPr>
          <p:cNvPr id="176" name="Casualis ChangerCrayon.png" descr="Casualis ChangerCray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2188751"/>
            <a:ext cx="11023600" cy="7048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Algorigramme du sous programmes ChangerCrayon"/>
          <p:cNvSpPr txBox="1"/>
          <p:nvPr/>
        </p:nvSpPr>
        <p:spPr>
          <a:xfrm>
            <a:off x="1050898" y="1353582"/>
            <a:ext cx="771235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Algorigramme du sous programmes ChangerCrayon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lgorigramme du sous programme ActionnerBras"/>
          <p:cNvSpPr txBox="1"/>
          <p:nvPr/>
        </p:nvSpPr>
        <p:spPr>
          <a:xfrm>
            <a:off x="460741" y="292730"/>
            <a:ext cx="734507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Algorigramme du sous programme ActionnerBras</a:t>
            </a:r>
          </a:p>
        </p:txBody>
      </p:sp>
      <p:pic>
        <p:nvPicPr>
          <p:cNvPr id="180" name="Casualis sous programme actionnerBras algorigramme.png" descr="Casualis sous programme actionnerBras algorigram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648" y="935936"/>
            <a:ext cx="11005504" cy="3668502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Algorigramme du sous programme Attendre"/>
          <p:cNvSpPr txBox="1"/>
          <p:nvPr/>
        </p:nvSpPr>
        <p:spPr>
          <a:xfrm>
            <a:off x="547786" y="4975154"/>
            <a:ext cx="65263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Algorigramme du sous programme Attendre</a:t>
            </a:r>
          </a:p>
        </p:txBody>
      </p:sp>
      <p:pic>
        <p:nvPicPr>
          <p:cNvPr id="182" name="Casualis sous programme attendre algorigramme.png" descr="Casualis sous programme attendre algorigram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450" y="5806930"/>
            <a:ext cx="5803900" cy="361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lgorigramme du…"/>
          <p:cNvSpPr txBox="1"/>
          <p:nvPr/>
        </p:nvSpPr>
        <p:spPr>
          <a:xfrm>
            <a:off x="-28169" y="46177"/>
            <a:ext cx="3405531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/>
            </a:pPr>
            <a:r>
              <a:t>Algorigramme du</a:t>
            </a:r>
          </a:p>
          <a:p>
            <a:pPr>
              <a:defRPr i="1"/>
            </a:pPr>
            <a:r>
              <a:t> sous programme Titre</a:t>
            </a:r>
          </a:p>
        </p:txBody>
      </p:sp>
      <p:grpSp>
        <p:nvGrpSpPr>
          <p:cNvPr id="193" name="Groupe"/>
          <p:cNvGrpSpPr/>
          <p:nvPr/>
        </p:nvGrpSpPr>
        <p:grpSpPr>
          <a:xfrm>
            <a:off x="2745325" y="12699"/>
            <a:ext cx="7514150" cy="10245776"/>
            <a:chOff x="0" y="0"/>
            <a:chExt cx="7514148" cy="10245774"/>
          </a:xfrm>
        </p:grpSpPr>
        <p:grpSp>
          <p:nvGrpSpPr>
            <p:cNvPr id="191" name="Groupe"/>
            <p:cNvGrpSpPr/>
            <p:nvPr/>
          </p:nvGrpSpPr>
          <p:grpSpPr>
            <a:xfrm>
              <a:off x="0" y="0"/>
              <a:ext cx="7514149" cy="10245775"/>
              <a:chOff x="0" y="0"/>
              <a:chExt cx="7514148" cy="10245774"/>
            </a:xfrm>
          </p:grpSpPr>
          <p:grpSp>
            <p:nvGrpSpPr>
              <p:cNvPr id="189" name="Groupe"/>
              <p:cNvGrpSpPr/>
              <p:nvPr/>
            </p:nvGrpSpPr>
            <p:grpSpPr>
              <a:xfrm>
                <a:off x="989383" y="0"/>
                <a:ext cx="6459370" cy="9725234"/>
                <a:chOff x="0" y="0"/>
                <a:chExt cx="6459369" cy="9725233"/>
              </a:xfrm>
            </p:grpSpPr>
            <p:grpSp>
              <p:nvGrpSpPr>
                <p:cNvPr id="187" name="Groupe"/>
                <p:cNvGrpSpPr/>
                <p:nvPr/>
              </p:nvGrpSpPr>
              <p:grpSpPr>
                <a:xfrm>
                  <a:off x="108020" y="15107"/>
                  <a:ext cx="6351350" cy="9695019"/>
                  <a:chOff x="0" y="0"/>
                  <a:chExt cx="6351348" cy="9695018"/>
                </a:xfrm>
              </p:grpSpPr>
              <p:pic>
                <p:nvPicPr>
                  <p:cNvPr id="185" name="Casualis algorigramme sous programme titre haut.png" descr="Casualis algorigramme sous programme titre haut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23759" y="0"/>
                    <a:ext cx="6327590" cy="5880628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86" name="Casualis algorigramme sous programme titre bas.png" descr="Casualis algorigramme sous programme titre bas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/>
                  </a:blip>
                  <a:stretch>
                    <a:fillRect/>
                  </a:stretch>
                </p:blipFill>
                <p:spPr>
                  <a:xfrm>
                    <a:off x="0" y="5852797"/>
                    <a:ext cx="6201329" cy="3842222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sp>
              <p:nvSpPr>
                <p:cNvPr id="188" name="Rectangle"/>
                <p:cNvSpPr/>
                <p:nvPr/>
              </p:nvSpPr>
              <p:spPr>
                <a:xfrm>
                  <a:off x="0" y="0"/>
                  <a:ext cx="131914" cy="9725234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190" name="Rectangle"/>
              <p:cNvSpPr/>
              <p:nvPr/>
            </p:nvSpPr>
            <p:spPr>
              <a:xfrm>
                <a:off x="0" y="9713055"/>
                <a:ext cx="7514149" cy="53272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92" name="Rectangle"/>
            <p:cNvSpPr/>
            <p:nvPr/>
          </p:nvSpPr>
          <p:spPr>
            <a:xfrm>
              <a:off x="7100487" y="5358927"/>
              <a:ext cx="355412" cy="4352537"/>
            </a:xfrm>
            <a:prstGeom prst="rect">
              <a:avLst/>
            </a:prstGeom>
            <a:solidFill>
              <a:srgbClr val="F6FFF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iagramme SADT"/>
          <p:cNvSpPr txBox="1"/>
          <p:nvPr/>
        </p:nvSpPr>
        <p:spPr>
          <a:xfrm>
            <a:off x="235407" y="112370"/>
            <a:ext cx="27041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Diagramme SADT</a:t>
            </a:r>
          </a:p>
        </p:txBody>
      </p:sp>
      <p:sp>
        <p:nvSpPr>
          <p:cNvPr id="196" name="Dessiner"/>
          <p:cNvSpPr/>
          <p:nvPr/>
        </p:nvSpPr>
        <p:spPr>
          <a:xfrm>
            <a:off x="4683483" y="4168700"/>
            <a:ext cx="3367832" cy="1850579"/>
          </a:xfrm>
          <a:prstGeom prst="rect">
            <a:avLst/>
          </a:prstGeom>
          <a:solidFill>
            <a:srgbClr val="D21F0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Dessiner</a:t>
            </a:r>
          </a:p>
        </p:txBody>
      </p:sp>
      <p:sp>
        <p:nvSpPr>
          <p:cNvPr id="197" name="Bras articulé qui dessine"/>
          <p:cNvSpPr txBox="1"/>
          <p:nvPr/>
        </p:nvSpPr>
        <p:spPr>
          <a:xfrm>
            <a:off x="4518634" y="6425559"/>
            <a:ext cx="36975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Bras articulé qui dessine</a:t>
            </a:r>
          </a:p>
        </p:txBody>
      </p:sp>
      <p:sp>
        <p:nvSpPr>
          <p:cNvPr id="198" name="Ligne"/>
          <p:cNvSpPr/>
          <p:nvPr/>
        </p:nvSpPr>
        <p:spPr>
          <a:xfrm flipV="1">
            <a:off x="6421671" y="6012830"/>
            <a:ext cx="1" cy="41917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9" name="Ligne"/>
          <p:cNvSpPr/>
          <p:nvPr/>
        </p:nvSpPr>
        <p:spPr>
          <a:xfrm>
            <a:off x="4805298" y="3693130"/>
            <a:ext cx="1" cy="4610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Ligne"/>
          <p:cNvSpPr/>
          <p:nvPr/>
        </p:nvSpPr>
        <p:spPr>
          <a:xfrm>
            <a:off x="7942198" y="3705830"/>
            <a:ext cx="1" cy="4610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Ligne"/>
          <p:cNvSpPr/>
          <p:nvPr/>
        </p:nvSpPr>
        <p:spPr>
          <a:xfrm>
            <a:off x="5833998" y="3705830"/>
            <a:ext cx="1" cy="4610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Ligne"/>
          <p:cNvSpPr/>
          <p:nvPr/>
        </p:nvSpPr>
        <p:spPr>
          <a:xfrm>
            <a:off x="6938898" y="3693130"/>
            <a:ext cx="1" cy="4610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W : énergie…"/>
          <p:cNvSpPr txBox="1"/>
          <p:nvPr/>
        </p:nvSpPr>
        <p:spPr>
          <a:xfrm>
            <a:off x="3630555" y="3014320"/>
            <a:ext cx="1765288" cy="62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W : énergie</a:t>
            </a:r>
          </a:p>
          <a:p>
            <a:pPr>
              <a:defRPr sz="1700"/>
            </a:pPr>
            <a:r>
              <a:t> électrique (5V)  </a:t>
            </a:r>
          </a:p>
        </p:txBody>
      </p:sp>
      <p:sp>
        <p:nvSpPr>
          <p:cNvPr id="204" name="R : code"/>
          <p:cNvSpPr txBox="1"/>
          <p:nvPr/>
        </p:nvSpPr>
        <p:spPr>
          <a:xfrm>
            <a:off x="5351906" y="3147670"/>
            <a:ext cx="1141985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R : code   </a:t>
            </a:r>
          </a:p>
        </p:txBody>
      </p:sp>
      <p:sp>
        <p:nvSpPr>
          <p:cNvPr id="205" name="C : changer…"/>
          <p:cNvSpPr txBox="1"/>
          <p:nvPr/>
        </p:nvSpPr>
        <p:spPr>
          <a:xfrm>
            <a:off x="6361448" y="3014320"/>
            <a:ext cx="1358101" cy="62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C : changer</a:t>
            </a:r>
          </a:p>
          <a:p>
            <a:pPr>
              <a:defRPr sz="1700"/>
            </a:pPr>
            <a:r>
              <a:t>le feutre   </a:t>
            </a:r>
          </a:p>
        </p:txBody>
      </p:sp>
      <p:sp>
        <p:nvSpPr>
          <p:cNvPr id="206" name="E : quelqu’un…"/>
          <p:cNvSpPr txBox="1"/>
          <p:nvPr/>
        </p:nvSpPr>
        <p:spPr>
          <a:xfrm>
            <a:off x="7608315" y="2866981"/>
            <a:ext cx="2217167" cy="89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E : quelqu’un</a:t>
            </a:r>
          </a:p>
          <a:p>
            <a:pPr>
              <a:defRPr sz="1700"/>
            </a:pPr>
            <a:r>
              <a:t> appuie sur</a:t>
            </a:r>
          </a:p>
          <a:p>
            <a:pPr>
              <a:defRPr sz="1700"/>
            </a:pPr>
            <a:r>
              <a:t>le bouton poussoir   </a:t>
            </a:r>
          </a:p>
        </p:txBody>
      </p:sp>
      <p:sp>
        <p:nvSpPr>
          <p:cNvPr id="207" name="Ligne"/>
          <p:cNvSpPr/>
          <p:nvPr/>
        </p:nvSpPr>
        <p:spPr>
          <a:xfrm>
            <a:off x="2805559" y="5093989"/>
            <a:ext cx="1821940" cy="1"/>
          </a:xfrm>
          <a:prstGeom prst="line">
            <a:avLst/>
          </a:prstGeom>
          <a:ln w="254000">
            <a:solidFill>
              <a:srgbClr val="FFA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Feuille…"/>
          <p:cNvSpPr txBox="1"/>
          <p:nvPr/>
        </p:nvSpPr>
        <p:spPr>
          <a:xfrm>
            <a:off x="1603222" y="4679310"/>
            <a:ext cx="1146354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Feuille</a:t>
            </a:r>
          </a:p>
          <a:p>
            <a:r>
              <a:t>vierge</a:t>
            </a:r>
          </a:p>
        </p:txBody>
      </p:sp>
      <p:sp>
        <p:nvSpPr>
          <p:cNvPr id="209" name="Ligne"/>
          <p:cNvSpPr/>
          <p:nvPr/>
        </p:nvSpPr>
        <p:spPr>
          <a:xfrm>
            <a:off x="8107298" y="5093989"/>
            <a:ext cx="1821941" cy="1"/>
          </a:xfrm>
          <a:prstGeom prst="line">
            <a:avLst/>
          </a:prstGeom>
          <a:ln w="254000">
            <a:solidFill>
              <a:srgbClr val="FFA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Feuille…"/>
          <p:cNvSpPr txBox="1"/>
          <p:nvPr/>
        </p:nvSpPr>
        <p:spPr>
          <a:xfrm>
            <a:off x="9989439" y="4679310"/>
            <a:ext cx="141213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Feuille</a:t>
            </a:r>
          </a:p>
          <a:p>
            <a:r>
              <a:t>dessinée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igne"/>
          <p:cNvSpPr/>
          <p:nvPr/>
        </p:nvSpPr>
        <p:spPr>
          <a:xfrm>
            <a:off x="6204157" y="8670022"/>
            <a:ext cx="395367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Ligne"/>
          <p:cNvSpPr/>
          <p:nvPr/>
        </p:nvSpPr>
        <p:spPr>
          <a:xfrm>
            <a:off x="6456786" y="9425837"/>
            <a:ext cx="47149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Ligne"/>
          <p:cNvSpPr/>
          <p:nvPr/>
        </p:nvSpPr>
        <p:spPr>
          <a:xfrm>
            <a:off x="3746216" y="8792120"/>
            <a:ext cx="14535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Ligne"/>
          <p:cNvSpPr/>
          <p:nvPr/>
        </p:nvSpPr>
        <p:spPr>
          <a:xfrm>
            <a:off x="3609890" y="9394201"/>
            <a:ext cx="14535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Ligne"/>
          <p:cNvSpPr/>
          <p:nvPr/>
        </p:nvSpPr>
        <p:spPr>
          <a:xfrm>
            <a:off x="2029284" y="9201110"/>
            <a:ext cx="14535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Ligne"/>
          <p:cNvSpPr/>
          <p:nvPr/>
        </p:nvSpPr>
        <p:spPr>
          <a:xfrm>
            <a:off x="5779626" y="2729225"/>
            <a:ext cx="482813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Ligne"/>
          <p:cNvSpPr/>
          <p:nvPr/>
        </p:nvSpPr>
        <p:spPr>
          <a:xfrm flipV="1">
            <a:off x="5784601" y="1921348"/>
            <a:ext cx="1" cy="139779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Ligne"/>
          <p:cNvSpPr/>
          <p:nvPr/>
        </p:nvSpPr>
        <p:spPr>
          <a:xfrm flipV="1">
            <a:off x="5958048" y="1586403"/>
            <a:ext cx="1" cy="62549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Ligne"/>
          <p:cNvSpPr/>
          <p:nvPr/>
        </p:nvSpPr>
        <p:spPr>
          <a:xfrm>
            <a:off x="5937813" y="2221395"/>
            <a:ext cx="47149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Ligne"/>
          <p:cNvSpPr/>
          <p:nvPr/>
        </p:nvSpPr>
        <p:spPr>
          <a:xfrm>
            <a:off x="5994400" y="3385108"/>
            <a:ext cx="14535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Ligne"/>
          <p:cNvSpPr/>
          <p:nvPr/>
        </p:nvSpPr>
        <p:spPr>
          <a:xfrm>
            <a:off x="6413500" y="5143111"/>
            <a:ext cx="14535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Ligne"/>
          <p:cNvSpPr/>
          <p:nvPr/>
        </p:nvSpPr>
        <p:spPr>
          <a:xfrm>
            <a:off x="5994400" y="1006730"/>
            <a:ext cx="14535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Ligne"/>
          <p:cNvSpPr/>
          <p:nvPr/>
        </p:nvSpPr>
        <p:spPr>
          <a:xfrm>
            <a:off x="5994400" y="1689433"/>
            <a:ext cx="14535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Diagramme FAST"/>
          <p:cNvSpPr txBox="1"/>
          <p:nvPr/>
        </p:nvSpPr>
        <p:spPr>
          <a:xfrm>
            <a:off x="266344" y="112370"/>
            <a:ext cx="26423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Diagramme FAST</a:t>
            </a:r>
          </a:p>
        </p:txBody>
      </p:sp>
      <p:sp>
        <p:nvSpPr>
          <p:cNvPr id="226" name="Ligne"/>
          <p:cNvSpPr/>
          <p:nvPr/>
        </p:nvSpPr>
        <p:spPr>
          <a:xfrm>
            <a:off x="1612900" y="1409700"/>
            <a:ext cx="1453576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Ligne"/>
          <p:cNvSpPr/>
          <p:nvPr/>
        </p:nvSpPr>
        <p:spPr>
          <a:xfrm>
            <a:off x="3340100" y="1409700"/>
            <a:ext cx="1453576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8" name="Ligne"/>
          <p:cNvSpPr/>
          <p:nvPr/>
        </p:nvSpPr>
        <p:spPr>
          <a:xfrm>
            <a:off x="3678053" y="3500630"/>
            <a:ext cx="14535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Ligne"/>
          <p:cNvSpPr/>
          <p:nvPr/>
        </p:nvSpPr>
        <p:spPr>
          <a:xfrm flipV="1">
            <a:off x="3695699" y="1409699"/>
            <a:ext cx="1" cy="21009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0" name="Ligne"/>
          <p:cNvSpPr/>
          <p:nvPr/>
        </p:nvSpPr>
        <p:spPr>
          <a:xfrm flipV="1">
            <a:off x="2051050" y="1409699"/>
            <a:ext cx="1" cy="77964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Ligne"/>
          <p:cNvSpPr/>
          <p:nvPr/>
        </p:nvSpPr>
        <p:spPr>
          <a:xfrm>
            <a:off x="2029284" y="7620418"/>
            <a:ext cx="14535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2" name="Ligne"/>
          <p:cNvSpPr/>
          <p:nvPr/>
        </p:nvSpPr>
        <p:spPr>
          <a:xfrm>
            <a:off x="6591879" y="7620418"/>
            <a:ext cx="47149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3" name="Ligne"/>
          <p:cNvSpPr/>
          <p:nvPr/>
        </p:nvSpPr>
        <p:spPr>
          <a:xfrm>
            <a:off x="3476425" y="6824267"/>
            <a:ext cx="14535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4" name="Ligne"/>
          <p:cNvSpPr/>
          <p:nvPr/>
        </p:nvSpPr>
        <p:spPr>
          <a:xfrm>
            <a:off x="3340100" y="7515248"/>
            <a:ext cx="14535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5" name="Ligne"/>
          <p:cNvSpPr/>
          <p:nvPr/>
        </p:nvSpPr>
        <p:spPr>
          <a:xfrm>
            <a:off x="6137531" y="6753859"/>
            <a:ext cx="47149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6" name="Ligne"/>
          <p:cNvSpPr/>
          <p:nvPr/>
        </p:nvSpPr>
        <p:spPr>
          <a:xfrm>
            <a:off x="6407713" y="6235700"/>
            <a:ext cx="3553056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7" name="Ligne"/>
          <p:cNvSpPr/>
          <p:nvPr/>
        </p:nvSpPr>
        <p:spPr>
          <a:xfrm>
            <a:off x="9960768" y="5141088"/>
            <a:ext cx="1" cy="218922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8" name="Ligne"/>
          <p:cNvSpPr/>
          <p:nvPr/>
        </p:nvSpPr>
        <p:spPr>
          <a:xfrm>
            <a:off x="9948068" y="7315778"/>
            <a:ext cx="128667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9" name="Ligne"/>
          <p:cNvSpPr/>
          <p:nvPr/>
        </p:nvSpPr>
        <p:spPr>
          <a:xfrm>
            <a:off x="9948068" y="5143111"/>
            <a:ext cx="128667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0" name="Ligne"/>
          <p:cNvSpPr/>
          <p:nvPr/>
        </p:nvSpPr>
        <p:spPr>
          <a:xfrm>
            <a:off x="9093200" y="5003800"/>
            <a:ext cx="86523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1" name="Ligne"/>
          <p:cNvSpPr/>
          <p:nvPr/>
        </p:nvSpPr>
        <p:spPr>
          <a:xfrm flipH="1">
            <a:off x="9960768" y="942787"/>
            <a:ext cx="1" cy="406960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2" name="Ligne"/>
          <p:cNvSpPr/>
          <p:nvPr/>
        </p:nvSpPr>
        <p:spPr>
          <a:xfrm>
            <a:off x="9948068" y="952500"/>
            <a:ext cx="128667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3" name="Ligne"/>
          <p:cNvSpPr/>
          <p:nvPr/>
        </p:nvSpPr>
        <p:spPr>
          <a:xfrm>
            <a:off x="9093200" y="3728094"/>
            <a:ext cx="106497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4" name="Ligne"/>
          <p:cNvSpPr/>
          <p:nvPr/>
        </p:nvSpPr>
        <p:spPr>
          <a:xfrm flipH="1">
            <a:off x="10151268" y="736192"/>
            <a:ext cx="1" cy="7951664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5" name="Ligne"/>
          <p:cNvSpPr/>
          <p:nvPr/>
        </p:nvSpPr>
        <p:spPr>
          <a:xfrm>
            <a:off x="10134600" y="6483438"/>
            <a:ext cx="1286669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6" name="Ligne"/>
          <p:cNvSpPr/>
          <p:nvPr/>
        </p:nvSpPr>
        <p:spPr>
          <a:xfrm>
            <a:off x="8864600" y="763288"/>
            <a:ext cx="1286669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7" name="Ligne"/>
          <p:cNvSpPr/>
          <p:nvPr/>
        </p:nvSpPr>
        <p:spPr>
          <a:xfrm>
            <a:off x="8904429" y="1911850"/>
            <a:ext cx="106497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8" name="Réaliser des oeuvres d’art"/>
          <p:cNvSpPr/>
          <p:nvPr/>
        </p:nvSpPr>
        <p:spPr>
          <a:xfrm>
            <a:off x="266700" y="838200"/>
            <a:ext cx="1625600" cy="159995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Réaliser des oeuvres d’art</a:t>
            </a:r>
          </a:p>
        </p:txBody>
      </p:sp>
      <p:sp>
        <p:nvSpPr>
          <p:cNvPr id="249" name="Dessiner"/>
          <p:cNvSpPr/>
          <p:nvPr/>
        </p:nvSpPr>
        <p:spPr>
          <a:xfrm>
            <a:off x="2209800" y="711820"/>
            <a:ext cx="1286669" cy="92412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Dessiner</a:t>
            </a:r>
          </a:p>
        </p:txBody>
      </p:sp>
      <p:sp>
        <p:nvSpPr>
          <p:cNvPr id="250" name="Donner des titre aux oeuvres"/>
          <p:cNvSpPr/>
          <p:nvPr/>
        </p:nvSpPr>
        <p:spPr>
          <a:xfrm>
            <a:off x="2409031" y="6420405"/>
            <a:ext cx="1286669" cy="159995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Donner des titre aux oeuvres</a:t>
            </a:r>
          </a:p>
        </p:txBody>
      </p:sp>
      <p:sp>
        <p:nvSpPr>
          <p:cNvPr id="251" name="Carte Arduino Uno"/>
          <p:cNvSpPr/>
          <p:nvPr/>
        </p:nvSpPr>
        <p:spPr>
          <a:xfrm>
            <a:off x="10556217" y="5592183"/>
            <a:ext cx="1286670" cy="139779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t>Carte Arduino Uno</a:t>
            </a:r>
          </a:p>
        </p:txBody>
      </p:sp>
      <p:sp>
        <p:nvSpPr>
          <p:cNvPr id="252" name="Déplacer le feutre"/>
          <p:cNvSpPr/>
          <p:nvPr/>
        </p:nvSpPr>
        <p:spPr>
          <a:xfrm>
            <a:off x="4127500" y="863600"/>
            <a:ext cx="1949302" cy="10922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Déplacer le feutre</a:t>
            </a:r>
          </a:p>
        </p:txBody>
      </p:sp>
      <p:sp>
        <p:nvSpPr>
          <p:cNvPr id="253" name="Changer Couleur"/>
          <p:cNvSpPr/>
          <p:nvPr/>
        </p:nvSpPr>
        <p:spPr>
          <a:xfrm>
            <a:off x="4251548" y="3114769"/>
            <a:ext cx="1949302" cy="92412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Changer Couleur</a:t>
            </a:r>
          </a:p>
        </p:txBody>
      </p:sp>
      <p:sp>
        <p:nvSpPr>
          <p:cNvPr id="254" name="Servomoteurs"/>
          <p:cNvSpPr/>
          <p:nvPr/>
        </p:nvSpPr>
        <p:spPr>
          <a:xfrm>
            <a:off x="10482205" y="221675"/>
            <a:ext cx="1949302" cy="104239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Servomoteurs</a:t>
            </a:r>
          </a:p>
        </p:txBody>
      </p:sp>
      <p:sp>
        <p:nvSpPr>
          <p:cNvPr id="255" name="Définir la position que les composants doivent prendre"/>
          <p:cNvSpPr/>
          <p:nvPr/>
        </p:nvSpPr>
        <p:spPr>
          <a:xfrm>
            <a:off x="6756697" y="241300"/>
            <a:ext cx="2642312" cy="104394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Définir la position que les composants doivent prendre</a:t>
            </a:r>
          </a:p>
        </p:txBody>
      </p:sp>
      <p:sp>
        <p:nvSpPr>
          <p:cNvPr id="256" name="Mettre les composants en mouvement"/>
          <p:cNvSpPr/>
          <p:nvPr/>
        </p:nvSpPr>
        <p:spPr>
          <a:xfrm>
            <a:off x="6745932" y="1371600"/>
            <a:ext cx="2799606" cy="719088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Mettre les composants en mouvement</a:t>
            </a:r>
          </a:p>
        </p:txBody>
      </p:sp>
      <p:sp>
        <p:nvSpPr>
          <p:cNvPr id="257" name="Coordonner les actions nécessaires au changement de couleur"/>
          <p:cNvSpPr/>
          <p:nvPr/>
        </p:nvSpPr>
        <p:spPr>
          <a:xfrm>
            <a:off x="6743997" y="2877197"/>
            <a:ext cx="2899396" cy="1246868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Coordonner les actions nécessaires au changement de couleur</a:t>
            </a:r>
          </a:p>
        </p:txBody>
      </p:sp>
      <p:sp>
        <p:nvSpPr>
          <p:cNvPr id="258" name="Exécuter les actions nécessaires au changement de couleur"/>
          <p:cNvSpPr/>
          <p:nvPr/>
        </p:nvSpPr>
        <p:spPr>
          <a:xfrm>
            <a:off x="6731781" y="4196928"/>
            <a:ext cx="2923828" cy="149334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Exécuter les actions nécessaires au changement de couleur</a:t>
            </a:r>
          </a:p>
        </p:txBody>
      </p:sp>
      <p:sp>
        <p:nvSpPr>
          <p:cNvPr id="259" name="Communiquer à l’utilisateur"/>
          <p:cNvSpPr/>
          <p:nvPr/>
        </p:nvSpPr>
        <p:spPr>
          <a:xfrm>
            <a:off x="6756697" y="5777248"/>
            <a:ext cx="2253507" cy="827387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Communiquer à l’utilisateur</a:t>
            </a:r>
          </a:p>
        </p:txBody>
      </p:sp>
      <p:sp>
        <p:nvSpPr>
          <p:cNvPr id="260" name="LED"/>
          <p:cNvSpPr/>
          <p:nvPr/>
        </p:nvSpPr>
        <p:spPr>
          <a:xfrm>
            <a:off x="10556217" y="4349894"/>
            <a:ext cx="1286670" cy="104090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LED</a:t>
            </a:r>
          </a:p>
        </p:txBody>
      </p:sp>
      <p:sp>
        <p:nvSpPr>
          <p:cNvPr id="261" name="générer les titres"/>
          <p:cNvSpPr/>
          <p:nvPr/>
        </p:nvSpPr>
        <p:spPr>
          <a:xfrm>
            <a:off x="4214998" y="6363185"/>
            <a:ext cx="2022401" cy="78135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générer les titres</a:t>
            </a:r>
          </a:p>
        </p:txBody>
      </p:sp>
      <p:sp>
        <p:nvSpPr>
          <p:cNvPr id="262" name="Afficher les titres"/>
          <p:cNvSpPr/>
          <p:nvPr/>
        </p:nvSpPr>
        <p:spPr>
          <a:xfrm>
            <a:off x="4214998" y="7234165"/>
            <a:ext cx="2451101" cy="719089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Afficher les titres</a:t>
            </a:r>
          </a:p>
        </p:txBody>
      </p:sp>
      <p:sp>
        <p:nvSpPr>
          <p:cNvPr id="263" name="Moniteur Série"/>
          <p:cNvSpPr/>
          <p:nvPr/>
        </p:nvSpPr>
        <p:spPr>
          <a:xfrm>
            <a:off x="10556217" y="7099222"/>
            <a:ext cx="1286670" cy="104239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Moniteur Série</a:t>
            </a:r>
          </a:p>
        </p:txBody>
      </p:sp>
      <p:sp>
        <p:nvSpPr>
          <p:cNvPr id="264" name="Ligne"/>
          <p:cNvSpPr/>
          <p:nvPr/>
        </p:nvSpPr>
        <p:spPr>
          <a:xfrm flipV="1">
            <a:off x="6407713" y="3383928"/>
            <a:ext cx="1" cy="28699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5" name="Tiges"/>
          <p:cNvSpPr/>
          <p:nvPr/>
        </p:nvSpPr>
        <p:spPr>
          <a:xfrm>
            <a:off x="10494168" y="1548030"/>
            <a:ext cx="1286670" cy="82738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Tiges</a:t>
            </a:r>
          </a:p>
        </p:txBody>
      </p:sp>
      <p:sp>
        <p:nvSpPr>
          <p:cNvPr id="266" name="Feutre"/>
          <p:cNvSpPr/>
          <p:nvPr/>
        </p:nvSpPr>
        <p:spPr>
          <a:xfrm>
            <a:off x="10482205" y="2491893"/>
            <a:ext cx="1798375" cy="104239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Feutre</a:t>
            </a:r>
          </a:p>
        </p:txBody>
      </p:sp>
      <p:sp>
        <p:nvSpPr>
          <p:cNvPr id="267" name="Faire de la musique"/>
          <p:cNvSpPr/>
          <p:nvPr/>
        </p:nvSpPr>
        <p:spPr>
          <a:xfrm>
            <a:off x="2486567" y="8624748"/>
            <a:ext cx="1453576" cy="92412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Faire de la musique</a:t>
            </a:r>
          </a:p>
        </p:txBody>
      </p:sp>
      <p:sp>
        <p:nvSpPr>
          <p:cNvPr id="268" name="générer la musique"/>
          <p:cNvSpPr/>
          <p:nvPr/>
        </p:nvSpPr>
        <p:spPr>
          <a:xfrm>
            <a:off x="4214998" y="8209791"/>
            <a:ext cx="2022401" cy="78135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générer la musique</a:t>
            </a:r>
          </a:p>
        </p:txBody>
      </p:sp>
      <p:sp>
        <p:nvSpPr>
          <p:cNvPr id="269" name="générer le son"/>
          <p:cNvSpPr/>
          <p:nvPr/>
        </p:nvSpPr>
        <p:spPr>
          <a:xfrm>
            <a:off x="4214998" y="9140150"/>
            <a:ext cx="2451101" cy="57137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générer le son</a:t>
            </a:r>
          </a:p>
        </p:txBody>
      </p:sp>
      <p:sp>
        <p:nvSpPr>
          <p:cNvPr id="270" name="Enceinte"/>
          <p:cNvSpPr/>
          <p:nvPr/>
        </p:nvSpPr>
        <p:spPr>
          <a:xfrm>
            <a:off x="10556217" y="8342207"/>
            <a:ext cx="1286670" cy="124686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Enceinte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cquérir"/>
          <p:cNvSpPr/>
          <p:nvPr/>
        </p:nvSpPr>
        <p:spPr>
          <a:xfrm>
            <a:off x="2320521" y="1638300"/>
            <a:ext cx="1650803" cy="61138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Acquérir</a:t>
            </a:r>
          </a:p>
        </p:txBody>
      </p:sp>
      <p:sp>
        <p:nvSpPr>
          <p:cNvPr id="273" name="Traiter"/>
          <p:cNvSpPr/>
          <p:nvPr/>
        </p:nvSpPr>
        <p:spPr>
          <a:xfrm>
            <a:off x="5046560" y="1638300"/>
            <a:ext cx="1650802" cy="61138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Traiter</a:t>
            </a:r>
          </a:p>
        </p:txBody>
      </p:sp>
      <p:sp>
        <p:nvSpPr>
          <p:cNvPr id="274" name="Communiquer"/>
          <p:cNvSpPr/>
          <p:nvPr/>
        </p:nvSpPr>
        <p:spPr>
          <a:xfrm>
            <a:off x="7772598" y="1638300"/>
            <a:ext cx="2462710" cy="61138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Communiquer</a:t>
            </a:r>
          </a:p>
        </p:txBody>
      </p:sp>
      <p:sp>
        <p:nvSpPr>
          <p:cNvPr id="275" name="Alimenter"/>
          <p:cNvSpPr/>
          <p:nvPr/>
        </p:nvSpPr>
        <p:spPr>
          <a:xfrm>
            <a:off x="698698" y="5359400"/>
            <a:ext cx="1752006" cy="6113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Alimenter </a:t>
            </a:r>
          </a:p>
        </p:txBody>
      </p:sp>
      <p:sp>
        <p:nvSpPr>
          <p:cNvPr id="276" name="Distribuer"/>
          <p:cNvSpPr/>
          <p:nvPr/>
        </p:nvSpPr>
        <p:spPr>
          <a:xfrm>
            <a:off x="3035498" y="5359400"/>
            <a:ext cx="1752006" cy="6113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Distribuer</a:t>
            </a:r>
          </a:p>
        </p:txBody>
      </p:sp>
      <p:sp>
        <p:nvSpPr>
          <p:cNvPr id="277" name="Convertir"/>
          <p:cNvSpPr/>
          <p:nvPr/>
        </p:nvSpPr>
        <p:spPr>
          <a:xfrm>
            <a:off x="5372298" y="5359400"/>
            <a:ext cx="1752006" cy="6113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Convertir</a:t>
            </a:r>
          </a:p>
        </p:txBody>
      </p:sp>
      <p:sp>
        <p:nvSpPr>
          <p:cNvPr id="278" name="Transmettre"/>
          <p:cNvSpPr/>
          <p:nvPr/>
        </p:nvSpPr>
        <p:spPr>
          <a:xfrm>
            <a:off x="7620198" y="5359400"/>
            <a:ext cx="1752006" cy="6113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Transmettre</a:t>
            </a:r>
          </a:p>
        </p:txBody>
      </p:sp>
      <p:sp>
        <p:nvSpPr>
          <p:cNvPr id="279" name="Chaine d'information"/>
          <p:cNvSpPr txBox="1"/>
          <p:nvPr/>
        </p:nvSpPr>
        <p:spPr>
          <a:xfrm>
            <a:off x="594867" y="213970"/>
            <a:ext cx="31790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7598FF"/>
                </a:solidFill>
              </a:defRPr>
            </a:lvl1pPr>
          </a:lstStyle>
          <a:p>
            <a:r>
              <a:t>Chaine d'information</a:t>
            </a:r>
          </a:p>
        </p:txBody>
      </p:sp>
      <p:sp>
        <p:nvSpPr>
          <p:cNvPr id="280" name="Chaine d’énergie"/>
          <p:cNvSpPr txBox="1"/>
          <p:nvPr/>
        </p:nvSpPr>
        <p:spPr>
          <a:xfrm>
            <a:off x="512754" y="8062351"/>
            <a:ext cx="258348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FF3B41"/>
                </a:solidFill>
              </a:defRPr>
            </a:lvl1pPr>
          </a:lstStyle>
          <a:p>
            <a:r>
              <a:t>Chaine d’énergie</a:t>
            </a:r>
          </a:p>
        </p:txBody>
      </p:sp>
      <p:sp>
        <p:nvSpPr>
          <p:cNvPr id="281" name="Agir sur la MO"/>
          <p:cNvSpPr/>
          <p:nvPr/>
        </p:nvSpPr>
        <p:spPr>
          <a:xfrm>
            <a:off x="10477698" y="4861470"/>
            <a:ext cx="1752006" cy="160724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Agir sur la MO</a:t>
            </a:r>
          </a:p>
        </p:txBody>
      </p:sp>
      <p:sp>
        <p:nvSpPr>
          <p:cNvPr id="282" name="Ligne"/>
          <p:cNvSpPr/>
          <p:nvPr/>
        </p:nvSpPr>
        <p:spPr>
          <a:xfrm>
            <a:off x="11353700" y="4092495"/>
            <a:ext cx="1" cy="733506"/>
          </a:xfrm>
          <a:prstGeom prst="line">
            <a:avLst/>
          </a:prstGeom>
          <a:ln w="114300">
            <a:solidFill>
              <a:srgbClr val="32F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3" name="Ligne"/>
          <p:cNvSpPr/>
          <p:nvPr/>
        </p:nvSpPr>
        <p:spPr>
          <a:xfrm>
            <a:off x="11353700" y="6516885"/>
            <a:ext cx="1" cy="733506"/>
          </a:xfrm>
          <a:prstGeom prst="line">
            <a:avLst/>
          </a:prstGeom>
          <a:ln w="114300">
            <a:solidFill>
              <a:srgbClr val="32F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4" name="Ligne"/>
          <p:cNvSpPr/>
          <p:nvPr/>
        </p:nvSpPr>
        <p:spPr>
          <a:xfrm>
            <a:off x="1792181" y="1813374"/>
            <a:ext cx="435565" cy="27200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5" name="Ordre de…"/>
          <p:cNvSpPr txBox="1"/>
          <p:nvPr/>
        </p:nvSpPr>
        <p:spPr>
          <a:xfrm>
            <a:off x="31010" y="1162375"/>
            <a:ext cx="1661669" cy="104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Ordre de</a:t>
            </a:r>
          </a:p>
          <a:p>
            <a:pPr>
              <a:defRPr sz="2000"/>
            </a:pPr>
            <a:r>
              <a:t> dessiner de</a:t>
            </a:r>
          </a:p>
          <a:p>
            <a:pPr>
              <a:defRPr sz="2000"/>
            </a:pPr>
            <a:r>
              <a:t> l’utilisateur</a:t>
            </a:r>
          </a:p>
        </p:txBody>
      </p:sp>
      <p:sp>
        <p:nvSpPr>
          <p:cNvPr id="286" name="Bouton…"/>
          <p:cNvSpPr txBox="1"/>
          <p:nvPr/>
        </p:nvSpPr>
        <p:spPr>
          <a:xfrm>
            <a:off x="2526797" y="2375225"/>
            <a:ext cx="1238251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Bouton</a:t>
            </a:r>
          </a:p>
          <a:p>
            <a:pPr>
              <a:defRPr sz="2000"/>
            </a:pPr>
            <a:r>
              <a:t> poussoir</a:t>
            </a:r>
          </a:p>
        </p:txBody>
      </p:sp>
      <p:sp>
        <p:nvSpPr>
          <p:cNvPr id="287" name="Plaque…"/>
          <p:cNvSpPr txBox="1"/>
          <p:nvPr/>
        </p:nvSpPr>
        <p:spPr>
          <a:xfrm>
            <a:off x="5043285" y="2375225"/>
            <a:ext cx="1657351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Plaque</a:t>
            </a:r>
          </a:p>
          <a:p>
            <a:pPr>
              <a:defRPr sz="2000"/>
            </a:pPr>
            <a:r>
              <a:t> Arduino uno</a:t>
            </a:r>
          </a:p>
        </p:txBody>
      </p:sp>
      <p:sp>
        <p:nvSpPr>
          <p:cNvPr id="288" name="Plaque…"/>
          <p:cNvSpPr txBox="1"/>
          <p:nvPr/>
        </p:nvSpPr>
        <p:spPr>
          <a:xfrm>
            <a:off x="8175277" y="2375225"/>
            <a:ext cx="1657351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Plaque</a:t>
            </a:r>
          </a:p>
          <a:p>
            <a:pPr>
              <a:defRPr sz="2000"/>
            </a:pPr>
            <a:r>
              <a:t> Arduino uno</a:t>
            </a:r>
          </a:p>
        </p:txBody>
      </p:sp>
      <p:sp>
        <p:nvSpPr>
          <p:cNvPr id="289" name="Ligne"/>
          <p:cNvSpPr/>
          <p:nvPr/>
        </p:nvSpPr>
        <p:spPr>
          <a:xfrm flipH="1">
            <a:off x="6184399" y="2438814"/>
            <a:ext cx="2054810" cy="2807924"/>
          </a:xfrm>
          <a:prstGeom prst="line">
            <a:avLst/>
          </a:prstGeom>
          <a:ln w="114300">
            <a:solidFill>
              <a:srgbClr val="FFA01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0" name="Ordre de mettre…"/>
          <p:cNvSpPr txBox="1"/>
          <p:nvPr/>
        </p:nvSpPr>
        <p:spPr>
          <a:xfrm>
            <a:off x="7110376" y="3639092"/>
            <a:ext cx="2771649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DA014"/>
                </a:solidFill>
              </a:defRPr>
            </a:pPr>
            <a:r>
              <a:t>Ordre de mettre</a:t>
            </a:r>
          </a:p>
          <a:p>
            <a:pPr>
              <a:defRPr sz="2000">
                <a:solidFill>
                  <a:srgbClr val="FDA014"/>
                </a:solidFill>
              </a:defRPr>
            </a:pPr>
            <a:r>
              <a:t> le bas en mouvement</a:t>
            </a:r>
          </a:p>
        </p:txBody>
      </p:sp>
      <p:sp>
        <p:nvSpPr>
          <p:cNvPr id="291" name="Réseau…"/>
          <p:cNvSpPr txBox="1"/>
          <p:nvPr/>
        </p:nvSpPr>
        <p:spPr>
          <a:xfrm>
            <a:off x="1028346" y="6083625"/>
            <a:ext cx="1092709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Réseau</a:t>
            </a:r>
          </a:p>
          <a:p>
            <a:pPr>
              <a:defRPr sz="2000"/>
            </a:pPr>
            <a:r>
              <a:t>EDF</a:t>
            </a:r>
          </a:p>
        </p:txBody>
      </p:sp>
      <p:sp>
        <p:nvSpPr>
          <p:cNvPr id="292" name="Ordinateur et plaque Arduino"/>
          <p:cNvSpPr txBox="1"/>
          <p:nvPr/>
        </p:nvSpPr>
        <p:spPr>
          <a:xfrm>
            <a:off x="3085062" y="6097849"/>
            <a:ext cx="1652877" cy="104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Ordinateur et plaque Arduino</a:t>
            </a:r>
          </a:p>
        </p:txBody>
      </p:sp>
      <p:sp>
        <p:nvSpPr>
          <p:cNvPr id="293" name="Servomoteurs"/>
          <p:cNvSpPr txBox="1"/>
          <p:nvPr/>
        </p:nvSpPr>
        <p:spPr>
          <a:xfrm>
            <a:off x="5339615" y="6083625"/>
            <a:ext cx="1817371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Servomoteurs</a:t>
            </a:r>
          </a:p>
        </p:txBody>
      </p:sp>
      <p:sp>
        <p:nvSpPr>
          <p:cNvPr id="294" name="Tiges en PVC…"/>
          <p:cNvSpPr txBox="1"/>
          <p:nvPr/>
        </p:nvSpPr>
        <p:spPr>
          <a:xfrm>
            <a:off x="7597040" y="6083625"/>
            <a:ext cx="1798321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Tiges en PVC</a:t>
            </a:r>
          </a:p>
          <a:p>
            <a:pPr>
              <a:defRPr sz="2000"/>
            </a:pPr>
            <a:r>
              <a:t>et feutre</a:t>
            </a:r>
          </a:p>
        </p:txBody>
      </p:sp>
      <p:sp>
        <p:nvSpPr>
          <p:cNvPr id="295" name="Feuille…"/>
          <p:cNvSpPr txBox="1"/>
          <p:nvPr/>
        </p:nvSpPr>
        <p:spPr>
          <a:xfrm>
            <a:off x="10780524" y="3129910"/>
            <a:ext cx="1146354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Feuille</a:t>
            </a:r>
          </a:p>
          <a:p>
            <a:r>
              <a:t>vierge</a:t>
            </a:r>
          </a:p>
        </p:txBody>
      </p:sp>
      <p:sp>
        <p:nvSpPr>
          <p:cNvPr id="296" name="Feuille…"/>
          <p:cNvSpPr txBox="1"/>
          <p:nvPr/>
        </p:nvSpPr>
        <p:spPr>
          <a:xfrm>
            <a:off x="10647631" y="7298560"/>
            <a:ext cx="141213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Feuille</a:t>
            </a:r>
          </a:p>
          <a:p>
            <a:r>
              <a:t>dessinée</a:t>
            </a:r>
          </a:p>
        </p:txBody>
      </p:sp>
      <p:sp>
        <p:nvSpPr>
          <p:cNvPr id="297" name="Ligne"/>
          <p:cNvSpPr/>
          <p:nvPr/>
        </p:nvSpPr>
        <p:spPr>
          <a:xfrm flipV="1">
            <a:off x="3145922" y="2259726"/>
            <a:ext cx="1" cy="2124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8" name="Ligne"/>
          <p:cNvSpPr/>
          <p:nvPr/>
        </p:nvSpPr>
        <p:spPr>
          <a:xfrm flipV="1">
            <a:off x="5871960" y="2259726"/>
            <a:ext cx="1" cy="2124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9" name="Ligne"/>
          <p:cNvSpPr/>
          <p:nvPr/>
        </p:nvSpPr>
        <p:spPr>
          <a:xfrm flipV="1">
            <a:off x="9003952" y="2259726"/>
            <a:ext cx="1" cy="2124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0" name="Ligne"/>
          <p:cNvSpPr/>
          <p:nvPr/>
        </p:nvSpPr>
        <p:spPr>
          <a:xfrm flipV="1">
            <a:off x="1574700" y="5968126"/>
            <a:ext cx="1" cy="2124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1" name="Ligne"/>
          <p:cNvSpPr/>
          <p:nvPr/>
        </p:nvSpPr>
        <p:spPr>
          <a:xfrm flipV="1">
            <a:off x="3911500" y="5968126"/>
            <a:ext cx="1" cy="2124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2" name="Ligne"/>
          <p:cNvSpPr/>
          <p:nvPr/>
        </p:nvSpPr>
        <p:spPr>
          <a:xfrm flipV="1">
            <a:off x="6248300" y="5968126"/>
            <a:ext cx="1" cy="2124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3" name="Ligne"/>
          <p:cNvSpPr/>
          <p:nvPr/>
        </p:nvSpPr>
        <p:spPr>
          <a:xfrm flipV="1">
            <a:off x="8496200" y="5968126"/>
            <a:ext cx="1" cy="2124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4" name="Ligne"/>
          <p:cNvSpPr/>
          <p:nvPr/>
        </p:nvSpPr>
        <p:spPr>
          <a:xfrm>
            <a:off x="4017096" y="1943992"/>
            <a:ext cx="983691" cy="1"/>
          </a:xfrm>
          <a:prstGeom prst="line">
            <a:avLst/>
          </a:prstGeom>
          <a:ln w="63500">
            <a:solidFill>
              <a:srgbClr val="06A2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5" name="Ligne"/>
          <p:cNvSpPr/>
          <p:nvPr/>
        </p:nvSpPr>
        <p:spPr>
          <a:xfrm>
            <a:off x="6743134" y="1987029"/>
            <a:ext cx="983692" cy="1"/>
          </a:xfrm>
          <a:prstGeom prst="line">
            <a:avLst/>
          </a:prstGeom>
          <a:ln w="63500">
            <a:solidFill>
              <a:srgbClr val="06A2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6" name="Ligne"/>
          <p:cNvSpPr/>
          <p:nvPr/>
        </p:nvSpPr>
        <p:spPr>
          <a:xfrm>
            <a:off x="2464389" y="5665092"/>
            <a:ext cx="575892" cy="1"/>
          </a:xfrm>
          <a:prstGeom prst="line">
            <a:avLst/>
          </a:prstGeom>
          <a:ln w="63500">
            <a:solidFill>
              <a:srgbClr val="EE220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7" name="Ligne"/>
          <p:cNvSpPr/>
          <p:nvPr/>
        </p:nvSpPr>
        <p:spPr>
          <a:xfrm>
            <a:off x="4735727" y="5665092"/>
            <a:ext cx="575892" cy="1"/>
          </a:xfrm>
          <a:prstGeom prst="line">
            <a:avLst/>
          </a:prstGeom>
          <a:ln w="63500">
            <a:solidFill>
              <a:srgbClr val="EE220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8" name="Ligne"/>
          <p:cNvSpPr/>
          <p:nvPr/>
        </p:nvSpPr>
        <p:spPr>
          <a:xfrm>
            <a:off x="7007066" y="5665092"/>
            <a:ext cx="575891" cy="1"/>
          </a:xfrm>
          <a:prstGeom prst="line">
            <a:avLst/>
          </a:prstGeom>
          <a:ln w="63500">
            <a:solidFill>
              <a:srgbClr val="EE220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9" name="Ligne"/>
          <p:cNvSpPr/>
          <p:nvPr/>
        </p:nvSpPr>
        <p:spPr>
          <a:xfrm>
            <a:off x="9409445" y="5665092"/>
            <a:ext cx="983691" cy="1"/>
          </a:xfrm>
          <a:prstGeom prst="line">
            <a:avLst/>
          </a:prstGeom>
          <a:ln w="63500">
            <a:solidFill>
              <a:srgbClr val="EE220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0" name="Énergie électrique…"/>
          <p:cNvSpPr txBox="1"/>
          <p:nvPr/>
        </p:nvSpPr>
        <p:spPr>
          <a:xfrm>
            <a:off x="1862307" y="4693463"/>
            <a:ext cx="1826896" cy="55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 i="1"/>
            </a:pPr>
            <a:r>
              <a:t>Énergie électrique</a:t>
            </a:r>
          </a:p>
          <a:p>
            <a:pPr>
              <a:defRPr sz="1500" i="1"/>
            </a:pPr>
            <a:r>
              <a:t>alternative 230V</a:t>
            </a:r>
          </a:p>
        </p:txBody>
      </p:sp>
      <p:sp>
        <p:nvSpPr>
          <p:cNvPr id="311" name="Énergie électrique…"/>
          <p:cNvSpPr txBox="1"/>
          <p:nvPr/>
        </p:nvSpPr>
        <p:spPr>
          <a:xfrm>
            <a:off x="4110225" y="4693463"/>
            <a:ext cx="1826896" cy="55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 i="1"/>
            </a:pPr>
            <a:r>
              <a:t>Énergie électrique</a:t>
            </a:r>
          </a:p>
          <a:p>
            <a:pPr>
              <a:defRPr sz="1500" i="1"/>
            </a:pPr>
            <a:r>
              <a:t>continue 5V</a:t>
            </a:r>
          </a:p>
        </p:txBody>
      </p:sp>
      <p:sp>
        <p:nvSpPr>
          <p:cNvPr id="312" name="Énergie mécanique…"/>
          <p:cNvSpPr txBox="1"/>
          <p:nvPr/>
        </p:nvSpPr>
        <p:spPr>
          <a:xfrm>
            <a:off x="6449889" y="4693463"/>
            <a:ext cx="1922146" cy="55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 i="1"/>
            </a:pPr>
            <a:r>
              <a:t>Énergie mécanique</a:t>
            </a:r>
          </a:p>
          <a:p>
            <a:pPr>
              <a:defRPr sz="1500" i="1"/>
            </a:pPr>
            <a:r>
              <a:t>de rotation</a:t>
            </a:r>
          </a:p>
        </p:txBody>
      </p:sp>
      <p:sp>
        <p:nvSpPr>
          <p:cNvPr id="313" name="Énergie mécanique…"/>
          <p:cNvSpPr txBox="1"/>
          <p:nvPr/>
        </p:nvSpPr>
        <p:spPr>
          <a:xfrm>
            <a:off x="8850005" y="4485862"/>
            <a:ext cx="1543130" cy="78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 i="1"/>
            </a:pPr>
            <a:r>
              <a:t>Énergie mécanique</a:t>
            </a:r>
          </a:p>
          <a:p>
            <a:pPr>
              <a:defRPr sz="1500" i="1"/>
            </a:pPr>
            <a:r>
              <a:t>de translation</a:t>
            </a:r>
          </a:p>
        </p:txBody>
      </p:sp>
      <p:sp>
        <p:nvSpPr>
          <p:cNvPr id="314" name="Ligne"/>
          <p:cNvSpPr/>
          <p:nvPr/>
        </p:nvSpPr>
        <p:spPr>
          <a:xfrm flipV="1">
            <a:off x="10290060" y="1526575"/>
            <a:ext cx="432981" cy="43298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5" name="Informations sur le changement de couleur et sur le titre communiqués à l’utilisateur grâce au monteur série et à la LED"/>
          <p:cNvSpPr txBox="1"/>
          <p:nvPr/>
        </p:nvSpPr>
        <p:spPr>
          <a:xfrm>
            <a:off x="9967876" y="180715"/>
            <a:ext cx="2771649" cy="1302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Informations sur le changement de couleur et sur le titre communiqués à l’utilisateur grâce au monteur série et à la LED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Modélisation Geo-Gebra"/>
          <p:cNvSpPr txBox="1"/>
          <p:nvPr/>
        </p:nvSpPr>
        <p:spPr>
          <a:xfrm>
            <a:off x="-732486" y="112370"/>
            <a:ext cx="46399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/>
            <a:r>
              <a:t>      Modélisation Geo-Gebra</a:t>
            </a:r>
          </a:p>
        </p:txBody>
      </p:sp>
      <p:pic>
        <p:nvPicPr>
          <p:cNvPr id="318" name="Capture d’écran 2018-03-31 à 23.21.48.png" descr="Capture d’écran 2018-03-31 à 23.21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3566" y="1240541"/>
            <a:ext cx="11273468" cy="6880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PresentationFormat>Personnalisé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Black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Famille BRON</dc:creator>
  <cp:lastModifiedBy>Famille BRON</cp:lastModifiedBy>
  <cp:revision>1</cp:revision>
  <dcterms:modified xsi:type="dcterms:W3CDTF">2018-04-02T20:24:04Z</dcterms:modified>
</cp:coreProperties>
</file>