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7246" y="827314"/>
            <a:ext cx="9792879" cy="3558417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курсу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«Прогнозирование конечных свойств новых материалов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(композиционных материалов)»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807131"/>
            <a:ext cx="7197726" cy="984068"/>
          </a:xfrm>
        </p:spPr>
        <p:txBody>
          <a:bodyPr>
            <a:normAutofit fontScale="850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Новикова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209641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227687"/>
            <a:ext cx="10131425" cy="1456267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391" y="334336"/>
            <a:ext cx="10609836" cy="6158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необходима: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 данных к диапазону от 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1 с помощью методов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fit_transform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распределения данных по характеристикам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32" y="4131922"/>
            <a:ext cx="4815767" cy="25445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60" y="4142239"/>
            <a:ext cx="4411747" cy="2535608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3309257" y="3753394"/>
            <a:ext cx="1297577" cy="42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7794171" y="3753394"/>
            <a:ext cx="1314995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9803" y="3808251"/>
            <a:ext cx="220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нормализации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1086" y="3808251"/>
            <a:ext cx="251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нормализации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27" y="1850585"/>
            <a:ext cx="11589500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5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0546" y="609600"/>
            <a:ext cx="9392619" cy="96078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плотности ядра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425027"/>
            <a:ext cx="5436197" cy="26808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55" y="2425027"/>
            <a:ext cx="5285133" cy="2680803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3409122" y="1401417"/>
            <a:ext cx="2712875" cy="8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331226" y="1421296"/>
            <a:ext cx="2405270" cy="89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13891"/>
            <a:ext cx="2261812" cy="49991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208" y="1815902"/>
            <a:ext cx="2566638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8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783956" cy="1456267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между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переменными 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(от нормализации не зависит)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7754" y="1932818"/>
            <a:ext cx="5220049" cy="46654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1932817"/>
            <a:ext cx="5971953" cy="4627009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матрица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156791" y="2226365"/>
            <a:ext cx="268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попарные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рассеяния точек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рассеяния точек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131" y="2226363"/>
            <a:ext cx="24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корреляции</a:t>
            </a:r>
          </a:p>
        </p:txBody>
      </p:sp>
    </p:spTree>
    <p:extLst>
      <p:ext uri="{BB962C8B-B14F-4D97-AF65-F5344CB8AC3E}">
        <p14:creationId xmlns:p14="http://schemas.microsoft.com/office/powerpoint/2010/main" val="370848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/>
          <p:cNvSpPr/>
          <p:nvPr/>
        </p:nvSpPr>
        <p:spPr>
          <a:xfrm>
            <a:off x="26710" y="-12085"/>
            <a:ext cx="2916271" cy="256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392693" y="2234608"/>
            <a:ext cx="2857404" cy="281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9402417" y="89452"/>
            <a:ext cx="2703443" cy="1842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949" y="47576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Регрессионные модели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2653748" y="400312"/>
            <a:ext cx="2226366" cy="67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17" idx="0"/>
          </p:cNvCxnSpPr>
          <p:nvPr/>
        </p:nvCxnSpPr>
        <p:spPr>
          <a:xfrm flipH="1">
            <a:off x="5840757" y="1580322"/>
            <a:ext cx="92904" cy="127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6778487" y="566530"/>
            <a:ext cx="2733261" cy="41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1" y="183048"/>
            <a:ext cx="284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К-ближайших соседей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700" y="2855849"/>
            <a:ext cx="299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33451" y="415622"/>
            <a:ext cx="28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7" y="1431235"/>
            <a:ext cx="4064144" cy="209715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179" y="4085198"/>
            <a:ext cx="4791635" cy="2461602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793" y="1442134"/>
            <a:ext cx="4806067" cy="24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525538" cy="6858000"/>
          </a:xfrm>
        </p:spPr>
        <p:txBody>
          <a:bodyPr>
            <a:normAutofit fontScale="90000"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обучения регрессионных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16640"/>
              </p:ext>
            </p:extLst>
          </p:nvPr>
        </p:nvGraphicFramePr>
        <p:xfrm>
          <a:off x="616227" y="647581"/>
          <a:ext cx="9303027" cy="6087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99146">
                  <a:extLst>
                    <a:ext uri="{9D8B030D-6E8A-4147-A177-3AD203B41FA5}">
                      <a16:colId xmlns:a16="http://schemas.microsoft.com/office/drawing/2014/main" val="1218201568"/>
                    </a:ext>
                  </a:extLst>
                </a:gridCol>
                <a:gridCol w="1188200">
                  <a:extLst>
                    <a:ext uri="{9D8B030D-6E8A-4147-A177-3AD203B41FA5}">
                      <a16:colId xmlns:a16="http://schemas.microsoft.com/office/drawing/2014/main" val="3687473859"/>
                    </a:ext>
                  </a:extLst>
                </a:gridCol>
                <a:gridCol w="1135683">
                  <a:extLst>
                    <a:ext uri="{9D8B030D-6E8A-4147-A177-3AD203B41FA5}">
                      <a16:colId xmlns:a16="http://schemas.microsoft.com/office/drawing/2014/main" val="2543982949"/>
                    </a:ext>
                  </a:extLst>
                </a:gridCol>
                <a:gridCol w="1220084">
                  <a:extLst>
                    <a:ext uri="{9D8B030D-6E8A-4147-A177-3AD203B41FA5}">
                      <a16:colId xmlns:a16="http://schemas.microsoft.com/office/drawing/2014/main" val="2056973550"/>
                    </a:ext>
                  </a:extLst>
                </a:gridCol>
                <a:gridCol w="1659914">
                  <a:extLst>
                    <a:ext uri="{9D8B030D-6E8A-4147-A177-3AD203B41FA5}">
                      <a16:colId xmlns:a16="http://schemas.microsoft.com/office/drawing/2014/main" val="1032870719"/>
                    </a:ext>
                  </a:extLst>
                </a:gridCol>
              </a:tblGrid>
              <a:tr h="345251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предсказание модуля прочности при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растяжении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79047"/>
                  </a:ext>
                </a:extLst>
              </a:tr>
              <a:tr h="6905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Регрессор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обучения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предсказания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3833898429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K-neighbors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0,183449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0,050883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0,182488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-0,219121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3510015445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0,171868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0,044716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0,526752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-0,071368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3287804497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 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0,248599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0,091008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-1,180501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1675151949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K-NeighborsRegressor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0,168217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0,042331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0,009954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-0,014218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1944305181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 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0,169481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0,043328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0,568759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-0,038117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1906047906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DecisionTreeRegressor 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0,168297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0,043227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0,012818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-0,0357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2419267790"/>
                  </a:ext>
                </a:extLst>
              </a:tr>
              <a:tr h="345251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предсказание модуля упругости при растяжении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015355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K-neighbors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0,183449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0,050883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0,182488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-0,219121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2459060159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0,171868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0,044716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0,526752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-0,071368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2622299849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 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0,230268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0,080363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-0,925442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1465010759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K-NeighborsRegressor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0,168217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0,042331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0,009954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-0,014218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2724498737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 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0,167851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0,042488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0,253002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-0,017993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4286499071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DecisionTreeRegressor 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0,167691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0,042342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0,007042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-0,0144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102689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9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486"/>
            <a:ext cx="10131425" cy="1456267"/>
          </a:xfrm>
        </p:spPr>
        <p:txBody>
          <a:bodyPr>
            <a:norm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сеть, </a:t>
            </a: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рекомендующая соотношение </a:t>
            </a:r>
            <a:b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«матрица-наполнитель»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783" y="1787571"/>
            <a:ext cx="5406562" cy="2854003"/>
          </a:xfrm>
          <a:prstGeom prst="rect">
            <a:avLst/>
          </a:prstGeom>
        </p:spPr>
      </p:pic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3410161"/>
              </p:ext>
            </p:extLst>
          </p:nvPr>
        </p:nvGraphicFramePr>
        <p:xfrm>
          <a:off x="775253" y="5253210"/>
          <a:ext cx="4244007" cy="1405731"/>
        </p:xfrm>
        <a:graphic>
          <a:graphicData uri="http://schemas.openxmlformats.org/drawingml/2006/table">
            <a:tbl>
              <a:tblPr firstRow="1" firstCol="1" bandRow="1"/>
              <a:tblGrid>
                <a:gridCol w="914399">
                  <a:extLst>
                    <a:ext uri="{9D8B030D-6E8A-4147-A177-3AD203B41FA5}">
                      <a16:colId xmlns:a16="http://schemas.microsoft.com/office/drawing/2014/main" val="3518378049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233983894"/>
                    </a:ext>
                  </a:extLst>
                </a:gridCol>
                <a:gridCol w="1227355">
                  <a:extLst>
                    <a:ext uri="{9D8B030D-6E8A-4147-A177-3AD203B41FA5}">
                      <a16:colId xmlns:a16="http://schemas.microsoft.com/office/drawing/2014/main" val="49176247"/>
                    </a:ext>
                  </a:extLst>
                </a:gridCol>
                <a:gridCol w="1148097">
                  <a:extLst>
                    <a:ext uri="{9D8B030D-6E8A-4147-A177-3AD203B41FA5}">
                      <a16:colId xmlns:a16="http://schemas.microsoft.com/office/drawing/2014/main" val="585412846"/>
                    </a:ext>
                  </a:extLst>
                </a:gridCol>
              </a:tblGrid>
              <a:tr h="4685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760114"/>
                  </a:ext>
                </a:extLst>
              </a:tr>
              <a:tr h="4685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NS_train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0,149377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0,035242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0,019493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032319"/>
                  </a:ext>
                </a:extLst>
              </a:tr>
              <a:tr h="4685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NS_test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0,151042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0,034279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0.,018879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047283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609600"/>
            <a:ext cx="6309691" cy="5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95202" y="529658"/>
            <a:ext cx="6135324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1411" y="278674"/>
            <a:ext cx="644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Композитный материал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многокомпонентный материал, состоящий из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двух или более компонентов с существенно различными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которые, в сочетании, приводят к появлению нового материала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новыми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характеристиками, отличными от характеристик отдельных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1" y="1871799"/>
            <a:ext cx="5204460" cy="2887980"/>
          </a:xfrm>
          <a:prstGeom prst="rect">
            <a:avLst/>
          </a:prstGeom>
        </p:spPr>
      </p:pic>
      <p:pic>
        <p:nvPicPr>
          <p:cNvPr id="1026" name="Picture 2" descr="https://fsd.videouroki.net/html/2018/08/17/v_5b767a4e2aa32/img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106" y="5111931"/>
            <a:ext cx="1762245" cy="132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0.slide-share.ru/s_slide/c9c31943db3f76ed8788e554377b755a/af66cf38-30aa-488c-bdea-ad5fb5035c0f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564" y="3187121"/>
            <a:ext cx="6301297" cy="35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7" y="278674"/>
            <a:ext cx="3256561" cy="244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ВКР :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-приложение, ПРОГНОЗИРУЮЩЕЕ свойства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композиционных материалов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0304" y="2690707"/>
            <a:ext cx="10131425" cy="364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ВКР:</a:t>
            </a:r>
          </a:p>
          <a:p>
            <a:endParaRPr 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 основы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несколько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 для прогноза модуля упругости при растяжении и прочности при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растяжении.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нейронную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 для прогноза соотношения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«матрица-наполнитель».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3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9821485" cy="1094509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Аналитическая часть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886302"/>
            <a:ext cx="4962298" cy="3649662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906087" y="3732415"/>
            <a:ext cx="548640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2385751" y="4572000"/>
            <a:ext cx="324198" cy="44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03" y="1704109"/>
            <a:ext cx="5405212" cy="11661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80" y="2886302"/>
            <a:ext cx="4867952" cy="36496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1" y="1512916"/>
            <a:ext cx="509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типа задачи машинного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выбор алгоритмов решения задачи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80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/>
          <p:cNvSpPr/>
          <p:nvPr/>
        </p:nvSpPr>
        <p:spPr>
          <a:xfrm>
            <a:off x="10924792" y="5783122"/>
            <a:ext cx="1219200" cy="972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0129541" y="1051827"/>
            <a:ext cx="1404851" cy="1354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85801" y="4272742"/>
            <a:ext cx="1866206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оценки качества аппроксимации моделей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609" y="2216744"/>
            <a:ext cx="10131425" cy="3649133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b="1" dirty="0" smtClean="0"/>
              <a:t>МАЕ</a:t>
            </a:r>
            <a:endParaRPr lang="ru-RU" sz="2400" b="1" dirty="0"/>
          </a:p>
          <a:p>
            <a:pPr marL="0" indent="0" algn="ctr">
              <a:buNone/>
            </a:pPr>
            <a:r>
              <a:rPr lang="en-US" sz="2400" b="1" dirty="0" smtClean="0"/>
              <a:t>MSE</a:t>
            </a:r>
            <a:endParaRPr lang="en-US" sz="2400" b="1" dirty="0"/>
          </a:p>
          <a:p>
            <a:pPr marL="0" indent="0" algn="ctr">
              <a:buNone/>
            </a:pPr>
            <a:r>
              <a:rPr lang="en-US" sz="2400" b="1" dirty="0" smtClean="0"/>
              <a:t>R2</a:t>
            </a:r>
            <a:endParaRPr lang="en-US" sz="2400" b="1" dirty="0"/>
          </a:p>
          <a:p>
            <a:endParaRPr lang="ru-RU" dirty="0"/>
          </a:p>
        </p:txBody>
      </p:sp>
      <p:sp>
        <p:nvSpPr>
          <p:cNvPr id="5" name="Овальная выноска 4"/>
          <p:cNvSpPr/>
          <p:nvPr/>
        </p:nvSpPr>
        <p:spPr>
          <a:xfrm>
            <a:off x="393896" y="2216744"/>
            <a:ext cx="3849285" cy="2306226"/>
          </a:xfrm>
          <a:prstGeom prst="wedgeEllipseCallout">
            <a:avLst>
              <a:gd name="adj1" fmla="val 77178"/>
              <a:gd name="adj2" fmla="val 20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вычисляет среднеквадратичную разницу между прогнозируемыми значениями и фактическими значениями</a:t>
            </a:r>
          </a:p>
        </p:txBody>
      </p:sp>
      <p:sp>
        <p:nvSpPr>
          <p:cNvPr id="6" name="Овальная выноска 5"/>
          <p:cNvSpPr/>
          <p:nvPr/>
        </p:nvSpPr>
        <p:spPr>
          <a:xfrm rot="220038">
            <a:off x="5997539" y="4317756"/>
            <a:ext cx="5556593" cy="2241951"/>
          </a:xfrm>
          <a:prstGeom prst="wedgeEllipseCallout">
            <a:avLst>
              <a:gd name="adj1" fmla="val -56261"/>
              <a:gd name="adj2" fmla="val -40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доля дисперсии (вариации) целевой переменной</a:t>
            </a:r>
          </a:p>
        </p:txBody>
      </p:sp>
      <p:sp>
        <p:nvSpPr>
          <p:cNvPr id="7" name="Овальная выноска 6"/>
          <p:cNvSpPr/>
          <p:nvPr/>
        </p:nvSpPr>
        <p:spPr>
          <a:xfrm rot="436075">
            <a:off x="5849640" y="1734800"/>
            <a:ext cx="5893066" cy="1925552"/>
          </a:xfrm>
          <a:prstGeom prst="wedgeEllipseCallout">
            <a:avLst>
              <a:gd name="adj1" fmla="val -46582"/>
              <a:gd name="adj2" fmla="val 50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вычисляет среднюю абсолютную разницу между прогнозируемыми значениями и фактическими значениями в наборе данных</a:t>
            </a:r>
          </a:p>
        </p:txBody>
      </p:sp>
      <p:sp>
        <p:nvSpPr>
          <p:cNvPr id="13" name="Стрелка вправо 12"/>
          <p:cNvSpPr/>
          <p:nvPr/>
        </p:nvSpPr>
        <p:spPr>
          <a:xfrm>
            <a:off x="989814" y="4846320"/>
            <a:ext cx="340222" cy="2912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10228083" y="1663606"/>
            <a:ext cx="368218" cy="2594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11123628" y="6213446"/>
            <a:ext cx="302227" cy="2250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77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ьная выноска 14"/>
          <p:cNvSpPr/>
          <p:nvPr/>
        </p:nvSpPr>
        <p:spPr>
          <a:xfrm>
            <a:off x="3626284" y="3567633"/>
            <a:ext cx="5903827" cy="1372199"/>
          </a:xfrm>
          <a:prstGeom prst="wedgeEllipseCallout">
            <a:avLst>
              <a:gd name="adj1" fmla="val -51171"/>
              <a:gd name="adj2" fmla="val 67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1215" y="947651"/>
            <a:ext cx="3669636" cy="353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641" y="609600"/>
            <a:ext cx="10488585" cy="779768"/>
          </a:xfrm>
        </p:spPr>
        <p:txBody>
          <a:bodyPr>
            <a:normAutofit fontScale="90000"/>
          </a:bodyPr>
          <a:lstStyle/>
          <a:p>
            <a:r>
              <a:rPr lang="ru-RU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часть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x_bp.Xlsx</a:t>
            </a:r>
            <a:r>
              <a:rPr lang="ru-RU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размер: 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1023</a:t>
            </a:r>
            <a:r>
              <a:rPr lang="ru-RU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строки и 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столбцов:</a:t>
            </a:r>
            <a:endParaRPr lang="ru-RU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41" y="1397307"/>
            <a:ext cx="8950440" cy="12562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09444" y="2661533"/>
            <a:ext cx="10307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X_nup.xlsx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РАЗМЕР: 1040 строк и 4 столбца: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8" y="3077147"/>
            <a:ext cx="3333403" cy="1212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8768" y="5152536"/>
            <a:ext cx="1794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по индексу (тип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1023 строки и 13 столбцов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45095" y="4460050"/>
            <a:ext cx="332509" cy="624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-222077" y="5030566"/>
            <a:ext cx="2244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первых неинформативных столбцов в каждом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1797019" y="5544348"/>
            <a:ext cx="450677" cy="269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644" y="5244938"/>
            <a:ext cx="8276522" cy="11370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37353" y="3988533"/>
            <a:ext cx="366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объединяются только те значения, которые можно найти в обеих таблицах,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 отбрасываются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4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ьная выноска 6"/>
          <p:cNvSpPr/>
          <p:nvPr/>
        </p:nvSpPr>
        <p:spPr>
          <a:xfrm>
            <a:off x="5627802" y="3966633"/>
            <a:ext cx="5995447" cy="2887605"/>
          </a:xfrm>
          <a:prstGeom prst="wedgeEllipseCallout">
            <a:avLst>
              <a:gd name="adj1" fmla="val -91884"/>
              <a:gd name="adj2" fmla="val -33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ьная выноска 3"/>
          <p:cNvSpPr/>
          <p:nvPr/>
        </p:nvSpPr>
        <p:spPr>
          <a:xfrm>
            <a:off x="103695" y="763572"/>
            <a:ext cx="4958498" cy="2773787"/>
          </a:xfrm>
          <a:prstGeom prst="wedgeEllipseCallout">
            <a:avLst>
              <a:gd name="adj1" fmla="val 25958"/>
              <a:gd name="adj2" fmla="val 55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7469"/>
            <a:ext cx="10131425" cy="70142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данных: все числовые, пропусков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 (и по функции, и по тепловой карте)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уникальных значений: почти все, кроме угла нашивки (0 и 90 градусов)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85" y="1106069"/>
            <a:ext cx="2856280" cy="20719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58" y="4367171"/>
            <a:ext cx="2498087" cy="1987579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87301" y="4760536"/>
            <a:ext cx="4216769" cy="1941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Угол нашивки –к бинарным 0 и 1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496586" y="5791200"/>
            <a:ext cx="1131216" cy="468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23" y="6025366"/>
            <a:ext cx="4080848" cy="32938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897" y="277671"/>
            <a:ext cx="2912883" cy="33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ьная выноска 6"/>
          <p:cNvSpPr/>
          <p:nvPr/>
        </p:nvSpPr>
        <p:spPr>
          <a:xfrm>
            <a:off x="1791093" y="886120"/>
            <a:ext cx="5165888" cy="1706251"/>
          </a:xfrm>
          <a:prstGeom prst="wedgeEllipseCallout">
            <a:avLst>
              <a:gd name="adj1" fmla="val 61101"/>
              <a:gd name="adj2" fmla="val 92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4285" y="1117076"/>
            <a:ext cx="3082564" cy="1164211"/>
          </a:xfrm>
        </p:spPr>
        <p:txBody>
          <a:bodyPr>
            <a:normAutofit fontScale="90000"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колонки – 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медианное значения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(они близки)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581" y="444713"/>
            <a:ext cx="4128647" cy="36496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8" y="2735887"/>
            <a:ext cx="4555553" cy="3900927"/>
          </a:xfrm>
          <a:prstGeom prst="rect">
            <a:avLst/>
          </a:prstGeom>
        </p:spPr>
      </p:pic>
      <p:sp>
        <p:nvSpPr>
          <p:cNvPr id="10" name="Овальная выноска 9"/>
          <p:cNvSpPr/>
          <p:nvPr/>
        </p:nvSpPr>
        <p:spPr>
          <a:xfrm>
            <a:off x="5354425" y="4572000"/>
            <a:ext cx="4403479" cy="1442301"/>
          </a:xfrm>
          <a:prstGeom prst="wedgeEllipseCallout">
            <a:avLst>
              <a:gd name="adj1" fmla="val -59581"/>
              <a:gd name="adj2" fmla="val -53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Гистограммы распределения каждой переменной – Гаусс…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ьная выноска 5"/>
          <p:cNvSpPr/>
          <p:nvPr/>
        </p:nvSpPr>
        <p:spPr>
          <a:xfrm>
            <a:off x="2368105" y="1782294"/>
            <a:ext cx="5703216" cy="4996206"/>
          </a:xfrm>
          <a:prstGeom prst="wedgeEllipseCallout">
            <a:avLst>
              <a:gd name="adj1" fmla="val -58540"/>
              <a:gd name="adj2" fmla="val -50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8543040" cy="1436015"/>
          </a:xfrm>
        </p:spPr>
        <p:txBody>
          <a:bodyPr>
            <a:noAutofit/>
          </a:bodyPr>
          <a:lstStyle/>
          <a:p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масштабирование данных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scaler = 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удаление выбросов: «ящик с усами», </a:t>
            </a:r>
            <a:r>
              <a:rPr lang="ru-RU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межквартильные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интервалы - трижды</a:t>
            </a:r>
            <a:b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246" y="2936875"/>
            <a:ext cx="4622934" cy="2571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39561" y="5973547"/>
            <a:ext cx="350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выбросов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933" y="5291563"/>
            <a:ext cx="1195797" cy="11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5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604</TotalTime>
  <Words>482</Words>
  <Application>Microsoft Office PowerPoint</Application>
  <PresentationFormat>Широкоэкранный</PresentationFormat>
  <Paragraphs>146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Небеса</vt:lpstr>
      <vt:lpstr>ВЫПУСКНАЯ КВАЛИФИКАЦИОННАЯ РАБОТА  по курсу  «Data Science»     Тема: «Прогнозирование конечных свойств новых материалов  (композиционных материалов)» </vt:lpstr>
      <vt:lpstr>Презентация PowerPoint</vt:lpstr>
      <vt:lpstr>Цель ВКР :   Flask-приложение, ПРОГНОЗИРУЮЩЕЕ свойства новых композиционных материалов</vt:lpstr>
      <vt:lpstr>Аналитическая часть</vt:lpstr>
      <vt:lpstr>Метрики для оценки качества аппроксимации моделей</vt:lpstr>
      <vt:lpstr>ПРАКтическая часть  Первый датасет: x_bp.Xlsx, размер: 1023 строки и 11 столбцов:</vt:lpstr>
      <vt:lpstr>Разведочный анализ данных</vt:lpstr>
      <vt:lpstr>для каждой колонки –   Среднее и медианное значения   (они близки)</vt:lpstr>
      <vt:lpstr>* масштабирование данных scaler = minmaxscaler()  * удаление выбросов: «ящик с усами», межквартильные интервалы - трижды </vt:lpstr>
      <vt:lpstr>предобработка данных  </vt:lpstr>
      <vt:lpstr>Оценка плотности ядра</vt:lpstr>
      <vt:lpstr>оценка связи между переменными   (от нормализации не зависит) </vt:lpstr>
      <vt:lpstr>Регрессионные модели</vt:lpstr>
      <vt:lpstr>Результаты обучения регрессионных моделей                  </vt:lpstr>
      <vt:lpstr>Нейронная сеть,  рекомендующая соотношение  «матрица-наполнитель»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   Тема: «Прогнозирование конечных свойств новых материалов  (композиционных материалов)»</dc:title>
  <dc:creator>RePack by Diakov</dc:creator>
  <cp:lastModifiedBy>RePack by Diakov</cp:lastModifiedBy>
  <cp:revision>54</cp:revision>
  <dcterms:created xsi:type="dcterms:W3CDTF">2023-03-27T15:27:25Z</dcterms:created>
  <dcterms:modified xsi:type="dcterms:W3CDTF">2023-03-28T14:35:59Z</dcterms:modified>
</cp:coreProperties>
</file>