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26" r:id="rId5"/>
    <p:sldId id="258" r:id="rId6"/>
    <p:sldId id="327" r:id="rId7"/>
    <p:sldId id="295" r:id="rId8"/>
    <p:sldId id="333" r:id="rId9"/>
    <p:sldId id="278" r:id="rId10"/>
    <p:sldId id="343" r:id="rId11"/>
    <p:sldId id="335" r:id="rId12"/>
    <p:sldId id="345" r:id="rId13"/>
    <p:sldId id="334" r:id="rId14"/>
    <p:sldId id="346" r:id="rId15"/>
    <p:sldId id="336" r:id="rId16"/>
    <p:sldId id="344" r:id="rId17"/>
    <p:sldId id="337" r:id="rId18"/>
    <p:sldId id="329" r:id="rId19"/>
    <p:sldId id="338" r:id="rId20"/>
    <p:sldId id="296" r:id="rId21"/>
    <p:sldId id="339" r:id="rId22"/>
    <p:sldId id="340" r:id="rId23"/>
    <p:sldId id="290" r:id="rId24"/>
    <p:sldId id="341" r:id="rId25"/>
    <p:sldId id="342" r:id="rId26"/>
    <p:sldId id="347" r:id="rId27"/>
    <p:sldId id="328"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DC688F-0288-4899-8493-49856B5EA606}">
          <p14:sldIdLst>
            <p14:sldId id="326"/>
            <p14:sldId id="258"/>
            <p14:sldId id="327"/>
            <p14:sldId id="295"/>
            <p14:sldId id="333"/>
            <p14:sldId id="278"/>
            <p14:sldId id="343"/>
            <p14:sldId id="335"/>
            <p14:sldId id="345"/>
            <p14:sldId id="334"/>
            <p14:sldId id="346"/>
            <p14:sldId id="336"/>
            <p14:sldId id="344"/>
            <p14:sldId id="337"/>
            <p14:sldId id="329"/>
            <p14:sldId id="338"/>
            <p14:sldId id="296"/>
            <p14:sldId id="339"/>
            <p14:sldId id="340"/>
            <p14:sldId id="290"/>
            <p14:sldId id="341"/>
            <p14:sldId id="342"/>
            <p14:sldId id="347"/>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B7F3F-1D34-481E-AB31-9B86B950158B}" v="83" dt="2020-12-04T23:35:27.8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660"/>
  </p:normalViewPr>
  <p:slideViewPr>
    <p:cSldViewPr snapToGrid="0">
      <p:cViewPr>
        <p:scale>
          <a:sx n="90" d="100"/>
          <a:sy n="90" d="100"/>
        </p:scale>
        <p:origin x="240"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27/11/2022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20</a:t>
            </a:fld>
            <a:endParaRPr lang="es-ES"/>
          </a:p>
        </p:txBody>
      </p:sp>
    </p:spTree>
    <p:extLst>
      <p:ext uri="{BB962C8B-B14F-4D97-AF65-F5344CB8AC3E}">
        <p14:creationId xmlns:p14="http://schemas.microsoft.com/office/powerpoint/2010/main" val="275419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21</a:t>
            </a:fld>
            <a:endParaRPr lang="es-ES"/>
          </a:p>
        </p:txBody>
      </p:sp>
    </p:spTree>
    <p:extLst>
      <p:ext uri="{BB962C8B-B14F-4D97-AF65-F5344CB8AC3E}">
        <p14:creationId xmlns:p14="http://schemas.microsoft.com/office/powerpoint/2010/main" val="318339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22</a:t>
            </a:fld>
            <a:endParaRPr lang="es-ES"/>
          </a:p>
        </p:txBody>
      </p:sp>
    </p:spTree>
    <p:extLst>
      <p:ext uri="{BB962C8B-B14F-4D97-AF65-F5344CB8AC3E}">
        <p14:creationId xmlns:p14="http://schemas.microsoft.com/office/powerpoint/2010/main" val="145096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23</a:t>
            </a:fld>
            <a:endParaRPr lang="es-ES"/>
          </a:p>
        </p:txBody>
      </p:sp>
    </p:spTree>
    <p:extLst>
      <p:ext uri="{BB962C8B-B14F-4D97-AF65-F5344CB8AC3E}">
        <p14:creationId xmlns:p14="http://schemas.microsoft.com/office/powerpoint/2010/main" val="266262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27/11/2022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27/11/2022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27/11/2022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27/11/2022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27/11/2022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294995" y="867192"/>
            <a:ext cx="123731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a:t>
            </a:r>
            <a:r>
              <a:rPr kumimoji="0" lang="es-MX" sz="2800" b="0" i="0" u="none" strike="noStrike" kern="1200" cap="none" spc="0" normalizeH="0" baseline="0" noProof="0" dirty="0">
                <a:ln>
                  <a:noFill/>
                </a:ln>
                <a:solidFill>
                  <a:prstClr val="black"/>
                </a:solidFill>
                <a:effectLst/>
                <a:uLnTx/>
                <a:uFillTx/>
                <a:latin typeface="Aharoni"/>
                <a:ea typeface="+mn-ea"/>
                <a:cs typeface="Aharoni"/>
              </a:rPr>
              <a:t>DOMINIO DEL UNIVERSO: EMPRESA DE AGUA POTABLE</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8BA8465E-0F28-4E28-83C0-F769920DE515}"/>
              </a:ext>
            </a:extLst>
          </p:cNvPr>
          <p:cNvSpPr txBox="1"/>
          <p:nvPr/>
        </p:nvSpPr>
        <p:spPr>
          <a:xfrm>
            <a:off x="529737" y="5402874"/>
            <a:ext cx="490039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Universidad Laica Eloy Alfaro de Manabí</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Carrera Tecnología de la Información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Gestión de Base de Datos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Estudiante: Lucas Cevallos Hele Gabriela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Curso: 5”A”</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lumMod val="95000"/>
                    <a:lumOff val="5000"/>
                  </a:prstClr>
                </a:solidFill>
                <a:effectLst/>
                <a:uLnTx/>
                <a:uFillTx/>
                <a:latin typeface="Calibri" panose="020F0502020204030204"/>
                <a:ea typeface="+mn-ea"/>
                <a:cs typeface="Calibri"/>
              </a:rPr>
              <a:t>Fuente: </a:t>
            </a:r>
            <a:r>
              <a:rPr kumimoji="0" lang="es-ES" sz="1800" b="0" i="0" u="sng" strike="noStrike" kern="1200" cap="none" spc="0" normalizeH="0" baseline="0" noProof="0">
                <a:ln>
                  <a:noFill/>
                </a:ln>
                <a:solidFill>
                  <a:prstClr val="black">
                    <a:lumMod val="95000"/>
                    <a:lumOff val="5000"/>
                  </a:prstClr>
                </a:solidFill>
                <a:effectLst/>
                <a:uLnTx/>
                <a:uFillTx/>
                <a:latin typeface="Calibri" panose="020F0502020204030204"/>
                <a:ea typeface="+mn-lt"/>
                <a:cs typeface="Calibri" panose="020F0502020204030204"/>
              </a:rPr>
              <a:t>Propia</a:t>
            </a:r>
            <a:endParaRPr kumimoji="0" lang="es-ES" sz="1800" b="0" i="0" u="none" strike="noStrike" kern="1200" cap="none" spc="0" normalizeH="0" baseline="0" noProof="0">
              <a:ln>
                <a:noFill/>
              </a:ln>
              <a:solidFill>
                <a:prstClr val="black">
                  <a:lumMod val="95000"/>
                  <a:lumOff val="5000"/>
                </a:prstClr>
              </a:solidFill>
              <a:effectLst/>
              <a:uLnTx/>
              <a:uFillTx/>
              <a:latin typeface="Calibri" panose="020F0502020204030204"/>
              <a:ea typeface="+mn-ea"/>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709292" y="1709555"/>
            <a:ext cx="1057549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600" b="0" i="0" u="none" strike="noStrike" kern="1200" cap="none" spc="0" normalizeH="0" baseline="0" noProof="0" dirty="0">
              <a:ln>
                <a:noFill/>
              </a:ln>
              <a:solidFill>
                <a:srgbClr val="E7E6E6">
                  <a:lumMod val="25000"/>
                </a:srgbClr>
              </a:solidFill>
              <a:effectLst/>
              <a:uLnTx/>
              <a:uFillTx/>
              <a:latin typeface="Cooper Black"/>
              <a:ea typeface="+mn-ea"/>
              <a:cs typeface="Aharoni"/>
            </a:endParaRPr>
          </a:p>
          <a:p>
            <a:pPr marL="457200" marR="0" lvl="0" indent="-457200" algn="just" defTabSz="914400" rtl="0" eaLnBrk="1" fontAlgn="auto" latinLnBrk="0" hangingPunct="1">
              <a:lnSpc>
                <a:spcPct val="100000"/>
              </a:lnSpc>
              <a:spcBef>
                <a:spcPts val="0"/>
              </a:spcBef>
              <a:spcAft>
                <a:spcPts val="0"/>
              </a:spcAft>
              <a:buClrTx/>
              <a:buSzTx/>
              <a:buFontTx/>
              <a:buChar char="-"/>
              <a:tabLst/>
              <a:defRPr/>
            </a:pP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Analizar y r</a:t>
            </a:r>
            <a:r>
              <a:rPr kumimoji="0" lang="es-ES" sz="2600" b="0" i="0" u="none" strike="noStrike" kern="1200" cap="none" spc="0" normalizeH="0" baseline="0" noProof="0" dirty="0" err="1">
                <a:ln>
                  <a:noFill/>
                </a:ln>
                <a:solidFill>
                  <a:srgbClr val="E7E6E6">
                    <a:lumMod val="25000"/>
                  </a:srgbClr>
                </a:solidFill>
                <a:effectLst/>
                <a:uLnTx/>
                <a:uFillTx/>
                <a:latin typeface="Cooper Black"/>
                <a:ea typeface="+mn-ea"/>
                <a:cs typeface="Aharoni"/>
              </a:rPr>
              <a:t>ealizar</a:t>
            </a:r>
            <a:r>
              <a:rPr kumimoji="0" lang="es-ES" sz="2600" b="0" i="0" u="none" strike="noStrike" kern="1200" cap="none" spc="0" normalizeH="0" baseline="0" noProof="0" dirty="0">
                <a:ln>
                  <a:noFill/>
                </a:ln>
                <a:solidFill>
                  <a:srgbClr val="E7E6E6">
                    <a:lumMod val="25000"/>
                  </a:srgbClr>
                </a:solidFill>
                <a:effectLst/>
                <a:uLnTx/>
                <a:uFillTx/>
                <a:latin typeface="Cooper Black"/>
                <a:ea typeface="+mn-ea"/>
                <a:cs typeface="Aharoni"/>
              </a:rPr>
              <a:t> un análisis de los procesos de una empresa de agua potable tomando en cuenta </a:t>
            </a:r>
            <a:r>
              <a:rPr lang="es-EC" sz="2600" dirty="0">
                <a:solidFill>
                  <a:srgbClr val="E7E6E6">
                    <a:lumMod val="25000"/>
                  </a:srgbClr>
                </a:solidFill>
                <a:latin typeface="Cooper Black"/>
                <a:cs typeface="Aharoni"/>
              </a:rPr>
              <a:t>la </a:t>
            </a: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practica de los conocimientos obtenidos al realizar algunas consultas mediante </a:t>
            </a:r>
            <a:r>
              <a:rPr lang="es-EC" sz="2600" dirty="0">
                <a:solidFill>
                  <a:srgbClr val="E7E6E6">
                    <a:lumMod val="25000"/>
                  </a:srgbClr>
                </a:solidFill>
                <a:latin typeface="Cooper Black"/>
                <a:cs typeface="Aharoni"/>
              </a:rPr>
              <a:t>el diseño de </a:t>
            </a: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bases de datos</a:t>
            </a:r>
          </a:p>
          <a:p>
            <a:pPr marR="0" lvl="0" algn="just" defTabSz="914400" rtl="0" eaLnBrk="1" fontAlgn="auto" latinLnBrk="0" hangingPunct="1">
              <a:lnSpc>
                <a:spcPct val="100000"/>
              </a:lnSpc>
              <a:spcBef>
                <a:spcPts val="0"/>
              </a:spcBef>
              <a:spcAft>
                <a:spcPts val="0"/>
              </a:spcAft>
              <a:buClrTx/>
              <a:buSzTx/>
              <a:tabLst/>
              <a:defRPr/>
            </a:pPr>
            <a:endPar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endParaRPr>
          </a:p>
          <a:p>
            <a:pPr marL="449263" marR="0" lvl="0" indent="-449263" algn="just" defTabSz="914400" rtl="0" eaLnBrk="1" fontAlgn="auto" latinLnBrk="0" hangingPunct="1">
              <a:lnSpc>
                <a:spcPct val="100000"/>
              </a:lnSpc>
              <a:spcBef>
                <a:spcPts val="0"/>
              </a:spcBef>
              <a:spcAft>
                <a:spcPts val="0"/>
              </a:spcAft>
              <a:buClrTx/>
              <a:buSzTx/>
              <a:buFontTx/>
              <a:buChar char="-"/>
              <a:tabLst/>
              <a:defRPr/>
            </a:pP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Realizar un trigger, cursor, procedimiento almacenado y reporte para diferentes ámbitos en la </a:t>
            </a:r>
            <a:r>
              <a:rPr lang="es-EC" sz="2600" dirty="0">
                <a:solidFill>
                  <a:srgbClr val="E7E6E6">
                    <a:lumMod val="25000"/>
                  </a:srgbClr>
                </a:solidFill>
                <a:latin typeface="Cooper Black"/>
                <a:cs typeface="Aharoni"/>
              </a:rPr>
              <a:t>gestión de b</a:t>
            </a: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ase de datos.</a:t>
            </a: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
        <p:nvSpPr>
          <p:cNvPr id="10" name="CuadroTexto 9">
            <a:extLst>
              <a:ext uri="{FF2B5EF4-FFF2-40B4-BE49-F238E27FC236}">
                <a16:creationId xmlns:a16="http://schemas.microsoft.com/office/drawing/2014/main" id="{441159BC-642A-4606-AEC0-1E3DC53D48BA}"/>
              </a:ext>
            </a:extLst>
          </p:cNvPr>
          <p:cNvSpPr txBox="1"/>
          <p:nvPr/>
        </p:nvSpPr>
        <p:spPr>
          <a:xfrm>
            <a:off x="-181146" y="282417"/>
            <a:ext cx="11222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TEMA: TRIGGER</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uadroTexto 11">
            <a:extLst>
              <a:ext uri="{FF2B5EF4-FFF2-40B4-BE49-F238E27FC236}">
                <a16:creationId xmlns:a16="http://schemas.microsoft.com/office/drawing/2014/main" id="{BFABEB2C-D8CD-456C-8645-6485FA70F3AF}"/>
              </a:ext>
            </a:extLst>
          </p:cNvPr>
          <p:cNvSpPr txBox="1"/>
          <p:nvPr/>
        </p:nvSpPr>
        <p:spPr>
          <a:xfrm>
            <a:off x="907218" y="1760501"/>
            <a:ext cx="996871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600" b="0" i="0" u="sng" strike="noStrike" kern="1200" cap="none" spc="0" normalizeH="0" baseline="0" noProof="0" dirty="0">
                <a:ln>
                  <a:noFill/>
                </a:ln>
                <a:solidFill>
                  <a:srgbClr val="E7E6E6">
                    <a:lumMod val="25000"/>
                  </a:srgbClr>
                </a:solidFill>
                <a:effectLst/>
                <a:uLnTx/>
                <a:uFillTx/>
                <a:latin typeface="Cooper Black"/>
                <a:ea typeface="+mn-ea"/>
                <a:cs typeface="Aharoni"/>
              </a:rPr>
              <a:t>OBJETIVO:</a:t>
            </a:r>
            <a:endParaRPr kumimoji="0" lang="es-ES" sz="1800" b="0" i="0" u="sng"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279330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Tercer Consulta</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369332"/>
          </a:xfrm>
          <a:prstGeom prst="rect">
            <a:avLst/>
          </a:prstGeom>
          <a:noFill/>
        </p:spPr>
        <p:txBody>
          <a:bodyPr wrap="square">
            <a:spAutoFit/>
          </a:bodyPr>
          <a:lstStyle/>
          <a:p>
            <a:pPr marL="285750" indent="-285750" algn="just" rtl="0" fontAlgn="base">
              <a:buFont typeface="Wingdings" panose="05000000000000000000" pitchFamily="2" charset="2"/>
              <a:buChar char="§"/>
            </a:pPr>
            <a:r>
              <a:rPr lang="es-ES" sz="1800" i="0" u="sng" dirty="0">
                <a:effectLst/>
                <a:latin typeface="Calibri" panose="020F0502020204030204" pitchFamily="34" charset="0"/>
              </a:rPr>
              <a:t>Histórico tipo de facturación por año, ubicación y cantidad de facturas por tipo.</a:t>
            </a:r>
          </a:p>
        </p:txBody>
      </p:sp>
      <p:pic>
        <p:nvPicPr>
          <p:cNvPr id="5" name="Imagen 4">
            <a:extLst>
              <a:ext uri="{FF2B5EF4-FFF2-40B4-BE49-F238E27FC236}">
                <a16:creationId xmlns:a16="http://schemas.microsoft.com/office/drawing/2014/main" id="{AC7EB11A-7885-20D9-27A7-A347163F1BB5}"/>
              </a:ext>
            </a:extLst>
          </p:cNvPr>
          <p:cNvPicPr>
            <a:picLocks noChangeAspect="1"/>
          </p:cNvPicPr>
          <p:nvPr/>
        </p:nvPicPr>
        <p:blipFill rotWithShape="1">
          <a:blip r:embed="rId3"/>
          <a:srcRect l="4662" t="6247"/>
          <a:stretch/>
        </p:blipFill>
        <p:spPr>
          <a:xfrm>
            <a:off x="1390261" y="2599469"/>
            <a:ext cx="8873412" cy="3896634"/>
          </a:xfrm>
          <a:prstGeom prst="rect">
            <a:avLst/>
          </a:prstGeom>
        </p:spPr>
      </p:pic>
    </p:spTree>
    <p:extLst>
      <p:ext uri="{BB962C8B-B14F-4D97-AF65-F5344CB8AC3E}">
        <p14:creationId xmlns:p14="http://schemas.microsoft.com/office/powerpoint/2010/main" val="2138439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Tercer Consulta</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646331"/>
          </a:xfrm>
          <a:prstGeom prst="rect">
            <a:avLst/>
          </a:prstGeom>
          <a:noFill/>
        </p:spPr>
        <p:txBody>
          <a:bodyPr wrap="square">
            <a:spAutoFit/>
          </a:bodyPr>
          <a:lstStyle/>
          <a:p>
            <a:pPr marL="285750" indent="-285750" algn="just" fontAlgn="base">
              <a:buFont typeface="Wingdings" panose="05000000000000000000" pitchFamily="2" charset="2"/>
              <a:buChar char="§"/>
            </a:pPr>
            <a:r>
              <a:rPr lang="es-ES" sz="1800" i="0" u="sng" dirty="0">
                <a:effectLst/>
                <a:latin typeface="Calibri" panose="020F0502020204030204" pitchFamily="34" charset="0"/>
              </a:rPr>
              <a:t>Histórico tipo de facturación por año, ubicación y cantidad de facturas por tipo.</a:t>
            </a:r>
          </a:p>
          <a:p>
            <a:pPr algn="just" rtl="0" fontAlgn="base"/>
            <a:endParaRPr lang="es-ES" sz="1800" b="0" i="0" dirty="0">
              <a:solidFill>
                <a:srgbClr val="000000"/>
              </a:solidFill>
              <a:effectLst/>
              <a:latin typeface="Calibri" panose="020F0502020204030204" pitchFamily="34" charset="0"/>
            </a:endParaRPr>
          </a:p>
        </p:txBody>
      </p:sp>
      <p:pic>
        <p:nvPicPr>
          <p:cNvPr id="4" name="Imagen 3">
            <a:extLst>
              <a:ext uri="{FF2B5EF4-FFF2-40B4-BE49-F238E27FC236}">
                <a16:creationId xmlns:a16="http://schemas.microsoft.com/office/drawing/2014/main" id="{BB5FF6C9-FB21-7E26-BC5A-D93B5B5CE28F}"/>
              </a:ext>
            </a:extLst>
          </p:cNvPr>
          <p:cNvPicPr>
            <a:picLocks noChangeAspect="1"/>
          </p:cNvPicPr>
          <p:nvPr/>
        </p:nvPicPr>
        <p:blipFill>
          <a:blip r:embed="rId3"/>
          <a:stretch>
            <a:fillRect/>
          </a:stretch>
        </p:blipFill>
        <p:spPr>
          <a:xfrm>
            <a:off x="1575786" y="2297593"/>
            <a:ext cx="8016055" cy="3795872"/>
          </a:xfrm>
          <a:prstGeom prst="rect">
            <a:avLst/>
          </a:prstGeom>
        </p:spPr>
      </p:pic>
    </p:spTree>
    <p:extLst>
      <p:ext uri="{BB962C8B-B14F-4D97-AF65-F5344CB8AC3E}">
        <p14:creationId xmlns:p14="http://schemas.microsoft.com/office/powerpoint/2010/main" val="124904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Cuarta Consulta</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400110"/>
          </a:xfrm>
          <a:prstGeom prst="rect">
            <a:avLst/>
          </a:prstGeom>
          <a:noFill/>
        </p:spPr>
        <p:txBody>
          <a:bodyPr wrap="square">
            <a:spAutoFit/>
          </a:bodyPr>
          <a:lstStyle/>
          <a:p>
            <a:pPr marL="285750" indent="-285750" algn="just" rtl="0" fontAlgn="base">
              <a:buFont typeface="Wingdings" panose="05000000000000000000" pitchFamily="2" charset="2"/>
              <a:buChar char="§"/>
            </a:pPr>
            <a:r>
              <a:rPr lang="es-ES" sz="2000" i="0" u="sng" dirty="0">
                <a:effectLst/>
                <a:latin typeface="Calibri" panose="020F0502020204030204" pitchFamily="34" charset="0"/>
              </a:rPr>
              <a:t>Cantidad de dinero consumido por técnicos en instalaciones en cada sector en cada año.</a:t>
            </a:r>
            <a:endParaRPr kumimoji="0" lang="es-EC" sz="2000" i="0" u="sng" strike="noStrike" kern="1200" cap="none" spc="0" normalizeH="0" baseline="0" noProof="0" dirty="0">
              <a:ln>
                <a:noFill/>
              </a:ln>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AEB810CE-D9C0-498E-F29C-CE97ACCC1340}"/>
              </a:ext>
            </a:extLst>
          </p:cNvPr>
          <p:cNvPicPr>
            <a:picLocks noChangeAspect="1"/>
          </p:cNvPicPr>
          <p:nvPr/>
        </p:nvPicPr>
        <p:blipFill rotWithShape="1">
          <a:blip r:embed="rId3"/>
          <a:srcRect l="4735" t="7710" r="3689"/>
          <a:stretch/>
        </p:blipFill>
        <p:spPr>
          <a:xfrm>
            <a:off x="1558212" y="2540798"/>
            <a:ext cx="9901659" cy="4170784"/>
          </a:xfrm>
          <a:prstGeom prst="rect">
            <a:avLst/>
          </a:prstGeom>
        </p:spPr>
      </p:pic>
    </p:spTree>
    <p:extLst>
      <p:ext uri="{BB962C8B-B14F-4D97-AF65-F5344CB8AC3E}">
        <p14:creationId xmlns:p14="http://schemas.microsoft.com/office/powerpoint/2010/main" val="185691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Cuarta Consulta</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400110"/>
          </a:xfrm>
          <a:prstGeom prst="rect">
            <a:avLst/>
          </a:prstGeom>
          <a:noFill/>
        </p:spPr>
        <p:txBody>
          <a:bodyPr wrap="square">
            <a:spAutoFit/>
          </a:bodyPr>
          <a:lstStyle/>
          <a:p>
            <a:pPr marL="285750" indent="-285750" algn="just" rtl="0" fontAlgn="base">
              <a:buFont typeface="Wingdings" panose="05000000000000000000" pitchFamily="2" charset="2"/>
              <a:buChar char="§"/>
            </a:pPr>
            <a:r>
              <a:rPr lang="es-ES" sz="2000" i="0" u="sng" dirty="0">
                <a:effectLst/>
                <a:latin typeface="Calibri" panose="020F0502020204030204" pitchFamily="34" charset="0"/>
              </a:rPr>
              <a:t>Cantidad de dinero consumido por técnicos en instalaciones en cada sector en cada año.</a:t>
            </a:r>
            <a:endParaRPr kumimoji="0" lang="es-EC" sz="2000" i="0" u="sng" strike="noStrike" kern="1200" cap="none" spc="0" normalizeH="0" baseline="0" noProof="0" dirty="0">
              <a:ln>
                <a:noFill/>
              </a:ln>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3060F7F-2D2C-6DA4-CB8B-51D8B63DEEC6}"/>
              </a:ext>
            </a:extLst>
          </p:cNvPr>
          <p:cNvPicPr>
            <a:picLocks noChangeAspect="1"/>
          </p:cNvPicPr>
          <p:nvPr/>
        </p:nvPicPr>
        <p:blipFill>
          <a:blip r:embed="rId3"/>
          <a:stretch>
            <a:fillRect/>
          </a:stretch>
        </p:blipFill>
        <p:spPr>
          <a:xfrm>
            <a:off x="1748275" y="2679567"/>
            <a:ext cx="7376142" cy="3526681"/>
          </a:xfrm>
          <a:prstGeom prst="rect">
            <a:avLst/>
          </a:prstGeom>
        </p:spPr>
      </p:pic>
    </p:spTree>
    <p:extLst>
      <p:ext uri="{BB962C8B-B14F-4D97-AF65-F5344CB8AC3E}">
        <p14:creationId xmlns:p14="http://schemas.microsoft.com/office/powerpoint/2010/main" val="718025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38335"/>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Consultas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1017563" y="1958931"/>
            <a:ext cx="10156874" cy="3416320"/>
          </a:xfrm>
          <a:prstGeom prst="rect">
            <a:avLst/>
          </a:prstGeom>
          <a:noFill/>
        </p:spPr>
        <p:txBody>
          <a:bodyPr wrap="square" rtlCol="0">
            <a:spAutoFit/>
          </a:bodyPr>
          <a:lstStyle/>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UN TRIGGER QUE IMPIDA EL CONVENIO DE PAGO PARA UNA PERSONA QUE YA TIENE 2 CONVENIOS DE PAGO VIGENTE (LOS CONVENIOS DE PAGOS PUEDEN SER VIGENTES O CANCELADOS)</a:t>
            </a:r>
            <a:endParaRPr lang="es-EC" sz="2000" b="1" dirty="0"/>
          </a:p>
          <a:p>
            <a:pPr algn="just" rtl="0" fontAlgn="base"/>
            <a:endParaRPr lang="es-ES" sz="1800" b="0" i="0"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A NIVEL DE CURSOR QUIERO QUE APAREZCA EN CADA AÑO EN CADA SECTOR CUANTAS INSTALACIONES (YA SEA RESIDENCIAL, EMPRESARIAL O DISCAPACITADOS QUE SON TIPOS DE FACTURACIÓN) Y CUANTAS REPARACIONES SE HAN HECHO EN ESE SECTOR.</a:t>
            </a:r>
            <a:endParaRPr lang="es-EC" sz="2000" b="1" i="0" dirty="0">
              <a:effectLst/>
            </a:endParaRP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A NIVEL DE DATOS ALMACENADOS QUIERO PODER INGRESAR COMO DATO DE ENTRADA EL NOMBRE DE UN TÉCNICO Y QUE APAREZCAN CUANTAS INSTALACIONES Y REPARACIONES HA REALIZADO POR AÑO.</a:t>
            </a:r>
            <a:endParaRPr lang="es-EC" b="1" dirty="0"/>
          </a:p>
          <a:p>
            <a:pPr marL="285750" indent="-285750" algn="just" rtl="0" fontAlgn="base">
              <a:buFont typeface="Wingdings" panose="05000000000000000000" pitchFamily="2" charset="2"/>
              <a:buChar char="§"/>
            </a:pPr>
            <a:endParaRPr lang="es-ES" sz="1800" b="0" i="0"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REALIZAR UN REPORTE UN DIAGRAMA DE BARRA INDICANDO CUANTO VALOR SE RECAUDADO POR LOS 3 SECTORES. </a:t>
            </a:r>
          </a:p>
        </p:txBody>
      </p:sp>
    </p:spTree>
    <p:extLst>
      <p:ext uri="{BB962C8B-B14F-4D97-AF65-F5344CB8AC3E}">
        <p14:creationId xmlns:p14="http://schemas.microsoft.com/office/powerpoint/2010/main" val="211646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646331"/>
          </a:xfrm>
          <a:prstGeom prst="rect">
            <a:avLst/>
          </a:prstGeom>
          <a:noFill/>
        </p:spPr>
        <p:txBody>
          <a:bodyPr wrap="square">
            <a:spAutoFit/>
          </a:bodyPr>
          <a:lstStyle/>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UN TRIGGER QUE IMPIDA EL CONVENIO DE PAGO PARA UNA PERSONA QUE YA TIENE 2 CONVENIOS DE PAGO VIGENTE (LOS CONVENIOS DE PAGOS PUEDEN SER VIGENTES O CANCELADOS)</a:t>
            </a:r>
            <a:endParaRPr lang="es-EC" sz="2000" b="1" dirty="0"/>
          </a:p>
        </p:txBody>
      </p:sp>
      <p:pic>
        <p:nvPicPr>
          <p:cNvPr id="5" name="Imagen 4">
            <a:extLst>
              <a:ext uri="{FF2B5EF4-FFF2-40B4-BE49-F238E27FC236}">
                <a16:creationId xmlns:a16="http://schemas.microsoft.com/office/drawing/2014/main" id="{7B5EABDC-EE9E-E950-79D2-6E1C6CFD73C9}"/>
              </a:ext>
            </a:extLst>
          </p:cNvPr>
          <p:cNvPicPr>
            <a:picLocks noChangeAspect="1"/>
          </p:cNvPicPr>
          <p:nvPr/>
        </p:nvPicPr>
        <p:blipFill rotWithShape="1">
          <a:blip r:embed="rId3"/>
          <a:srcRect l="3058" t="4913" r="4395" b="40049"/>
          <a:stretch/>
        </p:blipFill>
        <p:spPr>
          <a:xfrm>
            <a:off x="288372" y="2305878"/>
            <a:ext cx="7623987" cy="3225402"/>
          </a:xfrm>
          <a:prstGeom prst="rect">
            <a:avLst/>
          </a:prstGeom>
        </p:spPr>
      </p:pic>
      <p:pic>
        <p:nvPicPr>
          <p:cNvPr id="6" name="Imagen 5">
            <a:extLst>
              <a:ext uri="{FF2B5EF4-FFF2-40B4-BE49-F238E27FC236}">
                <a16:creationId xmlns:a16="http://schemas.microsoft.com/office/drawing/2014/main" id="{0C307FB5-7269-C5A8-F6D4-894D08EB179A}"/>
              </a:ext>
            </a:extLst>
          </p:cNvPr>
          <p:cNvPicPr>
            <a:picLocks noChangeAspect="1"/>
          </p:cNvPicPr>
          <p:nvPr/>
        </p:nvPicPr>
        <p:blipFill rotWithShape="1">
          <a:blip r:embed="rId3"/>
          <a:srcRect l="3058" t="59951" r="23310" b="85"/>
          <a:stretch/>
        </p:blipFill>
        <p:spPr>
          <a:xfrm>
            <a:off x="5998707" y="4360288"/>
            <a:ext cx="6065775" cy="2341983"/>
          </a:xfrm>
          <a:prstGeom prst="rect">
            <a:avLst/>
          </a:prstGeom>
        </p:spPr>
      </p:pic>
    </p:spTree>
    <p:extLst>
      <p:ext uri="{BB962C8B-B14F-4D97-AF65-F5344CB8AC3E}">
        <p14:creationId xmlns:p14="http://schemas.microsoft.com/office/powerpoint/2010/main" val="565584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707886"/>
          </a:xfrm>
          <a:prstGeom prst="rect">
            <a:avLst/>
          </a:prstGeom>
          <a:noFill/>
        </p:spPr>
        <p:txBody>
          <a:bodyPr wrap="square">
            <a:spAutoFit/>
          </a:bodyPr>
          <a:lstStyle/>
          <a:p>
            <a:pPr marL="285750" indent="-285750">
              <a:buFont typeface="Arial" panose="020B0604020202020204" pitchFamily="34" charset="0"/>
              <a:buChar char="•"/>
            </a:pPr>
            <a:r>
              <a:rPr lang="es-ES" sz="2000" b="0" i="0" dirty="0">
                <a:solidFill>
                  <a:srgbClr val="000000"/>
                </a:solidFill>
                <a:effectLst/>
                <a:latin typeface="Calibri" panose="020F0502020204030204" pitchFamily="34" charset="0"/>
              </a:rPr>
              <a:t>UN TRIGGER QUE IMPIDA EL CONVENIO DE PAGO PARA UNA PERSONA QUE YA TIENE 2 CONVENIOS DE PAGO VIGENTE (LOS CONVENIOS DE PAGOS PUEDEN SER VIGENTES O CANCELADOS)</a:t>
            </a:r>
            <a:endParaRPr lang="es-EC" sz="2400" b="1" dirty="0"/>
          </a:p>
        </p:txBody>
      </p:sp>
      <p:pic>
        <p:nvPicPr>
          <p:cNvPr id="4" name="Imagen 3">
            <a:extLst>
              <a:ext uri="{FF2B5EF4-FFF2-40B4-BE49-F238E27FC236}">
                <a16:creationId xmlns:a16="http://schemas.microsoft.com/office/drawing/2014/main" id="{3C13099E-891B-2156-E3C1-3A9628D2B4BF}"/>
              </a:ext>
            </a:extLst>
          </p:cNvPr>
          <p:cNvPicPr>
            <a:picLocks noChangeAspect="1"/>
          </p:cNvPicPr>
          <p:nvPr/>
        </p:nvPicPr>
        <p:blipFill>
          <a:blip r:embed="rId3"/>
          <a:stretch>
            <a:fillRect/>
          </a:stretch>
        </p:blipFill>
        <p:spPr>
          <a:xfrm>
            <a:off x="626097" y="2367433"/>
            <a:ext cx="8702794" cy="2606266"/>
          </a:xfrm>
          <a:prstGeom prst="rect">
            <a:avLst/>
          </a:prstGeom>
        </p:spPr>
      </p:pic>
      <p:pic>
        <p:nvPicPr>
          <p:cNvPr id="6" name="Imagen 5">
            <a:extLst>
              <a:ext uri="{FF2B5EF4-FFF2-40B4-BE49-F238E27FC236}">
                <a16:creationId xmlns:a16="http://schemas.microsoft.com/office/drawing/2014/main" id="{91354B7E-D108-16EB-93ED-4EC75A4D245F}"/>
              </a:ext>
            </a:extLst>
          </p:cNvPr>
          <p:cNvPicPr>
            <a:picLocks noChangeAspect="1"/>
          </p:cNvPicPr>
          <p:nvPr/>
        </p:nvPicPr>
        <p:blipFill rotWithShape="1">
          <a:blip r:embed="rId4"/>
          <a:srcRect t="18753"/>
          <a:stretch/>
        </p:blipFill>
        <p:spPr>
          <a:xfrm>
            <a:off x="5713236" y="4140199"/>
            <a:ext cx="5852667" cy="2606266"/>
          </a:xfrm>
          <a:prstGeom prst="rect">
            <a:avLst/>
          </a:prstGeom>
        </p:spPr>
      </p:pic>
    </p:spTree>
    <p:extLst>
      <p:ext uri="{BB962C8B-B14F-4D97-AF65-F5344CB8AC3E}">
        <p14:creationId xmlns:p14="http://schemas.microsoft.com/office/powerpoint/2010/main" val="386929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6" name="CuadroTexto 5">
            <a:extLst>
              <a:ext uri="{FF2B5EF4-FFF2-40B4-BE49-F238E27FC236}">
                <a16:creationId xmlns:a16="http://schemas.microsoft.com/office/drawing/2014/main" id="{EC063569-BC6F-4BB3-9594-228A7CB32400}"/>
              </a:ext>
            </a:extLst>
          </p:cNvPr>
          <p:cNvSpPr txBox="1"/>
          <p:nvPr/>
        </p:nvSpPr>
        <p:spPr>
          <a:xfrm>
            <a:off x="44840" y="1523925"/>
            <a:ext cx="12147160" cy="923330"/>
          </a:xfrm>
          <a:prstGeom prst="rect">
            <a:avLst/>
          </a:prstGeom>
          <a:noFill/>
        </p:spPr>
        <p:txBody>
          <a:bodyPr wrap="square">
            <a:spAutoFit/>
          </a:bodyPr>
          <a:lstStyle/>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A NIVEL DE CURSOR QUIERO QUE APAREZCA EN CADA AÑO EN CADA SECTOR CUANTAS INSTALACIONES (YA SEA RESIDENCIAL, EMPRESARIAL O DISCAPACITADOS QUE SON TIPOS DE FACTURACIÓN) Y CUANTAS REPARACIONES SE HAN HECHO EN ESE SECTOR.</a:t>
            </a:r>
            <a:endParaRPr lang="es-EC" sz="2000" b="1" dirty="0"/>
          </a:p>
        </p:txBody>
      </p:sp>
      <p:pic>
        <p:nvPicPr>
          <p:cNvPr id="4" name="Imagen 3">
            <a:extLst>
              <a:ext uri="{FF2B5EF4-FFF2-40B4-BE49-F238E27FC236}">
                <a16:creationId xmlns:a16="http://schemas.microsoft.com/office/drawing/2014/main" id="{E8DBAF15-4E36-6E88-2105-9A4C8F0B0B9C}"/>
              </a:ext>
            </a:extLst>
          </p:cNvPr>
          <p:cNvPicPr>
            <a:picLocks noChangeAspect="1"/>
          </p:cNvPicPr>
          <p:nvPr/>
        </p:nvPicPr>
        <p:blipFill rotWithShape="1">
          <a:blip r:embed="rId3"/>
          <a:srcRect l="3914" t="4102" r="4420" b="44292"/>
          <a:stretch/>
        </p:blipFill>
        <p:spPr>
          <a:xfrm>
            <a:off x="1483567" y="2590260"/>
            <a:ext cx="9175783" cy="3615988"/>
          </a:xfrm>
          <a:prstGeom prst="rect">
            <a:avLst/>
          </a:prstGeom>
        </p:spPr>
      </p:pic>
    </p:spTree>
    <p:extLst>
      <p:ext uri="{BB962C8B-B14F-4D97-AF65-F5344CB8AC3E}">
        <p14:creationId xmlns:p14="http://schemas.microsoft.com/office/powerpoint/2010/main" val="2489443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6" name="CuadroTexto 5">
            <a:extLst>
              <a:ext uri="{FF2B5EF4-FFF2-40B4-BE49-F238E27FC236}">
                <a16:creationId xmlns:a16="http://schemas.microsoft.com/office/drawing/2014/main" id="{EC063569-BC6F-4BB3-9594-228A7CB32400}"/>
              </a:ext>
            </a:extLst>
          </p:cNvPr>
          <p:cNvSpPr txBox="1"/>
          <p:nvPr/>
        </p:nvSpPr>
        <p:spPr>
          <a:xfrm>
            <a:off x="44840" y="1523925"/>
            <a:ext cx="12147160" cy="923330"/>
          </a:xfrm>
          <a:prstGeom prst="rect">
            <a:avLst/>
          </a:prstGeom>
          <a:noFill/>
        </p:spPr>
        <p:txBody>
          <a:bodyPr wrap="square">
            <a:spAutoFit/>
          </a:bodyPr>
          <a:lstStyle/>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A NIVEL DE CURSOR QUIERO QUE APAREZCA EN CADA AÑO EN CADA SECTOR CUANTAS INSTALACIONES (YA SEA RESIDENCIAL, EMPRESARIAL O DISCAPACITADOS QUE SON TIPOS DE FACTURACIÓN) Y CUANTAS REPARACIONES SE HAN HECHO EN ESE SECTOR.</a:t>
            </a:r>
            <a:endParaRPr lang="es-EC" sz="2000" b="1" dirty="0"/>
          </a:p>
        </p:txBody>
      </p:sp>
      <p:pic>
        <p:nvPicPr>
          <p:cNvPr id="3" name="Imagen 2">
            <a:extLst>
              <a:ext uri="{FF2B5EF4-FFF2-40B4-BE49-F238E27FC236}">
                <a16:creationId xmlns:a16="http://schemas.microsoft.com/office/drawing/2014/main" id="{B7F8B672-BEAF-A1E9-EFC5-49B95CAA465F}"/>
              </a:ext>
            </a:extLst>
          </p:cNvPr>
          <p:cNvPicPr>
            <a:picLocks noChangeAspect="1"/>
          </p:cNvPicPr>
          <p:nvPr/>
        </p:nvPicPr>
        <p:blipFill rotWithShape="1">
          <a:blip r:embed="rId3"/>
          <a:srcRect l="3914" t="55031" r="4420"/>
          <a:stretch/>
        </p:blipFill>
        <p:spPr>
          <a:xfrm>
            <a:off x="1375120" y="2864498"/>
            <a:ext cx="9486599" cy="3257734"/>
          </a:xfrm>
          <a:prstGeom prst="rect">
            <a:avLst/>
          </a:prstGeom>
        </p:spPr>
      </p:pic>
    </p:spTree>
    <p:extLst>
      <p:ext uri="{BB962C8B-B14F-4D97-AF65-F5344CB8AC3E}">
        <p14:creationId xmlns:p14="http://schemas.microsoft.com/office/powerpoint/2010/main" val="2498782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5" name="Imagen 4">
            <a:extLst>
              <a:ext uri="{FF2B5EF4-FFF2-40B4-BE49-F238E27FC236}">
                <a16:creationId xmlns:a16="http://schemas.microsoft.com/office/drawing/2014/main" id="{24F2E6F7-E2BC-E727-85B8-5A4C5320AF5B}"/>
              </a:ext>
            </a:extLst>
          </p:cNvPr>
          <p:cNvPicPr>
            <a:picLocks noChangeAspect="1"/>
          </p:cNvPicPr>
          <p:nvPr/>
        </p:nvPicPr>
        <p:blipFill>
          <a:blip r:embed="rId3"/>
          <a:stretch>
            <a:fillRect/>
          </a:stretch>
        </p:blipFill>
        <p:spPr>
          <a:xfrm>
            <a:off x="345276" y="2906406"/>
            <a:ext cx="11501447" cy="2290744"/>
          </a:xfrm>
          <a:prstGeom prst="rect">
            <a:avLst/>
          </a:prstGeom>
        </p:spPr>
      </p:pic>
      <p:sp>
        <p:nvSpPr>
          <p:cNvPr id="8" name="CuadroTexto 7">
            <a:extLst>
              <a:ext uri="{FF2B5EF4-FFF2-40B4-BE49-F238E27FC236}">
                <a16:creationId xmlns:a16="http://schemas.microsoft.com/office/drawing/2014/main" id="{44029AF0-755E-6F41-CD3D-929E223D3414}"/>
              </a:ext>
            </a:extLst>
          </p:cNvPr>
          <p:cNvSpPr txBox="1"/>
          <p:nvPr/>
        </p:nvSpPr>
        <p:spPr>
          <a:xfrm>
            <a:off x="158620" y="1429078"/>
            <a:ext cx="12033380" cy="923330"/>
          </a:xfrm>
          <a:prstGeom prst="rect">
            <a:avLst/>
          </a:prstGeom>
          <a:noFill/>
        </p:spPr>
        <p:txBody>
          <a:bodyPr wrap="square">
            <a:spAutoFit/>
          </a:bodyPr>
          <a:lstStyle/>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A NIVEL DE CURSOR QUIERO QUE APAREZCA EN CADA AÑO EN CADA SECTOR CUANTAS INSTALACIONES (YA SEA RESIDENCIAL, EMPRESARIAL O DISCAPACITADOS QUE SON TIPOS DE FACTURACIÓN) Y CUANTAS REPARACIONES SE HAN HECHO EN ESE SECTOR.</a:t>
            </a:r>
            <a:endParaRPr lang="es-EC" sz="2000" b="1" dirty="0"/>
          </a:p>
        </p:txBody>
      </p:sp>
    </p:spTree>
    <p:extLst>
      <p:ext uri="{BB962C8B-B14F-4D97-AF65-F5344CB8AC3E}">
        <p14:creationId xmlns:p14="http://schemas.microsoft.com/office/powerpoint/2010/main" val="246725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114300" lvl="0">
              <a:lnSpc>
                <a:spcPct val="90000"/>
              </a:lnSpc>
              <a:spcAft>
                <a:spcPts val="600"/>
              </a:spcAft>
              <a:defRPr/>
            </a:pPr>
            <a:endParaRPr lang="es-MX" sz="2400" dirty="0">
              <a:cs typeface="Calibri"/>
            </a:endParaRPr>
          </a:p>
          <a:p>
            <a:pPr marL="114300" lvl="0">
              <a:lnSpc>
                <a:spcPct val="90000"/>
              </a:lnSpc>
              <a:spcAft>
                <a:spcPts val="600"/>
              </a:spcAft>
              <a:defRPr/>
            </a:pPr>
            <a:endParaRPr lang="es-MX" sz="2400" dirty="0">
              <a:cs typeface="Calibri"/>
            </a:endParaRPr>
          </a:p>
          <a:p>
            <a:pPr marL="114300" lvl="0">
              <a:lnSpc>
                <a:spcPct val="90000"/>
              </a:lnSpc>
              <a:spcAft>
                <a:spcPts val="600"/>
              </a:spcAft>
              <a:defRPr/>
            </a:pPr>
            <a:endParaRPr lang="es-MX" sz="2400" dirty="0">
              <a:cs typeface="Calibri"/>
            </a:endParaRPr>
          </a:p>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2" action="ppaction://hlinksldjump"/>
              </a:rPr>
              <a:t>Universo del Discurso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Consultas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Trigger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Procedimiento Almacenado</a:t>
            </a: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Procedimiento almacenado</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44840" y="1523925"/>
            <a:ext cx="12147160" cy="646331"/>
          </a:xfrm>
          <a:prstGeom prst="rect">
            <a:avLst/>
          </a:prstGeom>
          <a:noFill/>
        </p:spPr>
        <p:txBody>
          <a:bodyPr wrap="square">
            <a:spAutoFit/>
          </a:bodyPr>
          <a:lstStyle/>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A NIVEL DE DATOS ALMACENADOS QUIERO PODER INGRESAR COMO DATO DE ENTRADA EL NOMBRE DE UN TÉCNICO Y QUE APAREZCAN CUANTAS INSTALACIONES Y REPARACIONES HA REALIZADO POR AÑO.</a:t>
            </a:r>
            <a:endParaRPr lang="es-EC" b="1" dirty="0"/>
          </a:p>
        </p:txBody>
      </p:sp>
      <p:pic>
        <p:nvPicPr>
          <p:cNvPr id="4" name="Imagen 3">
            <a:extLst>
              <a:ext uri="{FF2B5EF4-FFF2-40B4-BE49-F238E27FC236}">
                <a16:creationId xmlns:a16="http://schemas.microsoft.com/office/drawing/2014/main" id="{7BA96D79-7E86-37CF-DA1F-74E6CA5EF47E}"/>
              </a:ext>
            </a:extLst>
          </p:cNvPr>
          <p:cNvPicPr>
            <a:picLocks noChangeAspect="1"/>
          </p:cNvPicPr>
          <p:nvPr/>
        </p:nvPicPr>
        <p:blipFill>
          <a:blip r:embed="rId4"/>
          <a:stretch>
            <a:fillRect/>
          </a:stretch>
        </p:blipFill>
        <p:spPr>
          <a:xfrm>
            <a:off x="2024022" y="2305878"/>
            <a:ext cx="8143955" cy="4291627"/>
          </a:xfrm>
          <a:prstGeom prst="rect">
            <a:avLst/>
          </a:prstGeom>
        </p:spPr>
      </p:pic>
    </p:spTree>
    <p:extLst>
      <p:ext uri="{BB962C8B-B14F-4D97-AF65-F5344CB8AC3E}">
        <p14:creationId xmlns:p14="http://schemas.microsoft.com/office/powerpoint/2010/main" val="190870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Procedimiento almacenado</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44840" y="1523925"/>
            <a:ext cx="12147160" cy="646331"/>
          </a:xfrm>
          <a:prstGeom prst="rect">
            <a:avLst/>
          </a:prstGeom>
          <a:noFill/>
        </p:spPr>
        <p:txBody>
          <a:bodyPr wrap="square">
            <a:spAutoFit/>
          </a:bodyPr>
          <a:lstStyle/>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A NIVEL DE DATOS ALMACENADOS QUIERO PODER INGRESAR COMO DATO DE ENTRADA EL NOMBRE DE UN TÉCNICO Y QUE APAREZCAN CUANTAS INSTALACIONES Y REPARACIONES HA REALIZADO POR AÑO</a:t>
            </a:r>
            <a:endParaRPr lang="es-EC" b="1" dirty="0"/>
          </a:p>
        </p:txBody>
      </p:sp>
      <p:pic>
        <p:nvPicPr>
          <p:cNvPr id="5" name="Imagen 4">
            <a:extLst>
              <a:ext uri="{FF2B5EF4-FFF2-40B4-BE49-F238E27FC236}">
                <a16:creationId xmlns:a16="http://schemas.microsoft.com/office/drawing/2014/main" id="{FC951AAF-9506-9697-A305-FB3394B83267}"/>
              </a:ext>
            </a:extLst>
          </p:cNvPr>
          <p:cNvPicPr>
            <a:picLocks noChangeAspect="1"/>
          </p:cNvPicPr>
          <p:nvPr/>
        </p:nvPicPr>
        <p:blipFill rotWithShape="1">
          <a:blip r:embed="rId4"/>
          <a:srcRect t="80383"/>
          <a:stretch/>
        </p:blipFill>
        <p:spPr>
          <a:xfrm>
            <a:off x="271295" y="2419905"/>
            <a:ext cx="8794242" cy="1009095"/>
          </a:xfrm>
          <a:prstGeom prst="rect">
            <a:avLst/>
          </a:prstGeom>
        </p:spPr>
      </p:pic>
      <p:pic>
        <p:nvPicPr>
          <p:cNvPr id="8" name="Imagen 7">
            <a:extLst>
              <a:ext uri="{FF2B5EF4-FFF2-40B4-BE49-F238E27FC236}">
                <a16:creationId xmlns:a16="http://schemas.microsoft.com/office/drawing/2014/main" id="{4655FBFB-1FDD-4D70-6297-8F43EABFD616}"/>
              </a:ext>
            </a:extLst>
          </p:cNvPr>
          <p:cNvPicPr>
            <a:picLocks noChangeAspect="1"/>
          </p:cNvPicPr>
          <p:nvPr/>
        </p:nvPicPr>
        <p:blipFill>
          <a:blip r:embed="rId5"/>
          <a:stretch>
            <a:fillRect/>
          </a:stretch>
        </p:blipFill>
        <p:spPr>
          <a:xfrm>
            <a:off x="271295" y="3765645"/>
            <a:ext cx="8763759" cy="922100"/>
          </a:xfrm>
          <a:prstGeom prst="rect">
            <a:avLst/>
          </a:prstGeom>
        </p:spPr>
      </p:pic>
      <p:pic>
        <p:nvPicPr>
          <p:cNvPr id="10" name="Imagen 9">
            <a:extLst>
              <a:ext uri="{FF2B5EF4-FFF2-40B4-BE49-F238E27FC236}">
                <a16:creationId xmlns:a16="http://schemas.microsoft.com/office/drawing/2014/main" id="{8C93CC42-307E-A19D-1A49-3EEB82B1169F}"/>
              </a:ext>
            </a:extLst>
          </p:cNvPr>
          <p:cNvPicPr>
            <a:picLocks noChangeAspect="1"/>
          </p:cNvPicPr>
          <p:nvPr/>
        </p:nvPicPr>
        <p:blipFill>
          <a:blip r:embed="rId6"/>
          <a:stretch>
            <a:fillRect/>
          </a:stretch>
        </p:blipFill>
        <p:spPr>
          <a:xfrm>
            <a:off x="469414" y="5082761"/>
            <a:ext cx="5410669" cy="1486029"/>
          </a:xfrm>
          <a:prstGeom prst="rect">
            <a:avLst/>
          </a:prstGeom>
        </p:spPr>
      </p:pic>
      <p:pic>
        <p:nvPicPr>
          <p:cNvPr id="12" name="Imagen 11">
            <a:extLst>
              <a:ext uri="{FF2B5EF4-FFF2-40B4-BE49-F238E27FC236}">
                <a16:creationId xmlns:a16="http://schemas.microsoft.com/office/drawing/2014/main" id="{45ED2CAE-1361-957C-BF1E-2846C268C2AD}"/>
              </a:ext>
            </a:extLst>
          </p:cNvPr>
          <p:cNvPicPr>
            <a:picLocks noChangeAspect="1"/>
          </p:cNvPicPr>
          <p:nvPr/>
        </p:nvPicPr>
        <p:blipFill>
          <a:blip r:embed="rId7"/>
          <a:stretch>
            <a:fillRect/>
          </a:stretch>
        </p:blipFill>
        <p:spPr>
          <a:xfrm>
            <a:off x="6311919" y="5082761"/>
            <a:ext cx="5357324" cy="1546994"/>
          </a:xfrm>
          <a:prstGeom prst="rect">
            <a:avLst/>
          </a:prstGeom>
        </p:spPr>
      </p:pic>
    </p:spTree>
    <p:extLst>
      <p:ext uri="{BB962C8B-B14F-4D97-AF65-F5344CB8AC3E}">
        <p14:creationId xmlns:p14="http://schemas.microsoft.com/office/powerpoint/2010/main" val="160234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Reporte</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44840" y="1523925"/>
            <a:ext cx="12147160" cy="369332"/>
          </a:xfrm>
          <a:prstGeom prst="rect">
            <a:avLst/>
          </a:prstGeom>
          <a:noFill/>
        </p:spPr>
        <p:txBody>
          <a:bodyPr wrap="square">
            <a:spAutoFit/>
          </a:bodyPr>
          <a:lstStyle/>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REALIZAR UN REPORTE UN DIAGRAMA DE BARRA INDICANDO CUANTO VALOR SE RECAUDADO POR LOS 3 SECTORES. </a:t>
            </a:r>
            <a:endParaRPr lang="es-EC" b="1" dirty="0"/>
          </a:p>
        </p:txBody>
      </p:sp>
      <p:pic>
        <p:nvPicPr>
          <p:cNvPr id="4" name="Imagen 3" descr="Interfaz de usuario gráfica, Texto, Aplicación&#10;&#10;Descripción generada automáticamente">
            <a:extLst>
              <a:ext uri="{FF2B5EF4-FFF2-40B4-BE49-F238E27FC236}">
                <a16:creationId xmlns:a16="http://schemas.microsoft.com/office/drawing/2014/main" id="{B907DE90-3355-D67A-9C62-53905F39AFE2}"/>
              </a:ext>
            </a:extLst>
          </p:cNvPr>
          <p:cNvPicPr>
            <a:picLocks noChangeAspect="1"/>
          </p:cNvPicPr>
          <p:nvPr/>
        </p:nvPicPr>
        <p:blipFill rotWithShape="1">
          <a:blip r:embed="rId4">
            <a:extLst>
              <a:ext uri="{28A0092B-C50C-407E-A947-70E740481C1C}">
                <a14:useLocalDpi xmlns:a14="http://schemas.microsoft.com/office/drawing/2010/main" val="0"/>
              </a:ext>
            </a:extLst>
          </a:blip>
          <a:srcRect l="4711" t="13399" r="21488" b="43098"/>
          <a:stretch/>
        </p:blipFill>
        <p:spPr>
          <a:xfrm>
            <a:off x="1334278" y="2756080"/>
            <a:ext cx="8318512" cy="3309332"/>
          </a:xfrm>
          <a:prstGeom prst="rect">
            <a:avLst/>
          </a:prstGeom>
        </p:spPr>
      </p:pic>
    </p:spTree>
    <p:extLst>
      <p:ext uri="{BB962C8B-B14F-4D97-AF65-F5344CB8AC3E}">
        <p14:creationId xmlns:p14="http://schemas.microsoft.com/office/powerpoint/2010/main" val="2806327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Reporte</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44840" y="1523925"/>
            <a:ext cx="12147160" cy="369332"/>
          </a:xfrm>
          <a:prstGeom prst="rect">
            <a:avLst/>
          </a:prstGeom>
          <a:noFill/>
        </p:spPr>
        <p:txBody>
          <a:bodyPr wrap="square">
            <a:spAutoFit/>
          </a:bodyPr>
          <a:lstStyle/>
          <a:p>
            <a:pPr marL="285750" indent="-285750">
              <a:buFont typeface="Arial" panose="020B0604020202020204" pitchFamily="34" charset="0"/>
              <a:buChar char="•"/>
            </a:pPr>
            <a:r>
              <a:rPr lang="es-ES" sz="1800" b="0" i="0" dirty="0">
                <a:solidFill>
                  <a:srgbClr val="000000"/>
                </a:solidFill>
                <a:effectLst/>
                <a:latin typeface="Calibri" panose="020F0502020204030204" pitchFamily="34" charset="0"/>
              </a:rPr>
              <a:t>REALIZAR UN REPORTE UN DIAGRAMA DE BARRA INDICANDO CUANTO VALOR SE RECAUDADO POR LOS 3 SECTORES</a:t>
            </a:r>
            <a:endParaRPr lang="es-EC" b="1" dirty="0"/>
          </a:p>
        </p:txBody>
      </p:sp>
      <p:pic>
        <p:nvPicPr>
          <p:cNvPr id="4" name="Imagen 3">
            <a:extLst>
              <a:ext uri="{FF2B5EF4-FFF2-40B4-BE49-F238E27FC236}">
                <a16:creationId xmlns:a16="http://schemas.microsoft.com/office/drawing/2014/main" id="{3065E781-4EDE-A222-EF19-ABD4A14A22C0}"/>
              </a:ext>
            </a:extLst>
          </p:cNvPr>
          <p:cNvPicPr>
            <a:picLocks noChangeAspect="1"/>
          </p:cNvPicPr>
          <p:nvPr/>
        </p:nvPicPr>
        <p:blipFill rotWithShape="1">
          <a:blip r:embed="rId4"/>
          <a:srcRect l="1375" t="36534" r="892"/>
          <a:stretch/>
        </p:blipFill>
        <p:spPr>
          <a:xfrm>
            <a:off x="651586" y="3163078"/>
            <a:ext cx="7988562" cy="3342074"/>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CEFD6368-D61B-5E1C-79A1-72AD6D041ECA}"/>
              </a:ext>
            </a:extLst>
          </p:cNvPr>
          <p:cNvPicPr>
            <a:picLocks noChangeAspect="1"/>
          </p:cNvPicPr>
          <p:nvPr/>
        </p:nvPicPr>
        <p:blipFill rotWithShape="1">
          <a:blip r:embed="rId5">
            <a:extLst>
              <a:ext uri="{28A0092B-C50C-407E-A947-70E740481C1C}">
                <a14:useLocalDpi xmlns:a14="http://schemas.microsoft.com/office/drawing/2010/main" val="0"/>
              </a:ext>
            </a:extLst>
          </a:blip>
          <a:srcRect l="-1" t="58515" r="60327"/>
          <a:stretch/>
        </p:blipFill>
        <p:spPr>
          <a:xfrm>
            <a:off x="8304845" y="3104461"/>
            <a:ext cx="3887156" cy="2743200"/>
          </a:xfrm>
          <a:prstGeom prst="rect">
            <a:avLst/>
          </a:prstGeom>
        </p:spPr>
      </p:pic>
    </p:spTree>
    <p:extLst>
      <p:ext uri="{BB962C8B-B14F-4D97-AF65-F5344CB8AC3E}">
        <p14:creationId xmlns:p14="http://schemas.microsoft.com/office/powerpoint/2010/main" val="789609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CuadroTexto 2">
            <a:extLst>
              <a:ext uri="{FF2B5EF4-FFF2-40B4-BE49-F238E27FC236}">
                <a16:creationId xmlns:a16="http://schemas.microsoft.com/office/drawing/2014/main" id="{A3A6BE00-EA1B-F922-2D8E-12EBF4CD6FEC}"/>
              </a:ext>
            </a:extLst>
          </p:cNvPr>
          <p:cNvSpPr txBox="1"/>
          <p:nvPr/>
        </p:nvSpPr>
        <p:spPr>
          <a:xfrm>
            <a:off x="22420" y="2590725"/>
            <a:ext cx="12147160" cy="3139321"/>
          </a:xfrm>
          <a:prstGeom prst="rect">
            <a:avLst/>
          </a:prstGeom>
          <a:noFill/>
        </p:spPr>
        <p:txBody>
          <a:bodyPr wrap="square">
            <a:spAutoFit/>
          </a:bodyPr>
          <a:lstStyle/>
          <a:p>
            <a:pPr marL="285750" indent="-285750" algn="just">
              <a:buFont typeface="Arial" panose="020B0604020202020204" pitchFamily="34" charset="0"/>
              <a:buChar char="•"/>
            </a:pPr>
            <a:r>
              <a:rPr lang="es-ES" dirty="0">
                <a:latin typeface="Abadi" panose="020B0604020104020204" pitchFamily="34" charset="0"/>
              </a:rPr>
              <a:t>Esta tarea de realización de proyecto nos permite desenvolver conocimientos enseñados y explicados en clases y con los debidos materiales de clases para así  procrear practicas e habilidades para poder concluir este tipos actividades satisfactoriamente.</a:t>
            </a:r>
          </a:p>
          <a:p>
            <a:pPr marL="285750" indent="-285750" algn="just">
              <a:buFont typeface="Arial" panose="020B0604020202020204" pitchFamily="34" charset="0"/>
              <a:buChar char="•"/>
            </a:pPr>
            <a:endParaRPr lang="es-ES" dirty="0">
              <a:latin typeface="Abadi" panose="020B0604020104020204" pitchFamily="34" charset="0"/>
            </a:endParaRPr>
          </a:p>
          <a:p>
            <a:pPr marL="285750" indent="-285750" algn="just">
              <a:buFont typeface="Arial" panose="020B0604020202020204" pitchFamily="34" charset="0"/>
              <a:buChar char="•"/>
            </a:pPr>
            <a:r>
              <a:rPr lang="es-ES" dirty="0">
                <a:latin typeface="Abadi" panose="020B0604020104020204" pitchFamily="34" charset="0"/>
              </a:rPr>
              <a:t>Es muy importante saber que el principio de esta actividad debe realizarse un buen universo del discurso ya que es la base fundamental para el desarrollo de la estructura de la base de datos. </a:t>
            </a:r>
          </a:p>
          <a:p>
            <a:pPr algn="just"/>
            <a:endParaRPr lang="es-ES" dirty="0">
              <a:latin typeface="Abadi" panose="020B0604020104020204" pitchFamily="34" charset="0"/>
            </a:endParaRPr>
          </a:p>
          <a:p>
            <a:pPr marL="285750" indent="-285750" algn="just">
              <a:buFont typeface="Arial" panose="020B0604020202020204" pitchFamily="34" charset="0"/>
              <a:buChar char="•"/>
            </a:pPr>
            <a:r>
              <a:rPr lang="es-ES" dirty="0">
                <a:latin typeface="Abadi" panose="020B0604020104020204" pitchFamily="34" charset="0"/>
              </a:rPr>
              <a:t>Como por ultimo es esencial conocer las funciones o sentencias SQL para realizar las consultas correspondientes y alcanzar los resultados requeridos.</a:t>
            </a:r>
          </a:p>
          <a:p>
            <a:pPr algn="just"/>
            <a:endParaRPr lang="es-EC" noProof="1">
              <a:latin typeface="Abadi" panose="020B0604020202020204" pitchFamily="34" charset="0"/>
            </a:endParaRPr>
          </a:p>
          <a:p>
            <a:pPr marL="285750" indent="-285750">
              <a:buFont typeface="Arial" panose="020B0604020202020204" pitchFamily="34" charset="0"/>
              <a:buChar char="•"/>
            </a:pPr>
            <a:endParaRPr lang="es-EC" b="1" dirty="0"/>
          </a:p>
        </p:txBody>
      </p:sp>
    </p:spTree>
    <p:extLst>
      <p:ext uri="{BB962C8B-B14F-4D97-AF65-F5344CB8AC3E}">
        <p14:creationId xmlns:p14="http://schemas.microsoft.com/office/powerpoint/2010/main" val="360746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7110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1083557" y="1685167"/>
            <a:ext cx="10156874" cy="4807535"/>
          </a:xfrm>
          <a:prstGeom prst="rect">
            <a:avLst/>
          </a:prstGeom>
          <a:noFill/>
        </p:spPr>
        <p:txBody>
          <a:bodyPr wrap="square" rtlCol="0">
            <a:spAutoFit/>
          </a:bodyPr>
          <a:lstStyle/>
          <a:p>
            <a:pPr algn="just" rtl="0" fontAlgn="base"/>
            <a:r>
              <a:rPr lang="es-ES" sz="1800" b="0" i="0" dirty="0">
                <a:solidFill>
                  <a:srgbClr val="000000"/>
                </a:solidFill>
                <a:effectLst/>
                <a:latin typeface="Calibri" panose="020F0502020204030204" pitchFamily="34" charset="0"/>
              </a:rPr>
              <a:t>La Empresa proveedora de agua potable requiere un sistema la cual permita el control de las gestiones que realiza. </a:t>
            </a:r>
          </a:p>
          <a:p>
            <a:pPr algn="just" rtl="0" fontAlgn="base"/>
            <a:endParaRPr lang="es-ES" b="0" i="0" dirty="0">
              <a:solidFill>
                <a:srgbClr val="000000"/>
              </a:solidFill>
              <a:effectLst/>
              <a:latin typeface="Segoe UI" panose="020B0502040204020203" pitchFamily="34" charset="0"/>
            </a:endParaRPr>
          </a:p>
          <a:p>
            <a:pPr algn="just" rtl="0" fontAlgn="base"/>
            <a:r>
              <a:rPr lang="es-ES" sz="1800" b="0" i="0" dirty="0">
                <a:solidFill>
                  <a:srgbClr val="000000"/>
                </a:solidFill>
                <a:effectLst/>
                <a:latin typeface="Calibri" panose="020F0502020204030204" pitchFamily="34" charset="0"/>
              </a:rPr>
              <a:t>La empresa proveedora de agua potable la cual requiere desarrollar un modelo de datos que cumpla lo siguiente, se procedió agregar campos o tablas según su análisis lo requiera siempre y cuando justifique su criterio.</a:t>
            </a:r>
          </a:p>
          <a:p>
            <a:pPr algn="just" rtl="0" fontAlgn="base"/>
            <a:r>
              <a:rPr lang="es-ES" sz="1800" b="0" i="0" dirty="0">
                <a:solidFill>
                  <a:srgbClr val="000000"/>
                </a:solidFill>
                <a:effectLst/>
                <a:latin typeface="Calibri" panose="020F0502020204030204" pitchFamily="34" charset="0"/>
              </a:rPr>
              <a:t>Se procedió a crear una tabla Cliente la cual dentro de ella tenemos el id clientes, id ubicación, nombre del cliente, cedula, dirección, fecha de nacimiento, correo electrónico. Así también se desea conocer dentro de nuestra base de datos de la empresa el lugares almacenados ya sea por provincias lo cual se deriva que una provincia tiene muchos cantones y que un cantón tiene muchos sectores.</a:t>
            </a:r>
          </a:p>
          <a:p>
            <a:pPr algn="just" rtl="0" fontAlgn="base"/>
            <a:r>
              <a:rPr lang="es-ES" dirty="0">
                <a:solidFill>
                  <a:srgbClr val="000000"/>
                </a:solidFill>
                <a:latin typeface="Calibri" panose="020F0502020204030204" pitchFamily="34" charset="0"/>
              </a:rPr>
              <a:t>También tenemos la tabla empleados casi tiene una similitud con los </a:t>
            </a:r>
            <a:r>
              <a:rPr lang="es-ES" sz="1800" b="0" i="0" dirty="0">
                <a:solidFill>
                  <a:srgbClr val="000000"/>
                </a:solidFill>
                <a:effectLst/>
                <a:latin typeface="Calibri" panose="020F0502020204030204" pitchFamily="34" charset="0"/>
              </a:rPr>
              <a:t>datos de la tabla cliente pero en esta </a:t>
            </a:r>
            <a:r>
              <a:rPr lang="es-ES" dirty="0">
                <a:solidFill>
                  <a:srgbClr val="000000"/>
                </a:solidFill>
                <a:latin typeface="Calibri" panose="020F0502020204030204" pitchFamily="34" charset="0"/>
              </a:rPr>
              <a:t>tablada llamada empleados vamos a implementar datos como el tipo de empleados o su tipo de sangre, procedemos a crear otra tabla la cual se le denominara tipo de empleados en la cual vamos a tener administrativo o técnico, c</a:t>
            </a:r>
            <a:r>
              <a:rPr lang="es-ES" sz="1800" b="0" i="0" dirty="0">
                <a:solidFill>
                  <a:srgbClr val="000000"/>
                </a:solidFill>
                <a:effectLst/>
                <a:latin typeface="Calibri" panose="020F0502020204030204" pitchFamily="34" charset="0"/>
              </a:rPr>
              <a:t>abe recalcar que la empresa cuenta con varios tipos de factura las cuales son de discapacidad, residencial y empresarial.</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 </a:t>
            </a:r>
            <a:endParaRPr lang="es-ES" b="0" i="0" dirty="0">
              <a:solidFill>
                <a:srgbClr val="000000"/>
              </a:solidFill>
              <a:effectLst/>
              <a:latin typeface="Segoe UI" panose="020B0502040204020203"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es-EC"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541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Lógico/Relacional</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23FD1E5-9C3E-E742-DFDF-71F662DDC22C}"/>
              </a:ext>
            </a:extLst>
          </p:cNvPr>
          <p:cNvPicPr>
            <a:picLocks noChangeAspect="1"/>
          </p:cNvPicPr>
          <p:nvPr/>
        </p:nvPicPr>
        <p:blipFill rotWithShape="1">
          <a:blip r:embed="rId3"/>
          <a:srcRect l="14235" t="11292" r="9005" b="14558"/>
          <a:stretch/>
        </p:blipFill>
        <p:spPr>
          <a:xfrm>
            <a:off x="144623" y="1388303"/>
            <a:ext cx="11919859" cy="5447687"/>
          </a:xfrm>
          <a:prstGeom prst="rect">
            <a:avLst/>
          </a:prstGeom>
        </p:spPr>
      </p:pic>
    </p:spTree>
    <p:extLst>
      <p:ext uri="{BB962C8B-B14F-4D97-AF65-F5344CB8AC3E}">
        <p14:creationId xmlns:p14="http://schemas.microsoft.com/office/powerpoint/2010/main" val="378219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38335"/>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Consultas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1083556" y="2643018"/>
            <a:ext cx="10156874" cy="2554545"/>
          </a:xfrm>
          <a:prstGeom prst="rect">
            <a:avLst/>
          </a:prstGeom>
          <a:noFill/>
        </p:spPr>
        <p:txBody>
          <a:bodyPr wrap="square" rtlCol="0">
            <a:spAutoFit/>
          </a:bodyPr>
          <a:lstStyle/>
          <a:p>
            <a:pPr marL="285750" indent="-285750" algn="just" rtl="0" fontAlgn="base">
              <a:buFont typeface="Wingdings" panose="05000000000000000000" pitchFamily="2" charset="2"/>
              <a:buChar char="§"/>
            </a:pPr>
            <a:r>
              <a:rPr lang="es-ES" sz="2000" i="0" u="sng" dirty="0">
                <a:effectLst/>
                <a:latin typeface="Calibri" panose="020F0502020204030204" pitchFamily="34" charset="0"/>
              </a:rPr>
              <a:t>Histórico de cantidad de consumo por sector año, sector, cantidad de dinero recogido por sector.</a:t>
            </a:r>
          </a:p>
          <a:p>
            <a:pPr algn="just" rtl="0" fontAlgn="base"/>
            <a:endParaRPr lang="es-ES" sz="2000" i="0" u="sng" dirty="0">
              <a:effectLst/>
              <a:latin typeface="Calibri" panose="020F0502020204030204" pitchFamily="34" charset="0"/>
            </a:endParaRPr>
          </a:p>
          <a:p>
            <a:pPr marL="285750" indent="-285750" algn="just" rtl="0" fontAlgn="base">
              <a:buFont typeface="Wingdings" panose="05000000000000000000" pitchFamily="2" charset="2"/>
              <a:buChar char="§"/>
            </a:pPr>
            <a:r>
              <a:rPr lang="es-ES" sz="2000" i="0" u="sng" dirty="0">
                <a:effectLst/>
                <a:latin typeface="Calibri" panose="020F0502020204030204" pitchFamily="34" charset="0"/>
              </a:rPr>
              <a:t>Histórico de solicitudes de servicios por sector.</a:t>
            </a:r>
          </a:p>
          <a:p>
            <a:pPr algn="just" rtl="0" fontAlgn="base"/>
            <a:endParaRPr lang="es-ES" sz="2000" u="sng" dirty="0">
              <a:latin typeface="Calibri" panose="020F0502020204030204" pitchFamily="34" charset="0"/>
            </a:endParaRPr>
          </a:p>
          <a:p>
            <a:pPr marL="285750" indent="-285750" algn="just" rtl="0" fontAlgn="base">
              <a:buFont typeface="Wingdings" panose="05000000000000000000" pitchFamily="2" charset="2"/>
              <a:buChar char="§"/>
            </a:pPr>
            <a:r>
              <a:rPr lang="es-ES" sz="2000" i="0" u="sng" dirty="0">
                <a:effectLst/>
                <a:latin typeface="Calibri" panose="020F0502020204030204" pitchFamily="34" charset="0"/>
              </a:rPr>
              <a:t>Histórico tipo de facturación por año, ubicación y cantidad de facturas por tipo.</a:t>
            </a:r>
          </a:p>
          <a:p>
            <a:pPr algn="just" rtl="0" fontAlgn="base"/>
            <a:endParaRPr lang="es-ES" sz="2000" i="0" u="sng" dirty="0">
              <a:effectLst/>
              <a:latin typeface="Calibri" panose="020F0502020204030204" pitchFamily="34" charset="0"/>
            </a:endParaRPr>
          </a:p>
          <a:p>
            <a:pPr marL="285750" indent="-285750" algn="just" rtl="0" fontAlgn="base">
              <a:buFont typeface="Wingdings" panose="05000000000000000000" pitchFamily="2" charset="2"/>
              <a:buChar char="§"/>
            </a:pPr>
            <a:r>
              <a:rPr lang="es-ES" sz="2000" i="0" u="sng" dirty="0">
                <a:effectLst/>
                <a:latin typeface="Calibri" panose="020F0502020204030204" pitchFamily="34" charset="0"/>
              </a:rPr>
              <a:t>Cantidad de dinero consumido por técnicos en instalaciones en cada sector en cada año.</a:t>
            </a:r>
            <a:endParaRPr kumimoji="0" lang="es-EC" sz="2000" i="0" u="sng" strike="noStrike" kern="1200" cap="none" spc="0" normalizeH="0" baseline="0" noProof="0" dirty="0">
              <a:ln>
                <a:noFill/>
              </a:ln>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813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Primera consulta</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400110"/>
          </a:xfrm>
          <a:prstGeom prst="rect">
            <a:avLst/>
          </a:prstGeom>
          <a:noFill/>
        </p:spPr>
        <p:txBody>
          <a:bodyPr wrap="square">
            <a:spAutoFit/>
          </a:bodyPr>
          <a:lstStyle/>
          <a:p>
            <a:pPr marL="285750" indent="-285750" algn="just" rtl="0" fontAlgn="base">
              <a:buFont typeface="Wingdings" panose="05000000000000000000" pitchFamily="2" charset="2"/>
              <a:buChar char="§"/>
            </a:pPr>
            <a:r>
              <a:rPr lang="es-ES" sz="2000" i="0" u="sng" dirty="0">
                <a:effectLst/>
                <a:latin typeface="Calibri" panose="020F0502020204030204" pitchFamily="34" charset="0"/>
              </a:rPr>
              <a:t>Histórico de cantidad de consumo por sector año, sector, cantidad de dinero recogido por sector.</a:t>
            </a:r>
          </a:p>
        </p:txBody>
      </p:sp>
      <p:pic>
        <p:nvPicPr>
          <p:cNvPr id="9" name="Imagen 8">
            <a:extLst>
              <a:ext uri="{FF2B5EF4-FFF2-40B4-BE49-F238E27FC236}">
                <a16:creationId xmlns:a16="http://schemas.microsoft.com/office/drawing/2014/main" id="{144F5E84-1733-F44E-B0F0-00285D780DCF}"/>
              </a:ext>
            </a:extLst>
          </p:cNvPr>
          <p:cNvPicPr>
            <a:picLocks noChangeAspect="1"/>
          </p:cNvPicPr>
          <p:nvPr/>
        </p:nvPicPr>
        <p:blipFill rotWithShape="1">
          <a:blip r:embed="rId3"/>
          <a:srcRect l="4183"/>
          <a:stretch/>
        </p:blipFill>
        <p:spPr>
          <a:xfrm>
            <a:off x="1129004" y="2369204"/>
            <a:ext cx="10387477" cy="4246200"/>
          </a:xfrm>
          <a:prstGeom prst="rect">
            <a:avLst/>
          </a:prstGeom>
        </p:spPr>
      </p:pic>
    </p:spTree>
    <p:extLst>
      <p:ext uri="{BB962C8B-B14F-4D97-AF65-F5344CB8AC3E}">
        <p14:creationId xmlns:p14="http://schemas.microsoft.com/office/powerpoint/2010/main" val="98297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Primera consulta</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90537" y="1689005"/>
            <a:ext cx="12147160" cy="707886"/>
          </a:xfrm>
          <a:prstGeom prst="rect">
            <a:avLst/>
          </a:prstGeom>
          <a:noFill/>
        </p:spPr>
        <p:txBody>
          <a:bodyPr wrap="square">
            <a:spAutoFit/>
          </a:bodyPr>
          <a:lstStyle/>
          <a:p>
            <a:pPr marL="285750" indent="-285750" algn="just" fontAlgn="base">
              <a:buFont typeface="Wingdings" panose="05000000000000000000" pitchFamily="2" charset="2"/>
              <a:buChar char="§"/>
            </a:pPr>
            <a:r>
              <a:rPr lang="es-ES" sz="2000" i="0" u="sng" dirty="0">
                <a:effectLst/>
                <a:latin typeface="Calibri" panose="020F0502020204030204" pitchFamily="34" charset="0"/>
              </a:rPr>
              <a:t>Histórico de cantidad de consumo por sector año, sector, cantidad de dinero recogido por sector.</a:t>
            </a:r>
          </a:p>
          <a:p>
            <a:pPr algn="just" rtl="0" fontAlgn="base"/>
            <a:endParaRPr lang="es-ES" sz="2000" b="0" i="0" dirty="0">
              <a:solidFill>
                <a:srgbClr val="000000"/>
              </a:solidFill>
              <a:effectLst/>
              <a:latin typeface="Calibri" panose="020F0502020204030204" pitchFamily="34" charset="0"/>
            </a:endParaRPr>
          </a:p>
        </p:txBody>
      </p:sp>
      <p:pic>
        <p:nvPicPr>
          <p:cNvPr id="4" name="Imagen 3">
            <a:extLst>
              <a:ext uri="{FF2B5EF4-FFF2-40B4-BE49-F238E27FC236}">
                <a16:creationId xmlns:a16="http://schemas.microsoft.com/office/drawing/2014/main" id="{1A4A70C1-508F-B17E-CE6B-4B730D4C2BB0}"/>
              </a:ext>
            </a:extLst>
          </p:cNvPr>
          <p:cNvPicPr>
            <a:picLocks noChangeAspect="1"/>
          </p:cNvPicPr>
          <p:nvPr/>
        </p:nvPicPr>
        <p:blipFill rotWithShape="1">
          <a:blip r:embed="rId3"/>
          <a:srcRect t="15784" b="10646"/>
          <a:stretch/>
        </p:blipFill>
        <p:spPr>
          <a:xfrm>
            <a:off x="2860588" y="2705878"/>
            <a:ext cx="6470824" cy="3606044"/>
          </a:xfrm>
          <a:prstGeom prst="rect">
            <a:avLst/>
          </a:prstGeom>
        </p:spPr>
      </p:pic>
    </p:spTree>
    <p:extLst>
      <p:ext uri="{BB962C8B-B14F-4D97-AF65-F5344CB8AC3E}">
        <p14:creationId xmlns:p14="http://schemas.microsoft.com/office/powerpoint/2010/main" val="308626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Segunda consulta</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369332"/>
          </a:xfrm>
          <a:prstGeom prst="rect">
            <a:avLst/>
          </a:prstGeom>
          <a:noFill/>
        </p:spPr>
        <p:txBody>
          <a:bodyPr wrap="square">
            <a:spAutoFit/>
          </a:bodyPr>
          <a:lstStyle/>
          <a:p>
            <a:pPr marL="285750" indent="-285750" algn="just" rtl="0" fontAlgn="base">
              <a:buFont typeface="Wingdings" panose="05000000000000000000" pitchFamily="2" charset="2"/>
              <a:buChar char="§"/>
            </a:pPr>
            <a:r>
              <a:rPr lang="es-ES" sz="1800" i="0" u="sng" dirty="0">
                <a:effectLst/>
                <a:latin typeface="Calibri" panose="020F0502020204030204" pitchFamily="34" charset="0"/>
              </a:rPr>
              <a:t>Histórico de solicitudes de servicios por sector.</a:t>
            </a:r>
          </a:p>
        </p:txBody>
      </p:sp>
      <p:pic>
        <p:nvPicPr>
          <p:cNvPr id="4" name="Imagen 3">
            <a:extLst>
              <a:ext uri="{FF2B5EF4-FFF2-40B4-BE49-F238E27FC236}">
                <a16:creationId xmlns:a16="http://schemas.microsoft.com/office/drawing/2014/main" id="{F44BA765-4B34-FDBB-834E-B016C40A26F0}"/>
              </a:ext>
            </a:extLst>
          </p:cNvPr>
          <p:cNvPicPr>
            <a:picLocks noChangeAspect="1"/>
          </p:cNvPicPr>
          <p:nvPr/>
        </p:nvPicPr>
        <p:blipFill rotWithShape="1">
          <a:blip r:embed="rId3"/>
          <a:srcRect l="4670" t="6619" r="8359" b="6910"/>
          <a:stretch/>
        </p:blipFill>
        <p:spPr>
          <a:xfrm>
            <a:off x="1726163" y="2305878"/>
            <a:ext cx="9255967" cy="4219278"/>
          </a:xfrm>
          <a:prstGeom prst="rect">
            <a:avLst/>
          </a:prstGeom>
        </p:spPr>
      </p:pic>
    </p:spTree>
    <p:extLst>
      <p:ext uri="{BB962C8B-B14F-4D97-AF65-F5344CB8AC3E}">
        <p14:creationId xmlns:p14="http://schemas.microsoft.com/office/powerpoint/2010/main" val="401605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Segunda consulta</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369332"/>
          </a:xfrm>
          <a:prstGeom prst="rect">
            <a:avLst/>
          </a:prstGeom>
          <a:noFill/>
        </p:spPr>
        <p:txBody>
          <a:bodyPr wrap="square">
            <a:spAutoFit/>
          </a:bodyPr>
          <a:lstStyle/>
          <a:p>
            <a:pPr marL="285750" indent="-285750" algn="just" fontAlgn="base">
              <a:buFont typeface="Wingdings" panose="05000000000000000000" pitchFamily="2" charset="2"/>
              <a:buChar char="§"/>
            </a:pPr>
            <a:r>
              <a:rPr lang="es-ES" sz="1800" i="0" u="sng" dirty="0">
                <a:effectLst/>
                <a:latin typeface="Calibri" panose="020F0502020204030204" pitchFamily="34" charset="0"/>
              </a:rPr>
              <a:t>Histórico de solicitudes de servicios por sector.</a:t>
            </a:r>
          </a:p>
        </p:txBody>
      </p:sp>
      <p:pic>
        <p:nvPicPr>
          <p:cNvPr id="4" name="Imagen 3">
            <a:extLst>
              <a:ext uri="{FF2B5EF4-FFF2-40B4-BE49-F238E27FC236}">
                <a16:creationId xmlns:a16="http://schemas.microsoft.com/office/drawing/2014/main" id="{22D6D92F-0442-FFC5-F468-22CFC9978610}"/>
              </a:ext>
            </a:extLst>
          </p:cNvPr>
          <p:cNvPicPr>
            <a:picLocks noChangeAspect="1"/>
          </p:cNvPicPr>
          <p:nvPr/>
        </p:nvPicPr>
        <p:blipFill>
          <a:blip r:embed="rId3"/>
          <a:stretch>
            <a:fillRect/>
          </a:stretch>
        </p:blipFill>
        <p:spPr>
          <a:xfrm>
            <a:off x="1829423" y="2539146"/>
            <a:ext cx="7840778" cy="3433836"/>
          </a:xfrm>
          <a:prstGeom prst="rect">
            <a:avLst/>
          </a:prstGeom>
        </p:spPr>
      </p:pic>
    </p:spTree>
    <p:extLst>
      <p:ext uri="{BB962C8B-B14F-4D97-AF65-F5344CB8AC3E}">
        <p14:creationId xmlns:p14="http://schemas.microsoft.com/office/powerpoint/2010/main" val="29714211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52060C4F94BC640B21444581D735877" ma:contentTypeVersion="12" ma:contentTypeDescription="Crear nuevo documento." ma:contentTypeScope="" ma:versionID="fc4c673801be8919be8deaa944b31733">
  <xsd:schema xmlns:xsd="http://www.w3.org/2001/XMLSchema" xmlns:xs="http://www.w3.org/2001/XMLSchema" xmlns:p="http://schemas.microsoft.com/office/2006/metadata/properties" xmlns:ns3="de9a6fca-6e6a-41cd-8b43-cdb618963d1f" xmlns:ns4="447c43b3-0996-4fba-9d2a-45e9b1716726" targetNamespace="http://schemas.microsoft.com/office/2006/metadata/properties" ma:root="true" ma:fieldsID="d2c64dab4ca571c0853062faff1592df" ns3:_="" ns4:_="">
    <xsd:import namespace="de9a6fca-6e6a-41cd-8b43-cdb618963d1f"/>
    <xsd:import namespace="447c43b3-0996-4fba-9d2a-45e9b17167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a6fca-6e6a-41cd-8b43-cdb618963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c43b3-0996-4fba-9d2a-45e9b17167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D05DC5-BC54-4026-9912-1590CDF307F8}">
  <ds:schemaRefs>
    <ds:schemaRef ds:uri="http://schemas.microsoft.com/sharepoint/v3/contenttype/forms"/>
  </ds:schemaRefs>
</ds:datastoreItem>
</file>

<file path=customXml/itemProps2.xml><?xml version="1.0" encoding="utf-8"?>
<ds:datastoreItem xmlns:ds="http://schemas.openxmlformats.org/officeDocument/2006/customXml" ds:itemID="{98D19079-7F65-4D9B-87F9-CAB5BCE618BA}">
  <ds:schemaRefs>
    <ds:schemaRef ds:uri="447c43b3-0996-4fba-9d2a-45e9b1716726"/>
    <ds:schemaRef ds:uri="de9a6fca-6e6a-41cd-8b43-cdb618963d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41136F-CDBD-4815-9A4E-F26E08537572}">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447c43b3-0996-4fba-9d2a-45e9b1716726"/>
    <ds:schemaRef ds:uri="http://purl.org/dc/elements/1.1/"/>
    <ds:schemaRef ds:uri="http://schemas.microsoft.com/office/infopath/2007/PartnerControls"/>
    <ds:schemaRef ds:uri="de9a6fca-6e6a-41cd-8b43-cdb618963d1f"/>
  </ds:schemaRefs>
</ds:datastoreItem>
</file>

<file path=docProps/app.xml><?xml version="1.0" encoding="utf-8"?>
<Properties xmlns="http://schemas.openxmlformats.org/officeDocument/2006/extended-properties" xmlns:vt="http://schemas.openxmlformats.org/officeDocument/2006/docPropsVTypes">
  <TotalTime>2309</TotalTime>
  <Words>1087</Words>
  <Application>Microsoft Office PowerPoint</Application>
  <PresentationFormat>Panorámica</PresentationFormat>
  <Paragraphs>116</Paragraphs>
  <Slides>24</Slides>
  <Notes>4</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24</vt:i4>
      </vt:variant>
    </vt:vector>
  </HeadingPairs>
  <TitlesOfParts>
    <vt:vector size="34" baseType="lpstr">
      <vt:lpstr>Abadi</vt:lpstr>
      <vt:lpstr>Aharoni</vt:lpstr>
      <vt:lpstr>Arial</vt:lpstr>
      <vt:lpstr>Book Antiqua</vt:lpstr>
      <vt:lpstr>Calibri</vt:lpstr>
      <vt:lpstr>Calibri Light</vt:lpstr>
      <vt:lpstr>Cooper Black</vt:lpstr>
      <vt:lpstr>Segoe UI</vt:lpstr>
      <vt:lpstr>Wingdings</vt:lpstr>
      <vt:lpstr>Tema de Office</vt:lpstr>
      <vt:lpstr>Presentación de PowerPoint</vt:lpstr>
      <vt:lpstr>Índice</vt:lpstr>
      <vt:lpstr>  Universo del Discurso</vt:lpstr>
      <vt:lpstr>  Modelo Lógico/Relacional </vt:lpstr>
      <vt:lpstr>  Consultas</vt:lpstr>
      <vt:lpstr>  Primera consulta </vt:lpstr>
      <vt:lpstr>  Primera consulta </vt:lpstr>
      <vt:lpstr>  Segunda consulta </vt:lpstr>
      <vt:lpstr>  Segunda consulta </vt:lpstr>
      <vt:lpstr>  Tercer Consulta </vt:lpstr>
      <vt:lpstr>  Tercer Consulta </vt:lpstr>
      <vt:lpstr>  Cuarta Consulta </vt:lpstr>
      <vt:lpstr>  Cuarta Consulta </vt:lpstr>
      <vt:lpstr>  Consultas</vt:lpstr>
      <vt:lpstr>  Trigger </vt:lpstr>
      <vt:lpstr>  Trigger </vt:lpstr>
      <vt:lpstr>  Cursor</vt:lpstr>
      <vt:lpstr>  Cursor</vt:lpstr>
      <vt:lpstr>  Cursor</vt:lpstr>
      <vt:lpstr>  Procedimiento almacenado</vt:lpstr>
      <vt:lpstr>  Procedimiento almacenado</vt:lpstr>
      <vt:lpstr>  Reporte</vt:lpstr>
      <vt:lpstr>  Reporte</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GEMBERTH JOSUE DELGADO DELGADO</dc:creator>
  <cp:lastModifiedBy>LUCAS CEVALLOS HELEN GABRIELA</cp:lastModifiedBy>
  <cp:revision>39</cp:revision>
  <dcterms:created xsi:type="dcterms:W3CDTF">2020-11-19T19:50:27Z</dcterms:created>
  <dcterms:modified xsi:type="dcterms:W3CDTF">2022-11-28T04:25:58Z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0x010100852060C4F94BC640B21444581D735877</vt:lpwstr>
  </property>
</Properties>
</file>