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1C8052-3536-701E-B6CF-B500D360315B}" v="88" dt="2024-08-30T16:04:53.964"/>
    <p1510:client id="{C45B21EF-0BA0-41D2-B8AE-032E5ED6CF96}" v="1" dt="2024-08-31T03:50:45.44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50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owmi\Downloads\SOWMIYA%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rinethi%20s\Downloads\employee_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[SOWMIYA EXCEL.xlsx]CHARTS!PivotTable4</c:name>
    <c:fmtId val="7"/>
  </c:pivotSource>
  <c:chart>
    <c:autoTitleDeleted val="0"/>
    <c:pivotFmts>
      <c:pivotFmt>
        <c:idx val="0"/>
      </c:pivotFmt>
      <c:pivotFmt>
        <c:idx val="1"/>
      </c:pivotFmt>
      <c:pivotFmt>
        <c:idx val="2"/>
      </c:pivotFmt>
      <c:pivotFmt>
        <c:idx val="3"/>
      </c:pivotFmt>
      <c:pivotFmt>
        <c:idx val="4"/>
      </c:pivotFmt>
      <c:pivotFmt>
        <c:idx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CHARTS!$B$3:$B$4</c:f>
              <c:strCache>
                <c:ptCount val="1"/>
                <c:pt idx="0">
                  <c:v>High</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CHARTS!$A$5:$A$16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CHARTS!$B$5:$B$16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199B-4C21-AD20-8B43FDF6CBF4}"/>
            </c:ext>
          </c:extLst>
        </c:ser>
        <c:ser>
          <c:idx val="1"/>
          <c:order val="1"/>
          <c:tx>
            <c:strRef>
              <c:f>CHARTS!$C$3:$C$4</c:f>
              <c:strCache>
                <c:ptCount val="1"/>
                <c:pt idx="0">
                  <c:v>Low</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CHARTS!$A$5:$A$16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CHARTS!$C$5:$C$16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199B-4C21-AD20-8B43FDF6CBF4}"/>
            </c:ext>
          </c:extLst>
        </c:ser>
        <c:ser>
          <c:idx val="2"/>
          <c:order val="2"/>
          <c:tx>
            <c:strRef>
              <c:f>CHARTS!$D$3:$D$4</c:f>
              <c:strCache>
                <c:ptCount val="1"/>
                <c:pt idx="0">
                  <c:v>Medium</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CHARTS!$A$5:$A$16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CHARTS!$D$5:$D$16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199B-4C21-AD20-8B43FDF6CBF4}"/>
            </c:ext>
          </c:extLst>
        </c:ser>
        <c:ser>
          <c:idx val="3"/>
          <c:order val="3"/>
          <c:tx>
            <c:strRef>
              <c:f>CHARTS!$E$3:$E$4</c:f>
              <c:strCache>
                <c:ptCount val="1"/>
                <c:pt idx="0">
                  <c:v>Very High</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CHARTS!$A$5:$A$16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CHARTS!$E$5:$E$16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199B-4C21-AD20-8B43FDF6CBF4}"/>
            </c:ext>
          </c:extLst>
        </c:ser>
        <c:ser>
          <c:idx val="4"/>
          <c:order val="4"/>
          <c:tx>
            <c:strRef>
              <c:f>CHARTS!$F$3:$F$4</c:f>
              <c:strCache>
                <c:ptCount val="1"/>
                <c:pt idx="0">
                  <c:v>(blank)</c:v>
                </c:pt>
              </c:strCache>
            </c:strRef>
          </c:tx>
          <c:spPr>
            <a:noFill/>
            <a:ln w="9525" cap="flat" cmpd="sng" algn="ctr">
              <a:solidFill>
                <a:schemeClr val="accent5"/>
              </a:solidFill>
              <a:miter lim="800000"/>
            </a:ln>
            <a:effectLst>
              <a:glow rad="63500">
                <a:schemeClr val="accent5">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CHARTS!$A$5:$A$16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CHARTS!$F$5:$F$16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199B-4C21-AD20-8B43FDF6CBF4}"/>
            </c:ext>
          </c:extLst>
        </c:ser>
        <c:dLbls>
          <c:dLblPos val="inEnd"/>
          <c:showLegendKey val="0"/>
          <c:showVal val="1"/>
          <c:showCatName val="0"/>
          <c:showSerName val="0"/>
          <c:showPercent val="0"/>
          <c:showBubbleSize val="0"/>
        </c:dLbls>
        <c:gapWidth val="315"/>
        <c:overlap val="-40"/>
        <c:axId val="208588080"/>
        <c:axId val="208608720"/>
      </c:barChart>
      <c:catAx>
        <c:axId val="20858808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08608720"/>
        <c:crosses val="autoZero"/>
        <c:auto val="1"/>
        <c:lblAlgn val="ctr"/>
        <c:lblOffset val="100"/>
        <c:noMultiLvlLbl val="0"/>
      </c:catAx>
      <c:valAx>
        <c:axId val="20860872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085880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[employee_data.xlsx]Sheet2!PivotTable1</c:name>
    <c:fmtId val="-1"/>
  </c:pivotSource>
  <c:chart>
    <c:title>
      <c:tx>
        <c:rich>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r>
              <a:rPr lang="en-IN"/>
              <a:t>Employee data analysis</a:t>
            </a:r>
          </a:p>
        </c:rich>
      </c:tx>
      <c:layout>
        <c:manualLayout>
          <c:xMode val="edge"/>
          <c:yMode val="edge"/>
          <c:x val="0.28318840579710147"/>
          <c:y val="2.2222222222222223E-2"/>
        </c:manualLayout>
      </c:layout>
      <c:overlay val="0"/>
      <c:spPr>
        <a:noFill/>
        <a:ln>
          <a:noFill/>
        </a:ln>
        <a:effectLst/>
      </c:spPr>
      <c:txPr>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endParaRPr lang="en-US"/>
        </a:p>
      </c:txPr>
    </c:title>
    <c:autoTitleDeleted val="0"/>
    <c:pivotFmts>
      <c:pivotFmt>
        <c:idx val="0"/>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6"/>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7"/>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8"/>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9"/>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10"/>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11"/>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12"/>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13"/>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14"/>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15"/>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17"/>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18"/>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19"/>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20"/>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21"/>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22"/>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23"/>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24"/>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25"/>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26"/>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28"/>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29"/>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30"/>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31"/>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32"/>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33"/>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34"/>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35"/>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36"/>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37"/>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39"/>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40"/>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41"/>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42"/>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43"/>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44"/>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45"/>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46"/>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47"/>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48"/>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50"/>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51"/>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52"/>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53"/>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54"/>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55"/>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56"/>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57"/>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58"/>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59"/>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61"/>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62"/>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63"/>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64"/>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65"/>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66"/>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67"/>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68"/>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69"/>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70"/>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72"/>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73"/>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74"/>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75"/>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76"/>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77"/>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78"/>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79"/>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80"/>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81"/>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83"/>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84"/>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85"/>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86"/>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87"/>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88"/>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89"/>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90"/>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
        <c:idx val="91"/>
        <c:spPr>
          <a:solidFill>
            <a:schemeClr val="accent1"/>
          </a:solidFill>
          <a:ln w="25400">
            <a:solidFill>
              <a:schemeClr val="lt1"/>
            </a:solidFill>
          </a:ln>
          <a:effectLst/>
          <a:scene3d>
            <a:camera prst="orthographicFront">
              <a:rot lat="0" lon="0" rev="0"/>
            </a:camera>
            <a:lightRig rig="threePt" dir="t">
              <a:rot lat="0" lon="0" rev="19800000"/>
            </a:lightRig>
          </a:scene3d>
          <a:sp3d contourW="25400">
            <a:contourClr>
              <a:schemeClr val="lt1"/>
            </a:contourClr>
          </a:sp3d>
        </c:spPr>
      </c:pivotFmt>
    </c:pivotFmts>
    <c:view3D>
      <c:rotX val="30"/>
      <c:rotY val="0"/>
      <c:depthPercent val="100"/>
      <c:rAngAx val="0"/>
      <c:perspective val="5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614457831325301E-2"/>
          <c:y val="0.1749047619047619"/>
          <c:w val="0.8518592480156848"/>
          <c:h val="0.74414285714285711"/>
        </c:manualLayout>
      </c:layout>
      <c:pie3DChart>
        <c:varyColors val="1"/>
        <c:ser>
          <c:idx val="0"/>
          <c:order val="0"/>
          <c:tx>
            <c:strRef>
              <c:f>Sheet2!$B$3:$B$4</c:f>
              <c:strCache>
                <c:ptCount val="1"/>
                <c:pt idx="0">
                  <c:v>HIGH</c:v>
                </c:pt>
              </c:strCache>
            </c:strRef>
          </c:tx>
          <c:explosion val="4"/>
          <c:dPt>
            <c:idx val="0"/>
            <c:bubble3D val="0"/>
            <c:spPr>
              <a:gradFill>
                <a:gsLst>
                  <a:gs pos="100000">
                    <a:schemeClr val="accent1">
                      <a:lumMod val="60000"/>
                      <a:lumOff val="40000"/>
                    </a:schemeClr>
                  </a:gs>
                  <a:gs pos="0">
                    <a:schemeClr val="accent1"/>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01-2CEC-4AE4-B050-5B5E06BD0A80}"/>
              </c:ext>
            </c:extLst>
          </c:dPt>
          <c:dPt>
            <c:idx val="1"/>
            <c:bubble3D val="0"/>
            <c:spPr>
              <a:gradFill>
                <a:gsLst>
                  <a:gs pos="100000">
                    <a:schemeClr val="accent2">
                      <a:lumMod val="60000"/>
                      <a:lumOff val="40000"/>
                    </a:schemeClr>
                  </a:gs>
                  <a:gs pos="0">
                    <a:schemeClr val="accent2"/>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03-2CEC-4AE4-B050-5B5E06BD0A80}"/>
              </c:ext>
            </c:extLst>
          </c:dPt>
          <c:dPt>
            <c:idx val="2"/>
            <c:bubble3D val="0"/>
            <c:spPr>
              <a:gradFill>
                <a:gsLst>
                  <a:gs pos="100000">
                    <a:schemeClr val="accent3">
                      <a:lumMod val="60000"/>
                      <a:lumOff val="40000"/>
                    </a:schemeClr>
                  </a:gs>
                  <a:gs pos="0">
                    <a:schemeClr val="accent3"/>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05-2CEC-4AE4-B050-5B5E06BD0A80}"/>
              </c:ext>
            </c:extLst>
          </c:dPt>
          <c:dPt>
            <c:idx val="3"/>
            <c:bubble3D val="0"/>
            <c:spPr>
              <a:gradFill>
                <a:gsLst>
                  <a:gs pos="100000">
                    <a:schemeClr val="accent4">
                      <a:lumMod val="60000"/>
                      <a:lumOff val="40000"/>
                    </a:schemeClr>
                  </a:gs>
                  <a:gs pos="0">
                    <a:schemeClr val="accent4"/>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07-2CEC-4AE4-B050-5B5E06BD0A80}"/>
              </c:ext>
            </c:extLst>
          </c:dPt>
          <c:dPt>
            <c:idx val="4"/>
            <c:bubble3D val="0"/>
            <c:spPr>
              <a:gradFill>
                <a:gsLst>
                  <a:gs pos="100000">
                    <a:schemeClr val="accent5">
                      <a:lumMod val="60000"/>
                      <a:lumOff val="40000"/>
                    </a:schemeClr>
                  </a:gs>
                  <a:gs pos="0">
                    <a:schemeClr val="accent5"/>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09-2CEC-4AE4-B050-5B5E06BD0A80}"/>
              </c:ext>
            </c:extLst>
          </c:dPt>
          <c:dPt>
            <c:idx val="5"/>
            <c:bubble3D val="0"/>
            <c:spPr>
              <a:gradFill>
                <a:gsLst>
                  <a:gs pos="100000">
                    <a:schemeClr val="accent6">
                      <a:lumMod val="60000"/>
                      <a:lumOff val="40000"/>
                    </a:schemeClr>
                  </a:gs>
                  <a:gs pos="0">
                    <a:schemeClr val="accent6"/>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0B-2CEC-4AE4-B050-5B5E06BD0A80}"/>
              </c:ext>
            </c:extLst>
          </c:dPt>
          <c:dPt>
            <c:idx val="6"/>
            <c:bubble3D val="0"/>
            <c:spPr>
              <a:gradFill>
                <a:gsLst>
                  <a:gs pos="100000">
                    <a:schemeClr val="accent1">
                      <a:lumMod val="60000"/>
                      <a:lumMod val="60000"/>
                      <a:lumOff val="40000"/>
                    </a:schemeClr>
                  </a:gs>
                  <a:gs pos="0">
                    <a:schemeClr val="accent1">
                      <a:lumMod val="60000"/>
                    </a:schemeClr>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0D-2CEC-4AE4-B050-5B5E06BD0A80}"/>
              </c:ext>
            </c:extLst>
          </c:dPt>
          <c:dPt>
            <c:idx val="7"/>
            <c:bubble3D val="0"/>
            <c:spPr>
              <a:gradFill>
                <a:gsLst>
                  <a:gs pos="100000">
                    <a:schemeClr val="accent2">
                      <a:lumMod val="60000"/>
                      <a:lumMod val="60000"/>
                      <a:lumOff val="40000"/>
                    </a:schemeClr>
                  </a:gs>
                  <a:gs pos="0">
                    <a:schemeClr val="accent2">
                      <a:lumMod val="60000"/>
                    </a:schemeClr>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0F-2CEC-4AE4-B050-5B5E06BD0A80}"/>
              </c:ext>
            </c:extLst>
          </c:dPt>
          <c:dPt>
            <c:idx val="8"/>
            <c:bubble3D val="0"/>
            <c:spPr>
              <a:gradFill>
                <a:gsLst>
                  <a:gs pos="100000">
                    <a:schemeClr val="accent3">
                      <a:lumMod val="60000"/>
                      <a:lumMod val="60000"/>
                      <a:lumOff val="40000"/>
                    </a:schemeClr>
                  </a:gs>
                  <a:gs pos="0">
                    <a:schemeClr val="accent3">
                      <a:lumMod val="60000"/>
                    </a:schemeClr>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11-2CEC-4AE4-B050-5B5E06BD0A80}"/>
              </c:ext>
            </c:extLst>
          </c:dPt>
          <c:dPt>
            <c:idx val="9"/>
            <c:bubble3D val="0"/>
            <c:spPr>
              <a:gradFill>
                <a:gsLst>
                  <a:gs pos="100000">
                    <a:schemeClr val="accent4">
                      <a:lumMod val="60000"/>
                      <a:lumMod val="60000"/>
                      <a:lumOff val="40000"/>
                    </a:schemeClr>
                  </a:gs>
                  <a:gs pos="0">
                    <a:schemeClr val="accent4">
                      <a:lumMod val="60000"/>
                    </a:schemeClr>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13-2CEC-4AE4-B050-5B5E06BD0A8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CEC-4AE4-B050-5B5E06BD0A80}"/>
            </c:ext>
          </c:extLst>
        </c:ser>
        <c:ser>
          <c:idx val="1"/>
          <c:order val="1"/>
          <c:tx>
            <c:strRef>
              <c:f>Sheet2!$C$3:$C$4</c:f>
              <c:strCache>
                <c:ptCount val="1"/>
                <c:pt idx="0">
                  <c:v>LOW</c:v>
                </c:pt>
              </c:strCache>
            </c:strRef>
          </c:tx>
          <c:dPt>
            <c:idx val="0"/>
            <c:bubble3D val="0"/>
            <c:spPr>
              <a:gradFill>
                <a:gsLst>
                  <a:gs pos="100000">
                    <a:schemeClr val="accent1">
                      <a:lumMod val="60000"/>
                      <a:lumOff val="40000"/>
                    </a:schemeClr>
                  </a:gs>
                  <a:gs pos="0">
                    <a:schemeClr val="accent1"/>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16-2CEC-4AE4-B050-5B5E06BD0A80}"/>
              </c:ext>
            </c:extLst>
          </c:dPt>
          <c:dPt>
            <c:idx val="1"/>
            <c:bubble3D val="0"/>
            <c:spPr>
              <a:gradFill>
                <a:gsLst>
                  <a:gs pos="100000">
                    <a:schemeClr val="accent2">
                      <a:lumMod val="60000"/>
                      <a:lumOff val="40000"/>
                    </a:schemeClr>
                  </a:gs>
                  <a:gs pos="0">
                    <a:schemeClr val="accent2"/>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18-2CEC-4AE4-B050-5B5E06BD0A80}"/>
              </c:ext>
            </c:extLst>
          </c:dPt>
          <c:dPt>
            <c:idx val="2"/>
            <c:bubble3D val="0"/>
            <c:spPr>
              <a:gradFill>
                <a:gsLst>
                  <a:gs pos="100000">
                    <a:schemeClr val="accent3">
                      <a:lumMod val="60000"/>
                      <a:lumOff val="40000"/>
                    </a:schemeClr>
                  </a:gs>
                  <a:gs pos="0">
                    <a:schemeClr val="accent3"/>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1A-2CEC-4AE4-B050-5B5E06BD0A80}"/>
              </c:ext>
            </c:extLst>
          </c:dPt>
          <c:dPt>
            <c:idx val="3"/>
            <c:bubble3D val="0"/>
            <c:spPr>
              <a:gradFill>
                <a:gsLst>
                  <a:gs pos="100000">
                    <a:schemeClr val="accent4">
                      <a:lumMod val="60000"/>
                      <a:lumOff val="40000"/>
                    </a:schemeClr>
                  </a:gs>
                  <a:gs pos="0">
                    <a:schemeClr val="accent4"/>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1C-2CEC-4AE4-B050-5B5E06BD0A80}"/>
              </c:ext>
            </c:extLst>
          </c:dPt>
          <c:dPt>
            <c:idx val="4"/>
            <c:bubble3D val="0"/>
            <c:spPr>
              <a:gradFill>
                <a:gsLst>
                  <a:gs pos="100000">
                    <a:schemeClr val="accent5">
                      <a:lumMod val="60000"/>
                      <a:lumOff val="40000"/>
                    </a:schemeClr>
                  </a:gs>
                  <a:gs pos="0">
                    <a:schemeClr val="accent5"/>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1E-2CEC-4AE4-B050-5B5E06BD0A80}"/>
              </c:ext>
            </c:extLst>
          </c:dPt>
          <c:dPt>
            <c:idx val="5"/>
            <c:bubble3D val="0"/>
            <c:spPr>
              <a:gradFill>
                <a:gsLst>
                  <a:gs pos="100000">
                    <a:schemeClr val="accent6">
                      <a:lumMod val="60000"/>
                      <a:lumOff val="40000"/>
                    </a:schemeClr>
                  </a:gs>
                  <a:gs pos="0">
                    <a:schemeClr val="accent6"/>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20-2CEC-4AE4-B050-5B5E06BD0A80}"/>
              </c:ext>
            </c:extLst>
          </c:dPt>
          <c:dPt>
            <c:idx val="6"/>
            <c:bubble3D val="0"/>
            <c:spPr>
              <a:gradFill>
                <a:gsLst>
                  <a:gs pos="100000">
                    <a:schemeClr val="accent1">
                      <a:lumMod val="60000"/>
                      <a:lumMod val="60000"/>
                      <a:lumOff val="40000"/>
                    </a:schemeClr>
                  </a:gs>
                  <a:gs pos="0">
                    <a:schemeClr val="accent1">
                      <a:lumMod val="60000"/>
                    </a:schemeClr>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22-2CEC-4AE4-B050-5B5E06BD0A80}"/>
              </c:ext>
            </c:extLst>
          </c:dPt>
          <c:dPt>
            <c:idx val="7"/>
            <c:bubble3D val="0"/>
            <c:spPr>
              <a:gradFill>
                <a:gsLst>
                  <a:gs pos="100000">
                    <a:schemeClr val="accent2">
                      <a:lumMod val="60000"/>
                      <a:lumMod val="60000"/>
                      <a:lumOff val="40000"/>
                    </a:schemeClr>
                  </a:gs>
                  <a:gs pos="0">
                    <a:schemeClr val="accent2">
                      <a:lumMod val="60000"/>
                    </a:schemeClr>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24-2CEC-4AE4-B050-5B5E06BD0A80}"/>
              </c:ext>
            </c:extLst>
          </c:dPt>
          <c:dPt>
            <c:idx val="8"/>
            <c:bubble3D val="0"/>
            <c:spPr>
              <a:gradFill>
                <a:gsLst>
                  <a:gs pos="100000">
                    <a:schemeClr val="accent3">
                      <a:lumMod val="60000"/>
                      <a:lumMod val="60000"/>
                      <a:lumOff val="40000"/>
                    </a:schemeClr>
                  </a:gs>
                  <a:gs pos="0">
                    <a:schemeClr val="accent3">
                      <a:lumMod val="60000"/>
                    </a:schemeClr>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26-2CEC-4AE4-B050-5B5E06BD0A80}"/>
              </c:ext>
            </c:extLst>
          </c:dPt>
          <c:dPt>
            <c:idx val="9"/>
            <c:bubble3D val="0"/>
            <c:spPr>
              <a:gradFill>
                <a:gsLst>
                  <a:gs pos="100000">
                    <a:schemeClr val="accent4">
                      <a:lumMod val="60000"/>
                      <a:lumMod val="60000"/>
                      <a:lumOff val="40000"/>
                    </a:schemeClr>
                  </a:gs>
                  <a:gs pos="0">
                    <a:schemeClr val="accent4">
                      <a:lumMod val="60000"/>
                    </a:schemeClr>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28-2CEC-4AE4-B050-5B5E06BD0A8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CEC-4AE4-B050-5B5E06BD0A80}"/>
            </c:ext>
          </c:extLst>
        </c:ser>
        <c:ser>
          <c:idx val="2"/>
          <c:order val="2"/>
          <c:tx>
            <c:strRef>
              <c:f>Sheet2!$D$3:$D$4</c:f>
              <c:strCache>
                <c:ptCount val="1"/>
                <c:pt idx="0">
                  <c:v>MED</c:v>
                </c:pt>
              </c:strCache>
            </c:strRef>
          </c:tx>
          <c:dPt>
            <c:idx val="0"/>
            <c:bubble3D val="0"/>
            <c:spPr>
              <a:gradFill>
                <a:gsLst>
                  <a:gs pos="100000">
                    <a:schemeClr val="accent1">
                      <a:lumMod val="60000"/>
                      <a:lumOff val="40000"/>
                    </a:schemeClr>
                  </a:gs>
                  <a:gs pos="0">
                    <a:schemeClr val="accent1"/>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2B-2CEC-4AE4-B050-5B5E06BD0A80}"/>
              </c:ext>
            </c:extLst>
          </c:dPt>
          <c:dPt>
            <c:idx val="1"/>
            <c:bubble3D val="0"/>
            <c:spPr>
              <a:gradFill>
                <a:gsLst>
                  <a:gs pos="100000">
                    <a:schemeClr val="accent2">
                      <a:lumMod val="60000"/>
                      <a:lumOff val="40000"/>
                    </a:schemeClr>
                  </a:gs>
                  <a:gs pos="0">
                    <a:schemeClr val="accent2"/>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2D-2CEC-4AE4-B050-5B5E06BD0A80}"/>
              </c:ext>
            </c:extLst>
          </c:dPt>
          <c:dPt>
            <c:idx val="2"/>
            <c:bubble3D val="0"/>
            <c:spPr>
              <a:gradFill>
                <a:gsLst>
                  <a:gs pos="100000">
                    <a:schemeClr val="accent3">
                      <a:lumMod val="60000"/>
                      <a:lumOff val="40000"/>
                    </a:schemeClr>
                  </a:gs>
                  <a:gs pos="0">
                    <a:schemeClr val="accent3"/>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2F-2CEC-4AE4-B050-5B5E06BD0A80}"/>
              </c:ext>
            </c:extLst>
          </c:dPt>
          <c:dPt>
            <c:idx val="3"/>
            <c:bubble3D val="0"/>
            <c:spPr>
              <a:gradFill>
                <a:gsLst>
                  <a:gs pos="100000">
                    <a:schemeClr val="accent4">
                      <a:lumMod val="60000"/>
                      <a:lumOff val="40000"/>
                    </a:schemeClr>
                  </a:gs>
                  <a:gs pos="0">
                    <a:schemeClr val="accent4"/>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31-2CEC-4AE4-B050-5B5E06BD0A80}"/>
              </c:ext>
            </c:extLst>
          </c:dPt>
          <c:dPt>
            <c:idx val="4"/>
            <c:bubble3D val="0"/>
            <c:spPr>
              <a:gradFill>
                <a:gsLst>
                  <a:gs pos="100000">
                    <a:schemeClr val="accent5">
                      <a:lumMod val="60000"/>
                      <a:lumOff val="40000"/>
                    </a:schemeClr>
                  </a:gs>
                  <a:gs pos="0">
                    <a:schemeClr val="accent5"/>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33-2CEC-4AE4-B050-5B5E06BD0A80}"/>
              </c:ext>
            </c:extLst>
          </c:dPt>
          <c:dPt>
            <c:idx val="5"/>
            <c:bubble3D val="0"/>
            <c:spPr>
              <a:gradFill>
                <a:gsLst>
                  <a:gs pos="100000">
                    <a:schemeClr val="accent6">
                      <a:lumMod val="60000"/>
                      <a:lumOff val="40000"/>
                    </a:schemeClr>
                  </a:gs>
                  <a:gs pos="0">
                    <a:schemeClr val="accent6"/>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35-2CEC-4AE4-B050-5B5E06BD0A80}"/>
              </c:ext>
            </c:extLst>
          </c:dPt>
          <c:dPt>
            <c:idx val="6"/>
            <c:bubble3D val="0"/>
            <c:spPr>
              <a:gradFill>
                <a:gsLst>
                  <a:gs pos="100000">
                    <a:schemeClr val="accent1">
                      <a:lumMod val="60000"/>
                      <a:lumMod val="60000"/>
                      <a:lumOff val="40000"/>
                    </a:schemeClr>
                  </a:gs>
                  <a:gs pos="0">
                    <a:schemeClr val="accent1">
                      <a:lumMod val="60000"/>
                    </a:schemeClr>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37-2CEC-4AE4-B050-5B5E06BD0A80}"/>
              </c:ext>
            </c:extLst>
          </c:dPt>
          <c:dPt>
            <c:idx val="7"/>
            <c:bubble3D val="0"/>
            <c:spPr>
              <a:gradFill>
                <a:gsLst>
                  <a:gs pos="100000">
                    <a:schemeClr val="accent2">
                      <a:lumMod val="60000"/>
                      <a:lumMod val="60000"/>
                      <a:lumOff val="40000"/>
                    </a:schemeClr>
                  </a:gs>
                  <a:gs pos="0">
                    <a:schemeClr val="accent2">
                      <a:lumMod val="60000"/>
                    </a:schemeClr>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39-2CEC-4AE4-B050-5B5E06BD0A80}"/>
              </c:ext>
            </c:extLst>
          </c:dPt>
          <c:dPt>
            <c:idx val="8"/>
            <c:bubble3D val="0"/>
            <c:spPr>
              <a:gradFill>
                <a:gsLst>
                  <a:gs pos="100000">
                    <a:schemeClr val="accent3">
                      <a:lumMod val="60000"/>
                      <a:lumMod val="60000"/>
                      <a:lumOff val="40000"/>
                    </a:schemeClr>
                  </a:gs>
                  <a:gs pos="0">
                    <a:schemeClr val="accent3">
                      <a:lumMod val="60000"/>
                    </a:schemeClr>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3B-2CEC-4AE4-B050-5B5E06BD0A80}"/>
              </c:ext>
            </c:extLst>
          </c:dPt>
          <c:dPt>
            <c:idx val="9"/>
            <c:bubble3D val="0"/>
            <c:spPr>
              <a:gradFill>
                <a:gsLst>
                  <a:gs pos="100000">
                    <a:schemeClr val="accent4">
                      <a:lumMod val="60000"/>
                      <a:lumMod val="60000"/>
                      <a:lumOff val="40000"/>
                    </a:schemeClr>
                  </a:gs>
                  <a:gs pos="0">
                    <a:schemeClr val="accent4">
                      <a:lumMod val="60000"/>
                    </a:schemeClr>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3D-2CEC-4AE4-B050-5B5E06BD0A8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CEC-4AE4-B050-5B5E06BD0A80}"/>
            </c:ext>
          </c:extLst>
        </c:ser>
        <c:ser>
          <c:idx val="3"/>
          <c:order val="3"/>
          <c:tx>
            <c:strRef>
              <c:f>Sheet2!$E$3:$E$4</c:f>
              <c:strCache>
                <c:ptCount val="1"/>
                <c:pt idx="0">
                  <c:v>VERY HIGH</c:v>
                </c:pt>
              </c:strCache>
            </c:strRef>
          </c:tx>
          <c:dPt>
            <c:idx val="0"/>
            <c:bubble3D val="0"/>
            <c:spPr>
              <a:gradFill>
                <a:gsLst>
                  <a:gs pos="100000">
                    <a:schemeClr val="accent1">
                      <a:lumMod val="60000"/>
                      <a:lumOff val="40000"/>
                    </a:schemeClr>
                  </a:gs>
                  <a:gs pos="0">
                    <a:schemeClr val="accent1"/>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40-2CEC-4AE4-B050-5B5E06BD0A80}"/>
              </c:ext>
            </c:extLst>
          </c:dPt>
          <c:dPt>
            <c:idx val="1"/>
            <c:bubble3D val="0"/>
            <c:spPr>
              <a:gradFill>
                <a:gsLst>
                  <a:gs pos="100000">
                    <a:schemeClr val="accent2">
                      <a:lumMod val="60000"/>
                      <a:lumOff val="40000"/>
                    </a:schemeClr>
                  </a:gs>
                  <a:gs pos="0">
                    <a:schemeClr val="accent2"/>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42-2CEC-4AE4-B050-5B5E06BD0A80}"/>
              </c:ext>
            </c:extLst>
          </c:dPt>
          <c:dPt>
            <c:idx val="2"/>
            <c:bubble3D val="0"/>
            <c:spPr>
              <a:gradFill>
                <a:gsLst>
                  <a:gs pos="100000">
                    <a:schemeClr val="accent3">
                      <a:lumMod val="60000"/>
                      <a:lumOff val="40000"/>
                    </a:schemeClr>
                  </a:gs>
                  <a:gs pos="0">
                    <a:schemeClr val="accent3"/>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44-2CEC-4AE4-B050-5B5E06BD0A80}"/>
              </c:ext>
            </c:extLst>
          </c:dPt>
          <c:dPt>
            <c:idx val="3"/>
            <c:bubble3D val="0"/>
            <c:spPr>
              <a:gradFill>
                <a:gsLst>
                  <a:gs pos="100000">
                    <a:schemeClr val="accent4">
                      <a:lumMod val="60000"/>
                      <a:lumOff val="40000"/>
                    </a:schemeClr>
                  </a:gs>
                  <a:gs pos="0">
                    <a:schemeClr val="accent4"/>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46-2CEC-4AE4-B050-5B5E06BD0A80}"/>
              </c:ext>
            </c:extLst>
          </c:dPt>
          <c:dPt>
            <c:idx val="4"/>
            <c:bubble3D val="0"/>
            <c:spPr>
              <a:gradFill>
                <a:gsLst>
                  <a:gs pos="100000">
                    <a:schemeClr val="accent5">
                      <a:lumMod val="60000"/>
                      <a:lumOff val="40000"/>
                    </a:schemeClr>
                  </a:gs>
                  <a:gs pos="0">
                    <a:schemeClr val="accent5"/>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48-2CEC-4AE4-B050-5B5E06BD0A80}"/>
              </c:ext>
            </c:extLst>
          </c:dPt>
          <c:dPt>
            <c:idx val="5"/>
            <c:bubble3D val="0"/>
            <c:spPr>
              <a:gradFill>
                <a:gsLst>
                  <a:gs pos="100000">
                    <a:schemeClr val="accent6">
                      <a:lumMod val="60000"/>
                      <a:lumOff val="40000"/>
                    </a:schemeClr>
                  </a:gs>
                  <a:gs pos="0">
                    <a:schemeClr val="accent6"/>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4A-2CEC-4AE4-B050-5B5E06BD0A80}"/>
              </c:ext>
            </c:extLst>
          </c:dPt>
          <c:dPt>
            <c:idx val="6"/>
            <c:bubble3D val="0"/>
            <c:spPr>
              <a:gradFill>
                <a:gsLst>
                  <a:gs pos="100000">
                    <a:schemeClr val="accent1">
                      <a:lumMod val="60000"/>
                      <a:lumMod val="60000"/>
                      <a:lumOff val="40000"/>
                    </a:schemeClr>
                  </a:gs>
                  <a:gs pos="0">
                    <a:schemeClr val="accent1">
                      <a:lumMod val="60000"/>
                    </a:schemeClr>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4C-2CEC-4AE4-B050-5B5E06BD0A80}"/>
              </c:ext>
            </c:extLst>
          </c:dPt>
          <c:dPt>
            <c:idx val="7"/>
            <c:bubble3D val="0"/>
            <c:spPr>
              <a:gradFill>
                <a:gsLst>
                  <a:gs pos="100000">
                    <a:schemeClr val="accent2">
                      <a:lumMod val="60000"/>
                      <a:lumMod val="60000"/>
                      <a:lumOff val="40000"/>
                    </a:schemeClr>
                  </a:gs>
                  <a:gs pos="0">
                    <a:schemeClr val="accent2">
                      <a:lumMod val="60000"/>
                    </a:schemeClr>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4E-2CEC-4AE4-B050-5B5E06BD0A80}"/>
              </c:ext>
            </c:extLst>
          </c:dPt>
          <c:dPt>
            <c:idx val="8"/>
            <c:bubble3D val="0"/>
            <c:spPr>
              <a:gradFill>
                <a:gsLst>
                  <a:gs pos="100000">
                    <a:schemeClr val="accent3">
                      <a:lumMod val="60000"/>
                      <a:lumMod val="60000"/>
                      <a:lumOff val="40000"/>
                    </a:schemeClr>
                  </a:gs>
                  <a:gs pos="0">
                    <a:schemeClr val="accent3">
                      <a:lumMod val="60000"/>
                    </a:schemeClr>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50-2CEC-4AE4-B050-5B5E06BD0A80}"/>
              </c:ext>
            </c:extLst>
          </c:dPt>
          <c:dPt>
            <c:idx val="9"/>
            <c:bubble3D val="0"/>
            <c:spPr>
              <a:gradFill>
                <a:gsLst>
                  <a:gs pos="100000">
                    <a:schemeClr val="accent4">
                      <a:lumMod val="60000"/>
                      <a:lumMod val="60000"/>
                      <a:lumOff val="40000"/>
                    </a:schemeClr>
                  </a:gs>
                  <a:gs pos="0">
                    <a:schemeClr val="accent4">
                      <a:lumMod val="60000"/>
                    </a:schemeClr>
                  </a:gs>
                </a:gsLst>
                <a:lin ang="5400000" scaled="0"/>
              </a:gradFill>
              <a:ln w="50800">
                <a:solidFill>
                  <a:schemeClr val="lt1"/>
                </a:solidFill>
              </a:ln>
              <a:effectLst/>
              <a:sp3d contourW="50800">
                <a:contourClr>
                  <a:schemeClr val="lt1"/>
                </a:contourClr>
              </a:sp3d>
            </c:spPr>
            <c:extLst>
              <c:ext xmlns:c16="http://schemas.microsoft.com/office/drawing/2014/chart" uri="{C3380CC4-5D6E-409C-BE32-E72D297353CC}">
                <c16:uniqueId val="{00000052-2CEC-4AE4-B050-5B5E06BD0A8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CEC-4AE4-B050-5B5E06BD0A80}"/>
            </c:ext>
          </c:extLst>
        </c:ser>
        <c:dLbls>
          <c:dLblPos val="ctr"/>
          <c:showLegendKey val="0"/>
          <c:showVal val="0"/>
          <c:showCatName val="1"/>
          <c:showSerName val="0"/>
          <c:showPercent val="0"/>
          <c:showBubbleSize val="0"/>
          <c:showLeaderLines val="1"/>
        </c:dLbls>
      </c:pie3D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7">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www.pngall.com/employment-p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HELEN SWEETY V</a:t>
            </a:r>
          </a:p>
          <a:p>
            <a:r>
              <a:rPr lang="en-US" sz="2400" dirty="0"/>
              <a:t>REGISTER NO: 322200008</a:t>
            </a:r>
            <a:endParaRPr lang="en-US" sz="2400" dirty="0">
              <a:ea typeface="Calibri"/>
              <a:cs typeface="Calibri"/>
            </a:endParaRPr>
          </a:p>
          <a:p>
            <a:r>
              <a:rPr lang="en-US" sz="2400" dirty="0"/>
              <a:t>DEPARTMENT: B.Com Honours</a:t>
            </a:r>
            <a:endParaRPr lang="en-US" sz="2400" dirty="0">
              <a:ea typeface="Calibri"/>
              <a:cs typeface="Calibri"/>
            </a:endParaRPr>
          </a:p>
          <a:p>
            <a:r>
              <a:rPr lang="en-US" sz="2400" dirty="0"/>
              <a:t>COLLEGE : Anna Adarsh College For Women</a:t>
            </a:r>
            <a:endParaRPr lang="en-US" sz="2400" dirty="0">
              <a:ea typeface="Calibri"/>
              <a:cs typeface="Calibri"/>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7D4213F-3D53-790B-1671-19D629807BB0}"/>
              </a:ext>
            </a:extLst>
          </p:cNvPr>
          <p:cNvSpPr txBox="1"/>
          <p:nvPr/>
        </p:nvSpPr>
        <p:spPr>
          <a:xfrm>
            <a:off x="1066800" y="1524000"/>
            <a:ext cx="6100916" cy="3416320"/>
          </a:xfrm>
          <a:prstGeom prst="rect">
            <a:avLst/>
          </a:prstGeom>
          <a:noFill/>
        </p:spPr>
        <p:txBody>
          <a:bodyPr wrap="square">
            <a:spAutoFit/>
          </a:bodyPr>
          <a:lstStyle/>
          <a:p>
            <a:r>
              <a:rPr lang="en-IN" dirty="0"/>
              <a:t>DATA COLLECTION: </a:t>
            </a:r>
          </a:p>
          <a:p>
            <a:pPr marL="342900" indent="-342900">
              <a:buFont typeface="+mj-lt"/>
              <a:buAutoNum type="arabicParenR"/>
            </a:pPr>
            <a:r>
              <a:rPr lang="en-IN" dirty="0"/>
              <a:t>Collected or downloaded data from </a:t>
            </a:r>
            <a:r>
              <a:rPr lang="en-IN" dirty="0" err="1"/>
              <a:t>edunet</a:t>
            </a:r>
            <a:r>
              <a:rPr lang="en-IN" dirty="0"/>
              <a:t> dash board which is available in my profile.</a:t>
            </a:r>
          </a:p>
          <a:p>
            <a:endParaRPr lang="en-IN" dirty="0"/>
          </a:p>
          <a:p>
            <a:r>
              <a:rPr lang="en-IN" dirty="0"/>
              <a:t>FEATURE COLLECTION:</a:t>
            </a:r>
          </a:p>
          <a:p>
            <a:pPr marL="342900" indent="-342900">
              <a:buFont typeface="+mj-lt"/>
              <a:buAutoNum type="arabicParenR"/>
            </a:pPr>
            <a:r>
              <a:rPr lang="en-IN" dirty="0"/>
              <a:t>There were totally 26 features</a:t>
            </a:r>
          </a:p>
          <a:p>
            <a:pPr marL="342900" indent="-342900">
              <a:buFont typeface="+mj-lt"/>
              <a:buAutoNum type="arabicParenR"/>
            </a:pPr>
            <a:r>
              <a:rPr lang="en-IN" dirty="0"/>
              <a:t>9 feature were considered for assessment</a:t>
            </a:r>
          </a:p>
          <a:p>
            <a:endParaRPr lang="en-IN" dirty="0"/>
          </a:p>
          <a:p>
            <a:r>
              <a:rPr lang="en-IN" dirty="0"/>
              <a:t>DATA CLEANING:</a:t>
            </a:r>
          </a:p>
          <a:p>
            <a:pPr marL="342900" indent="-342900">
              <a:buFont typeface="+mj-lt"/>
              <a:buAutoNum type="arabicParenR"/>
            </a:pPr>
            <a:r>
              <a:rPr lang="en-IN" dirty="0"/>
              <a:t>Conditional formatting used to highlight the missing entries.</a:t>
            </a:r>
          </a:p>
          <a:p>
            <a:pPr marL="342900" indent="-342900">
              <a:buFont typeface="+mj-lt"/>
              <a:buAutoNum type="arabicParenR"/>
            </a:pPr>
            <a:r>
              <a:rPr lang="en-IN" dirty="0"/>
              <a:t>Filter is used to remove the missing entries.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37E0D1E2-C391-DEFB-5A09-CD455BDAB5E1}"/>
              </a:ext>
            </a:extLst>
          </p:cNvPr>
          <p:cNvGraphicFramePr>
            <a:graphicFrameLocks/>
          </p:cNvGraphicFramePr>
          <p:nvPr>
            <p:extLst>
              <p:ext uri="{D42A27DB-BD31-4B8C-83A1-F6EECF244321}">
                <p14:modId xmlns:p14="http://schemas.microsoft.com/office/powerpoint/2010/main" val="2465752633"/>
              </p:ext>
            </p:extLst>
          </p:nvPr>
        </p:nvGraphicFramePr>
        <p:xfrm>
          <a:off x="914400" y="1828800"/>
          <a:ext cx="8001000" cy="424814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AE69774-2AC6-6E9A-CAFC-6E71F04C39C5}"/>
              </a:ext>
            </a:extLst>
          </p:cNvPr>
          <p:cNvGraphicFramePr>
            <a:graphicFrameLocks noGrp="1"/>
          </p:cNvGraphicFramePr>
          <p:nvPr>
            <p:extLst>
              <p:ext uri="{D42A27DB-BD31-4B8C-83A1-F6EECF244321}">
                <p14:modId xmlns:p14="http://schemas.microsoft.com/office/powerpoint/2010/main" val="101826581"/>
              </p:ext>
            </p:extLst>
          </p:nvPr>
        </p:nvGraphicFramePr>
        <p:xfrm>
          <a:off x="6096000" y="2362200"/>
          <a:ext cx="5943600" cy="4419597"/>
        </p:xfrm>
        <a:graphic>
          <a:graphicData uri="http://schemas.openxmlformats.org/drawingml/2006/table">
            <a:tbl>
              <a:tblPr>
                <a:tableStyleId>{5C22544A-7EE6-4342-B048-85BDC9FD1C3A}</a:tableStyleId>
              </a:tblPr>
              <a:tblGrid>
                <a:gridCol w="1428896">
                  <a:extLst>
                    <a:ext uri="{9D8B030D-6E8A-4147-A177-3AD203B41FA5}">
                      <a16:colId xmlns:a16="http://schemas.microsoft.com/office/drawing/2014/main" val="1226631987"/>
                    </a:ext>
                  </a:extLst>
                </a:gridCol>
                <a:gridCol w="1276886">
                  <a:extLst>
                    <a:ext uri="{9D8B030D-6E8A-4147-A177-3AD203B41FA5}">
                      <a16:colId xmlns:a16="http://schemas.microsoft.com/office/drawing/2014/main" val="958005231"/>
                    </a:ext>
                  </a:extLst>
                </a:gridCol>
                <a:gridCol w="364825">
                  <a:extLst>
                    <a:ext uri="{9D8B030D-6E8A-4147-A177-3AD203B41FA5}">
                      <a16:colId xmlns:a16="http://schemas.microsoft.com/office/drawing/2014/main" val="2252670033"/>
                    </a:ext>
                  </a:extLst>
                </a:gridCol>
                <a:gridCol w="668845">
                  <a:extLst>
                    <a:ext uri="{9D8B030D-6E8A-4147-A177-3AD203B41FA5}">
                      <a16:colId xmlns:a16="http://schemas.microsoft.com/office/drawing/2014/main" val="2907753882"/>
                    </a:ext>
                  </a:extLst>
                </a:gridCol>
                <a:gridCol w="744850">
                  <a:extLst>
                    <a:ext uri="{9D8B030D-6E8A-4147-A177-3AD203B41FA5}">
                      <a16:colId xmlns:a16="http://schemas.microsoft.com/office/drawing/2014/main" val="1791796253"/>
                    </a:ext>
                  </a:extLst>
                </a:gridCol>
                <a:gridCol w="577639">
                  <a:extLst>
                    <a:ext uri="{9D8B030D-6E8A-4147-A177-3AD203B41FA5}">
                      <a16:colId xmlns:a16="http://schemas.microsoft.com/office/drawing/2014/main" val="13180808"/>
                    </a:ext>
                  </a:extLst>
                </a:gridCol>
                <a:gridCol w="881659">
                  <a:extLst>
                    <a:ext uri="{9D8B030D-6E8A-4147-A177-3AD203B41FA5}">
                      <a16:colId xmlns:a16="http://schemas.microsoft.com/office/drawing/2014/main" val="1803387404"/>
                    </a:ext>
                  </a:extLst>
                </a:gridCol>
              </a:tblGrid>
              <a:tr h="339969">
                <a:tc>
                  <a:txBody>
                    <a:bodyPr/>
                    <a:lstStyle/>
                    <a:p>
                      <a:pPr algn="l" fontAlgn="b"/>
                      <a:r>
                        <a:rPr lang="en-IN" sz="1100" u="none" strike="noStrike" dirty="0">
                          <a:effectLst/>
                          <a:highlight>
                            <a:srgbClr val="F8CBAD"/>
                          </a:highlight>
                        </a:rPr>
                        <a:t>Row Labels</a:t>
                      </a:r>
                      <a:endParaRPr lang="en-IN" sz="1100" b="1" i="0" u="none" strike="noStrike" dirty="0">
                        <a:solidFill>
                          <a:srgbClr val="000000"/>
                        </a:solidFill>
                        <a:effectLst/>
                        <a:highlight>
                          <a:srgbClr val="F8CBAD"/>
                        </a:highlight>
                        <a:latin typeface="Times New Roman" panose="02020603050405020304" pitchFamily="18" charset="0"/>
                      </a:endParaRPr>
                    </a:p>
                  </a:txBody>
                  <a:tcPr marL="7620" marR="7620" marT="7620" marB="0" anchor="b"/>
                </a:tc>
                <a:tc>
                  <a:txBody>
                    <a:bodyPr/>
                    <a:lstStyle/>
                    <a:p>
                      <a:pPr algn="l" fontAlgn="b"/>
                      <a:r>
                        <a:rPr lang="en-IN" sz="1100" u="none" strike="noStrike">
                          <a:effectLst/>
                          <a:highlight>
                            <a:srgbClr val="F8CBAD"/>
                          </a:highlight>
                        </a:rPr>
                        <a:t>High</a:t>
                      </a:r>
                      <a:endParaRPr lang="en-IN" sz="1100" b="1" i="0" u="none" strike="noStrike">
                        <a:solidFill>
                          <a:srgbClr val="000000"/>
                        </a:solidFill>
                        <a:effectLst/>
                        <a:highlight>
                          <a:srgbClr val="F8CBAD"/>
                        </a:highlight>
                        <a:latin typeface="Times New Roman" panose="02020603050405020304" pitchFamily="18" charset="0"/>
                      </a:endParaRPr>
                    </a:p>
                  </a:txBody>
                  <a:tcPr marL="7620" marR="7620" marT="7620" marB="0" anchor="b"/>
                </a:tc>
                <a:tc>
                  <a:txBody>
                    <a:bodyPr/>
                    <a:lstStyle/>
                    <a:p>
                      <a:pPr algn="l" fontAlgn="b"/>
                      <a:r>
                        <a:rPr lang="en-IN" sz="1100" u="none" strike="noStrike">
                          <a:effectLst/>
                          <a:highlight>
                            <a:srgbClr val="F8CBAD"/>
                          </a:highlight>
                        </a:rPr>
                        <a:t>Low</a:t>
                      </a:r>
                      <a:endParaRPr lang="en-IN" sz="1100" b="1" i="0" u="none" strike="noStrike">
                        <a:solidFill>
                          <a:srgbClr val="000000"/>
                        </a:solidFill>
                        <a:effectLst/>
                        <a:highlight>
                          <a:srgbClr val="F8CBAD"/>
                        </a:highlight>
                        <a:latin typeface="Times New Roman" panose="02020603050405020304" pitchFamily="18" charset="0"/>
                      </a:endParaRPr>
                    </a:p>
                  </a:txBody>
                  <a:tcPr marL="7620" marR="7620" marT="7620" marB="0" anchor="b"/>
                </a:tc>
                <a:tc>
                  <a:txBody>
                    <a:bodyPr/>
                    <a:lstStyle/>
                    <a:p>
                      <a:pPr algn="l" fontAlgn="b"/>
                      <a:r>
                        <a:rPr lang="en-IN" sz="1100" u="none" strike="noStrike">
                          <a:effectLst/>
                          <a:highlight>
                            <a:srgbClr val="F8CBAD"/>
                          </a:highlight>
                        </a:rPr>
                        <a:t>Medium</a:t>
                      </a:r>
                      <a:endParaRPr lang="en-IN" sz="1100" b="1" i="0" u="none" strike="noStrike">
                        <a:solidFill>
                          <a:srgbClr val="000000"/>
                        </a:solidFill>
                        <a:effectLst/>
                        <a:highlight>
                          <a:srgbClr val="F8CBAD"/>
                        </a:highlight>
                        <a:latin typeface="Times New Roman" panose="02020603050405020304" pitchFamily="18" charset="0"/>
                      </a:endParaRPr>
                    </a:p>
                  </a:txBody>
                  <a:tcPr marL="7620" marR="7620" marT="7620" marB="0" anchor="b"/>
                </a:tc>
                <a:tc>
                  <a:txBody>
                    <a:bodyPr/>
                    <a:lstStyle/>
                    <a:p>
                      <a:pPr algn="l" fontAlgn="b"/>
                      <a:r>
                        <a:rPr lang="en-IN" sz="1100" u="none" strike="noStrike">
                          <a:effectLst/>
                          <a:highlight>
                            <a:srgbClr val="F8CBAD"/>
                          </a:highlight>
                        </a:rPr>
                        <a:t>Very High</a:t>
                      </a:r>
                      <a:endParaRPr lang="en-IN" sz="1100" b="1" i="0" u="none" strike="noStrike">
                        <a:solidFill>
                          <a:srgbClr val="000000"/>
                        </a:solidFill>
                        <a:effectLst/>
                        <a:highlight>
                          <a:srgbClr val="F8CBAD"/>
                        </a:highlight>
                        <a:latin typeface="Times New Roman" panose="02020603050405020304" pitchFamily="18" charset="0"/>
                      </a:endParaRPr>
                    </a:p>
                  </a:txBody>
                  <a:tcPr marL="7620" marR="7620" marT="7620" marB="0" anchor="b"/>
                </a:tc>
                <a:tc>
                  <a:txBody>
                    <a:bodyPr/>
                    <a:lstStyle/>
                    <a:p>
                      <a:pPr algn="l" fontAlgn="b"/>
                      <a:r>
                        <a:rPr lang="en-IN" sz="1100" u="none" strike="noStrike">
                          <a:effectLst/>
                          <a:highlight>
                            <a:srgbClr val="F8CBAD"/>
                          </a:highlight>
                        </a:rPr>
                        <a:t>(blank)</a:t>
                      </a:r>
                      <a:endParaRPr lang="en-IN" sz="1100" b="1" i="0" u="none" strike="noStrike">
                        <a:solidFill>
                          <a:srgbClr val="000000"/>
                        </a:solidFill>
                        <a:effectLst/>
                        <a:highlight>
                          <a:srgbClr val="F8CBAD"/>
                        </a:highlight>
                        <a:latin typeface="Times New Roman" panose="02020603050405020304" pitchFamily="18" charset="0"/>
                      </a:endParaRPr>
                    </a:p>
                  </a:txBody>
                  <a:tcPr marL="7620" marR="7620" marT="7620" marB="0" anchor="b"/>
                </a:tc>
                <a:tc>
                  <a:txBody>
                    <a:bodyPr/>
                    <a:lstStyle/>
                    <a:p>
                      <a:pPr algn="l" fontAlgn="b"/>
                      <a:r>
                        <a:rPr lang="en-IN" sz="1100" u="none" strike="noStrike">
                          <a:effectLst/>
                          <a:highlight>
                            <a:srgbClr val="F8CBAD"/>
                          </a:highlight>
                        </a:rPr>
                        <a:t>Grand Total</a:t>
                      </a:r>
                      <a:endParaRPr lang="en-IN" sz="1100" b="1" i="0" u="none" strike="noStrike">
                        <a:solidFill>
                          <a:srgbClr val="000000"/>
                        </a:solidFill>
                        <a:effectLst/>
                        <a:highlight>
                          <a:srgbClr val="F8CBAD"/>
                        </a:highlight>
                        <a:latin typeface="Times New Roman" panose="02020603050405020304" pitchFamily="18" charset="0"/>
                      </a:endParaRPr>
                    </a:p>
                  </a:txBody>
                  <a:tcPr marL="7620" marR="7620" marT="7620" marB="0" anchor="b"/>
                </a:tc>
                <a:extLst>
                  <a:ext uri="{0D108BD9-81ED-4DB2-BD59-A6C34878D82A}">
                    <a16:rowId xmlns:a16="http://schemas.microsoft.com/office/drawing/2014/main" val="2520994907"/>
                  </a:ext>
                </a:extLst>
              </a:tr>
              <a:tr h="339969">
                <a:tc>
                  <a:txBody>
                    <a:bodyPr/>
                    <a:lstStyle/>
                    <a:p>
                      <a:pPr algn="l" fontAlgn="b"/>
                      <a:r>
                        <a:rPr lang="en-IN" sz="1100" u="none" strike="noStrike" dirty="0">
                          <a:effectLst/>
                        </a:rPr>
                        <a:t>BPC</a:t>
                      </a:r>
                      <a:endParaRPr lang="en-IN" sz="1100" b="0" i="0" u="none" strike="noStrike" dirty="0">
                        <a:solidFill>
                          <a:srgbClr val="000000"/>
                        </a:solidFill>
                        <a:effectLst/>
                        <a:latin typeface="Times New Roman" panose="02020603050405020304" pitchFamily="18" charset="0"/>
                      </a:endParaRPr>
                    </a:p>
                  </a:txBody>
                  <a:tcPr marL="7620" marR="7620" marT="7620" marB="0" anchor="b"/>
                </a:tc>
                <a:tc>
                  <a:txBody>
                    <a:bodyPr/>
                    <a:lstStyle/>
                    <a:p>
                      <a:pPr algn="r" fontAlgn="b"/>
                      <a:r>
                        <a:rPr lang="en-IN" sz="1100" u="none" strike="noStrike">
                          <a:effectLst/>
                        </a:rPr>
                        <a:t>16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303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8983794"/>
                  </a:ext>
                </a:extLst>
              </a:tr>
              <a:tr h="339969">
                <a:tc>
                  <a:txBody>
                    <a:bodyPr/>
                    <a:lstStyle/>
                    <a:p>
                      <a:pPr algn="l" fontAlgn="b"/>
                      <a:r>
                        <a:rPr lang="en-IN" sz="1100" u="none" strike="noStrike" dirty="0">
                          <a:effectLst/>
                        </a:rPr>
                        <a:t>CCDR</a:t>
                      </a:r>
                      <a:endParaRPr lang="en-IN" sz="1100" b="0" i="0" u="none" strike="noStrike" dirty="0">
                        <a:solidFill>
                          <a:srgbClr val="000000"/>
                        </a:solidFill>
                        <a:effectLst/>
                        <a:latin typeface="Times New Roman" panose="02020603050405020304" pitchFamily="18" charset="0"/>
                      </a:endParaRPr>
                    </a:p>
                  </a:txBody>
                  <a:tcPr marL="7620" marR="7620" marT="7620" marB="0" anchor="b"/>
                </a:tc>
                <a:tc>
                  <a:txBody>
                    <a:bodyPr/>
                    <a:lstStyle/>
                    <a:p>
                      <a:pPr algn="r" fontAlgn="b"/>
                      <a:r>
                        <a:rPr lang="en-IN" sz="1100" u="none" strike="noStrike">
                          <a:effectLst/>
                        </a:rPr>
                        <a:t>18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300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3997476"/>
                  </a:ext>
                </a:extLst>
              </a:tr>
              <a:tr h="339969">
                <a:tc>
                  <a:txBody>
                    <a:bodyPr/>
                    <a:lstStyle/>
                    <a:p>
                      <a:pPr algn="l" fontAlgn="b"/>
                      <a:r>
                        <a:rPr lang="en-IN" sz="1100" u="none" strike="noStrike" dirty="0">
                          <a:effectLst/>
                        </a:rPr>
                        <a:t>EW</a:t>
                      </a:r>
                      <a:endParaRPr lang="en-IN" sz="1100" b="0" i="0" u="none" strike="noStrike" dirty="0">
                        <a:solidFill>
                          <a:srgbClr val="000000"/>
                        </a:solidFill>
                        <a:effectLst/>
                        <a:latin typeface="Times New Roman" panose="02020603050405020304" pitchFamily="18" charset="0"/>
                      </a:endParaRPr>
                    </a:p>
                  </a:txBody>
                  <a:tcPr marL="7620" marR="7620" marT="7620" marB="0" anchor="b"/>
                </a:tc>
                <a:tc>
                  <a:txBody>
                    <a:bodyPr/>
                    <a:lstStyle/>
                    <a:p>
                      <a:pPr algn="r" fontAlgn="b"/>
                      <a:r>
                        <a:rPr lang="en-IN" sz="1100" u="none" strike="noStrike" dirty="0">
                          <a:effectLst/>
                        </a:rPr>
                        <a:t>21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302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35807382"/>
                  </a:ext>
                </a:extLst>
              </a:tr>
              <a:tr h="339969">
                <a:tc>
                  <a:txBody>
                    <a:bodyPr/>
                    <a:lstStyle/>
                    <a:p>
                      <a:pPr algn="l" fontAlgn="b"/>
                      <a:r>
                        <a:rPr lang="en-IN" sz="1100" u="none" strike="noStrike">
                          <a:effectLst/>
                        </a:rPr>
                        <a:t>MSC</a:t>
                      </a:r>
                      <a:endParaRPr lang="en-IN" sz="1100" b="0" i="0" u="none" strike="noStrike">
                        <a:solidFill>
                          <a:srgbClr val="000000"/>
                        </a:solidFill>
                        <a:effectLst/>
                        <a:latin typeface="Times New Roman" panose="02020603050405020304" pitchFamily="18" charset="0"/>
                      </a:endParaRPr>
                    </a:p>
                  </a:txBody>
                  <a:tcPr marL="7620" marR="7620" marT="7620" marB="0" anchor="b"/>
                </a:tc>
                <a:tc>
                  <a:txBody>
                    <a:bodyPr/>
                    <a:lstStyle/>
                    <a:p>
                      <a:pPr algn="r" fontAlgn="b"/>
                      <a:r>
                        <a:rPr lang="en-IN" sz="1100" u="none" strike="noStrike">
                          <a:effectLst/>
                        </a:rPr>
                        <a:t>17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296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2238894"/>
                  </a:ext>
                </a:extLst>
              </a:tr>
              <a:tr h="339969">
                <a:tc>
                  <a:txBody>
                    <a:bodyPr/>
                    <a:lstStyle/>
                    <a:p>
                      <a:pPr algn="l" fontAlgn="b"/>
                      <a:r>
                        <a:rPr lang="en-IN" sz="1100" u="none" strike="noStrike">
                          <a:effectLst/>
                        </a:rPr>
                        <a:t>NEL</a:t>
                      </a:r>
                      <a:endParaRPr lang="en-IN" sz="1100" b="0" i="0" u="none" strike="noStrike">
                        <a:solidFill>
                          <a:srgbClr val="000000"/>
                        </a:solidFill>
                        <a:effectLst/>
                        <a:latin typeface="Times New Roman" panose="02020603050405020304" pitchFamily="18" charset="0"/>
                      </a:endParaRPr>
                    </a:p>
                  </a:txBody>
                  <a:tcPr marL="7620" marR="7620" marT="7620" marB="0" anchor="b"/>
                </a:tc>
                <a:tc>
                  <a:txBody>
                    <a:bodyPr/>
                    <a:lstStyle/>
                    <a:p>
                      <a:pPr algn="r" fontAlgn="b"/>
                      <a:r>
                        <a:rPr lang="en-IN" sz="1100" u="none" strike="noStrike" dirty="0">
                          <a:effectLst/>
                        </a:rPr>
                        <a:t>21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304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18307315"/>
                  </a:ext>
                </a:extLst>
              </a:tr>
              <a:tr h="339969">
                <a:tc>
                  <a:txBody>
                    <a:bodyPr/>
                    <a:lstStyle/>
                    <a:p>
                      <a:pPr algn="l" fontAlgn="b"/>
                      <a:r>
                        <a:rPr lang="en-IN" sz="1100" u="none" strike="noStrike">
                          <a:effectLst/>
                        </a:rPr>
                        <a:t>PL</a:t>
                      </a:r>
                      <a:endParaRPr lang="en-IN" sz="1100" b="0" i="0" u="none" strike="noStrike">
                        <a:solidFill>
                          <a:srgbClr val="000000"/>
                        </a:solidFill>
                        <a:effectLst/>
                        <a:latin typeface="Times New Roman" panose="02020603050405020304" pitchFamily="18" charset="0"/>
                      </a:endParaRPr>
                    </a:p>
                  </a:txBody>
                  <a:tcPr marL="7620" marR="7620" marT="7620" marB="0" anchor="b"/>
                </a:tc>
                <a:tc>
                  <a:txBody>
                    <a:bodyPr/>
                    <a:lstStyle/>
                    <a:p>
                      <a:pPr algn="r" fontAlgn="b"/>
                      <a:r>
                        <a:rPr lang="en-IN" sz="1100" u="none" strike="noStrike">
                          <a:effectLst/>
                        </a:rPr>
                        <a:t>29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301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01524137"/>
                  </a:ext>
                </a:extLst>
              </a:tr>
              <a:tr h="339969">
                <a:tc>
                  <a:txBody>
                    <a:bodyPr/>
                    <a:lstStyle/>
                    <a:p>
                      <a:pPr algn="l" fontAlgn="b"/>
                      <a:r>
                        <a:rPr lang="en-IN" sz="1100" u="none" strike="noStrike">
                          <a:effectLst/>
                        </a:rPr>
                        <a:t>PYZ</a:t>
                      </a:r>
                      <a:endParaRPr lang="en-IN" sz="1100" b="0" i="0" u="none" strike="noStrike">
                        <a:solidFill>
                          <a:srgbClr val="000000"/>
                        </a:solidFill>
                        <a:effectLst/>
                        <a:latin typeface="Times New Roman" panose="02020603050405020304" pitchFamily="18" charset="0"/>
                      </a:endParaRPr>
                    </a:p>
                  </a:txBody>
                  <a:tcPr marL="7620" marR="7620" marT="7620" marB="0" anchor="b"/>
                </a:tc>
                <a:tc>
                  <a:txBody>
                    <a:bodyPr/>
                    <a:lstStyle/>
                    <a:p>
                      <a:pPr algn="r" fontAlgn="b"/>
                      <a:r>
                        <a:rPr lang="en-IN" sz="1100" u="none" strike="noStrike">
                          <a:effectLst/>
                        </a:rPr>
                        <a:t>26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299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956537"/>
                  </a:ext>
                </a:extLst>
              </a:tr>
              <a:tr h="339969">
                <a:tc>
                  <a:txBody>
                    <a:bodyPr/>
                    <a:lstStyle/>
                    <a:p>
                      <a:pPr algn="l" fontAlgn="b"/>
                      <a:r>
                        <a:rPr lang="en-IN" sz="1100" u="none" strike="noStrike">
                          <a:effectLst/>
                        </a:rPr>
                        <a:t>SVG</a:t>
                      </a:r>
                      <a:endParaRPr lang="en-IN" sz="1100" b="0" i="0" u="none" strike="noStrike">
                        <a:solidFill>
                          <a:srgbClr val="000000"/>
                        </a:solidFill>
                        <a:effectLst/>
                        <a:latin typeface="Times New Roman" panose="02020603050405020304" pitchFamily="18" charset="0"/>
                      </a:endParaRPr>
                    </a:p>
                  </a:txBody>
                  <a:tcPr marL="7620" marR="7620" marT="7620" marB="0" anchor="b"/>
                </a:tc>
                <a:tc>
                  <a:txBody>
                    <a:bodyPr/>
                    <a:lstStyle/>
                    <a:p>
                      <a:pPr algn="r" fontAlgn="b"/>
                      <a:r>
                        <a:rPr lang="en-IN" sz="1100" u="none" strike="noStrike">
                          <a:effectLst/>
                        </a:rPr>
                        <a:t>26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82</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304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39694597"/>
                  </a:ext>
                </a:extLst>
              </a:tr>
              <a:tr h="339969">
                <a:tc>
                  <a:txBody>
                    <a:bodyPr/>
                    <a:lstStyle/>
                    <a:p>
                      <a:pPr algn="l" fontAlgn="b"/>
                      <a:r>
                        <a:rPr lang="en-IN" sz="1100" u="none" strike="noStrike">
                          <a:effectLst/>
                        </a:rPr>
                        <a:t>TNS</a:t>
                      </a:r>
                      <a:endParaRPr lang="en-IN" sz="1100" b="0" i="0" u="none" strike="noStrike">
                        <a:solidFill>
                          <a:srgbClr val="000000"/>
                        </a:solidFill>
                        <a:effectLst/>
                        <a:latin typeface="Times New Roman" panose="02020603050405020304" pitchFamily="18" charset="0"/>
                      </a:endParaRPr>
                    </a:p>
                  </a:txBody>
                  <a:tcPr marL="7620" marR="7620" marT="7620" marB="0" anchor="b"/>
                </a:tc>
                <a:tc>
                  <a:txBody>
                    <a:bodyPr/>
                    <a:lstStyle/>
                    <a:p>
                      <a:pPr algn="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13</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297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54309986"/>
                  </a:ext>
                </a:extLst>
              </a:tr>
              <a:tr h="339969">
                <a:tc>
                  <a:txBody>
                    <a:bodyPr/>
                    <a:lstStyle/>
                    <a:p>
                      <a:pPr algn="l" fontAlgn="b"/>
                      <a:r>
                        <a:rPr lang="en-IN" sz="1100" u="none" strike="noStrike">
                          <a:effectLst/>
                        </a:rPr>
                        <a:t>WBL</a:t>
                      </a:r>
                      <a:endParaRPr lang="en-IN" sz="1100" b="0" i="0" u="none" strike="noStrike">
                        <a:solidFill>
                          <a:srgbClr val="000000"/>
                        </a:solidFill>
                        <a:effectLst/>
                        <a:latin typeface="Times New Roman" panose="02020603050405020304" pitchFamily="18" charset="0"/>
                      </a:endParaRPr>
                    </a:p>
                  </a:txBody>
                  <a:tcPr marL="7620" marR="7620" marT="7620" marB="0" anchor="b"/>
                </a:tc>
                <a:tc>
                  <a:txBody>
                    <a:bodyPr/>
                    <a:lstStyle/>
                    <a:p>
                      <a:pPr algn="r" fontAlgn="b"/>
                      <a:r>
                        <a:rPr lang="en-IN" sz="1100" u="none" strike="noStrike">
                          <a:effectLst/>
                        </a:rPr>
                        <a:t>25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294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0117778"/>
                  </a:ext>
                </a:extLst>
              </a:tr>
              <a:tr h="339969">
                <a:tc>
                  <a:txBody>
                    <a:bodyPr/>
                    <a:lstStyle/>
                    <a:p>
                      <a:pPr algn="l" fontAlgn="b"/>
                      <a:r>
                        <a:rPr lang="en-IN" sz="1100" u="none" strike="noStrike">
                          <a:effectLst/>
                        </a:rPr>
                        <a:t>(blank)</a:t>
                      </a:r>
                      <a:endParaRPr lang="en-IN" sz="1100" b="0" i="0" u="none" strike="noStrike">
                        <a:solidFill>
                          <a:srgbClr val="000000"/>
                        </a:solidFill>
                        <a:effectLst/>
                        <a:latin typeface="Times New Roman" panose="02020603050405020304" pitchFamily="18"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8541844"/>
                  </a:ext>
                </a:extLst>
              </a:tr>
              <a:tr h="339969">
                <a:tc>
                  <a:txBody>
                    <a:bodyPr/>
                    <a:lstStyle/>
                    <a:p>
                      <a:pPr algn="l" fontAlgn="b"/>
                      <a:r>
                        <a:rPr lang="en-IN" sz="1100" u="none" strike="noStrike">
                          <a:effectLst/>
                          <a:highlight>
                            <a:srgbClr val="F8CBAD"/>
                          </a:highlight>
                        </a:rPr>
                        <a:t>Grand Total</a:t>
                      </a:r>
                      <a:endParaRPr lang="en-IN" sz="1100" b="1" i="0" u="none" strike="noStrike">
                        <a:solidFill>
                          <a:srgbClr val="000000"/>
                        </a:solidFill>
                        <a:effectLst/>
                        <a:highlight>
                          <a:srgbClr val="F8CBAD"/>
                        </a:highlight>
                        <a:latin typeface="Times New Roman" panose="02020603050405020304" pitchFamily="18" charset="0"/>
                      </a:endParaRPr>
                    </a:p>
                  </a:txBody>
                  <a:tcPr marL="7620" marR="7620" marT="7620" marB="0" anchor="b"/>
                </a:tc>
                <a:tc>
                  <a:txBody>
                    <a:bodyPr/>
                    <a:lstStyle/>
                    <a:p>
                      <a:pPr algn="r" fontAlgn="b"/>
                      <a:r>
                        <a:rPr lang="en-IN" sz="1100" u="none" strike="noStrike">
                          <a:effectLst/>
                          <a:highlight>
                            <a:srgbClr val="F8CBAD"/>
                          </a:highlight>
                        </a:rPr>
                        <a:t>220</a:t>
                      </a:r>
                      <a:endParaRPr lang="en-IN" sz="1100" b="1" i="0" u="none" strike="noStrike">
                        <a:solidFill>
                          <a:srgbClr val="000000"/>
                        </a:solidFill>
                        <a:effectLst/>
                        <a:highlight>
                          <a:srgbClr val="F8CBAD"/>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F8CBAD"/>
                          </a:highlight>
                        </a:rPr>
                        <a:t>398</a:t>
                      </a:r>
                      <a:endParaRPr lang="en-IN" sz="1100" b="1" i="0" u="none" strike="noStrike">
                        <a:solidFill>
                          <a:srgbClr val="000000"/>
                        </a:solidFill>
                        <a:effectLst/>
                        <a:highlight>
                          <a:srgbClr val="F8CBAD"/>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F8CBAD"/>
                          </a:highlight>
                        </a:rPr>
                        <a:t>778</a:t>
                      </a:r>
                      <a:endParaRPr lang="en-IN" sz="1100" b="1" i="0" u="none" strike="noStrike">
                        <a:solidFill>
                          <a:srgbClr val="000000"/>
                        </a:solidFill>
                        <a:effectLst/>
                        <a:highlight>
                          <a:srgbClr val="F8CBAD"/>
                        </a:highlight>
                        <a:latin typeface="Calibri" panose="020F0502020204030204" pitchFamily="34" charset="0"/>
                      </a:endParaRPr>
                    </a:p>
                  </a:txBody>
                  <a:tcPr marL="7620" marR="7620" marT="7620" marB="0" anchor="b"/>
                </a:tc>
                <a:tc>
                  <a:txBody>
                    <a:bodyPr/>
                    <a:lstStyle/>
                    <a:p>
                      <a:pPr algn="r" fontAlgn="b"/>
                      <a:r>
                        <a:rPr lang="en-IN" sz="1100" u="none" strike="noStrike">
                          <a:effectLst/>
                          <a:highlight>
                            <a:srgbClr val="F8CBAD"/>
                          </a:highlight>
                        </a:rPr>
                        <a:t>137</a:t>
                      </a:r>
                      <a:endParaRPr lang="en-IN" sz="1100" b="1" i="0" u="none" strike="noStrike">
                        <a:solidFill>
                          <a:srgbClr val="000000"/>
                        </a:solidFill>
                        <a:effectLst/>
                        <a:highlight>
                          <a:srgbClr val="F8CBAD"/>
                        </a:highlight>
                        <a:latin typeface="Calibri" panose="020F0502020204030204" pitchFamily="34" charset="0"/>
                      </a:endParaRPr>
                    </a:p>
                  </a:txBody>
                  <a:tcPr marL="7620" marR="7620" marT="7620" marB="0" anchor="b"/>
                </a:tc>
                <a:tc>
                  <a:txBody>
                    <a:bodyPr/>
                    <a:lstStyle/>
                    <a:p>
                      <a:pPr algn="r" fontAlgn="b"/>
                      <a:r>
                        <a:rPr lang="en-IN" sz="1100" u="none" strike="noStrike" dirty="0">
                          <a:effectLst/>
                          <a:highlight>
                            <a:srgbClr val="F8CBAD"/>
                          </a:highlight>
                        </a:rPr>
                        <a:t>1467</a:t>
                      </a:r>
                      <a:endParaRPr lang="en-IN" sz="1100" b="1" i="0" u="none" strike="noStrike" dirty="0">
                        <a:solidFill>
                          <a:srgbClr val="000000"/>
                        </a:solidFill>
                        <a:effectLst/>
                        <a:highlight>
                          <a:srgbClr val="F8CBAD"/>
                        </a:highlight>
                        <a:latin typeface="Calibri" panose="020F0502020204030204" pitchFamily="34" charset="0"/>
                      </a:endParaRPr>
                    </a:p>
                  </a:txBody>
                  <a:tcPr marL="7620" marR="7620" marT="7620" marB="0" anchor="b"/>
                </a:tc>
                <a:tc>
                  <a:txBody>
                    <a:bodyPr/>
                    <a:lstStyle/>
                    <a:p>
                      <a:pPr algn="r" fontAlgn="b"/>
                      <a:r>
                        <a:rPr lang="en-IN" sz="1100" u="none" strike="noStrike" dirty="0">
                          <a:effectLst/>
                          <a:highlight>
                            <a:srgbClr val="F8CBAD"/>
                          </a:highlight>
                        </a:rPr>
                        <a:t>3000</a:t>
                      </a:r>
                      <a:endParaRPr lang="en-IN" sz="1100" b="1" i="0" u="none" strike="noStrike" dirty="0">
                        <a:solidFill>
                          <a:srgbClr val="000000"/>
                        </a:solidFill>
                        <a:effectLst/>
                        <a:highlight>
                          <a:srgbClr val="F8CBAD"/>
                        </a:highlight>
                        <a:latin typeface="Calibri" panose="020F0502020204030204" pitchFamily="34" charset="0"/>
                      </a:endParaRPr>
                    </a:p>
                  </a:txBody>
                  <a:tcPr marL="7620" marR="7620" marT="7620" marB="0" anchor="b"/>
                </a:tc>
                <a:extLst>
                  <a:ext uri="{0D108BD9-81ED-4DB2-BD59-A6C34878D82A}">
                    <a16:rowId xmlns:a16="http://schemas.microsoft.com/office/drawing/2014/main" val="3748209984"/>
                  </a:ext>
                </a:extLst>
              </a:tr>
            </a:tbl>
          </a:graphicData>
        </a:graphic>
      </p:graphicFrame>
      <p:graphicFrame>
        <p:nvGraphicFramePr>
          <p:cNvPr id="6" name="Chart 5">
            <a:extLst>
              <a:ext uri="{FF2B5EF4-FFF2-40B4-BE49-F238E27FC236}">
                <a16:creationId xmlns:a16="http://schemas.microsoft.com/office/drawing/2014/main" id="{02FA2A27-6743-B34F-914A-BED0401D605D}"/>
              </a:ext>
            </a:extLst>
          </p:cNvPr>
          <p:cNvGraphicFramePr>
            <a:graphicFrameLocks/>
          </p:cNvGraphicFramePr>
          <p:nvPr>
            <p:extLst>
              <p:ext uri="{D42A27DB-BD31-4B8C-83A1-F6EECF244321}">
                <p14:modId xmlns:p14="http://schemas.microsoft.com/office/powerpoint/2010/main" val="2556478633"/>
              </p:ext>
            </p:extLst>
          </p:nvPr>
        </p:nvGraphicFramePr>
        <p:xfrm>
          <a:off x="228600" y="1676400"/>
          <a:ext cx="5715000" cy="4876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68554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1B1917B-7BE6-E2CA-A3F5-4440A0070146}"/>
              </a:ext>
            </a:extLst>
          </p:cNvPr>
          <p:cNvSpPr txBox="1"/>
          <p:nvPr/>
        </p:nvSpPr>
        <p:spPr>
          <a:xfrm>
            <a:off x="304800" y="1752600"/>
            <a:ext cx="14158228"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   In </a:t>
            </a:r>
            <a:r>
              <a:rPr lang="en-US" sz="2800" err="1"/>
              <a:t>conclusion</a:t>
            </a:r>
            <a:r>
              <a:rPr lang="en-US" sz="2800"/>
              <a:t>, Upon </a:t>
            </a:r>
            <a:r>
              <a:rPr lang="en-US" sz="2800" dirty="0"/>
              <a:t>reviewing employee performance, it is observed that</a:t>
            </a:r>
          </a:p>
          <a:p>
            <a:r>
              <a:rPr lang="en-US" sz="2800" dirty="0"/>
              <a:t>      most employees are performing at a moderate level, while those who</a:t>
            </a:r>
          </a:p>
          <a:p>
            <a:r>
              <a:rPr lang="en-US" sz="2800" dirty="0"/>
              <a:t>     consistently excel are relatively few.</a:t>
            </a:r>
          </a:p>
          <a:p>
            <a:pPr marL="457200" indent="-457200">
              <a:buFont typeface="Arial" panose="020B0604020202020204" pitchFamily="34" charset="0"/>
              <a:buChar char="•"/>
            </a:pPr>
            <a:r>
              <a:rPr lang="en-US" sz="2800" dirty="0"/>
              <a:t> To enhance motivation among the moderately performing employees</a:t>
            </a:r>
          </a:p>
          <a:p>
            <a:r>
              <a:rPr lang="en-US" sz="2800" dirty="0"/>
              <a:t>     and drive them towards organizational goals, we plan to assign varied </a:t>
            </a:r>
          </a:p>
          <a:p>
            <a:r>
              <a:rPr lang="en-US" sz="2800" dirty="0"/>
              <a:t>     tasks and offer increments based on performance levels.</a:t>
            </a: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3C2422A-CC11-6B3E-D23C-6B5C42991B06}"/>
              </a:ext>
            </a:extLst>
          </p:cNvPr>
          <p:cNvSpPr txBox="1"/>
          <p:nvPr/>
        </p:nvSpPr>
        <p:spPr>
          <a:xfrm>
            <a:off x="1143000" y="2438400"/>
            <a:ext cx="6100916" cy="1754326"/>
          </a:xfrm>
          <a:prstGeom prst="rect">
            <a:avLst/>
          </a:prstGeom>
          <a:noFill/>
        </p:spPr>
        <p:txBody>
          <a:bodyPr wrap="square">
            <a:spAutoFit/>
          </a:bodyPr>
          <a:lstStyle/>
          <a:p>
            <a:pPr algn="just"/>
            <a:r>
              <a:rPr lang="en-US" dirty="0"/>
              <a:t>Employee performance is defined as how well a person executes their job duties and responsibilities. Many companies assess their employees' performance on an annual or quarterly basis to define certain areas that need improvement and to encourage further success in areas that are meeting or exceeding expectations.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sz="2400" b="0" i="0" dirty="0">
                <a:solidFill>
                  <a:srgbClr val="001D35"/>
                </a:solidFill>
                <a:effectLst/>
                <a:highlight>
                  <a:srgbClr val="FFFFFF"/>
                </a:highlight>
              </a:rPr>
              <a:t>Employee data analysis is the process of gathering, analyzing, and interpreting data about employees to improve</a:t>
            </a:r>
            <a:r>
              <a:rPr lang="en-US" sz="2400" dirty="0">
                <a:solidFill>
                  <a:srgbClr val="001D35"/>
                </a:solidFill>
                <a:highlight>
                  <a:srgbClr val="FFFFFF"/>
                </a:highlight>
              </a:rPr>
              <a:t> </a:t>
            </a:r>
            <a:r>
              <a:rPr lang="en-US" sz="2400" b="0" i="0" dirty="0">
                <a:solidFill>
                  <a:srgbClr val="001D35"/>
                </a:solidFill>
                <a:effectLst/>
                <a:highlight>
                  <a:srgbClr val="FFFFFF"/>
                </a:highlight>
              </a:rPr>
              <a:t>organization’s decision-making &amp; productivity</a:t>
            </a:r>
            <a:r>
              <a:rPr lang="en-US" sz="2400" dirty="0">
                <a:solidFill>
                  <a:srgbClr val="001D35"/>
                </a:solidFill>
                <a:highlight>
                  <a:srgbClr val="FFFFFF"/>
                </a:highlight>
              </a:rPr>
              <a:t>.</a:t>
            </a:r>
            <a:endParaRPr lang="en-US" sz="2400" b="0" i="0" dirty="0">
              <a:solidFill>
                <a:srgbClr val="001D35"/>
              </a:solidFill>
              <a:effectLst/>
              <a:highlight>
                <a:srgbClr val="FFFFFF"/>
              </a:highlight>
            </a:endParaRPr>
          </a:p>
          <a:p>
            <a:pPr marL="285750" indent="-285750" algn="just">
              <a:buFont typeface="Wingdings" panose="05000000000000000000" pitchFamily="2" charset="2"/>
              <a:buChar char="q"/>
            </a:pPr>
            <a:r>
              <a:rPr lang="en-US" sz="2400" b="0" i="0" dirty="0">
                <a:solidFill>
                  <a:srgbClr val="001D35"/>
                </a:solidFill>
                <a:effectLst/>
                <a:highlight>
                  <a:srgbClr val="FFFFFF"/>
                </a:highlight>
              </a:rPr>
              <a:t>It involves </a:t>
            </a:r>
            <a:r>
              <a:rPr lang="en-US" sz="2400" dirty="0">
                <a:solidFill>
                  <a:srgbClr val="001D35"/>
                </a:solidFill>
                <a:highlight>
                  <a:srgbClr val="FFFFFF"/>
                </a:highlight>
              </a:rPr>
              <a:t>tools such as </a:t>
            </a:r>
            <a:r>
              <a:rPr lang="en-US" sz="2400" b="0" i="0" dirty="0">
                <a:solidFill>
                  <a:srgbClr val="001D35"/>
                </a:solidFill>
                <a:effectLst/>
                <a:highlight>
                  <a:srgbClr val="FFFFFF"/>
                </a:highlight>
              </a:rPr>
              <a:t>using data analysis tools and metrics to measure and improve workforce performance</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3C4C6B4-9D98-CAEC-43A8-5F35ED03EDF5}"/>
              </a:ext>
            </a:extLst>
          </p:cNvPr>
          <p:cNvSpPr txBox="1"/>
          <p:nvPr/>
        </p:nvSpPr>
        <p:spPr>
          <a:xfrm>
            <a:off x="1447800" y="2209800"/>
            <a:ext cx="6100916" cy="923330"/>
          </a:xfrm>
          <a:prstGeom prst="rect">
            <a:avLst/>
          </a:prstGeom>
          <a:noFill/>
        </p:spPr>
        <p:txBody>
          <a:bodyPr wrap="square">
            <a:spAutoFit/>
          </a:bodyPr>
          <a:lstStyle/>
          <a:p>
            <a:pPr marL="285750" indent="-285750">
              <a:buFont typeface="Wingdings" panose="05000000000000000000" pitchFamily="2" charset="2"/>
              <a:buChar char="Ø"/>
            </a:pPr>
            <a:r>
              <a:rPr lang="en-IN" dirty="0"/>
              <a:t>Managers,</a:t>
            </a:r>
          </a:p>
          <a:p>
            <a:pPr marL="285750" indent="-285750">
              <a:buFont typeface="Wingdings" panose="05000000000000000000" pitchFamily="2" charset="2"/>
              <a:buChar char="Ø"/>
            </a:pPr>
            <a:r>
              <a:rPr lang="en-IN" dirty="0"/>
              <a:t>Employees,</a:t>
            </a:r>
          </a:p>
          <a:p>
            <a:pPr marL="285750" indent="-285750">
              <a:buFont typeface="Wingdings" panose="05000000000000000000" pitchFamily="2" charset="2"/>
              <a:buChar char="Ø"/>
            </a:pPr>
            <a:r>
              <a:rPr lang="en-IN" dirty="0"/>
              <a:t>Employers</a:t>
            </a:r>
          </a:p>
        </p:txBody>
      </p:sp>
      <p:pic>
        <p:nvPicPr>
          <p:cNvPr id="10" name="Picture 9">
            <a:extLst>
              <a:ext uri="{FF2B5EF4-FFF2-40B4-BE49-F238E27FC236}">
                <a16:creationId xmlns:a16="http://schemas.microsoft.com/office/drawing/2014/main" id="{4EBAA3B9-3CDA-D346-463E-0B7ABF3B203A}"/>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220200" y="457200"/>
            <a:ext cx="1953329" cy="1447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97A0BFA-23B9-F7FA-7B19-7584C2F55A99}"/>
              </a:ext>
            </a:extLst>
          </p:cNvPr>
          <p:cNvSpPr txBox="1"/>
          <p:nvPr/>
        </p:nvSpPr>
        <p:spPr>
          <a:xfrm>
            <a:off x="3050458" y="2420712"/>
            <a:ext cx="6100916" cy="2031325"/>
          </a:xfrm>
          <a:prstGeom prst="rect">
            <a:avLst/>
          </a:prstGeom>
          <a:noFill/>
        </p:spPr>
        <p:txBody>
          <a:bodyPr wrap="square">
            <a:spAutoFit/>
          </a:bodyPr>
          <a:lstStyle/>
          <a:p>
            <a:pPr marL="285750" indent="-285750">
              <a:buFont typeface="Wingdings" panose="05000000000000000000" pitchFamily="2" charset="2"/>
              <a:buChar char="§"/>
            </a:pPr>
            <a:r>
              <a:rPr lang="en-IN" dirty="0"/>
              <a:t>Conditional formatting used here to highlight the missing entries.</a:t>
            </a:r>
          </a:p>
          <a:p>
            <a:pPr marL="285750" indent="-285750">
              <a:buFont typeface="Wingdings" panose="05000000000000000000" pitchFamily="2" charset="2"/>
              <a:buChar char="§"/>
            </a:pPr>
            <a:r>
              <a:rPr lang="en-IN" dirty="0"/>
              <a:t>Then filter is used to remove the missing entries.</a:t>
            </a:r>
          </a:p>
          <a:p>
            <a:pPr marL="285750" indent="-285750">
              <a:buFont typeface="Wingdings" panose="05000000000000000000" pitchFamily="2" charset="2"/>
              <a:buChar char="§"/>
            </a:pPr>
            <a:r>
              <a:rPr lang="en-IN" dirty="0"/>
              <a:t>Formula is used (=IFS) to calculate the employee performance level.</a:t>
            </a:r>
          </a:p>
          <a:p>
            <a:pPr marL="285750" indent="-285750">
              <a:buFont typeface="Wingdings" panose="05000000000000000000" pitchFamily="2" charset="2"/>
              <a:buChar char="§"/>
            </a:pPr>
            <a:r>
              <a:rPr lang="en-IN" dirty="0"/>
              <a:t>Pivot table is used for showing the summary.</a:t>
            </a:r>
          </a:p>
          <a:p>
            <a:pPr marL="285750" indent="-285750">
              <a:buFont typeface="Wingdings" panose="05000000000000000000" pitchFamily="2" charset="2"/>
              <a:buChar char="§"/>
            </a:pPr>
            <a:r>
              <a:rPr lang="en-IN" dirty="0"/>
              <a:t>Graphs and charts are used for the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A8992444-35BC-F184-D3C2-BDE1458E0727}"/>
              </a:ext>
            </a:extLst>
          </p:cNvPr>
          <p:cNvSpPr txBox="1"/>
          <p:nvPr/>
        </p:nvSpPr>
        <p:spPr>
          <a:xfrm>
            <a:off x="1600200" y="1676400"/>
            <a:ext cx="6100916" cy="2308324"/>
          </a:xfrm>
          <a:prstGeom prst="rect">
            <a:avLst/>
          </a:prstGeom>
          <a:noFill/>
        </p:spPr>
        <p:txBody>
          <a:bodyPr wrap="square">
            <a:spAutoFit/>
          </a:bodyPr>
          <a:lstStyle/>
          <a:p>
            <a:pPr marL="285750" indent="-285750">
              <a:buFont typeface="Arial" panose="020B0604020202020204" pitchFamily="34" charset="0"/>
              <a:buChar char="•"/>
            </a:pPr>
            <a:r>
              <a:rPr lang="en-IN" dirty="0"/>
              <a:t>First employee dataset was downloaded from the </a:t>
            </a:r>
            <a:r>
              <a:rPr lang="en-IN" dirty="0" err="1"/>
              <a:t>edunet</a:t>
            </a:r>
            <a:r>
              <a:rPr lang="en-IN" dirty="0"/>
              <a:t> dash board </a:t>
            </a:r>
          </a:p>
          <a:p>
            <a:pPr marL="285750" indent="-285750">
              <a:buFont typeface="Arial" panose="020B0604020202020204" pitchFamily="34" charset="0"/>
              <a:buChar char="•"/>
            </a:pPr>
            <a:r>
              <a:rPr lang="en-IN" dirty="0"/>
              <a:t>Then there were 26 features listed above</a:t>
            </a:r>
          </a:p>
          <a:p>
            <a:pPr marL="285750" indent="-285750">
              <a:buFont typeface="Arial" panose="020B0604020202020204" pitchFamily="34" charset="0"/>
              <a:buChar char="•"/>
            </a:pPr>
            <a:r>
              <a:rPr lang="en-IN" dirty="0"/>
              <a:t>Only 9 features were considered for </a:t>
            </a:r>
            <a:r>
              <a:rPr lang="en-IN" dirty="0" err="1"/>
              <a:t>assesment</a:t>
            </a:r>
            <a:endParaRPr lang="en-IN" dirty="0"/>
          </a:p>
          <a:p>
            <a:pPr marL="285750" indent="-285750">
              <a:buFont typeface="Arial" panose="020B0604020202020204" pitchFamily="34" charset="0"/>
              <a:buChar char="•"/>
            </a:pPr>
            <a:r>
              <a:rPr lang="en-IN" dirty="0"/>
              <a:t>Those 9 features were employee id, their first name, last name, business unit, employee status, type &amp; classification, gender, their performance score and ratings. </a:t>
            </a:r>
          </a:p>
          <a:p>
            <a:pPr marL="285750" indent="-285750">
              <a:buFont typeface="Arial" panose="020B0604020202020204" pitchFamily="34" charset="0"/>
              <a:buChar char="•"/>
            </a:pPr>
            <a:r>
              <a:rPr lang="en-IN" dirty="0"/>
              <a:t>Pivot table was majorly used to analyse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286000"/>
            <a:ext cx="8534018" cy="2246769"/>
          </a:xfrm>
          <a:prstGeom prst="rect">
            <a:avLst/>
          </a:prstGeom>
          <a:noFill/>
        </p:spPr>
        <p:txBody>
          <a:bodyPr wrap="square" rtlCol="0">
            <a:spAutoFit/>
          </a:bodyPr>
          <a:lstStyle/>
          <a:p>
            <a:pPr marL="285750" indent="-285750">
              <a:buFont typeface="Wingdings" panose="05000000000000000000" pitchFamily="2" charset="2"/>
              <a:buChar char="Ø"/>
            </a:pPr>
            <a:r>
              <a:rPr lang="en-IN" sz="2800" dirty="0"/>
              <a:t>With the help of employee rating , performance level of an employee was calculated by using the formula  </a:t>
            </a:r>
            <a:r>
              <a:rPr lang="en-US" sz="2800" dirty="0"/>
              <a:t>=IFS(Z8&gt;=5,"VERY HIGH",Z8&gt;=4,"HIGH",Z8&gt;=3,"MED",TRUE,"LOW")</a:t>
            </a:r>
          </a:p>
          <a:p>
            <a:pPr marL="285750" indent="-285750">
              <a:buFont typeface="Wingdings" panose="05000000000000000000" pitchFamily="2" charset="2"/>
              <a:buChar char="Ø"/>
            </a:pPr>
            <a:r>
              <a:rPr lang="en-US" sz="2800" dirty="0"/>
              <a:t>This was really “WOW” which makes work easier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TotalTime>
  <Words>581</Words>
  <Application>Microsoft Office PowerPoint</Application>
  <PresentationFormat>Widescreen</PresentationFormat>
  <Paragraphs>160</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Sowmiya Amairasen</cp:lastModifiedBy>
  <cp:revision>27</cp:revision>
  <dcterms:created xsi:type="dcterms:W3CDTF">2024-03-29T15:07:22Z</dcterms:created>
  <dcterms:modified xsi:type="dcterms:W3CDTF">2024-08-31T05:50:26Z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